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Lst>
  <p:sldSz cx="12192000" cy="6858000"/>
  <p:notesSz cx="10021888" cy="68897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showGuides="1">
      <p:cViewPr varScale="1">
        <p:scale>
          <a:sx n="100" d="100"/>
          <a:sy n="100" d="100"/>
        </p:scale>
        <p:origin x="12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A9CEC4-C4C6-8DC7-34E4-ACBD86D17E6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C23CD41-53B9-F926-64A7-F1AD792CC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21C167D-3986-8F8B-937F-51FD4130B820}"/>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5" name="Espace réservé du pied de page 4">
            <a:extLst>
              <a:ext uri="{FF2B5EF4-FFF2-40B4-BE49-F238E27FC236}">
                <a16:creationId xmlns:a16="http://schemas.microsoft.com/office/drawing/2014/main" id="{76BDD102-17BC-037F-A6D3-A847F784EC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DDAFB8-802D-2CCE-89C3-9A45EE11C1B6}"/>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287071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81175A-AA7B-D5CA-C7FD-D4B181B6D8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6E318C8-4BBB-2DA9-454A-1ADAD56050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372D6F-DFC2-C853-187A-52BC4385110C}"/>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5" name="Espace réservé du pied de page 4">
            <a:extLst>
              <a:ext uri="{FF2B5EF4-FFF2-40B4-BE49-F238E27FC236}">
                <a16:creationId xmlns:a16="http://schemas.microsoft.com/office/drawing/2014/main" id="{B2FF0EA6-B2CC-B3E2-6BF9-BF87CF3252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D151B0-2ACC-BFA6-3891-4DA7CCDBD02D}"/>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119492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E5A8880-DB69-B709-FF41-A4A2B8395DF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196391D-B149-9579-5F23-91E2B968684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E2A8605-0061-5268-B466-93A8E416A792}"/>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5" name="Espace réservé du pied de page 4">
            <a:extLst>
              <a:ext uri="{FF2B5EF4-FFF2-40B4-BE49-F238E27FC236}">
                <a16:creationId xmlns:a16="http://schemas.microsoft.com/office/drawing/2014/main" id="{E2F188CC-4702-4C6F-0FD4-48268EB083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27AA9D-253B-1721-3F64-3F700E2A7D36}"/>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253713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2BAC28-904D-3F85-D2ED-60E5EB731B6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9A6B838-7E0B-1416-7E34-CD98F143741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59C8E1-264A-63D0-9CB6-2219C2B6E34C}"/>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5" name="Espace réservé du pied de page 4">
            <a:extLst>
              <a:ext uri="{FF2B5EF4-FFF2-40B4-BE49-F238E27FC236}">
                <a16:creationId xmlns:a16="http://schemas.microsoft.com/office/drawing/2014/main" id="{EC1400B7-1364-3B35-0ED9-7521EC0650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87F587-40BA-7D5A-FC52-83DED7217480}"/>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168528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0B51F8-E20E-1421-40A2-87E5A989A88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02A8F58-84B1-4D91-D513-0D437F7FF0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9BF78BD-D676-78FD-CD0D-802ED6FA94C5}"/>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5" name="Espace réservé du pied de page 4">
            <a:extLst>
              <a:ext uri="{FF2B5EF4-FFF2-40B4-BE49-F238E27FC236}">
                <a16:creationId xmlns:a16="http://schemas.microsoft.com/office/drawing/2014/main" id="{F174A8A2-B016-A621-3B68-9E0205075F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B41991-22DD-C036-10B8-4829F6C08DB9}"/>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378070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7E97B1-A90F-78AF-1774-81C04B25B7A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7504D80-5BED-5D9C-79C1-D3909A10D5F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6B75DC1-219E-192E-2469-5F1C2C454CC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1787689-054B-61E3-74B3-C289872EB233}"/>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6" name="Espace réservé du pied de page 5">
            <a:extLst>
              <a:ext uri="{FF2B5EF4-FFF2-40B4-BE49-F238E27FC236}">
                <a16:creationId xmlns:a16="http://schemas.microsoft.com/office/drawing/2014/main" id="{E73A0C3A-E3C7-C166-829E-26A4DB7EDE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C24E58A-7F88-88CF-354F-52D25F987A2B}"/>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28179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D83E93-C338-3BDA-6D6B-C6AC49B92B7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39E8130-4986-D18D-A200-55573C857A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7748743-DFC7-AC68-F157-51C05860A02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2E1C87B-7AB3-DB11-93FA-4E868371EB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AFE65C2-5C41-AF1B-372E-CBF448A616C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5BE87B8-B5FC-3950-2FA9-8AB8C9C527DA}"/>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8" name="Espace réservé du pied de page 7">
            <a:extLst>
              <a:ext uri="{FF2B5EF4-FFF2-40B4-BE49-F238E27FC236}">
                <a16:creationId xmlns:a16="http://schemas.microsoft.com/office/drawing/2014/main" id="{F39B1C4A-2053-6074-F35C-10DCD55F244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953249E-DCF2-ACA2-0BFF-D478CD1DC068}"/>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183408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3DEED-BFEA-56D4-069F-520B20DC698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6DC384A-E4B4-9D2F-0723-724F439B2C74}"/>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4" name="Espace réservé du pied de page 3">
            <a:extLst>
              <a:ext uri="{FF2B5EF4-FFF2-40B4-BE49-F238E27FC236}">
                <a16:creationId xmlns:a16="http://schemas.microsoft.com/office/drawing/2014/main" id="{70A8E3A6-F55B-B2EA-BEBF-AEFCAA75922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6478E94-B233-A29D-0A9C-5B49110FDDB6}"/>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806267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8E74884-5394-242F-DF3E-3D02B8A49CAC}"/>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3" name="Espace réservé du pied de page 2">
            <a:extLst>
              <a:ext uri="{FF2B5EF4-FFF2-40B4-BE49-F238E27FC236}">
                <a16:creationId xmlns:a16="http://schemas.microsoft.com/office/drawing/2014/main" id="{6F25A410-9BFE-399C-BEDD-DE215D70D6D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B5FD0D5-F8EF-66EF-AEE9-A19BA3790A0F}"/>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121630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F58898-1904-E4B8-D2A5-97AFD4478D3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C8858E6-D47B-F1F3-A007-1A5D7949BC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E307D77-F68C-1BD8-4EE6-39517D55D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E75DA32-3326-3F24-96C1-7368FBD7A1EB}"/>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6" name="Espace réservé du pied de page 5">
            <a:extLst>
              <a:ext uri="{FF2B5EF4-FFF2-40B4-BE49-F238E27FC236}">
                <a16:creationId xmlns:a16="http://schemas.microsoft.com/office/drawing/2014/main" id="{8D5145A6-F52E-BA5A-91AF-33E93E5A5D1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429369D-2918-BD6D-D287-10484CA7334B}"/>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235762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EE78A-5D68-98A0-2124-AE0C308C478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96D4C1A-3E41-9F1F-603C-7514CE8F39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71285EC-D74B-F4AD-26E7-872E2F7AD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FBABDD5-EF79-3165-C9BC-24CFA750E066}"/>
              </a:ext>
            </a:extLst>
          </p:cNvPr>
          <p:cNvSpPr>
            <a:spLocks noGrp="1"/>
          </p:cNvSpPr>
          <p:nvPr>
            <p:ph type="dt" sz="half" idx="10"/>
          </p:nvPr>
        </p:nvSpPr>
        <p:spPr/>
        <p:txBody>
          <a:bodyPr/>
          <a:lstStyle/>
          <a:p>
            <a:fld id="{CB14CF55-F694-4B71-8A82-2ED1FA084744}" type="datetimeFigureOut">
              <a:rPr lang="fr-FR" smtClean="0"/>
              <a:t>26/01/2023</a:t>
            </a:fld>
            <a:endParaRPr lang="fr-FR"/>
          </a:p>
        </p:txBody>
      </p:sp>
      <p:sp>
        <p:nvSpPr>
          <p:cNvPr id="6" name="Espace réservé du pied de page 5">
            <a:extLst>
              <a:ext uri="{FF2B5EF4-FFF2-40B4-BE49-F238E27FC236}">
                <a16:creationId xmlns:a16="http://schemas.microsoft.com/office/drawing/2014/main" id="{57307288-AD87-673D-CCD6-CFED28BD0B5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894CF4-BD33-A588-A4A7-BEACC23245FC}"/>
              </a:ext>
            </a:extLst>
          </p:cNvPr>
          <p:cNvSpPr>
            <a:spLocks noGrp="1"/>
          </p:cNvSpPr>
          <p:nvPr>
            <p:ph type="sldNum" sz="quarter" idx="12"/>
          </p:nvPr>
        </p:nvSpPr>
        <p:spPr/>
        <p:txBody>
          <a:bodyPr/>
          <a:lstStyle/>
          <a:p>
            <a:fld id="{490A225B-F46D-41CE-9650-772E5F343364}" type="slidenum">
              <a:rPr lang="fr-FR" smtClean="0"/>
              <a:t>‹N°›</a:t>
            </a:fld>
            <a:endParaRPr lang="fr-FR"/>
          </a:p>
        </p:txBody>
      </p:sp>
    </p:spTree>
    <p:extLst>
      <p:ext uri="{BB962C8B-B14F-4D97-AF65-F5344CB8AC3E}">
        <p14:creationId xmlns:p14="http://schemas.microsoft.com/office/powerpoint/2010/main" val="210268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9FE9287-0844-A91B-CB93-CE7AF4E04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BCD4289-CF3E-BE43-66FD-33F1460513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F1EA4B-46CB-A024-BBDD-B6F793FCD4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4CF55-F694-4B71-8A82-2ED1FA084744}" type="datetimeFigureOut">
              <a:rPr lang="fr-FR" smtClean="0"/>
              <a:t>26/01/2023</a:t>
            </a:fld>
            <a:endParaRPr lang="fr-FR"/>
          </a:p>
        </p:txBody>
      </p:sp>
      <p:sp>
        <p:nvSpPr>
          <p:cNvPr id="5" name="Espace réservé du pied de page 4">
            <a:extLst>
              <a:ext uri="{FF2B5EF4-FFF2-40B4-BE49-F238E27FC236}">
                <a16:creationId xmlns:a16="http://schemas.microsoft.com/office/drawing/2014/main" id="{7C481037-D495-D79B-04E4-8243E7629B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9B62F26-7F6C-ECDC-0F1F-2BCA3D9AE8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A225B-F46D-41CE-9650-772E5F343364}" type="slidenum">
              <a:rPr lang="fr-FR" smtClean="0"/>
              <a:t>‹N°›</a:t>
            </a:fld>
            <a:endParaRPr lang="fr-FR"/>
          </a:p>
        </p:txBody>
      </p:sp>
    </p:spTree>
    <p:extLst>
      <p:ext uri="{BB962C8B-B14F-4D97-AF65-F5344CB8AC3E}">
        <p14:creationId xmlns:p14="http://schemas.microsoft.com/office/powerpoint/2010/main" val="541327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428101-BEFD-F1CD-BE94-D794DA48B88F}"/>
              </a:ext>
            </a:extLst>
          </p:cNvPr>
          <p:cNvSpPr>
            <a:spLocks noGrp="1"/>
          </p:cNvSpPr>
          <p:nvPr>
            <p:ph type="ctrTitle"/>
          </p:nvPr>
        </p:nvSpPr>
        <p:spPr/>
        <p:txBody>
          <a:bodyPr>
            <a:normAutofit fontScale="90000"/>
          </a:bodyPr>
          <a:lstStyle/>
          <a:p>
            <a:r>
              <a:rPr lang="fr-FR" i="1" dirty="0">
                <a:solidFill>
                  <a:srgbClr val="00B0F0"/>
                </a:solidFill>
              </a:rPr>
              <a:t>Tableau croisé dynamique</a:t>
            </a:r>
            <a:br>
              <a:rPr lang="fr-FR" i="1" dirty="0">
                <a:solidFill>
                  <a:srgbClr val="00B0F0"/>
                </a:solidFill>
              </a:rPr>
            </a:br>
            <a:r>
              <a:rPr lang="fr-FR" i="1" dirty="0">
                <a:solidFill>
                  <a:srgbClr val="00B0F0"/>
                </a:solidFill>
              </a:rPr>
              <a:t>=</a:t>
            </a:r>
            <a:br>
              <a:rPr lang="fr-FR" i="1" dirty="0">
                <a:solidFill>
                  <a:srgbClr val="00B0F0"/>
                </a:solidFill>
              </a:rPr>
            </a:br>
            <a:r>
              <a:rPr lang="fr-FR" i="1" dirty="0">
                <a:solidFill>
                  <a:srgbClr val="00B0F0"/>
                </a:solidFill>
              </a:rPr>
              <a:t>T.C.D.</a:t>
            </a:r>
          </a:p>
        </p:txBody>
      </p:sp>
      <p:sp>
        <p:nvSpPr>
          <p:cNvPr id="3" name="Sous-titre 2">
            <a:extLst>
              <a:ext uri="{FF2B5EF4-FFF2-40B4-BE49-F238E27FC236}">
                <a16:creationId xmlns:a16="http://schemas.microsoft.com/office/drawing/2014/main" id="{3F8A78F4-3F40-81F9-935B-EBBEEC9ACEBA}"/>
              </a:ext>
            </a:extLst>
          </p:cNvPr>
          <p:cNvSpPr>
            <a:spLocks noGrp="1"/>
          </p:cNvSpPr>
          <p:nvPr>
            <p:ph type="subTitle" idx="1"/>
          </p:nvPr>
        </p:nvSpPr>
        <p:spPr>
          <a:xfrm>
            <a:off x="1524000" y="4230688"/>
            <a:ext cx="9144000" cy="1655762"/>
          </a:xfrm>
        </p:spPr>
        <p:txBody>
          <a:bodyPr>
            <a:normAutofit/>
          </a:bodyPr>
          <a:lstStyle/>
          <a:p>
            <a:r>
              <a:rPr lang="fr-FR" sz="6600" dirty="0">
                <a:solidFill>
                  <a:srgbClr val="00B050"/>
                </a:solidFill>
              </a:rPr>
              <a:t>Avec Excel</a:t>
            </a:r>
          </a:p>
        </p:txBody>
      </p:sp>
    </p:spTree>
    <p:extLst>
      <p:ext uri="{BB962C8B-B14F-4D97-AF65-F5344CB8AC3E}">
        <p14:creationId xmlns:p14="http://schemas.microsoft.com/office/powerpoint/2010/main" val="4207367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0BFD5B-95CA-5C24-93D9-1DF9331AEC15}"/>
              </a:ext>
            </a:extLst>
          </p:cNvPr>
          <p:cNvSpPr>
            <a:spLocks noGrp="1"/>
          </p:cNvSpPr>
          <p:nvPr>
            <p:ph type="title"/>
          </p:nvPr>
        </p:nvSpPr>
        <p:spPr>
          <a:xfrm>
            <a:off x="838200" y="365125"/>
            <a:ext cx="10515600" cy="701675"/>
          </a:xfrm>
        </p:spPr>
        <p:txBody>
          <a:bodyPr/>
          <a:lstStyle/>
          <a:p>
            <a:pPr algn="ctr"/>
            <a:r>
              <a:rPr lang="fr-FR" i="1" dirty="0">
                <a:solidFill>
                  <a:srgbClr val="0070C0"/>
                </a:solidFill>
              </a:rPr>
              <a:t>Un nouveau tableau apparaît</a:t>
            </a:r>
          </a:p>
        </p:txBody>
      </p:sp>
      <p:pic>
        <p:nvPicPr>
          <p:cNvPr id="5" name="Espace réservé du contenu 4">
            <a:extLst>
              <a:ext uri="{FF2B5EF4-FFF2-40B4-BE49-F238E27FC236}">
                <a16:creationId xmlns:a16="http://schemas.microsoft.com/office/drawing/2014/main" id="{9D471853-D2E4-3576-F6F5-BF0136F10001}"/>
              </a:ext>
            </a:extLst>
          </p:cNvPr>
          <p:cNvPicPr>
            <a:picLocks noGrp="1" noChangeAspect="1"/>
          </p:cNvPicPr>
          <p:nvPr>
            <p:ph idx="1"/>
          </p:nvPr>
        </p:nvPicPr>
        <p:blipFill>
          <a:blip r:embed="rId2"/>
          <a:stretch>
            <a:fillRect/>
          </a:stretch>
        </p:blipFill>
        <p:spPr>
          <a:xfrm>
            <a:off x="973689" y="1227900"/>
            <a:ext cx="5122311" cy="5245925"/>
          </a:xfrm>
        </p:spPr>
      </p:pic>
      <p:sp>
        <p:nvSpPr>
          <p:cNvPr id="7" name="ZoneTexte 6">
            <a:extLst>
              <a:ext uri="{FF2B5EF4-FFF2-40B4-BE49-F238E27FC236}">
                <a16:creationId xmlns:a16="http://schemas.microsoft.com/office/drawing/2014/main" id="{AC0A156B-15BB-E3B4-7EF3-2E6CD94561F3}"/>
              </a:ext>
            </a:extLst>
          </p:cNvPr>
          <p:cNvSpPr txBox="1"/>
          <p:nvPr/>
        </p:nvSpPr>
        <p:spPr>
          <a:xfrm>
            <a:off x="6572250" y="3727351"/>
            <a:ext cx="4324350" cy="2308324"/>
          </a:xfrm>
          <a:prstGeom prst="rect">
            <a:avLst/>
          </a:prstGeom>
          <a:noFill/>
        </p:spPr>
        <p:txBody>
          <a:bodyPr wrap="square" rtlCol="0">
            <a:spAutoFit/>
          </a:bodyPr>
          <a:lstStyle/>
          <a:p>
            <a:r>
              <a:rPr lang="fr-FR" i="1" dirty="0">
                <a:solidFill>
                  <a:srgbClr val="00B050"/>
                </a:solidFill>
              </a:rPr>
              <a:t>Dans ce nouveau tableau, Excel a calculé d’une part :</a:t>
            </a:r>
          </a:p>
          <a:p>
            <a:r>
              <a:rPr lang="fr-FR" i="1" dirty="0">
                <a:solidFill>
                  <a:srgbClr val="00B050"/>
                </a:solidFill>
              </a:rPr>
              <a:t>Les dépenses et les recettes réalisées par Martine et par Serge,</a:t>
            </a:r>
          </a:p>
          <a:p>
            <a:r>
              <a:rPr lang="fr-FR" i="1" dirty="0">
                <a:solidFill>
                  <a:srgbClr val="00B050"/>
                </a:solidFill>
              </a:rPr>
              <a:t>D’autre part, il a ventilé les recettes et les dépenses par banque,</a:t>
            </a:r>
          </a:p>
          <a:p>
            <a:r>
              <a:rPr lang="fr-FR" i="1" dirty="0">
                <a:solidFill>
                  <a:srgbClr val="00B050"/>
                </a:solidFill>
              </a:rPr>
              <a:t>Et il nous donne la somme totale des débits et des crédits</a:t>
            </a:r>
          </a:p>
        </p:txBody>
      </p:sp>
    </p:spTree>
    <p:extLst>
      <p:ext uri="{BB962C8B-B14F-4D97-AF65-F5344CB8AC3E}">
        <p14:creationId xmlns:p14="http://schemas.microsoft.com/office/powerpoint/2010/main" val="157121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FBB7D-90E4-7FED-34D4-AF31D3B3638A}"/>
              </a:ext>
            </a:extLst>
          </p:cNvPr>
          <p:cNvSpPr>
            <a:spLocks noGrp="1"/>
          </p:cNvSpPr>
          <p:nvPr>
            <p:ph type="title"/>
          </p:nvPr>
        </p:nvSpPr>
        <p:spPr>
          <a:xfrm>
            <a:off x="838200" y="228600"/>
            <a:ext cx="10515600" cy="1019175"/>
          </a:xfrm>
        </p:spPr>
        <p:txBody>
          <a:bodyPr>
            <a:normAutofit fontScale="90000"/>
          </a:bodyPr>
          <a:lstStyle/>
          <a:p>
            <a:pPr algn="ctr"/>
            <a:r>
              <a:rPr lang="fr-FR" sz="3600" i="1" dirty="0">
                <a:solidFill>
                  <a:srgbClr val="0070C0"/>
                </a:solidFill>
              </a:rPr>
              <a:t>Dans le T.C.D. que nous venons de voir, </a:t>
            </a:r>
            <a:br>
              <a:rPr lang="fr-FR" sz="3600" i="1" dirty="0">
                <a:solidFill>
                  <a:srgbClr val="0070C0"/>
                </a:solidFill>
              </a:rPr>
            </a:br>
            <a:r>
              <a:rPr lang="fr-FR" sz="3200" dirty="0"/>
              <a:t>figure un menu déroulant dans </a:t>
            </a:r>
            <a:r>
              <a:rPr lang="fr-FR" sz="3200" dirty="0">
                <a:solidFill>
                  <a:srgbClr val="00B050"/>
                </a:solidFill>
              </a:rPr>
              <a:t>‘</a:t>
            </a:r>
            <a:r>
              <a:rPr lang="fr-FR" sz="3200" i="1" dirty="0">
                <a:solidFill>
                  <a:srgbClr val="00B050"/>
                </a:solidFill>
              </a:rPr>
              <a:t>Etiquettes</a:t>
            </a:r>
            <a:r>
              <a:rPr lang="fr-FR" sz="3200" dirty="0">
                <a:solidFill>
                  <a:srgbClr val="00B050"/>
                </a:solidFill>
              </a:rPr>
              <a:t> de lignes’</a:t>
            </a:r>
          </a:p>
        </p:txBody>
      </p:sp>
      <p:pic>
        <p:nvPicPr>
          <p:cNvPr id="5" name="Espace réservé du contenu 4">
            <a:extLst>
              <a:ext uri="{FF2B5EF4-FFF2-40B4-BE49-F238E27FC236}">
                <a16:creationId xmlns:a16="http://schemas.microsoft.com/office/drawing/2014/main" id="{2716A46A-A106-C3A7-9E69-ED22430B632F}"/>
              </a:ext>
            </a:extLst>
          </p:cNvPr>
          <p:cNvPicPr>
            <a:picLocks noGrp="1" noChangeAspect="1"/>
          </p:cNvPicPr>
          <p:nvPr>
            <p:ph idx="1"/>
          </p:nvPr>
        </p:nvPicPr>
        <p:blipFill>
          <a:blip r:embed="rId2"/>
          <a:stretch>
            <a:fillRect/>
          </a:stretch>
        </p:blipFill>
        <p:spPr>
          <a:xfrm>
            <a:off x="1499093" y="1719627"/>
            <a:ext cx="9193813" cy="4824048"/>
          </a:xfrm>
        </p:spPr>
      </p:pic>
      <p:sp>
        <p:nvSpPr>
          <p:cNvPr id="6" name="Flèche : bas 5">
            <a:extLst>
              <a:ext uri="{FF2B5EF4-FFF2-40B4-BE49-F238E27FC236}">
                <a16:creationId xmlns:a16="http://schemas.microsoft.com/office/drawing/2014/main" id="{5B3EB7B2-B490-4198-0153-EE409B0DBBAD}"/>
              </a:ext>
            </a:extLst>
          </p:cNvPr>
          <p:cNvSpPr/>
          <p:nvPr/>
        </p:nvSpPr>
        <p:spPr>
          <a:xfrm rot="3793374">
            <a:off x="5895042" y="991405"/>
            <a:ext cx="194366" cy="16920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89344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A2F32-1ABC-38D2-CA54-A5E372BF5A31}"/>
              </a:ext>
            </a:extLst>
          </p:cNvPr>
          <p:cNvSpPr>
            <a:spLocks noGrp="1"/>
          </p:cNvSpPr>
          <p:nvPr>
            <p:ph type="title"/>
          </p:nvPr>
        </p:nvSpPr>
        <p:spPr>
          <a:xfrm>
            <a:off x="838200" y="365125"/>
            <a:ext cx="10515600" cy="1749425"/>
          </a:xfrm>
        </p:spPr>
        <p:txBody>
          <a:bodyPr>
            <a:normAutofit/>
          </a:bodyPr>
          <a:lstStyle/>
          <a:p>
            <a:r>
              <a:rPr lang="fr-FR" sz="3600" i="1" dirty="0">
                <a:solidFill>
                  <a:srgbClr val="0070C0"/>
                </a:solidFill>
              </a:rPr>
              <a:t>En cliquant sur le menu déroulant </a:t>
            </a:r>
            <a:r>
              <a:rPr lang="fr-FR" sz="3600" dirty="0">
                <a:solidFill>
                  <a:srgbClr val="00B050"/>
                </a:solidFill>
              </a:rPr>
              <a:t>‘Etiquettes de lignes’</a:t>
            </a:r>
            <a:br>
              <a:rPr lang="fr-FR" sz="3600" dirty="0">
                <a:solidFill>
                  <a:srgbClr val="00B050"/>
                </a:solidFill>
              </a:rPr>
            </a:br>
            <a:r>
              <a:rPr lang="fr-FR" sz="2700" dirty="0"/>
              <a:t>Il est possible aussi de n’avoir les statistiques que pour l’acheteur </a:t>
            </a:r>
            <a:r>
              <a:rPr lang="fr-FR" sz="2700" dirty="0">
                <a:solidFill>
                  <a:srgbClr val="00B050"/>
                </a:solidFill>
              </a:rPr>
              <a:t>Serge ou Martine. </a:t>
            </a:r>
            <a:r>
              <a:rPr lang="fr-FR" sz="2700" dirty="0"/>
              <a:t>Nous allons voir ce que cela donne si l’on ne choisit que</a:t>
            </a:r>
            <a:r>
              <a:rPr lang="fr-FR" sz="2700" dirty="0">
                <a:solidFill>
                  <a:srgbClr val="00B050"/>
                </a:solidFill>
              </a:rPr>
              <a:t> Martine.</a:t>
            </a:r>
          </a:p>
        </p:txBody>
      </p:sp>
      <p:pic>
        <p:nvPicPr>
          <p:cNvPr id="5" name="Espace réservé du contenu 4">
            <a:extLst>
              <a:ext uri="{FF2B5EF4-FFF2-40B4-BE49-F238E27FC236}">
                <a16:creationId xmlns:a16="http://schemas.microsoft.com/office/drawing/2014/main" id="{207EFEFB-C1D8-29F5-2DB6-B6C155FC0E9C}"/>
              </a:ext>
            </a:extLst>
          </p:cNvPr>
          <p:cNvPicPr>
            <a:picLocks noGrp="1" noChangeAspect="1"/>
          </p:cNvPicPr>
          <p:nvPr>
            <p:ph idx="1"/>
          </p:nvPr>
        </p:nvPicPr>
        <p:blipFill>
          <a:blip r:embed="rId2"/>
          <a:stretch>
            <a:fillRect/>
          </a:stretch>
        </p:blipFill>
        <p:spPr>
          <a:xfrm>
            <a:off x="3629762" y="2042318"/>
            <a:ext cx="4932475" cy="4241007"/>
          </a:xfrm>
        </p:spPr>
      </p:pic>
    </p:spTree>
    <p:extLst>
      <p:ext uri="{BB962C8B-B14F-4D97-AF65-F5344CB8AC3E}">
        <p14:creationId xmlns:p14="http://schemas.microsoft.com/office/powerpoint/2010/main" val="3524843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DC8E36-BD0D-5F45-92D5-A1213888485F}"/>
              </a:ext>
            </a:extLst>
          </p:cNvPr>
          <p:cNvSpPr>
            <a:spLocks noGrp="1"/>
          </p:cNvSpPr>
          <p:nvPr>
            <p:ph type="title"/>
          </p:nvPr>
        </p:nvSpPr>
        <p:spPr/>
        <p:txBody>
          <a:bodyPr/>
          <a:lstStyle/>
          <a:p>
            <a:pPr algn="ctr"/>
            <a:r>
              <a:rPr lang="fr-FR" dirty="0">
                <a:solidFill>
                  <a:srgbClr val="00B0F0"/>
                </a:solidFill>
              </a:rPr>
              <a:t>Voici, nous n’avons les résultats</a:t>
            </a:r>
            <a:br>
              <a:rPr lang="fr-FR" dirty="0">
                <a:solidFill>
                  <a:srgbClr val="00B0F0"/>
                </a:solidFill>
              </a:rPr>
            </a:br>
            <a:r>
              <a:rPr lang="fr-FR" dirty="0">
                <a:solidFill>
                  <a:srgbClr val="00B0F0"/>
                </a:solidFill>
              </a:rPr>
              <a:t>que pour Martine.</a:t>
            </a:r>
          </a:p>
        </p:txBody>
      </p:sp>
      <p:pic>
        <p:nvPicPr>
          <p:cNvPr id="5" name="Espace réservé du contenu 4">
            <a:extLst>
              <a:ext uri="{FF2B5EF4-FFF2-40B4-BE49-F238E27FC236}">
                <a16:creationId xmlns:a16="http://schemas.microsoft.com/office/drawing/2014/main" id="{FD6F026B-F589-F893-EFD9-6E0EC637789A}"/>
              </a:ext>
            </a:extLst>
          </p:cNvPr>
          <p:cNvPicPr>
            <a:picLocks noGrp="1" noChangeAspect="1"/>
          </p:cNvPicPr>
          <p:nvPr>
            <p:ph idx="1"/>
          </p:nvPr>
        </p:nvPicPr>
        <p:blipFill>
          <a:blip r:embed="rId2"/>
          <a:stretch>
            <a:fillRect/>
          </a:stretch>
        </p:blipFill>
        <p:spPr>
          <a:xfrm>
            <a:off x="742461" y="2101338"/>
            <a:ext cx="10707077" cy="3284538"/>
          </a:xfrm>
        </p:spPr>
      </p:pic>
    </p:spTree>
    <p:extLst>
      <p:ext uri="{BB962C8B-B14F-4D97-AF65-F5344CB8AC3E}">
        <p14:creationId xmlns:p14="http://schemas.microsoft.com/office/powerpoint/2010/main" val="3518625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B34FAF-66C4-CF71-7DED-93AF199B7B1A}"/>
              </a:ext>
            </a:extLst>
          </p:cNvPr>
          <p:cNvSpPr>
            <a:spLocks noGrp="1"/>
          </p:cNvSpPr>
          <p:nvPr>
            <p:ph type="title"/>
          </p:nvPr>
        </p:nvSpPr>
        <p:spPr/>
        <p:txBody>
          <a:bodyPr>
            <a:normAutofit/>
          </a:bodyPr>
          <a:lstStyle/>
          <a:p>
            <a:pPr algn="ctr"/>
            <a:r>
              <a:rPr lang="fr-FR" sz="3600" b="1" i="1" dirty="0">
                <a:solidFill>
                  <a:srgbClr val="00B0F0"/>
                </a:solidFill>
              </a:rPr>
              <a:t>Le T.C.D. offre des possibilités énormes</a:t>
            </a:r>
            <a:br>
              <a:rPr lang="fr-FR" sz="3600" b="1" i="1" dirty="0">
                <a:solidFill>
                  <a:srgbClr val="00B0F0"/>
                </a:solidFill>
              </a:rPr>
            </a:br>
            <a:r>
              <a:rPr lang="fr-FR" sz="3600" b="1" i="1" dirty="0">
                <a:solidFill>
                  <a:srgbClr val="00B0F0"/>
                </a:solidFill>
              </a:rPr>
              <a:t>y compris sur d’énormes bases de données.</a:t>
            </a:r>
          </a:p>
        </p:txBody>
      </p:sp>
      <p:sp>
        <p:nvSpPr>
          <p:cNvPr id="3" name="Espace réservé du contenu 2">
            <a:extLst>
              <a:ext uri="{FF2B5EF4-FFF2-40B4-BE49-F238E27FC236}">
                <a16:creationId xmlns:a16="http://schemas.microsoft.com/office/drawing/2014/main" id="{C02AB07E-03B2-4DCC-C96A-048192D3C390}"/>
              </a:ext>
            </a:extLst>
          </p:cNvPr>
          <p:cNvSpPr>
            <a:spLocks noGrp="1"/>
          </p:cNvSpPr>
          <p:nvPr>
            <p:ph idx="1"/>
          </p:nvPr>
        </p:nvSpPr>
        <p:spPr/>
        <p:txBody>
          <a:bodyPr/>
          <a:lstStyle/>
          <a:p>
            <a:endParaRPr lang="fr-FR" dirty="0"/>
          </a:p>
          <a:p>
            <a:endParaRPr lang="fr-FR" dirty="0"/>
          </a:p>
          <a:p>
            <a:endParaRPr lang="fr-FR" dirty="0"/>
          </a:p>
          <a:p>
            <a:pPr algn="ctr"/>
            <a:r>
              <a:rPr lang="fr-FR" sz="8800" dirty="0">
                <a:solidFill>
                  <a:srgbClr val="92D050"/>
                </a:solidFill>
              </a:rPr>
              <a:t>Bon courage !</a:t>
            </a:r>
          </a:p>
        </p:txBody>
      </p:sp>
    </p:spTree>
    <p:extLst>
      <p:ext uri="{BB962C8B-B14F-4D97-AF65-F5344CB8AC3E}">
        <p14:creationId xmlns:p14="http://schemas.microsoft.com/office/powerpoint/2010/main" val="2734175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67EC3-82D0-ACBF-0B0D-7DFADAF40F62}"/>
              </a:ext>
            </a:extLst>
          </p:cNvPr>
          <p:cNvSpPr>
            <a:spLocks noGrp="1"/>
          </p:cNvSpPr>
          <p:nvPr>
            <p:ph type="title"/>
          </p:nvPr>
        </p:nvSpPr>
        <p:spPr>
          <a:xfrm>
            <a:off x="838200" y="152401"/>
            <a:ext cx="10515600" cy="1538288"/>
          </a:xfrm>
        </p:spPr>
        <p:txBody>
          <a:bodyPr>
            <a:normAutofit fontScale="90000"/>
          </a:bodyPr>
          <a:lstStyle/>
          <a:p>
            <a:pPr algn="ctr"/>
            <a:r>
              <a:rPr lang="fr-FR" i="1" dirty="0">
                <a:solidFill>
                  <a:srgbClr val="0070C0"/>
                </a:solidFill>
              </a:rPr>
              <a:t>Voici mon tableau de base avec mes données</a:t>
            </a:r>
            <a:br>
              <a:rPr lang="fr-FR" dirty="0"/>
            </a:br>
            <a:r>
              <a:rPr lang="fr-FR" sz="4000" i="1" dirty="0">
                <a:solidFill>
                  <a:srgbClr val="00B050"/>
                </a:solidFill>
              </a:rPr>
              <a:t>Ici je n’ai que 9 lignes</a:t>
            </a:r>
            <a:br>
              <a:rPr lang="fr-FR" sz="4000" i="1" dirty="0">
                <a:solidFill>
                  <a:srgbClr val="00B050"/>
                </a:solidFill>
              </a:rPr>
            </a:br>
            <a:r>
              <a:rPr lang="fr-FR" sz="4000" i="1" dirty="0">
                <a:solidFill>
                  <a:srgbClr val="00B050"/>
                </a:solidFill>
              </a:rPr>
              <a:t>il pourrait y en avoir 2000 ça ne changerait rien.</a:t>
            </a:r>
          </a:p>
        </p:txBody>
      </p:sp>
      <p:pic>
        <p:nvPicPr>
          <p:cNvPr id="9" name="Espace réservé du contenu 8">
            <a:extLst>
              <a:ext uri="{FF2B5EF4-FFF2-40B4-BE49-F238E27FC236}">
                <a16:creationId xmlns:a16="http://schemas.microsoft.com/office/drawing/2014/main" id="{1D342908-E588-0F2E-0641-1EDCE2EAD856}"/>
              </a:ext>
            </a:extLst>
          </p:cNvPr>
          <p:cNvPicPr>
            <a:picLocks noGrp="1" noChangeAspect="1"/>
          </p:cNvPicPr>
          <p:nvPr>
            <p:ph idx="1"/>
          </p:nvPr>
        </p:nvPicPr>
        <p:blipFill>
          <a:blip r:embed="rId2"/>
          <a:stretch>
            <a:fillRect/>
          </a:stretch>
        </p:blipFill>
        <p:spPr>
          <a:xfrm>
            <a:off x="1557235" y="1938274"/>
            <a:ext cx="9077529" cy="4843526"/>
          </a:xfrm>
        </p:spPr>
      </p:pic>
    </p:spTree>
    <p:extLst>
      <p:ext uri="{BB962C8B-B14F-4D97-AF65-F5344CB8AC3E}">
        <p14:creationId xmlns:p14="http://schemas.microsoft.com/office/powerpoint/2010/main" val="138862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BDC7E-FD11-08FD-65CB-CFE1A99431B1}"/>
              </a:ext>
            </a:extLst>
          </p:cNvPr>
          <p:cNvSpPr>
            <a:spLocks noGrp="1"/>
          </p:cNvSpPr>
          <p:nvPr>
            <p:ph type="title"/>
          </p:nvPr>
        </p:nvSpPr>
        <p:spPr>
          <a:xfrm>
            <a:off x="838200" y="365125"/>
            <a:ext cx="10515600" cy="758825"/>
          </a:xfrm>
        </p:spPr>
        <p:txBody>
          <a:bodyPr/>
          <a:lstStyle/>
          <a:p>
            <a:pPr algn="ctr"/>
            <a:r>
              <a:rPr lang="fr-FR" i="1" dirty="0">
                <a:solidFill>
                  <a:srgbClr val="0070C0"/>
                </a:solidFill>
              </a:rPr>
              <a:t>Préalable à la création d’un T.C.D.</a:t>
            </a:r>
          </a:p>
        </p:txBody>
      </p:sp>
      <p:sp>
        <p:nvSpPr>
          <p:cNvPr id="3" name="Espace réservé du contenu 2">
            <a:extLst>
              <a:ext uri="{FF2B5EF4-FFF2-40B4-BE49-F238E27FC236}">
                <a16:creationId xmlns:a16="http://schemas.microsoft.com/office/drawing/2014/main" id="{126B715A-BE3F-5A11-DF68-051141F020D3}"/>
              </a:ext>
            </a:extLst>
          </p:cNvPr>
          <p:cNvSpPr>
            <a:spLocks noGrp="1"/>
          </p:cNvSpPr>
          <p:nvPr>
            <p:ph idx="1"/>
          </p:nvPr>
        </p:nvSpPr>
        <p:spPr>
          <a:xfrm>
            <a:off x="838200" y="1457325"/>
            <a:ext cx="10515600" cy="4719638"/>
          </a:xfrm>
        </p:spPr>
        <p:txBody>
          <a:bodyPr/>
          <a:lstStyle/>
          <a:p>
            <a:r>
              <a:rPr lang="fr-FR" i="1" dirty="0">
                <a:solidFill>
                  <a:srgbClr val="FF0000"/>
                </a:solidFill>
              </a:rPr>
              <a:t>Il ne doit pas y avoir :</a:t>
            </a:r>
          </a:p>
          <a:p>
            <a:pPr marL="0" indent="0">
              <a:buNone/>
            </a:pPr>
            <a:r>
              <a:rPr lang="fr-FR" i="1" dirty="0">
                <a:solidFill>
                  <a:srgbClr val="FF0000"/>
                </a:solidFill>
              </a:rPr>
              <a:t>			        De colonnes vides,</a:t>
            </a:r>
          </a:p>
          <a:p>
            <a:pPr marL="0" indent="0">
              <a:buNone/>
            </a:pPr>
            <a:r>
              <a:rPr lang="fr-FR" i="1" dirty="0">
                <a:solidFill>
                  <a:srgbClr val="FF0000"/>
                </a:solidFill>
              </a:rPr>
              <a:t>			        De lignes vides,</a:t>
            </a:r>
          </a:p>
          <a:p>
            <a:pPr marL="0" indent="0">
              <a:buNone/>
            </a:pPr>
            <a:endParaRPr lang="fr-FR" dirty="0"/>
          </a:p>
          <a:p>
            <a:pPr marL="0" indent="0">
              <a:buNone/>
            </a:pPr>
            <a:r>
              <a:rPr lang="fr-FR" dirty="0"/>
              <a:t> </a:t>
            </a:r>
            <a:r>
              <a:rPr lang="fr-FR" i="1" dirty="0">
                <a:solidFill>
                  <a:srgbClr val="00B050"/>
                </a:solidFill>
              </a:rPr>
              <a:t>Il doit y avoir :</a:t>
            </a:r>
          </a:p>
          <a:p>
            <a:pPr marL="0" indent="0">
              <a:buNone/>
            </a:pPr>
            <a:r>
              <a:rPr lang="fr-FR" i="1" dirty="0">
                <a:solidFill>
                  <a:srgbClr val="00B050"/>
                </a:solidFill>
              </a:rPr>
              <a:t>			       Un titre dans chaque colonne,</a:t>
            </a:r>
          </a:p>
          <a:p>
            <a:pPr marL="0" indent="0">
              <a:buNone/>
            </a:pPr>
            <a:r>
              <a:rPr lang="fr-FR" i="1" dirty="0">
                <a:solidFill>
                  <a:srgbClr val="00B050"/>
                </a:solidFill>
              </a:rPr>
              <a:t> 			       Le titre doit être sur une seule ligne,</a:t>
            </a:r>
          </a:p>
          <a:p>
            <a:pPr marL="0" indent="0">
              <a:buNone/>
            </a:pPr>
            <a:r>
              <a:rPr lang="fr-FR" i="1" dirty="0">
                <a:solidFill>
                  <a:srgbClr val="0070C0"/>
                </a:solidFill>
              </a:rPr>
              <a:t>Dans Excel un titre est appelé :</a:t>
            </a:r>
          </a:p>
          <a:p>
            <a:pPr marL="0" indent="0">
              <a:buNone/>
            </a:pPr>
            <a:r>
              <a:rPr lang="fr-FR" i="1" dirty="0">
                <a:solidFill>
                  <a:srgbClr val="0070C0"/>
                </a:solidFill>
              </a:rPr>
              <a:t>			       Un champ</a:t>
            </a:r>
          </a:p>
        </p:txBody>
      </p:sp>
    </p:spTree>
    <p:extLst>
      <p:ext uri="{BB962C8B-B14F-4D97-AF65-F5344CB8AC3E}">
        <p14:creationId xmlns:p14="http://schemas.microsoft.com/office/powerpoint/2010/main" val="145307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0B4D5C-D7E7-2430-8FDC-29ECE6726D16}"/>
              </a:ext>
            </a:extLst>
          </p:cNvPr>
          <p:cNvSpPr>
            <a:spLocks noGrp="1"/>
          </p:cNvSpPr>
          <p:nvPr>
            <p:ph type="title"/>
          </p:nvPr>
        </p:nvSpPr>
        <p:spPr/>
        <p:txBody>
          <a:bodyPr/>
          <a:lstStyle/>
          <a:p>
            <a:pPr algn="ctr"/>
            <a:r>
              <a:rPr lang="fr-FR" i="1" dirty="0">
                <a:solidFill>
                  <a:srgbClr val="0070C0"/>
                </a:solidFill>
              </a:rPr>
              <a:t>Pour créer un T.C.D.</a:t>
            </a:r>
            <a:br>
              <a:rPr lang="fr-FR" i="1" dirty="0">
                <a:solidFill>
                  <a:srgbClr val="0070C0"/>
                </a:solidFill>
              </a:rPr>
            </a:br>
            <a:r>
              <a:rPr lang="fr-FR" i="1" dirty="0">
                <a:solidFill>
                  <a:srgbClr val="0070C0"/>
                </a:solidFill>
              </a:rPr>
              <a:t>Il faut balayer tout le tableau de base.</a:t>
            </a:r>
          </a:p>
        </p:txBody>
      </p:sp>
      <p:pic>
        <p:nvPicPr>
          <p:cNvPr id="5" name="Espace réservé du contenu 4">
            <a:extLst>
              <a:ext uri="{FF2B5EF4-FFF2-40B4-BE49-F238E27FC236}">
                <a16:creationId xmlns:a16="http://schemas.microsoft.com/office/drawing/2014/main" id="{0ED47900-3E90-DD07-CCAB-87E43639F552}"/>
              </a:ext>
            </a:extLst>
          </p:cNvPr>
          <p:cNvPicPr>
            <a:picLocks noGrp="1" noChangeAspect="1"/>
          </p:cNvPicPr>
          <p:nvPr>
            <p:ph idx="1"/>
          </p:nvPr>
        </p:nvPicPr>
        <p:blipFill>
          <a:blip r:embed="rId2"/>
          <a:stretch>
            <a:fillRect/>
          </a:stretch>
        </p:blipFill>
        <p:spPr>
          <a:xfrm>
            <a:off x="1553479" y="1744634"/>
            <a:ext cx="9085041" cy="4748241"/>
          </a:xfrm>
        </p:spPr>
      </p:pic>
    </p:spTree>
    <p:extLst>
      <p:ext uri="{BB962C8B-B14F-4D97-AF65-F5344CB8AC3E}">
        <p14:creationId xmlns:p14="http://schemas.microsoft.com/office/powerpoint/2010/main" val="382325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7F08A4-D312-B455-AC55-9AF48BB08042}"/>
              </a:ext>
            </a:extLst>
          </p:cNvPr>
          <p:cNvSpPr>
            <a:spLocks noGrp="1"/>
          </p:cNvSpPr>
          <p:nvPr>
            <p:ph type="title"/>
          </p:nvPr>
        </p:nvSpPr>
        <p:spPr/>
        <p:txBody>
          <a:bodyPr/>
          <a:lstStyle/>
          <a:p>
            <a:pPr algn="ctr"/>
            <a:r>
              <a:rPr lang="fr-FR" i="1" dirty="0">
                <a:solidFill>
                  <a:srgbClr val="0070C0"/>
                </a:solidFill>
              </a:rPr>
              <a:t>Puis dans insertion, vous cliquez sur : </a:t>
            </a:r>
            <a:br>
              <a:rPr lang="fr-FR" i="1" dirty="0"/>
            </a:br>
            <a:r>
              <a:rPr lang="fr-FR" i="1" dirty="0">
                <a:solidFill>
                  <a:srgbClr val="00B050"/>
                </a:solidFill>
              </a:rPr>
              <a:t>‘Tableau croisé dynamique’</a:t>
            </a:r>
          </a:p>
        </p:txBody>
      </p:sp>
      <p:pic>
        <p:nvPicPr>
          <p:cNvPr id="5" name="Espace réservé du contenu 4">
            <a:extLst>
              <a:ext uri="{FF2B5EF4-FFF2-40B4-BE49-F238E27FC236}">
                <a16:creationId xmlns:a16="http://schemas.microsoft.com/office/drawing/2014/main" id="{0C169698-AE16-049A-3B4F-01BB35D34BF5}"/>
              </a:ext>
            </a:extLst>
          </p:cNvPr>
          <p:cNvPicPr>
            <a:picLocks noGrp="1" noChangeAspect="1"/>
          </p:cNvPicPr>
          <p:nvPr>
            <p:ph idx="1"/>
          </p:nvPr>
        </p:nvPicPr>
        <p:blipFill>
          <a:blip r:embed="rId2"/>
          <a:stretch>
            <a:fillRect/>
          </a:stretch>
        </p:blipFill>
        <p:spPr>
          <a:xfrm>
            <a:off x="1581173" y="1839895"/>
            <a:ext cx="9029654" cy="4652980"/>
          </a:xfrm>
        </p:spPr>
      </p:pic>
    </p:spTree>
    <p:extLst>
      <p:ext uri="{BB962C8B-B14F-4D97-AF65-F5344CB8AC3E}">
        <p14:creationId xmlns:p14="http://schemas.microsoft.com/office/powerpoint/2010/main" val="330498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DFCCF-76FA-5EDB-F054-41D7AB0E1DE6}"/>
              </a:ext>
            </a:extLst>
          </p:cNvPr>
          <p:cNvSpPr>
            <a:spLocks noGrp="1"/>
          </p:cNvSpPr>
          <p:nvPr>
            <p:ph type="title"/>
          </p:nvPr>
        </p:nvSpPr>
        <p:spPr>
          <a:xfrm>
            <a:off x="838200" y="365125"/>
            <a:ext cx="10515600" cy="1835150"/>
          </a:xfrm>
        </p:spPr>
        <p:txBody>
          <a:bodyPr>
            <a:normAutofit/>
          </a:bodyPr>
          <a:lstStyle/>
          <a:p>
            <a:pPr algn="ctr"/>
            <a:r>
              <a:rPr lang="fr-FR" i="1" dirty="0">
                <a:solidFill>
                  <a:srgbClr val="0070C0"/>
                </a:solidFill>
              </a:rPr>
              <a:t>Le cadre suivant apparait et vous propose que </a:t>
            </a:r>
            <a:r>
              <a:rPr lang="fr-FR" sz="3600" i="1" dirty="0">
                <a:solidFill>
                  <a:srgbClr val="0070C0"/>
                </a:solidFill>
              </a:rPr>
              <a:t>votre T.C.D soit sur </a:t>
            </a:r>
            <a:r>
              <a:rPr lang="fr-FR" sz="3600" i="1" dirty="0">
                <a:solidFill>
                  <a:srgbClr val="00B050"/>
                </a:solidFill>
              </a:rPr>
              <a:t>‘nouvelle feuille’.</a:t>
            </a:r>
            <a:br>
              <a:rPr lang="fr-FR" sz="3600" i="1" dirty="0">
                <a:solidFill>
                  <a:srgbClr val="0070C0"/>
                </a:solidFill>
              </a:rPr>
            </a:br>
            <a:r>
              <a:rPr lang="fr-FR" sz="3600" i="1" dirty="0">
                <a:solidFill>
                  <a:srgbClr val="0070C0"/>
                </a:solidFill>
              </a:rPr>
              <a:t>Vous pouvez cliquer sur </a:t>
            </a:r>
            <a:r>
              <a:rPr lang="fr-FR" sz="3600" i="1" dirty="0">
                <a:solidFill>
                  <a:srgbClr val="00B050"/>
                </a:solidFill>
              </a:rPr>
              <a:t>‘OK’</a:t>
            </a:r>
          </a:p>
        </p:txBody>
      </p:sp>
      <p:pic>
        <p:nvPicPr>
          <p:cNvPr id="5" name="Espace réservé du contenu 4">
            <a:extLst>
              <a:ext uri="{FF2B5EF4-FFF2-40B4-BE49-F238E27FC236}">
                <a16:creationId xmlns:a16="http://schemas.microsoft.com/office/drawing/2014/main" id="{50524F22-CFCE-1E1D-5D62-AF2411CB37F2}"/>
              </a:ext>
            </a:extLst>
          </p:cNvPr>
          <p:cNvPicPr>
            <a:picLocks noGrp="1" noChangeAspect="1"/>
          </p:cNvPicPr>
          <p:nvPr>
            <p:ph idx="1"/>
          </p:nvPr>
        </p:nvPicPr>
        <p:blipFill>
          <a:blip r:embed="rId2"/>
          <a:stretch>
            <a:fillRect/>
          </a:stretch>
        </p:blipFill>
        <p:spPr>
          <a:xfrm>
            <a:off x="2634032" y="2200275"/>
            <a:ext cx="6923936" cy="4033519"/>
          </a:xfrm>
        </p:spPr>
      </p:pic>
    </p:spTree>
    <p:extLst>
      <p:ext uri="{BB962C8B-B14F-4D97-AF65-F5344CB8AC3E}">
        <p14:creationId xmlns:p14="http://schemas.microsoft.com/office/powerpoint/2010/main" val="1939514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79FF1C-6963-7E1B-63B6-65F89220F8AD}"/>
              </a:ext>
            </a:extLst>
          </p:cNvPr>
          <p:cNvSpPr>
            <a:spLocks noGrp="1"/>
          </p:cNvSpPr>
          <p:nvPr>
            <p:ph type="title"/>
          </p:nvPr>
        </p:nvSpPr>
        <p:spPr>
          <a:xfrm>
            <a:off x="838200" y="193675"/>
            <a:ext cx="10515600" cy="1325563"/>
          </a:xfrm>
        </p:spPr>
        <p:txBody>
          <a:bodyPr/>
          <a:lstStyle/>
          <a:p>
            <a:pPr algn="ctr"/>
            <a:r>
              <a:rPr lang="fr-FR" i="1" dirty="0">
                <a:solidFill>
                  <a:srgbClr val="0070C0"/>
                </a:solidFill>
              </a:rPr>
              <a:t>Voici ce que vous pouvez voir</a:t>
            </a:r>
            <a:br>
              <a:rPr lang="fr-FR" i="1" dirty="0">
                <a:solidFill>
                  <a:srgbClr val="0070C0"/>
                </a:solidFill>
              </a:rPr>
            </a:br>
            <a:r>
              <a:rPr lang="fr-FR" i="1" dirty="0">
                <a:solidFill>
                  <a:srgbClr val="0070C0"/>
                </a:solidFill>
              </a:rPr>
              <a:t>sur la nouvelle feuille qui s’ouvre.</a:t>
            </a:r>
          </a:p>
        </p:txBody>
      </p:sp>
      <p:pic>
        <p:nvPicPr>
          <p:cNvPr id="5" name="Espace réservé du contenu 4">
            <a:extLst>
              <a:ext uri="{FF2B5EF4-FFF2-40B4-BE49-F238E27FC236}">
                <a16:creationId xmlns:a16="http://schemas.microsoft.com/office/drawing/2014/main" id="{EA3D50FB-6896-006F-0432-B45C65C462C5}"/>
              </a:ext>
            </a:extLst>
          </p:cNvPr>
          <p:cNvPicPr>
            <a:picLocks noGrp="1" noChangeAspect="1"/>
          </p:cNvPicPr>
          <p:nvPr>
            <p:ph idx="1"/>
          </p:nvPr>
        </p:nvPicPr>
        <p:blipFill>
          <a:blip r:embed="rId2"/>
          <a:stretch>
            <a:fillRect/>
          </a:stretch>
        </p:blipFill>
        <p:spPr>
          <a:xfrm>
            <a:off x="1369966" y="1519238"/>
            <a:ext cx="9452067" cy="4838700"/>
          </a:xfrm>
        </p:spPr>
      </p:pic>
    </p:spTree>
    <p:extLst>
      <p:ext uri="{BB962C8B-B14F-4D97-AF65-F5344CB8AC3E}">
        <p14:creationId xmlns:p14="http://schemas.microsoft.com/office/powerpoint/2010/main" val="1071257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8C2CAF-CFB5-52DE-FC81-9E250FE08432}"/>
              </a:ext>
            </a:extLst>
          </p:cNvPr>
          <p:cNvSpPr>
            <a:spLocks noGrp="1"/>
          </p:cNvSpPr>
          <p:nvPr>
            <p:ph type="title"/>
          </p:nvPr>
        </p:nvSpPr>
        <p:spPr>
          <a:xfrm>
            <a:off x="838200" y="155576"/>
            <a:ext cx="10515600" cy="977900"/>
          </a:xfrm>
        </p:spPr>
        <p:txBody>
          <a:bodyPr>
            <a:normAutofit fontScale="90000"/>
          </a:bodyPr>
          <a:lstStyle/>
          <a:p>
            <a:pPr algn="ctr"/>
            <a:r>
              <a:rPr lang="fr-FR" sz="3600" i="1" dirty="0">
                <a:solidFill>
                  <a:srgbClr val="0070C0"/>
                </a:solidFill>
              </a:rPr>
              <a:t>Intéressons-nous au </a:t>
            </a:r>
            <a:br>
              <a:rPr lang="fr-FR" sz="3600" i="1" dirty="0">
                <a:solidFill>
                  <a:srgbClr val="0070C0"/>
                </a:solidFill>
              </a:rPr>
            </a:br>
            <a:r>
              <a:rPr lang="fr-FR" sz="3600" i="1" dirty="0">
                <a:solidFill>
                  <a:srgbClr val="0070C0"/>
                </a:solidFill>
              </a:rPr>
              <a:t>cadre de droite de la nouvelle feuille</a:t>
            </a:r>
          </a:p>
        </p:txBody>
      </p:sp>
      <p:pic>
        <p:nvPicPr>
          <p:cNvPr id="5" name="Espace réservé du contenu 4">
            <a:extLst>
              <a:ext uri="{FF2B5EF4-FFF2-40B4-BE49-F238E27FC236}">
                <a16:creationId xmlns:a16="http://schemas.microsoft.com/office/drawing/2014/main" id="{E7627995-3182-13F6-541E-1E1787AC821F}"/>
              </a:ext>
            </a:extLst>
          </p:cNvPr>
          <p:cNvPicPr>
            <a:picLocks noGrp="1" noChangeAspect="1"/>
          </p:cNvPicPr>
          <p:nvPr>
            <p:ph idx="1"/>
          </p:nvPr>
        </p:nvPicPr>
        <p:blipFill>
          <a:blip r:embed="rId2"/>
          <a:stretch>
            <a:fillRect/>
          </a:stretch>
        </p:blipFill>
        <p:spPr>
          <a:xfrm>
            <a:off x="3757260" y="1133476"/>
            <a:ext cx="4677480" cy="5576854"/>
          </a:xfrm>
        </p:spPr>
      </p:pic>
    </p:spTree>
    <p:extLst>
      <p:ext uri="{BB962C8B-B14F-4D97-AF65-F5344CB8AC3E}">
        <p14:creationId xmlns:p14="http://schemas.microsoft.com/office/powerpoint/2010/main" val="196387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9B48E-54FF-ADD6-7BA2-EE5201FA4FA4}"/>
              </a:ext>
            </a:extLst>
          </p:cNvPr>
          <p:cNvSpPr>
            <a:spLocks noGrp="1"/>
          </p:cNvSpPr>
          <p:nvPr>
            <p:ph type="title"/>
          </p:nvPr>
        </p:nvSpPr>
        <p:spPr/>
        <p:txBody>
          <a:bodyPr>
            <a:normAutofit/>
          </a:bodyPr>
          <a:lstStyle/>
          <a:p>
            <a:pPr algn="ctr"/>
            <a:r>
              <a:rPr lang="fr-FR" sz="3600" dirty="0">
                <a:solidFill>
                  <a:srgbClr val="0070C0"/>
                </a:solidFill>
              </a:rPr>
              <a:t>Après avoir coché les cases :</a:t>
            </a:r>
            <a:br>
              <a:rPr lang="fr-FR" sz="3600" dirty="0">
                <a:solidFill>
                  <a:srgbClr val="0070C0"/>
                </a:solidFill>
              </a:rPr>
            </a:br>
            <a:r>
              <a:rPr lang="fr-FR" sz="3600" dirty="0">
                <a:solidFill>
                  <a:srgbClr val="0070C0"/>
                </a:solidFill>
              </a:rPr>
              <a:t>‘</a:t>
            </a:r>
            <a:r>
              <a:rPr lang="fr-FR" sz="3600" dirty="0">
                <a:solidFill>
                  <a:srgbClr val="00B050"/>
                </a:solidFill>
              </a:rPr>
              <a:t>ACHETEUR’, ‘BANQUE’, ‘DEBIT’, ‘CREDIT’,</a:t>
            </a:r>
          </a:p>
        </p:txBody>
      </p:sp>
      <p:pic>
        <p:nvPicPr>
          <p:cNvPr id="5" name="Espace réservé du contenu 4">
            <a:extLst>
              <a:ext uri="{FF2B5EF4-FFF2-40B4-BE49-F238E27FC236}">
                <a16:creationId xmlns:a16="http://schemas.microsoft.com/office/drawing/2014/main" id="{EC9A0343-4DCE-3E51-0696-B0EEDACD3BC7}"/>
              </a:ext>
            </a:extLst>
          </p:cNvPr>
          <p:cNvPicPr>
            <a:picLocks noGrp="1" noChangeAspect="1"/>
          </p:cNvPicPr>
          <p:nvPr>
            <p:ph idx="1"/>
          </p:nvPr>
        </p:nvPicPr>
        <p:blipFill>
          <a:blip r:embed="rId2"/>
          <a:stretch>
            <a:fillRect/>
          </a:stretch>
        </p:blipFill>
        <p:spPr>
          <a:xfrm>
            <a:off x="4443773" y="1825625"/>
            <a:ext cx="3304453" cy="4351338"/>
          </a:xfrm>
        </p:spPr>
      </p:pic>
    </p:spTree>
    <p:extLst>
      <p:ext uri="{BB962C8B-B14F-4D97-AF65-F5344CB8AC3E}">
        <p14:creationId xmlns:p14="http://schemas.microsoft.com/office/powerpoint/2010/main" val="67758125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375</Words>
  <Application>Microsoft Office PowerPoint</Application>
  <PresentationFormat>Grand écran</PresentationFormat>
  <Paragraphs>32</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Tableau croisé dynamique = T.C.D.</vt:lpstr>
      <vt:lpstr>Voici mon tableau de base avec mes données Ici je n’ai que 9 lignes il pourrait y en avoir 2000 ça ne changerait rien.</vt:lpstr>
      <vt:lpstr>Préalable à la création d’un T.C.D.</vt:lpstr>
      <vt:lpstr>Pour créer un T.C.D. Il faut balayer tout le tableau de base.</vt:lpstr>
      <vt:lpstr>Puis dans insertion, vous cliquez sur :  ‘Tableau croisé dynamique’</vt:lpstr>
      <vt:lpstr>Le cadre suivant apparait et vous propose que votre T.C.D soit sur ‘nouvelle feuille’. Vous pouvez cliquer sur ‘OK’</vt:lpstr>
      <vt:lpstr>Voici ce que vous pouvez voir sur la nouvelle feuille qui s’ouvre.</vt:lpstr>
      <vt:lpstr>Intéressons-nous au  cadre de droite de la nouvelle feuille</vt:lpstr>
      <vt:lpstr>Après avoir coché les cases : ‘ACHETEUR’, ‘BANQUE’, ‘DEBIT’, ‘CREDIT’,</vt:lpstr>
      <vt:lpstr>Un nouveau tableau apparaît</vt:lpstr>
      <vt:lpstr>Dans le T.C.D. que nous venons de voir,  figure un menu déroulant dans ‘Etiquettes de lignes’</vt:lpstr>
      <vt:lpstr>En cliquant sur le menu déroulant ‘Etiquettes de lignes’ Il est possible aussi de n’avoir les statistiques que pour l’acheteur Serge ou Martine. Nous allons voir ce que cela donne si l’on ne choisit que Martine.</vt:lpstr>
      <vt:lpstr>Voici, nous n’avons les résultats que pour Martine.</vt:lpstr>
      <vt:lpstr>Le T.C.D. offre des possibilités énormes y compris sur d’énormes bases de données.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 croisé dynamique = T.C.D.</dc:title>
  <dc:creator>Serge KOLCHAK</dc:creator>
  <cp:lastModifiedBy>Serge KOLCHAK</cp:lastModifiedBy>
  <cp:revision>15</cp:revision>
  <cp:lastPrinted>2023-01-26T07:35:11Z</cp:lastPrinted>
  <dcterms:created xsi:type="dcterms:W3CDTF">2023-01-17T10:09:48Z</dcterms:created>
  <dcterms:modified xsi:type="dcterms:W3CDTF">2023-01-26T07:36:23Z</dcterms:modified>
</cp:coreProperties>
</file>