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4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89" r:id="rId23"/>
    <p:sldId id="280" r:id="rId24"/>
    <p:sldId id="285" r:id="rId25"/>
    <p:sldId id="284" r:id="rId26"/>
    <p:sldId id="288" r:id="rId27"/>
  </p:sldIdLst>
  <p:sldSz cx="12192000" cy="6858000"/>
  <p:notesSz cx="6889750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3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EE6AF-174C-F755-3C9E-E9B2664BC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941C7-352E-89D9-3D08-FFD31465A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091EB-5FBB-9451-6957-DFF979CB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028AA-54AB-FF1B-E146-4BC117DC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FC81DA-5B9F-F028-54BF-50125DF4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6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55AF1-4B2B-7FCA-2C53-A107F1E3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7EA3F5-99BA-7FC6-7F4E-7814D138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2DB72-69FB-23E5-194C-8D933B03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B85B59-86D4-E5F0-EC07-2DBFB77C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F63832-3118-CE24-C9AB-CBFD4CD9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6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460839-5C24-0F61-9C35-A4E0ED40E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9432E5-9702-B5BE-E049-3CBC632E6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D0F37-EAFE-31BE-CCA7-297DCFE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43FD44-70AE-77B4-5AB8-069541F9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5D7FCF-229C-5B45-B227-B016E5AE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9B535-B0E5-CB0E-3A20-DA0B0063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0FBEA-7D4B-CB97-2FD6-A25434C0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AB376-5C56-D161-9A6D-9451A819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23994-556A-993F-99EA-BF7BE768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A3DA7F-F296-071A-0F80-6FADDCEF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4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D7673-828C-BF51-024A-1CBA9EEE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760F9-7B1F-07BE-CFE4-8A9CC0A2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57498-3406-4338-B1F2-27C9E957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FA4CC-40BA-CD83-02BA-2544BE97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8BC388-B413-A5E9-FC17-BD687D85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1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D07CB-29A9-8D1C-0636-8AB8F743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A1B73-4FDD-4A6E-061B-F60B44006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40A0C-19CC-3E2D-5BEF-A5F7E9591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17121D-572A-919D-30C5-A506F434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9CE162-72B3-7BD7-64A6-71F1B08B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1F4F11-8D04-0242-AEFF-B6C6A21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D2492-CEF0-B2AD-DB85-DC2F4B77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F8FFF1-BE86-AA2B-4853-7308299C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CF158A-869F-66A5-4637-8BF4E0AD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0AEF26-AAF3-98BC-B749-BEAD04FAE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CE5A10-2EC5-B194-CE02-D6110DB6B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3D96B7-F342-AD1F-DE40-4539EC59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E31832-AB1F-661C-C57F-FC36AD44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F3843D-4F8F-DCC1-44DF-853B0B9D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25E2F-BC42-2350-E967-A8F8D7F0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C48528-B232-0808-6FB7-85F984D5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F79B0D-D1F6-08DB-763C-7F91E5B8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AA24F1-37B2-5548-FEAC-AB657A31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8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61A93D-C8A4-877B-C731-CEE1BFC4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1660E7-E597-5AB2-4961-4C8A9D7B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008197-427E-CB43-CA4D-6D1ADC16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9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4DB3F-0DCE-3B69-A1B6-756B9271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6CEB7-77C6-1F4D-DCF4-BF5A7DFA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0340DD-E660-DC0E-AF5E-EDA669DFB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10C7D-9E96-D6E9-78F4-24B747D2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49C2E2-CABE-F4AF-F1A6-9F83961F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9BD0B4-F794-9D50-62C6-EB68A7DF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91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AE4D2-F379-A878-C0D3-42511206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614C9C-594B-2A4C-A535-4F4D73EDC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C2E5F9-3BAB-7CB5-35AD-8619B6D21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C5EF53-3078-54F7-EDAC-E3AAFF64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5E4CC9-4EB6-1A02-6A84-A20BF1F2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3F1A23-A998-D683-9565-88C8571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699257-B054-B2F8-C423-DEC22C9C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D988C3-E7E9-4B2A-E054-AC9EDB87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BB14E-66A3-9A94-E89D-0E93A2CC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FAFE-4700-4826-8151-3A0090573B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DF8AB-DEC9-F1DA-9D93-D7838DF33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76ACB-6FD9-5BC1-9BF6-D6BA946A8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D084-7B27-438C-8D77-82EB60BBF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90ACD-B557-CCA7-E6C2-7A42639A1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7912"/>
          </a:xfrm>
        </p:spPr>
        <p:txBody>
          <a:bodyPr/>
          <a:lstStyle/>
          <a:p>
            <a:r>
              <a:rPr lang="fr-FR" i="1" dirty="0">
                <a:solidFill>
                  <a:srgbClr val="00B050"/>
                </a:solidFill>
              </a:rPr>
              <a:t>PUBLIPOSTAGE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4C7AB-BC48-58C5-4C26-AB184F5A3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9875"/>
            <a:ext cx="9144000" cy="2447925"/>
          </a:xfrm>
        </p:spPr>
        <p:txBody>
          <a:bodyPr>
            <a:normAutofit lnSpcReduction="10000"/>
          </a:bodyPr>
          <a:lstStyle/>
          <a:p>
            <a:r>
              <a:rPr lang="fr-FR" sz="4000" i="1" dirty="0">
                <a:solidFill>
                  <a:srgbClr val="00B050"/>
                </a:solidFill>
              </a:rPr>
              <a:t>AVEC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sz="6000" i="1" dirty="0">
                <a:solidFill>
                  <a:srgbClr val="00B050"/>
                </a:solidFill>
              </a:rPr>
              <a:t>WORD et EXCEL</a:t>
            </a:r>
          </a:p>
        </p:txBody>
      </p:sp>
    </p:spTree>
    <p:extLst>
      <p:ext uri="{BB962C8B-B14F-4D97-AF65-F5344CB8AC3E}">
        <p14:creationId xmlns:p14="http://schemas.microsoft.com/office/powerpoint/2010/main" val="177426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4AA4F4-2401-5F3B-3C63-5AC6AC442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10" y="89916"/>
            <a:ext cx="11949180" cy="6755956"/>
          </a:xfrm>
        </p:spPr>
      </p:pic>
    </p:spTree>
    <p:extLst>
      <p:ext uri="{BB962C8B-B14F-4D97-AF65-F5344CB8AC3E}">
        <p14:creationId xmlns:p14="http://schemas.microsoft.com/office/powerpoint/2010/main" val="313626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DFC49-D957-F794-0235-A6A69BDE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69"/>
            <a:ext cx="10515600" cy="724373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Création du fichier Adhérents ou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AE925-96B6-7F05-46BA-74A24B1A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47" y="940642"/>
            <a:ext cx="11315238" cy="56158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Sur la première ligne de notre feuille </a:t>
            </a:r>
            <a:r>
              <a:rPr lang="fr-FR" dirty="0" err="1"/>
              <a:t>excel</a:t>
            </a:r>
            <a:r>
              <a:rPr lang="fr-FR" dirty="0"/>
              <a:t>, nous allons créer </a:t>
            </a:r>
            <a:r>
              <a:rPr lang="fr-FR" dirty="0">
                <a:solidFill>
                  <a:srgbClr val="FF0000"/>
                </a:solidFill>
              </a:rPr>
              <a:t>les noms de champs </a:t>
            </a:r>
            <a:r>
              <a:rPr lang="fr-FR" dirty="0"/>
              <a:t>tel que par exemple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i="1" dirty="0">
                <a:solidFill>
                  <a:srgbClr val="00B050"/>
                </a:solidFill>
              </a:rPr>
              <a:t>‘’Genre’’, ‘’Prénom’’, ’’Qualité’’, </a:t>
            </a:r>
            <a:r>
              <a:rPr lang="fr-FR" dirty="0" err="1"/>
              <a:t>etc</a:t>
            </a:r>
            <a:r>
              <a:rPr lang="fr-FR" dirty="0"/>
              <a:t> . . 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800" i="1" dirty="0">
                <a:solidFill>
                  <a:srgbClr val="00B050"/>
                </a:solidFill>
              </a:rPr>
              <a:t>Sur les lignes suivantes, </a:t>
            </a:r>
          </a:p>
          <a:p>
            <a:pPr marL="0" indent="0" algn="ctr">
              <a:buNone/>
            </a:pPr>
            <a:endParaRPr lang="fr-FR" sz="38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800" i="1" dirty="0">
                <a:solidFill>
                  <a:srgbClr val="00B050"/>
                </a:solidFill>
              </a:rPr>
              <a:t>nous enregistrons les données de chacun de nos adhérents ou clients.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D968F9-3EAC-FC8E-B681-123FF573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1" y="2080443"/>
            <a:ext cx="10888229" cy="29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05126C-4030-C640-E111-B933CD99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843"/>
            <a:ext cx="10515600" cy="5564120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/>
              <a:t> </a:t>
            </a:r>
            <a:r>
              <a:rPr lang="fr-FR" sz="3600" i="1">
                <a:solidFill>
                  <a:srgbClr val="00B050"/>
                </a:solidFill>
              </a:rPr>
              <a:t>Notre </a:t>
            </a:r>
            <a:r>
              <a:rPr lang="fr-FR" sz="3600" i="1" dirty="0">
                <a:solidFill>
                  <a:srgbClr val="00B050"/>
                </a:solidFill>
              </a:rPr>
              <a:t>fichier client est créé</a:t>
            </a:r>
          </a:p>
          <a:p>
            <a:pPr marL="0" indent="0" algn="ctr">
              <a:buNone/>
            </a:pPr>
            <a:endParaRPr lang="fr-FR" sz="36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36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600" i="1" dirty="0">
                <a:solidFill>
                  <a:srgbClr val="00B050"/>
                </a:solidFill>
              </a:rPr>
              <a:t>Nous pouvons maintenant préparer </a:t>
            </a:r>
          </a:p>
          <a:p>
            <a:pPr marL="0" indent="0" algn="ctr">
              <a:buNone/>
            </a:pPr>
            <a:endParaRPr lang="fr-FR" sz="36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36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600" i="1" dirty="0">
                <a:solidFill>
                  <a:srgbClr val="00B050"/>
                </a:solidFill>
              </a:rPr>
              <a:t>le courrier personnalisé que nous voulons leur adresser.</a:t>
            </a:r>
          </a:p>
        </p:txBody>
      </p:sp>
    </p:spTree>
    <p:extLst>
      <p:ext uri="{BB962C8B-B14F-4D97-AF65-F5344CB8AC3E}">
        <p14:creationId xmlns:p14="http://schemas.microsoft.com/office/powerpoint/2010/main" val="296045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58B8E-1A73-E7F9-C0E8-00735D97B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184826"/>
            <a:ext cx="11712102" cy="6566170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>
                <a:solidFill>
                  <a:srgbClr val="0070C0"/>
                </a:solidFill>
              </a:rPr>
              <a:t>Voici le type de lettre que je souhaiterai adresser à plus de 200 adhérents 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DC7B1D-FF51-CEF2-2977-454C3868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78" y="775223"/>
            <a:ext cx="7280043" cy="5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0926F-EB8C-0C76-1153-75525251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484"/>
            <a:ext cx="10515600" cy="841105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Pour ce faire, ouvrir un document Word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19C2C-DD58-00C1-C169-03EC1AE8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589"/>
            <a:ext cx="10515600" cy="507537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/>
              <a:t>Allez sur </a:t>
            </a:r>
            <a:r>
              <a:rPr lang="fr-FR" sz="2400" dirty="0">
                <a:solidFill>
                  <a:srgbClr val="00B050"/>
                </a:solidFill>
              </a:rPr>
              <a:t>‘’Enregistrer sous’’, </a:t>
            </a:r>
            <a:r>
              <a:rPr lang="fr-FR" sz="2400" dirty="0"/>
              <a:t>puis sur </a:t>
            </a:r>
            <a:r>
              <a:rPr lang="fr-FR" sz="2400" dirty="0">
                <a:solidFill>
                  <a:srgbClr val="00B050"/>
                </a:solidFill>
              </a:rPr>
              <a:t>‘’Bureau’’, </a:t>
            </a:r>
            <a:r>
              <a:rPr lang="fr-FR" sz="2400" dirty="0"/>
              <a:t>puis sur </a:t>
            </a:r>
            <a:r>
              <a:rPr lang="fr-FR" sz="2400" dirty="0">
                <a:solidFill>
                  <a:srgbClr val="00B050"/>
                </a:solidFill>
              </a:rPr>
              <a:t>‘’Publipostage’’, </a:t>
            </a:r>
            <a:r>
              <a:rPr lang="fr-FR" sz="2400" dirty="0"/>
              <a:t>puis sur </a:t>
            </a:r>
            <a:r>
              <a:rPr lang="fr-FR" sz="2400" dirty="0">
                <a:solidFill>
                  <a:srgbClr val="00B050"/>
                </a:solidFill>
              </a:rPr>
              <a:t>‘’Ouvrir’’, </a:t>
            </a:r>
            <a:r>
              <a:rPr lang="fr-FR" sz="2400" dirty="0"/>
              <a:t>et avant de cliquer sur </a:t>
            </a:r>
            <a:r>
              <a:rPr lang="fr-FR" sz="2400" dirty="0">
                <a:solidFill>
                  <a:srgbClr val="00B050"/>
                </a:solidFill>
              </a:rPr>
              <a:t>‘’Enregistrer’’, </a:t>
            </a:r>
            <a:r>
              <a:rPr lang="fr-FR" sz="2400" dirty="0"/>
              <a:t>donnez un nom à ce document comme par exemple : </a:t>
            </a:r>
            <a:r>
              <a:rPr lang="fr-FR" sz="2400" dirty="0">
                <a:solidFill>
                  <a:srgbClr val="FF0000"/>
                </a:solidFill>
              </a:rPr>
              <a:t>‘’Convocation à notre prochain Congrès’’, </a:t>
            </a:r>
            <a:r>
              <a:rPr lang="fr-FR" sz="2400" dirty="0"/>
              <a:t>enfin cliquez sur </a:t>
            </a:r>
            <a:r>
              <a:rPr lang="fr-FR" sz="2400" dirty="0">
                <a:solidFill>
                  <a:srgbClr val="00B050"/>
                </a:solidFill>
              </a:rPr>
              <a:t>‘’Enregistrer’’.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3E096-A881-ACC8-EBD6-BFDC386B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7" y="2705338"/>
            <a:ext cx="10902750" cy="33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2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A20B8-DB6E-6018-9B7F-201FA84C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395"/>
            <a:ext cx="10515600" cy="763284"/>
          </a:xfrm>
        </p:spPr>
        <p:txBody>
          <a:bodyPr>
            <a:normAutofit/>
          </a:bodyPr>
          <a:lstStyle/>
          <a:p>
            <a:r>
              <a:rPr lang="fr-FR" sz="4000" i="1" dirty="0">
                <a:solidFill>
                  <a:srgbClr val="00B0F0"/>
                </a:solidFill>
              </a:rPr>
              <a:t>Notre lettre est ouverte, nommée et enregistrée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C38B28-D6C5-33CD-7E78-A9E60909F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1796"/>
            <a:ext cx="10515600" cy="3636741"/>
          </a:xfrm>
        </p:spPr>
      </p:pic>
    </p:spTree>
    <p:extLst>
      <p:ext uri="{BB962C8B-B14F-4D97-AF65-F5344CB8AC3E}">
        <p14:creationId xmlns:p14="http://schemas.microsoft.com/office/powerpoint/2010/main" val="2116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A6A94-CA6B-EB54-621E-E9A17557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>
            <a:normAutofit/>
          </a:bodyPr>
          <a:lstStyle/>
          <a:p>
            <a:pPr algn="ctr"/>
            <a:r>
              <a:rPr lang="fr-FR" sz="4000" i="1" dirty="0">
                <a:solidFill>
                  <a:srgbClr val="0070C0"/>
                </a:solidFill>
              </a:rPr>
              <a:t>Tapez l’en-tête de votre lettre avec la date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BB16DB-CA04-E1E0-DB0F-FFC0BFAF7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8328"/>
            <a:ext cx="10515600" cy="2895847"/>
          </a:xfrm>
        </p:spPr>
      </p:pic>
    </p:spTree>
    <p:extLst>
      <p:ext uri="{BB962C8B-B14F-4D97-AF65-F5344CB8AC3E}">
        <p14:creationId xmlns:p14="http://schemas.microsoft.com/office/powerpoint/2010/main" val="119482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208DF-0860-DE12-AEBB-E7DC156C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6"/>
            <a:ext cx="10515600" cy="714645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>
                <a:solidFill>
                  <a:srgbClr val="0070C0"/>
                </a:solidFill>
              </a:rPr>
              <a:t>Après avoir tapé l’en-tête et la date de votre lettre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89E2E1-CE49-67AB-7C52-C66DED3A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310"/>
            <a:ext cx="10515600" cy="566602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Cliquez sur l’option </a:t>
            </a:r>
            <a:r>
              <a:rPr lang="fr-FR" sz="2400" i="1" dirty="0">
                <a:solidFill>
                  <a:srgbClr val="00B050"/>
                </a:solidFill>
              </a:rPr>
              <a:t>‘’Sélection des destinataires’’</a:t>
            </a:r>
          </a:p>
          <a:p>
            <a:pPr marL="0" indent="0">
              <a:buNone/>
            </a:pPr>
            <a:r>
              <a:rPr lang="fr-FR" sz="2400" dirty="0"/>
              <a:t>Puis cliquez sur </a:t>
            </a:r>
            <a:r>
              <a:rPr lang="fr-FR" sz="2400" i="1" dirty="0">
                <a:solidFill>
                  <a:srgbClr val="00B050"/>
                </a:solidFill>
              </a:rPr>
              <a:t>‘’Utiliser une liste existante’’</a:t>
            </a:r>
          </a:p>
          <a:p>
            <a:pPr marL="0" indent="0">
              <a:buNone/>
            </a:pPr>
            <a:r>
              <a:rPr lang="fr-FR" sz="2400" dirty="0"/>
              <a:t>La boîte de dialogue suivante s’ouvre : Dans </a:t>
            </a:r>
            <a:r>
              <a:rPr lang="fr-FR" sz="2400" i="1" dirty="0">
                <a:solidFill>
                  <a:srgbClr val="00B050"/>
                </a:solidFill>
              </a:rPr>
              <a:t>‘’Nom de fichier’’, </a:t>
            </a:r>
            <a:r>
              <a:rPr lang="fr-FR" sz="2400" dirty="0"/>
              <a:t>choisir votre </a:t>
            </a:r>
            <a:r>
              <a:rPr lang="fr-FR" sz="2400" i="1" dirty="0">
                <a:solidFill>
                  <a:srgbClr val="FF0000"/>
                </a:solidFill>
              </a:rPr>
              <a:t>dossier mailing </a:t>
            </a:r>
            <a:r>
              <a:rPr lang="fr-FR" sz="2400" dirty="0"/>
              <a:t>et cliquez ensuite sur </a:t>
            </a:r>
            <a:r>
              <a:rPr lang="fr-FR" sz="2400" i="1" dirty="0">
                <a:solidFill>
                  <a:srgbClr val="00B050"/>
                </a:solidFill>
              </a:rPr>
              <a:t>‘’Ouvrir’’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DC8EA-0181-EB07-2680-CFBCC68B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62" y="2642718"/>
            <a:ext cx="6034082" cy="38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924B4-1C3E-8EDC-1143-C5B7F03D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02"/>
            <a:ext cx="10515600" cy="736553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Le cadre suivant apparait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B5965-794A-22B2-E30F-85A8893E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855"/>
            <a:ext cx="10515600" cy="524310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Je clique sur </a:t>
            </a:r>
            <a:r>
              <a:rPr lang="fr-FR" i="1" dirty="0">
                <a:solidFill>
                  <a:srgbClr val="00B050"/>
                </a:solidFill>
              </a:rPr>
              <a:t>‘’OK’’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3F71BA-B796-116C-8335-20B057CB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19" y="2309360"/>
            <a:ext cx="5040762" cy="22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60040-1423-31C0-7A28-E8ED54DE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6"/>
            <a:ext cx="10515600" cy="617369"/>
          </a:xfrm>
        </p:spPr>
        <p:txBody>
          <a:bodyPr>
            <a:normAutofit/>
          </a:bodyPr>
          <a:lstStyle/>
          <a:p>
            <a:pPr algn="ctr"/>
            <a:r>
              <a:rPr lang="fr-FR" sz="2800" i="1" dirty="0">
                <a:solidFill>
                  <a:srgbClr val="0070C0"/>
                </a:solidFill>
              </a:rPr>
              <a:t>Maintenant il va falloir insérer les noms de champs dans la lettre.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729F04-E985-67B2-2AD9-D28F7138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035"/>
            <a:ext cx="10515600" cy="532092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Pour ce faire, aller sur </a:t>
            </a:r>
            <a:r>
              <a:rPr lang="fr-FR" i="1" dirty="0">
                <a:solidFill>
                  <a:srgbClr val="00B050"/>
                </a:solidFill>
              </a:rPr>
              <a:t>‘’insérer un champ de fusion’’ </a:t>
            </a:r>
            <a:r>
              <a:rPr lang="fr-FR" dirty="0"/>
              <a:t>puis, sur </a:t>
            </a:r>
            <a:r>
              <a:rPr lang="fr-FR" i="1" dirty="0">
                <a:solidFill>
                  <a:srgbClr val="00B050"/>
                </a:solidFill>
              </a:rPr>
              <a:t>‘’ville’’</a:t>
            </a:r>
            <a:r>
              <a:rPr lang="fr-FR" dirty="0"/>
              <a:t> par exemple,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DAE6BF-A6E5-A6EE-5B29-BD87AF55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41" y="1813871"/>
            <a:ext cx="7154118" cy="46047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C234D7-CEFA-B520-E1F5-58D355EDB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38" y="3053150"/>
            <a:ext cx="151468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37233-2AC9-0753-DE39-CBE077AC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87"/>
            <a:ext cx="10515600" cy="741363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B0F0"/>
                </a:solidFill>
              </a:rPr>
              <a:t>Utilité du publipostage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78A06-29A5-28A6-1576-2CA1C68B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/>
              <a:t>Vous êtes Présidente ou Président d’une association,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 cheffe ou chef d’entreprise !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Vous avez besoin d’adresser une lettre personnalisée à des dizaines 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ou des centaines d’adhérents ou de clients !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4800" i="1" dirty="0">
                <a:solidFill>
                  <a:srgbClr val="00B050"/>
                </a:solidFill>
              </a:rPr>
              <a:t>Le publipostage est fait pour vous !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9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51108-4C68-EED1-ABCE-7AB91047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284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Après avoir choisi </a:t>
            </a:r>
            <a:r>
              <a:rPr lang="fr-FR" i="1" dirty="0">
                <a:solidFill>
                  <a:srgbClr val="00B050"/>
                </a:solidFill>
              </a:rPr>
              <a:t>‘’Ville’’ </a:t>
            </a:r>
            <a:r>
              <a:rPr lang="fr-FR" i="1" dirty="0">
                <a:solidFill>
                  <a:srgbClr val="0070C0"/>
                </a:solidFill>
              </a:rPr>
              <a:t>cliquez sur </a:t>
            </a:r>
            <a:r>
              <a:rPr lang="fr-FR" i="1" dirty="0">
                <a:solidFill>
                  <a:srgbClr val="00B050"/>
                </a:solidFill>
              </a:rPr>
              <a:t>‘’Insérer’’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10517-678F-199F-1479-196ACC38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F0C0B1-2F56-B518-D58A-4C22836B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66" y="1041208"/>
            <a:ext cx="6553868" cy="54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B48BC-DF1C-2696-C708-16F3BB47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rmAutofit fontScale="90000"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Voici le résultat après avoir inséré </a:t>
            </a:r>
            <a:r>
              <a:rPr lang="fr-FR" i="1" dirty="0">
                <a:solidFill>
                  <a:srgbClr val="00B050"/>
                </a:solidFill>
              </a:rPr>
              <a:t>‘’Ville’’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6C60C4-28D6-71A1-4763-CF69CDA8A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312" y="1021404"/>
            <a:ext cx="8572729" cy="443379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CECE13-675F-8791-0766-E2908A6EEBB5}"/>
              </a:ext>
            </a:extLst>
          </p:cNvPr>
          <p:cNvSpPr txBox="1"/>
          <p:nvPr/>
        </p:nvSpPr>
        <p:spPr>
          <a:xfrm rot="20969438">
            <a:off x="1964985" y="4978993"/>
            <a:ext cx="3385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>
                <a:solidFill>
                  <a:srgbClr val="00B050"/>
                </a:solidFill>
              </a:rPr>
              <a:t>Déjà, nous avons tous les éléments qui vont permettre de mettre la bonne adresse de chacun de nos adhérents ou de nos clients.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13B4194-0F6C-3255-7FA9-C1F8E13AE91A}"/>
              </a:ext>
            </a:extLst>
          </p:cNvPr>
          <p:cNvSpPr/>
          <p:nvPr/>
        </p:nvSpPr>
        <p:spPr>
          <a:xfrm rot="20835570">
            <a:off x="5214671" y="4474235"/>
            <a:ext cx="2319282" cy="4101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710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E70585-C0DF-9793-EF0B-DB67979F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5" y="155839"/>
            <a:ext cx="11701430" cy="65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1479E-B095-70F4-8220-A4756607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12"/>
            <a:ext cx="10515600" cy="46182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i="1" dirty="0">
                <a:solidFill>
                  <a:srgbClr val="0070C0"/>
                </a:solidFill>
              </a:rPr>
              <a:t>Notre lettre avec tous les noms de champs nécessaires est terminée.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82E5C-A7B5-6BD2-DB6E-3310F335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124"/>
            <a:ext cx="10515600" cy="535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Il ne nous reste plus qu’à la fusionner avec notre liste d’adhérents ou de clients.</a:t>
            </a:r>
          </a:p>
          <a:p>
            <a:pPr marL="0" indent="0" algn="ctr">
              <a:buNone/>
            </a:pPr>
            <a:r>
              <a:rPr lang="fr-FR" sz="2400" dirty="0"/>
              <a:t>Pour cela, aller sur </a:t>
            </a:r>
            <a:r>
              <a:rPr lang="fr-FR" sz="2400" i="1" dirty="0">
                <a:solidFill>
                  <a:srgbClr val="00B050"/>
                </a:solidFill>
              </a:rPr>
              <a:t>‘’Publipostage’’ </a:t>
            </a:r>
            <a:r>
              <a:rPr lang="fr-FR" sz="2400" dirty="0"/>
              <a:t>puis sur </a:t>
            </a:r>
            <a:r>
              <a:rPr lang="fr-FR" sz="2400" i="1" dirty="0">
                <a:solidFill>
                  <a:srgbClr val="00B050"/>
                </a:solidFill>
              </a:rPr>
              <a:t>‘’Démarrer la fusion et le publipostage’’ </a:t>
            </a:r>
            <a:r>
              <a:rPr lang="fr-FR" sz="2400" dirty="0"/>
              <a:t>puis sur </a:t>
            </a:r>
            <a:r>
              <a:rPr lang="fr-FR" sz="2400" i="1" dirty="0">
                <a:solidFill>
                  <a:srgbClr val="00B050"/>
                </a:solidFill>
              </a:rPr>
              <a:t>‘’lettre’’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B1DAEC-EB39-E3F9-6735-42E274A3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7" y="2255254"/>
            <a:ext cx="6058746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3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CF2036-6C89-BC9C-50A3-2386C457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31" y="167836"/>
            <a:ext cx="7134020" cy="63496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ACF5BB-33A6-5644-2EEC-A6D3100D4257}"/>
              </a:ext>
            </a:extLst>
          </p:cNvPr>
          <p:cNvSpPr txBox="1"/>
          <p:nvPr/>
        </p:nvSpPr>
        <p:spPr>
          <a:xfrm rot="20480145">
            <a:off x="369449" y="1930785"/>
            <a:ext cx="3696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</a:t>
            </a:r>
            <a:r>
              <a:rPr lang="fr-FR" i="1" dirty="0">
                <a:solidFill>
                  <a:srgbClr val="00B050"/>
                </a:solidFill>
              </a:rPr>
              <a:t>‘’Publipostage’’ </a:t>
            </a:r>
            <a:r>
              <a:rPr lang="fr-FR" dirty="0"/>
              <a:t>et dans                   </a:t>
            </a:r>
          </a:p>
          <a:p>
            <a:endParaRPr lang="fr-FR" dirty="0"/>
          </a:p>
          <a:p>
            <a:r>
              <a:rPr lang="fr-FR" dirty="0"/>
              <a:t>Vous pouvez faire défiler toutes les lettres pour avoir un aperçu du résultat et voir si cela vous convient.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23E89F-BA38-91B0-DCA0-68B9A9EA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0186">
            <a:off x="3099402" y="1378148"/>
            <a:ext cx="552673" cy="65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3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07B4D0-6831-2A16-E67E-38EA0D99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5" y="217777"/>
            <a:ext cx="7546850" cy="64224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281094-18C5-ED1C-0A58-1CA62F39515F}"/>
              </a:ext>
            </a:extLst>
          </p:cNvPr>
          <p:cNvSpPr txBox="1"/>
          <p:nvPr/>
        </p:nvSpPr>
        <p:spPr>
          <a:xfrm rot="19661557">
            <a:off x="123864" y="3240058"/>
            <a:ext cx="439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>
                <a:solidFill>
                  <a:srgbClr val="00B050"/>
                </a:solidFill>
              </a:rPr>
              <a:t>Voici le résultat final</a:t>
            </a:r>
          </a:p>
        </p:txBody>
      </p:sp>
    </p:spTree>
    <p:extLst>
      <p:ext uri="{BB962C8B-B14F-4D97-AF65-F5344CB8AC3E}">
        <p14:creationId xmlns:p14="http://schemas.microsoft.com/office/powerpoint/2010/main" val="318712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FF259F-6C60-D78C-9E8D-E0890344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8" y="98666"/>
            <a:ext cx="11911064" cy="66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9799B-E835-0C57-E92B-78D1F4A8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AVANTAGES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6EBE4-E2E6-3C8B-10CA-0025AF8D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6"/>
            <a:ext cx="10515600" cy="5024437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endParaRPr lang="fr-FR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000" i="1" dirty="0">
                <a:solidFill>
                  <a:srgbClr val="00B050"/>
                </a:solidFill>
              </a:rPr>
              <a:t>Un gain de temps considérable !</a:t>
            </a:r>
          </a:p>
          <a:p>
            <a:pPr algn="ctr"/>
            <a:endParaRPr lang="fr-FR" sz="30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30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3000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000" i="1" dirty="0">
                <a:solidFill>
                  <a:srgbClr val="00B050"/>
                </a:solidFill>
              </a:rPr>
              <a:t>Une personnalisation de votre lettre qui flatte votre destinataire !</a:t>
            </a:r>
          </a:p>
        </p:txBody>
      </p:sp>
    </p:spTree>
    <p:extLst>
      <p:ext uri="{BB962C8B-B14F-4D97-AF65-F5344CB8AC3E}">
        <p14:creationId xmlns:p14="http://schemas.microsoft.com/office/powerpoint/2010/main" val="257782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33AB3-BACD-677E-0479-A324CCD8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1"/>
            <a:ext cx="10515600" cy="1009650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La contrepartie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DB36A2-9A38-210F-4C89-EA68F6B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2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3200" dirty="0">
                <a:solidFill>
                  <a:srgbClr val="00B050"/>
                </a:solidFill>
              </a:rPr>
              <a:t>Il est nécessaire de créer un fichier 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rgbClr val="00B050"/>
                </a:solidFill>
              </a:rPr>
              <a:t>le plus complet possible de ses adhérents ou de ses clients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rgbClr val="00B050"/>
                </a:solidFill>
              </a:rPr>
              <a:t>avec Excel.</a:t>
            </a:r>
          </a:p>
          <a:p>
            <a:pPr marL="0" indent="0" algn="ctr">
              <a:buNone/>
            </a:pPr>
            <a:endParaRPr lang="fr-FR" sz="3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00B050"/>
                </a:solidFill>
              </a:rPr>
              <a:t>Ce fichier pourra servir autant de fois qu’il sera nécessaire !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19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E74E5-C165-0F1F-7E77-FDA9B9CB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1"/>
            <a:ext cx="10515600" cy="796924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C’est parti 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EFF907C-9EBB-9CC3-8AF6-0775BBB4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513873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 / - Commencez par ouvrir un nouveau dossier sur votre bureau,</a:t>
            </a:r>
          </a:p>
          <a:p>
            <a:pPr marL="0" indent="0">
              <a:buNone/>
            </a:pPr>
            <a:r>
              <a:rPr lang="fr-FR" dirty="0"/>
              <a:t>	a) faites un clic droit sur la souris,</a:t>
            </a:r>
          </a:p>
          <a:p>
            <a:pPr marL="0" indent="0">
              <a:buNone/>
            </a:pPr>
            <a:r>
              <a:rPr lang="fr-FR" dirty="0"/>
              <a:t>	b) choisissez </a:t>
            </a:r>
            <a:r>
              <a:rPr lang="fr-FR" i="1" dirty="0">
                <a:solidFill>
                  <a:srgbClr val="00B050"/>
                </a:solidFill>
              </a:rPr>
              <a:t>‘’Nouveau’’ </a:t>
            </a:r>
            <a:r>
              <a:rPr lang="fr-FR" dirty="0"/>
              <a:t>puis cliquez sur </a:t>
            </a:r>
            <a:r>
              <a:rPr lang="fr-FR" i="1" dirty="0">
                <a:solidFill>
                  <a:srgbClr val="00B050"/>
                </a:solidFill>
              </a:rPr>
              <a:t>‘’Dossier’’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CC400B54-4DD4-91BA-F49A-A7FA1706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65" y="2704520"/>
            <a:ext cx="4143685" cy="3876924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BE3AE95-6E71-B882-C2D0-AE3BF9E09D37}"/>
              </a:ext>
            </a:extLst>
          </p:cNvPr>
          <p:cNvSpPr/>
          <p:nvPr/>
        </p:nvSpPr>
        <p:spPr>
          <a:xfrm>
            <a:off x="2461098" y="3939703"/>
            <a:ext cx="1595336" cy="2237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8F729126-4F90-250D-8ACE-65BC3D886384}"/>
              </a:ext>
            </a:extLst>
          </p:cNvPr>
          <p:cNvSpPr/>
          <p:nvPr/>
        </p:nvSpPr>
        <p:spPr>
          <a:xfrm>
            <a:off x="6774909" y="3964021"/>
            <a:ext cx="2490281" cy="2237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D1A802-306D-3935-6442-A08EC7AD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975"/>
            <a:ext cx="10515600" cy="5614988"/>
          </a:xfrm>
        </p:spPr>
        <p:txBody>
          <a:bodyPr/>
          <a:lstStyle/>
          <a:p>
            <a:r>
              <a:rPr lang="fr-FR" dirty="0"/>
              <a:t>Voici le nouveau dossier tel qu’il apparait sur le bureau,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Donnez lui un nom : par exemple </a:t>
            </a:r>
            <a:r>
              <a:rPr lang="fr-FR" i="1" dirty="0">
                <a:solidFill>
                  <a:srgbClr val="00B050"/>
                </a:solidFill>
              </a:rPr>
              <a:t>‘’Publipostage’’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C2FA88C-38CF-632E-BBFF-B6E86B4E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74" y="1233208"/>
            <a:ext cx="1658251" cy="16814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50A828-538E-DB15-CBE0-93BF0100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366" y="3874022"/>
            <a:ext cx="1527268" cy="17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CF38C-684E-9874-6B74-27330A43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74"/>
            <a:ext cx="10515600" cy="793751"/>
          </a:xfrm>
        </p:spPr>
        <p:txBody>
          <a:bodyPr/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Ouvrir une feuille de calcul Excel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875B00-4A85-D267-B675-89BAC46D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5C9848-F0E4-B033-185F-847D83C1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9" y="1290058"/>
            <a:ext cx="9776602" cy="28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1B373-597A-A465-FEA2-3F0C116B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748338"/>
          </a:xfrm>
        </p:spPr>
        <p:txBody>
          <a:bodyPr/>
          <a:lstStyle/>
          <a:p>
            <a:r>
              <a:rPr lang="fr-FR" dirty="0"/>
              <a:t>Ensuite aller sur </a:t>
            </a:r>
            <a:r>
              <a:rPr lang="fr-FR" i="1" dirty="0">
                <a:solidFill>
                  <a:srgbClr val="00B050"/>
                </a:solidFill>
              </a:rPr>
              <a:t>‘’Fichier’’</a:t>
            </a:r>
          </a:p>
          <a:p>
            <a:r>
              <a:rPr lang="fr-FR" dirty="0"/>
              <a:t>Puis sur </a:t>
            </a:r>
            <a:r>
              <a:rPr lang="fr-FR" i="1" dirty="0">
                <a:solidFill>
                  <a:srgbClr val="00B050"/>
                </a:solidFill>
              </a:rPr>
              <a:t>‘’Enregistrer Sous’’</a:t>
            </a:r>
          </a:p>
          <a:p>
            <a:r>
              <a:rPr lang="fr-FR" dirty="0"/>
              <a:t>Puis sur </a:t>
            </a:r>
            <a:r>
              <a:rPr lang="fr-FR" i="1" dirty="0">
                <a:solidFill>
                  <a:srgbClr val="00B050"/>
                </a:solidFill>
              </a:rPr>
              <a:t>‘’Parcourir’’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7EEC3B-BC8A-92B9-0B67-3749E5D1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40" y="509587"/>
            <a:ext cx="5888748" cy="5395913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D8077F3A-52D4-C3BD-710E-FA3993C56E15}"/>
              </a:ext>
            </a:extLst>
          </p:cNvPr>
          <p:cNvSpPr/>
          <p:nvPr/>
        </p:nvSpPr>
        <p:spPr>
          <a:xfrm>
            <a:off x="4085617" y="5272391"/>
            <a:ext cx="1190923" cy="1361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gauche 3">
            <a:extLst>
              <a:ext uri="{FF2B5EF4-FFF2-40B4-BE49-F238E27FC236}">
                <a16:creationId xmlns:a16="http://schemas.microsoft.com/office/drawing/2014/main" id="{4C5B97F6-9282-151F-8AA4-F65B2EDE2041}"/>
              </a:ext>
            </a:extLst>
          </p:cNvPr>
          <p:cNvSpPr/>
          <p:nvPr/>
        </p:nvSpPr>
        <p:spPr>
          <a:xfrm>
            <a:off x="9017539" y="5518723"/>
            <a:ext cx="1527243" cy="1361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3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2ECC5-7479-EFCF-A5A5-5BF475EF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049"/>
            <a:ext cx="10515600" cy="815975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rgbClr val="0070C0"/>
                </a:solidFill>
              </a:rPr>
              <a:t>Cliquez ensuite sur </a:t>
            </a:r>
            <a:r>
              <a:rPr lang="fr-FR" sz="3600" i="1" dirty="0">
                <a:solidFill>
                  <a:srgbClr val="00B050"/>
                </a:solidFill>
              </a:rPr>
              <a:t>‘’Bureau’’ </a:t>
            </a:r>
            <a:r>
              <a:rPr lang="fr-FR" sz="3600" i="1" dirty="0">
                <a:solidFill>
                  <a:srgbClr val="0070C0"/>
                </a:solidFill>
              </a:rPr>
              <a:t>puis sur </a:t>
            </a:r>
            <a:r>
              <a:rPr lang="fr-FR" sz="3600" i="1" dirty="0">
                <a:solidFill>
                  <a:srgbClr val="00B050"/>
                </a:solidFill>
              </a:rPr>
              <a:t>‘’PUBLIPOSTAGE’’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E5922-8C67-0528-0F38-C2E9B1FD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BFC557-E4F0-2B1C-D7F1-4548901B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609" y="1089024"/>
            <a:ext cx="4716782" cy="3449444"/>
          </a:xfrm>
          <a:prstGeom prst="rect">
            <a:avLst/>
          </a:prstGeom>
        </p:spPr>
      </p:pic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9A4EB51F-1D6F-EE85-63CD-9E670CE9278B}"/>
              </a:ext>
            </a:extLst>
          </p:cNvPr>
          <p:cNvSpPr/>
          <p:nvPr/>
        </p:nvSpPr>
        <p:spPr>
          <a:xfrm>
            <a:off x="7451387" y="4270442"/>
            <a:ext cx="1157591" cy="175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0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589</Words>
  <Application>Microsoft Office PowerPoint</Application>
  <PresentationFormat>Grand écran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PUBLIPOSTAGE</vt:lpstr>
      <vt:lpstr>Utilité du publipostage ?</vt:lpstr>
      <vt:lpstr>AVANTAGES ?</vt:lpstr>
      <vt:lpstr>La contrepartie ?</vt:lpstr>
      <vt:lpstr>C’est parti !</vt:lpstr>
      <vt:lpstr>Présentation PowerPoint</vt:lpstr>
      <vt:lpstr>Ouvrir une feuille de calcul Excel</vt:lpstr>
      <vt:lpstr>Présentation PowerPoint</vt:lpstr>
      <vt:lpstr>Cliquez ensuite sur ‘’Bureau’’ puis sur ‘’PUBLIPOSTAGE’’</vt:lpstr>
      <vt:lpstr>Présentation PowerPoint</vt:lpstr>
      <vt:lpstr>Création du fichier Adhérents ou Clients</vt:lpstr>
      <vt:lpstr>Présentation PowerPoint</vt:lpstr>
      <vt:lpstr>Présentation PowerPoint</vt:lpstr>
      <vt:lpstr>Pour ce faire, ouvrir un document Word</vt:lpstr>
      <vt:lpstr>Notre lettre est ouverte, nommée et enregistrée</vt:lpstr>
      <vt:lpstr>Tapez l’en-tête de votre lettre avec la date</vt:lpstr>
      <vt:lpstr>Après avoir tapé l’en-tête et la date de votre lettre</vt:lpstr>
      <vt:lpstr>Le cadre suivant apparait</vt:lpstr>
      <vt:lpstr>Maintenant il va falloir insérer les noms de champs dans la lettre.</vt:lpstr>
      <vt:lpstr>Après avoir choisi ‘’Ville’’ cliquez sur ‘’Insérer’’</vt:lpstr>
      <vt:lpstr>Voici le résultat après avoir inséré ‘’Ville’’</vt:lpstr>
      <vt:lpstr>Présentation PowerPoint</vt:lpstr>
      <vt:lpstr>Notre lettre avec tous les noms de champs nécessaires est terminée.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PUBLIPOSTAGE</dc:title>
  <dc:creator>Serge KOLCHAK</dc:creator>
  <cp:lastModifiedBy>Serge KOLCHAK</cp:lastModifiedBy>
  <cp:revision>57</cp:revision>
  <cp:lastPrinted>2023-11-06T11:28:45Z</cp:lastPrinted>
  <dcterms:created xsi:type="dcterms:W3CDTF">2023-11-04T09:19:06Z</dcterms:created>
  <dcterms:modified xsi:type="dcterms:W3CDTF">2023-11-07T17:37:31Z</dcterms:modified>
</cp:coreProperties>
</file>