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74" r:id="rId7"/>
  </p:sldIdLst>
  <p:sldSz cx="12192000" cy="6858000"/>
  <p:notesSz cx="10021888" cy="688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C2E7B8-3714-D966-256B-DFD2D81C3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196951-64E8-53CA-1EFC-63F0CB1F9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20E0E9-CE6C-9F5F-63AC-0CFF1BCF7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51FFE4-C943-3B5A-7FCE-AAC2F1F3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7AFF7A-EDA8-7328-F3EA-6CDA6F027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77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C5BA12-CD72-D8A0-6145-03AE016F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656ABD-3492-1B30-3C0C-D50A4371E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113493-47E8-FD21-15AB-80EABE3A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91B87-1424-EE87-0C70-5FB0E20B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D9BFF4-68E8-7CE5-7739-BC92306A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79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81E0437-179D-F9B8-0CBF-347B164A0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38B4BF-EE92-F886-DD30-CFBF18F49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626F94-7DAD-1913-4B21-371B6BD34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63F164-E28B-8C61-EEF7-8CB26B1F7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56F183-957E-0B5D-23B1-2B3C4194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61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05BD1-829C-DD85-0DC5-0DA51770D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5A67D4-B66D-F8B3-2D68-420BC37E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8B267A-41CF-AF78-006D-05C734BF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EAA74B-A08B-7590-5AA4-DC63AFA0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0FDF6A-4818-71CD-ACE9-DADB1C08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22FAC1-9214-542E-F428-953D93B0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FC982D-2F91-184B-9D4F-4B02EF34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D40666-DC2C-4041-F74F-9FE19FB9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00EAE3-DC47-505B-565A-AF22B25F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D30591-2C3D-4CCB-68F6-B60FF5A1D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14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A862E2-55E6-916D-5329-18E88C15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CB110C-2260-3B2C-66E4-85B25139F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D2731C-F71E-6123-2F5F-D58111819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26CD90-20F2-0799-30C5-E912DD60D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FA880B-6E7D-2D97-DA5E-B9ED0D4E8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4F43FB-F100-7AB4-B319-E376D407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89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8EFE6D-3B90-AD54-3492-C49D7F3EC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52A8B0-697D-A08C-B45C-2DE83E736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12A065-7B18-FAB7-CD80-36C91DE76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9AEF6C-F1DE-0444-6CCD-07A26199EC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48A638F-3912-4BB9-5D20-E12F7E8EE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B2BF1B-6E46-4064-11E9-43D5A304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A5413E-578D-F776-6A4E-C15D23365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F54E11E-0DB5-4AA5-2B90-44F5F70AB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39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130BED-3C0A-F1C9-1A36-4940B993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2C694C8-747E-F5D2-B49D-9C57854C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A6F12B4-2263-FC0C-36F3-373D678A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DEFB0F-5099-19C0-7F73-C9F63BED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6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DB8A54-6623-0076-0B40-6A7047AD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CEA18D-3CDF-0464-77FB-C1B9D5ACD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5E0FE3-E81B-05CA-9359-77F5511E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09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62F09B-734E-1C70-FD17-6C26A2FE2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907B6-FFB0-0088-6BEA-94B52488E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1D4C5B-05D8-8D00-7941-703DACFD5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718C46-DAE7-2BCB-C14E-1F7702AD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578526-35AB-AEA5-331D-FBC973904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B0D0D7-A733-B8D8-23C3-F8B2106B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59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7DF92A-393B-D0A9-C362-9C786AB7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BF582DD-0531-70B8-80F8-21DAEB593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843C5E-9BC1-4D62-CF89-69854EE89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043D97-C218-FCC2-5CB7-ACE1C3D0C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5FF589-0F3A-D8ED-561D-4C944EC3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65E732-37F3-BD07-81A2-9C62038A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14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9FC0C66-09CA-BF19-0EDD-64ADA390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47C1B4-11D6-8306-059E-4DE70BBE6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391416-2ECF-1333-88B5-C6ECB07194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FAB94-5B87-431B-868E-17D2093FA1F0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41AD24-E21D-E4CD-9114-CD8BC6CCA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5F67EB-D68E-B3BC-DC4E-DBA5587D5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03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BCE01D-34FF-576B-9DD6-076412486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7492"/>
            <a:ext cx="9144000" cy="2163337"/>
          </a:xfrm>
        </p:spPr>
        <p:txBody>
          <a:bodyPr>
            <a:normAutofit/>
          </a:bodyPr>
          <a:lstStyle/>
          <a:p>
            <a:r>
              <a:rPr lang="fr-FR" i="1" dirty="0">
                <a:solidFill>
                  <a:srgbClr val="0070C0"/>
                </a:solidFill>
              </a:rPr>
              <a:t>COMMENT PROTEGER UNE FEUILLE DE CALCUL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0E685C-63C8-824E-D16E-D0F6A0C66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7172"/>
            <a:ext cx="9144000" cy="1103969"/>
          </a:xfrm>
        </p:spPr>
        <p:txBody>
          <a:bodyPr>
            <a:normAutofit fontScale="47500" lnSpcReduction="20000"/>
          </a:bodyPr>
          <a:lstStyle/>
          <a:p>
            <a:endParaRPr lang="fr-FR" sz="6000" dirty="0"/>
          </a:p>
          <a:p>
            <a:r>
              <a:rPr lang="fr-FR" sz="9600" dirty="0"/>
              <a:t>OPEN OFFICE</a:t>
            </a:r>
          </a:p>
          <a:p>
            <a:endParaRPr lang="fr-FR" sz="6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13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855EB-E7E9-67C9-EED5-A50637533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8348"/>
          </a:xfrm>
        </p:spPr>
        <p:txBody>
          <a:bodyPr>
            <a:normAutofit/>
          </a:bodyPr>
          <a:lstStyle/>
          <a:p>
            <a:pPr algn="ctr"/>
            <a:r>
              <a:rPr lang="fr-FR" sz="3600" b="1" i="1" dirty="0">
                <a:solidFill>
                  <a:srgbClr val="0070C0"/>
                </a:solidFill>
              </a:rPr>
              <a:t>1°) POURQUOI PROTEGER UNE FEUILLE DE CALCUL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8A5B19-63B5-B5AE-D9BB-B708FC70D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474"/>
            <a:ext cx="10515600" cy="4683511"/>
          </a:xfrm>
        </p:spPr>
        <p:txBody>
          <a:bodyPr>
            <a:normAutofit/>
          </a:bodyPr>
          <a:lstStyle/>
          <a:p>
            <a:r>
              <a:rPr lang="fr-FR" dirty="0"/>
              <a:t>Logiquement, une feuille de calcul open office aura des cellules dans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  lesquelles on aura introduit des formules de calcul.</a:t>
            </a:r>
          </a:p>
          <a:p>
            <a:endParaRPr lang="fr-FR" dirty="0"/>
          </a:p>
          <a:p>
            <a:r>
              <a:rPr lang="fr-FR" dirty="0"/>
              <a:t>Si ces cellules ne sont pas protégées, l’utilisateur peut involontaire-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  ment les effacer.</a:t>
            </a:r>
          </a:p>
          <a:p>
            <a:r>
              <a:rPr lang="fr-FR" b="1" dirty="0"/>
              <a:t>Résultat :</a:t>
            </a:r>
            <a:r>
              <a:rPr lang="fr-FR" dirty="0"/>
              <a:t>  </a:t>
            </a:r>
            <a:r>
              <a:rPr lang="fr-FR" sz="4800" i="1" dirty="0">
                <a:solidFill>
                  <a:srgbClr val="FF0000"/>
                </a:solidFill>
              </a:rPr>
              <a:t>Tout peut devenir faux !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523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64DD11-DBD9-56AD-C34F-A9DD02E65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963"/>
          </a:xfrm>
        </p:spPr>
        <p:txBody>
          <a:bodyPr>
            <a:noAutofit/>
          </a:bodyPr>
          <a:lstStyle/>
          <a:p>
            <a:pPr algn="ctr"/>
            <a:r>
              <a:rPr lang="fr-FR" sz="3200" i="1" dirty="0">
                <a:solidFill>
                  <a:srgbClr val="0070C0"/>
                </a:solidFill>
              </a:rPr>
              <a:t>Exemple de feuille contenant des formules et des formats personnalisés de cellules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A5785C3-C2FE-8A7A-36C2-D765421889DB}"/>
              </a:ext>
            </a:extLst>
          </p:cNvPr>
          <p:cNvSpPr txBox="1"/>
          <p:nvPr/>
        </p:nvSpPr>
        <p:spPr>
          <a:xfrm>
            <a:off x="133815" y="4025226"/>
            <a:ext cx="27655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</a:rPr>
              <a:t>Dans ce tableau, toutes les cellules sont verrouillées, </a:t>
            </a:r>
            <a:r>
              <a:rPr lang="fr-FR" b="1" dirty="0">
                <a:solidFill>
                  <a:srgbClr val="0070C0"/>
                </a:solidFill>
                <a:highlight>
                  <a:srgbClr val="FFFF00"/>
                </a:highlight>
              </a:rPr>
              <a:t>sauf les cellules sur fond bleu</a:t>
            </a:r>
            <a:r>
              <a:rPr lang="fr-FR" dirty="0">
                <a:highlight>
                  <a:srgbClr val="FFFF00"/>
                </a:highlight>
              </a:rPr>
              <a:t> pour permettre la saisie des données de base.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B666975-1B1A-7EE0-5271-10D3DBAB1252}"/>
              </a:ext>
            </a:extLst>
          </p:cNvPr>
          <p:cNvSpPr txBox="1"/>
          <p:nvPr/>
        </p:nvSpPr>
        <p:spPr>
          <a:xfrm>
            <a:off x="9292682" y="4161268"/>
            <a:ext cx="25907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</a:rPr>
              <a:t>Les cellules verrouillées</a:t>
            </a:r>
          </a:p>
          <a:p>
            <a:r>
              <a:rPr lang="fr-FR" dirty="0">
                <a:highlight>
                  <a:srgbClr val="FFFF00"/>
                </a:highlight>
              </a:rPr>
              <a:t>vont se remplir toutes</a:t>
            </a:r>
          </a:p>
          <a:p>
            <a:r>
              <a:rPr lang="fr-FR" dirty="0">
                <a:highlight>
                  <a:srgbClr val="FFFF00"/>
                </a:highlight>
              </a:rPr>
              <a:t>seules au fur et à mesure</a:t>
            </a:r>
          </a:p>
          <a:p>
            <a:r>
              <a:rPr lang="fr-FR" dirty="0">
                <a:highlight>
                  <a:srgbClr val="FFFF00"/>
                </a:highlight>
              </a:rPr>
              <a:t>que l’utilisateur remplira</a:t>
            </a:r>
          </a:p>
          <a:p>
            <a:r>
              <a:rPr lang="fr-FR" dirty="0">
                <a:highlight>
                  <a:srgbClr val="FFFF00"/>
                </a:highlight>
              </a:rPr>
              <a:t>les cellules sur fond bleu.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C15F6AFC-456A-B4E9-4534-5668B2AB31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6294" y="1326007"/>
            <a:ext cx="5584343" cy="5398437"/>
          </a:xfrm>
        </p:spPr>
      </p:pic>
    </p:spTree>
    <p:extLst>
      <p:ext uri="{BB962C8B-B14F-4D97-AF65-F5344CB8AC3E}">
        <p14:creationId xmlns:p14="http://schemas.microsoft.com/office/powerpoint/2010/main" val="238132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5A8ED4-5BCA-82C1-93F9-E1E08884A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967"/>
            <a:ext cx="10515600" cy="1545722"/>
          </a:xfrm>
        </p:spPr>
        <p:txBody>
          <a:bodyPr>
            <a:normAutofit fontScale="90000"/>
          </a:bodyPr>
          <a:lstStyle/>
          <a:p>
            <a:pPr algn="ctr"/>
            <a:r>
              <a:rPr lang="fr-FR" i="1" dirty="0">
                <a:solidFill>
                  <a:srgbClr val="0070C0"/>
                </a:solidFill>
              </a:rPr>
              <a:t>Pour ne pas protéger certaines cellules,</a:t>
            </a:r>
            <a:br>
              <a:rPr lang="fr-FR" i="1" dirty="0">
                <a:solidFill>
                  <a:srgbClr val="0070C0"/>
                </a:solidFill>
              </a:rPr>
            </a:br>
            <a:r>
              <a:rPr lang="fr-FR" i="1" dirty="0">
                <a:solidFill>
                  <a:srgbClr val="00B050"/>
                </a:solidFill>
              </a:rPr>
              <a:t>Balayer les cellules à ne pas protéger</a:t>
            </a:r>
            <a:br>
              <a:rPr lang="fr-FR" i="1" dirty="0">
                <a:solidFill>
                  <a:srgbClr val="0070C0"/>
                </a:solidFill>
              </a:rPr>
            </a:br>
            <a:r>
              <a:rPr lang="fr-FR" i="1" dirty="0">
                <a:solidFill>
                  <a:srgbClr val="0070C0"/>
                </a:solidFill>
              </a:rPr>
              <a:t>puis cliquer sur l’onglet </a:t>
            </a:r>
            <a:r>
              <a:rPr lang="fr-FR" b="1" i="1" dirty="0">
                <a:solidFill>
                  <a:srgbClr val="00B050"/>
                </a:solidFill>
              </a:rPr>
              <a:t>« FORMAT »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A3B8E1-5FB7-1B89-6274-4B4A9A4E9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Cliquez ensuite sur </a:t>
            </a:r>
            <a:r>
              <a:rPr lang="fr-FR" i="1" dirty="0">
                <a:solidFill>
                  <a:srgbClr val="00B050"/>
                </a:solidFill>
              </a:rPr>
              <a:t>« cellules », </a:t>
            </a:r>
            <a:r>
              <a:rPr lang="fr-FR" i="1" dirty="0"/>
              <a:t>l’écran ci-dessous apparaît</a:t>
            </a:r>
          </a:p>
          <a:p>
            <a:pPr marL="0" indent="0">
              <a:buNone/>
            </a:pPr>
            <a:endParaRPr lang="fr-FR" sz="1400" i="1" dirty="0"/>
          </a:p>
          <a:p>
            <a:pPr marL="0" indent="0">
              <a:buNone/>
            </a:pPr>
            <a:r>
              <a:rPr lang="fr-FR" dirty="0"/>
              <a:t>Décochez la case </a:t>
            </a:r>
            <a:r>
              <a:rPr lang="fr-FR" dirty="0">
                <a:solidFill>
                  <a:srgbClr val="00B050"/>
                </a:solidFill>
              </a:rPr>
              <a:t>« Protégé »</a:t>
            </a:r>
          </a:p>
          <a:p>
            <a:pPr marL="0" indent="0">
              <a:buNone/>
            </a:pPr>
            <a:endParaRPr lang="fr-FR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dirty="0"/>
              <a:t>Cliquez ensuite sur </a:t>
            </a:r>
            <a:r>
              <a:rPr lang="fr-FR" dirty="0">
                <a:solidFill>
                  <a:srgbClr val="00B050"/>
                </a:solidFill>
              </a:rPr>
              <a:t>« OK »</a:t>
            </a:r>
          </a:p>
          <a:p>
            <a:pPr marL="0" indent="0">
              <a:buNone/>
            </a:pPr>
            <a:endParaRPr lang="fr-FR" sz="1400" i="1" dirty="0"/>
          </a:p>
          <a:p>
            <a:pPr marL="0" indent="0">
              <a:buNone/>
            </a:pPr>
            <a:r>
              <a:rPr lang="fr-FR" i="1" dirty="0"/>
              <a:t>Ainsi, les cellules choisies ne seront pas</a:t>
            </a:r>
          </a:p>
          <a:p>
            <a:pPr marL="0" indent="0">
              <a:buNone/>
            </a:pPr>
            <a:endParaRPr lang="fr-FR" sz="1400" i="1" dirty="0"/>
          </a:p>
          <a:p>
            <a:pPr marL="0" indent="0">
              <a:buNone/>
            </a:pPr>
            <a:r>
              <a:rPr lang="fr-FR" i="1" dirty="0"/>
              <a:t>Bloquées lorsque vous protégerez </a:t>
            </a:r>
          </a:p>
          <a:p>
            <a:pPr marL="0" indent="0">
              <a:buNone/>
            </a:pPr>
            <a:r>
              <a:rPr lang="fr-FR" i="1" dirty="0"/>
              <a:t>                                                  la feuille.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DE30945-6964-D4F6-942A-F2A1AF341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6030" y="2543781"/>
            <a:ext cx="4930154" cy="3633182"/>
          </a:xfrm>
          <a:prstGeom prst="rect">
            <a:avLst/>
          </a:prstGeom>
        </p:spPr>
      </p:pic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1A378BE4-5D00-026D-A9AE-F1B4AA3D53E9}"/>
              </a:ext>
            </a:extLst>
          </p:cNvPr>
          <p:cNvSpPr/>
          <p:nvPr/>
        </p:nvSpPr>
        <p:spPr>
          <a:xfrm rot="1468992" flipV="1">
            <a:off x="4506992" y="4857730"/>
            <a:ext cx="493502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B5BC069E-246F-2E3C-8059-F245D78164BB}"/>
              </a:ext>
            </a:extLst>
          </p:cNvPr>
          <p:cNvSpPr/>
          <p:nvPr/>
        </p:nvSpPr>
        <p:spPr>
          <a:xfrm rot="1103149">
            <a:off x="5241095" y="3137893"/>
            <a:ext cx="1761790" cy="1051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39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A32642-5187-A198-250A-A19DB675B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487"/>
          </a:xfrm>
        </p:spPr>
        <p:txBody>
          <a:bodyPr/>
          <a:lstStyle/>
          <a:p>
            <a:pPr algn="ctr"/>
            <a:r>
              <a:rPr lang="fr-FR" i="1" dirty="0">
                <a:solidFill>
                  <a:srgbClr val="0070C0"/>
                </a:solidFill>
              </a:rPr>
              <a:t>Ensuite, pour protéger la feuille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7DA6C0-9274-3C72-D4AF-A420CB76A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402"/>
            <a:ext cx="10515600" cy="4976309"/>
          </a:xfrm>
        </p:spPr>
        <p:txBody>
          <a:bodyPr/>
          <a:lstStyle/>
          <a:p>
            <a:r>
              <a:rPr lang="fr-FR" dirty="0"/>
              <a:t>Choisir </a:t>
            </a:r>
            <a:r>
              <a:rPr lang="fr-FR" dirty="0">
                <a:solidFill>
                  <a:srgbClr val="0070C0"/>
                </a:solidFill>
              </a:rPr>
              <a:t>« OUTIL »</a:t>
            </a:r>
          </a:p>
          <a:p>
            <a:endParaRPr lang="fr-FR" dirty="0">
              <a:solidFill>
                <a:srgbClr val="0070C0"/>
              </a:solidFill>
            </a:endParaRPr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dirty="0"/>
              <a:t>Ensuite cliquez sur </a:t>
            </a:r>
            <a:r>
              <a:rPr lang="fr-FR" dirty="0">
                <a:solidFill>
                  <a:srgbClr val="0070C0"/>
                </a:solidFill>
              </a:rPr>
              <a:t>« Protéger le document »,</a:t>
            </a:r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dirty="0"/>
              <a:t>Puis cliquez sur </a:t>
            </a:r>
            <a:r>
              <a:rPr lang="fr-FR" dirty="0">
                <a:solidFill>
                  <a:srgbClr val="0070C0"/>
                </a:solidFill>
              </a:rPr>
              <a:t>« feuille » </a:t>
            </a:r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dirty="0"/>
              <a:t> L’écran suivant apparaît.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4EF760D-0D18-6287-AE88-28E2B6015269}"/>
              </a:ext>
            </a:extLst>
          </p:cNvPr>
          <p:cNvGraphicFramePr>
            <a:graphicFrameLocks noGrp="1"/>
          </p:cNvGraphicFramePr>
          <p:nvPr/>
        </p:nvGraphicFramePr>
        <p:xfrm>
          <a:off x="5686425" y="3681254"/>
          <a:ext cx="819150" cy="640080"/>
        </p:xfrm>
        <a:graphic>
          <a:graphicData uri="http://schemas.openxmlformats.org/drawingml/2006/table">
            <a:tbl>
              <a:tblPr/>
              <a:tblGrid>
                <a:gridCol w="819150">
                  <a:extLst>
                    <a:ext uri="{9D8B030D-6E8A-4147-A177-3AD203B41FA5}">
                      <a16:colId xmlns:a16="http://schemas.microsoft.com/office/drawing/2014/main" val="38177141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/>
                      <a:br>
                        <a:rPr lang="fr-FR" dirty="0">
                          <a:effectLst/>
                          <a:latin typeface="Calibri" panose="020F0502020204030204" pitchFamily="34" charset="0"/>
                        </a:rPr>
                      </a:br>
                      <a:endParaRPr lang="fr-FR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52854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32094825-78E4-2045-1FC5-814D760B3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2623" y="1224402"/>
            <a:ext cx="7185843" cy="120823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89A44161-C8AD-57C2-C85C-C8B3D19EC9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4601" y="3212442"/>
            <a:ext cx="5573865" cy="314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7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4B91C2-E752-2693-C305-424B11211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i="1" dirty="0">
                <a:solidFill>
                  <a:srgbClr val="0070C0"/>
                </a:solidFill>
              </a:rPr>
              <a:t>Dans protéger la feuille, vous pouvez introduire un mot de passe mais ce n’est pas obligatoire.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3140C6A8-21C6-FE69-B934-65E16D658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47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/>
              <a:t>Par contre :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Il faut que ces 2 cases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soient cochées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avant de cliquer sur ‘OK’ </a:t>
            </a:r>
          </a:p>
          <a:p>
            <a:pPr marL="0" indent="0">
              <a:buNone/>
            </a:pPr>
            <a:endParaRPr lang="fr-FR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2400" i="1" dirty="0">
                <a:solidFill>
                  <a:srgbClr val="00B050"/>
                </a:solidFill>
              </a:rPr>
              <a:t>Ces 2 cases</a:t>
            </a:r>
          </a:p>
          <a:p>
            <a:pPr marL="0" indent="0">
              <a:buNone/>
            </a:pPr>
            <a:r>
              <a:rPr lang="fr-FR" sz="2400" i="1" dirty="0">
                <a:solidFill>
                  <a:srgbClr val="00B050"/>
                </a:solidFill>
              </a:rPr>
              <a:t>Doivent être cochées</a:t>
            </a:r>
          </a:p>
          <a:p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07FC15F-4DB7-9269-7A00-3030DDD08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491" y="1513372"/>
            <a:ext cx="6497572" cy="3660794"/>
          </a:xfrm>
          <a:prstGeom prst="rect">
            <a:avLst/>
          </a:prstGeom>
        </p:spPr>
      </p:pic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3A6A2A36-94FC-A993-9C3B-4C3BC60E765B}"/>
              </a:ext>
            </a:extLst>
          </p:cNvPr>
          <p:cNvSpPr/>
          <p:nvPr/>
        </p:nvSpPr>
        <p:spPr>
          <a:xfrm rot="20326797">
            <a:off x="3562071" y="4336587"/>
            <a:ext cx="1764142" cy="11838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lèche : droite à entaille 2">
            <a:extLst>
              <a:ext uri="{FF2B5EF4-FFF2-40B4-BE49-F238E27FC236}">
                <a16:creationId xmlns:a16="http://schemas.microsoft.com/office/drawing/2014/main" id="{9237A5E5-0F13-8D66-D696-86AF8D2EFDC0}"/>
              </a:ext>
            </a:extLst>
          </p:cNvPr>
          <p:cNvSpPr/>
          <p:nvPr/>
        </p:nvSpPr>
        <p:spPr>
          <a:xfrm rot="20508659">
            <a:off x="3622957" y="4507884"/>
            <a:ext cx="1687380" cy="125916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BADF317-3360-7700-2FCE-27A2A4846AB9}"/>
              </a:ext>
            </a:extLst>
          </p:cNvPr>
          <p:cNvSpPr txBox="1"/>
          <p:nvPr/>
        </p:nvSpPr>
        <p:spPr>
          <a:xfrm>
            <a:off x="6829425" y="5581650"/>
            <a:ext cx="421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 dernier lieu, </a:t>
            </a:r>
            <a:r>
              <a:rPr lang="fr-FR" b="1" dirty="0">
                <a:solidFill>
                  <a:srgbClr val="00B050"/>
                </a:solidFill>
              </a:rPr>
              <a:t>cliquez sur ‘OK’</a:t>
            </a:r>
          </a:p>
          <a:p>
            <a:r>
              <a:rPr lang="fr-FR" dirty="0"/>
              <a:t>Pour protéger la feuille.</a:t>
            </a:r>
          </a:p>
        </p:txBody>
      </p:sp>
      <p:sp>
        <p:nvSpPr>
          <p:cNvPr id="5" name="Flèche : droite à entaille 4">
            <a:extLst>
              <a:ext uri="{FF2B5EF4-FFF2-40B4-BE49-F238E27FC236}">
                <a16:creationId xmlns:a16="http://schemas.microsoft.com/office/drawing/2014/main" id="{5C1FAA5E-DF2E-1C07-CDE6-D9C31504F43B}"/>
              </a:ext>
            </a:extLst>
          </p:cNvPr>
          <p:cNvSpPr/>
          <p:nvPr/>
        </p:nvSpPr>
        <p:spPr>
          <a:xfrm rot="16993095">
            <a:off x="8456237" y="3901704"/>
            <a:ext cx="3474038" cy="125806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1699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267</Words>
  <Application>Microsoft Office PowerPoint</Application>
  <PresentationFormat>Grand écran</PresentationFormat>
  <Paragraphs>50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COMMENT PROTEGER UNE FEUILLE DE CALCUL</vt:lpstr>
      <vt:lpstr>1°) POURQUOI PROTEGER UNE FEUILLE DE CALCUL ?</vt:lpstr>
      <vt:lpstr>Exemple de feuille contenant des formules et des formats personnalisés de cellules</vt:lpstr>
      <vt:lpstr>Pour ne pas protéger certaines cellules, Balayer les cellules à ne pas protéger puis cliquer sur l’onglet « FORMAT »</vt:lpstr>
      <vt:lpstr>Ensuite, pour protéger la feuille</vt:lpstr>
      <vt:lpstr>Dans protéger la feuille, vous pouvez introduire un mot de passe mais ce n’est pas obligatoire.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PROTEGER UNE FEUILLE DE CALCUL</dc:title>
  <dc:creator>Serge KOLCHAK</dc:creator>
  <cp:lastModifiedBy>Serge KOLCHAK</cp:lastModifiedBy>
  <cp:revision>37</cp:revision>
  <cp:lastPrinted>2023-01-26T07:33:24Z</cp:lastPrinted>
  <dcterms:created xsi:type="dcterms:W3CDTF">2022-12-16T07:58:23Z</dcterms:created>
  <dcterms:modified xsi:type="dcterms:W3CDTF">2023-01-29T16:20:08Z</dcterms:modified>
</cp:coreProperties>
</file>