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0021888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2E7B8-3714-D966-256B-DFD2D81C3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196951-64E8-53CA-1EFC-63F0CB1F9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20E0E9-CE6C-9F5F-63AC-0CFF1BCF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51FFE4-C943-3B5A-7FCE-AAC2F1F3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AFF7A-EDA8-7328-F3EA-6CDA6F02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77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5BA12-CD72-D8A0-6145-03AE016F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656ABD-3492-1B30-3C0C-D50A4371E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13493-47E8-FD21-15AB-80EABE3A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91B87-1424-EE87-0C70-5FB0E20B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9BFF4-68E8-7CE5-7739-BC92306A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79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1E0437-179D-F9B8-0CBF-347B164A0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38B4BF-EE92-F886-DD30-CFBF18F49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26F94-7DAD-1913-4B21-371B6BD3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3F164-E28B-8C61-EEF7-8CB26B1F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6F183-957E-0B5D-23B1-2B3C4194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61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05BD1-829C-DD85-0DC5-0DA51770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5A67D4-B66D-F8B3-2D68-420BC37E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B267A-41CF-AF78-006D-05C734BF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AA74B-A08B-7590-5AA4-DC63AFA0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0FDF6A-4818-71CD-ACE9-DADB1C08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2FAC1-9214-542E-F428-953D93B0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FC982D-2F91-184B-9D4F-4B02EF34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40666-DC2C-4041-F74F-9FE19FB9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0EAE3-DC47-505B-565A-AF22B25F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D30591-2C3D-4CCB-68F6-B60FF5A1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4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862E2-55E6-916D-5329-18E88C15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CB110C-2260-3B2C-66E4-85B25139F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D2731C-F71E-6123-2F5F-D58111819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6CD90-20F2-0799-30C5-E912DD60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FA880B-6E7D-2D97-DA5E-B9ED0D4E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4F43FB-F100-7AB4-B319-E376D407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89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8EFE6D-3B90-AD54-3492-C49D7F3E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52A8B0-697D-A08C-B45C-2DE83E73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2A065-7B18-FAB7-CD80-36C91DE76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9AEF6C-F1DE-0444-6CCD-07A26199E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8A638F-3912-4BB9-5D20-E12F7E8EE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B2BF1B-6E46-4064-11E9-43D5A304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A5413E-578D-F776-6A4E-C15D2336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54E11E-0DB5-4AA5-2B90-44F5F70A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30BED-3C0A-F1C9-1A36-4940B993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C694C8-747E-F5D2-B49D-9C57854C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6F12B4-2263-FC0C-36F3-373D678A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DEFB0F-5099-19C0-7F73-C9F63BED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6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DB8A54-6623-0076-0B40-6A7047AD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CEA18D-3CDF-0464-77FB-C1B9D5AC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5E0FE3-E81B-05CA-9359-77F5511E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09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2F09B-734E-1C70-FD17-6C26A2FE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907B6-FFB0-0088-6BEA-94B52488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1D4C5B-05D8-8D00-7941-703DACFD5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718C46-DAE7-2BCB-C14E-1F7702AD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578526-35AB-AEA5-331D-FBC97390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B0D0D7-A733-B8D8-23C3-F8B2106B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9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DF92A-393B-D0A9-C362-9C786AB7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F582DD-0531-70B8-80F8-21DAEB593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843C5E-9BC1-4D62-CF89-69854EE89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043D97-C218-FCC2-5CB7-ACE1C3D0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5FF589-0F3A-D8ED-561D-4C944EC3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65E732-37F3-BD07-81A2-9C62038A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14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FC0C66-09CA-BF19-0EDD-64ADA390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7C1B4-11D6-8306-059E-4DE70BBE6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391416-2ECF-1333-88B5-C6ECB0719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AB94-5B87-431B-868E-17D2093FA1F0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41AD24-E21D-E4CD-9114-CD8BC6CCA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5F67EB-D68E-B3BC-DC4E-DBA5587D5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BD2D-E5D6-4B42-877D-A7366832F7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CE01D-34FF-576B-9DD6-076412486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7492"/>
            <a:ext cx="9144000" cy="2163337"/>
          </a:xfrm>
        </p:spPr>
        <p:txBody>
          <a:bodyPr>
            <a:norm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COMMENT PROTEGER UNE FEUILLE DE CALCUL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0E685C-63C8-824E-D16E-D0F6A0C66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sz="6000" dirty="0"/>
              <a:t>AVEC EXCEL</a:t>
            </a:r>
          </a:p>
        </p:txBody>
      </p:sp>
    </p:spTree>
    <p:extLst>
      <p:ext uri="{BB962C8B-B14F-4D97-AF65-F5344CB8AC3E}">
        <p14:creationId xmlns:p14="http://schemas.microsoft.com/office/powerpoint/2010/main" val="358113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BF6A978-97EC-F841-57C5-414BC07EA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054" y="627711"/>
            <a:ext cx="8266295" cy="5070562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312053C-3C8B-06B4-F03C-0236F21FAED2}"/>
              </a:ext>
            </a:extLst>
          </p:cNvPr>
          <p:cNvSpPr txBox="1"/>
          <p:nvPr/>
        </p:nvSpPr>
        <p:spPr>
          <a:xfrm>
            <a:off x="9065941" y="1182029"/>
            <a:ext cx="26428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1°) Je balaye toute les cellules sur fond jaune.</a:t>
            </a:r>
          </a:p>
          <a:p>
            <a:endParaRPr lang="fr-FR" sz="2400" b="1" i="1" dirty="0">
              <a:solidFill>
                <a:srgbClr val="00B050"/>
              </a:solidFill>
            </a:endParaRPr>
          </a:p>
          <a:p>
            <a:pPr algn="ctr"/>
            <a:r>
              <a:rPr lang="fr-FR" sz="2400" b="1" i="1" dirty="0"/>
              <a:t>2°) Je fais un clic droit  sur l’une</a:t>
            </a:r>
          </a:p>
          <a:p>
            <a:pPr algn="ctr"/>
            <a:r>
              <a:rPr lang="fr-FR" sz="2400" b="1" i="1" dirty="0"/>
              <a:t>d’</a:t>
            </a:r>
            <a:r>
              <a:rPr lang="fr-FR" sz="2400" b="1" i="1" dirty="0" err="1"/>
              <a:t>entr’elles</a:t>
            </a:r>
            <a:endParaRPr lang="fr-FR" sz="2400" b="1" i="1" dirty="0"/>
          </a:p>
          <a:p>
            <a:endParaRPr lang="fr-FR" sz="2400" b="1" i="1" dirty="0">
              <a:solidFill>
                <a:srgbClr val="00B050"/>
              </a:solidFill>
            </a:endParaRPr>
          </a:p>
          <a:p>
            <a:pPr algn="ctr"/>
            <a:r>
              <a:rPr lang="fr-FR" sz="2400" b="1" i="1" dirty="0"/>
              <a:t>3°) Dans la boîte de dialogue qui s’ouvre cliquer sur :</a:t>
            </a:r>
          </a:p>
          <a:p>
            <a:pPr algn="ctr"/>
            <a:r>
              <a:rPr lang="fr-FR" sz="2400" b="1" i="1" dirty="0">
                <a:solidFill>
                  <a:srgbClr val="00B050"/>
                </a:solidFill>
              </a:rPr>
              <a:t>‘Format de cellule’</a:t>
            </a:r>
          </a:p>
        </p:txBody>
      </p:sp>
    </p:spTree>
    <p:extLst>
      <p:ext uri="{BB962C8B-B14F-4D97-AF65-F5344CB8AC3E}">
        <p14:creationId xmlns:p14="http://schemas.microsoft.com/office/powerpoint/2010/main" val="276012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2DC2AE96-DF58-FC6A-6F8C-CC77DA39A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753" y="629312"/>
            <a:ext cx="8635507" cy="3853479"/>
          </a:xfr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A15B299-D094-E166-19A9-53E250023C4B}"/>
              </a:ext>
            </a:extLst>
          </p:cNvPr>
          <p:cNvSpPr txBox="1"/>
          <p:nvPr/>
        </p:nvSpPr>
        <p:spPr>
          <a:xfrm>
            <a:off x="1215483" y="4817327"/>
            <a:ext cx="7839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Nous voyons dans </a:t>
            </a:r>
            <a:r>
              <a:rPr lang="fr-FR" b="1" dirty="0">
                <a:solidFill>
                  <a:srgbClr val="00B050"/>
                </a:solidFill>
              </a:rPr>
              <a:t>‘Protection’ </a:t>
            </a:r>
            <a:r>
              <a:rPr lang="fr-FR" dirty="0"/>
              <a:t>de l’onglet </a:t>
            </a:r>
            <a:r>
              <a:rPr lang="fr-FR" b="1" dirty="0">
                <a:solidFill>
                  <a:srgbClr val="00B050"/>
                </a:solidFill>
              </a:rPr>
              <a:t>‘Format de cellule’ </a:t>
            </a:r>
            <a:r>
              <a:rPr lang="fr-FR" dirty="0"/>
              <a:t>que les cellules que nous avons balayées sont </a:t>
            </a:r>
            <a:r>
              <a:rPr lang="fr-FR" b="1" dirty="0">
                <a:solidFill>
                  <a:srgbClr val="FF0000"/>
                </a:solidFill>
              </a:rPr>
              <a:t>Verrouillées.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/>
              <a:t>Il faut les </a:t>
            </a:r>
            <a:r>
              <a:rPr lang="fr-FR" b="1" dirty="0">
                <a:solidFill>
                  <a:srgbClr val="00B050"/>
                </a:solidFill>
              </a:rPr>
              <a:t>déverrouiller en cliquant sur la case bleu</a:t>
            </a:r>
          </a:p>
        </p:txBody>
      </p:sp>
    </p:spTree>
    <p:extLst>
      <p:ext uri="{BB962C8B-B14F-4D97-AF65-F5344CB8AC3E}">
        <p14:creationId xmlns:p14="http://schemas.microsoft.com/office/powerpoint/2010/main" val="333902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ABFBA-CCB4-9A89-1F6C-19558034D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444"/>
            <a:ext cx="10515600" cy="5775519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7E3D168-AB78-F8A7-1DB4-EC68E8183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77" y="681037"/>
            <a:ext cx="8976178" cy="149603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470C40D-5816-B86F-174E-60CE245461CC}"/>
              </a:ext>
            </a:extLst>
          </p:cNvPr>
          <p:cNvSpPr txBox="1"/>
          <p:nvPr/>
        </p:nvSpPr>
        <p:spPr>
          <a:xfrm>
            <a:off x="1315844" y="3010829"/>
            <a:ext cx="8920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l’onglet </a:t>
            </a:r>
            <a:r>
              <a:rPr lang="fr-FR" b="1" dirty="0">
                <a:solidFill>
                  <a:srgbClr val="00B050"/>
                </a:solidFill>
              </a:rPr>
              <a:t>Révision</a:t>
            </a:r>
            <a:r>
              <a:rPr lang="fr-FR" dirty="0"/>
              <a:t>, cliquer sur </a:t>
            </a:r>
            <a:r>
              <a:rPr lang="fr-FR" b="1" dirty="0">
                <a:solidFill>
                  <a:srgbClr val="00B050"/>
                </a:solidFill>
              </a:rPr>
              <a:t>: ‘Protéger la feuille’</a:t>
            </a:r>
          </a:p>
          <a:p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3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853B7B-37FE-CAF0-13F3-23282BF55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8" y="869795"/>
            <a:ext cx="10515600" cy="5485588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FC30BC-9C87-5469-2D21-D26BF5F54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950" y="502617"/>
            <a:ext cx="3681761" cy="600115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63549AA-B461-D01E-5186-0379087D7D33}"/>
              </a:ext>
            </a:extLst>
          </p:cNvPr>
          <p:cNvSpPr txBox="1"/>
          <p:nvPr/>
        </p:nvSpPr>
        <p:spPr>
          <a:xfrm>
            <a:off x="7372814" y="797510"/>
            <a:ext cx="4092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1°) IL est possible de mettre un mot de passe</a:t>
            </a:r>
          </a:p>
          <a:p>
            <a:r>
              <a:rPr lang="fr-FR" sz="2400" dirty="0"/>
              <a:t>Mais ce n’est pas obligatoire.</a:t>
            </a:r>
          </a:p>
          <a:p>
            <a:endParaRPr lang="fr-FR" sz="2400" dirty="0"/>
          </a:p>
          <a:p>
            <a:r>
              <a:rPr lang="fr-FR" sz="2400" dirty="0"/>
              <a:t>2°) Il faut que les cases :</a:t>
            </a:r>
          </a:p>
          <a:p>
            <a:r>
              <a:rPr lang="fr-FR" sz="2400" dirty="0"/>
              <a:t>          -  Protéger la feuille</a:t>
            </a:r>
          </a:p>
          <a:p>
            <a:r>
              <a:rPr lang="fr-FR" sz="2400" dirty="0"/>
              <a:t>          -  et la case sélectionner les cellules déverrouillées soient cochées en bleu.</a:t>
            </a:r>
          </a:p>
          <a:p>
            <a:endParaRPr lang="fr-FR" sz="2400" dirty="0"/>
          </a:p>
          <a:p>
            <a:r>
              <a:rPr lang="fr-FR" sz="2400" dirty="0"/>
              <a:t>3°) Il faut cliquer sur OK et le résultat souhaité sera obtenu.</a:t>
            </a:r>
          </a:p>
          <a:p>
            <a:endParaRPr lang="fr-FR" sz="2400" dirty="0"/>
          </a:p>
          <a:p>
            <a:r>
              <a:rPr lang="fr-FR" sz="2400" dirty="0"/>
              <a:t>L’utilisateur ne pourra écrire que dans les cases en jaune.</a:t>
            </a:r>
          </a:p>
        </p:txBody>
      </p:sp>
    </p:spTree>
    <p:extLst>
      <p:ext uri="{BB962C8B-B14F-4D97-AF65-F5344CB8AC3E}">
        <p14:creationId xmlns:p14="http://schemas.microsoft.com/office/powerpoint/2010/main" val="138507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855EB-E7E9-67C9-EED5-A5063753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348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1°) POURQUOI PROTEGER UNE FEUILLE DE CALCUL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8A5B19-63B5-B5AE-D9BB-B708FC70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74"/>
            <a:ext cx="10515600" cy="4683511"/>
          </a:xfrm>
        </p:spPr>
        <p:txBody>
          <a:bodyPr>
            <a:normAutofit/>
          </a:bodyPr>
          <a:lstStyle/>
          <a:p>
            <a:r>
              <a:rPr lang="fr-FR" dirty="0"/>
              <a:t>Logiquement, une feuille Excel aura des cellules dans lesquelles</a:t>
            </a:r>
          </a:p>
          <a:p>
            <a:pPr marL="0" indent="0">
              <a:buNone/>
            </a:pPr>
            <a:r>
              <a:rPr lang="fr-FR" dirty="0"/>
              <a:t>   on aura introduit des formules de calcul.</a:t>
            </a:r>
          </a:p>
          <a:p>
            <a:endParaRPr lang="fr-FR" dirty="0"/>
          </a:p>
          <a:p>
            <a:r>
              <a:rPr lang="fr-FR" dirty="0"/>
              <a:t>Si ces cellules ne sont pas protégées, </a:t>
            </a:r>
          </a:p>
          <a:p>
            <a:pPr marL="0" indent="0">
              <a:buNone/>
            </a:pPr>
            <a:r>
              <a:rPr lang="fr-FR" dirty="0"/>
              <a:t>  l’utilisateur peut involontairement les effacer.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Résultat :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r>
              <a:rPr lang="fr-FR" sz="4800" i="1" dirty="0">
                <a:solidFill>
                  <a:srgbClr val="FF0000"/>
                </a:solidFill>
              </a:rPr>
              <a:t>Tout peut devenir faux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2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4DD11-DBD9-56AD-C34F-A9DD02E6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963"/>
          </a:xfrm>
        </p:spPr>
        <p:txBody>
          <a:bodyPr>
            <a:noAutofit/>
          </a:bodyPr>
          <a:lstStyle/>
          <a:p>
            <a:pPr algn="ctr"/>
            <a:r>
              <a:rPr lang="fr-FR" sz="3200" i="1" dirty="0">
                <a:solidFill>
                  <a:srgbClr val="0070C0"/>
                </a:solidFill>
              </a:rPr>
              <a:t>Exemple de feuille contenant des formules et des formats personnalisés de cellules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7B79DFF-A658-2D2A-B8E9-9E94F25D4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023" y="1457216"/>
            <a:ext cx="6121953" cy="513602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A5785C3-C2FE-8A7A-36C2-D765421889DB}"/>
              </a:ext>
            </a:extLst>
          </p:cNvPr>
          <p:cNvSpPr txBox="1"/>
          <p:nvPr/>
        </p:nvSpPr>
        <p:spPr>
          <a:xfrm>
            <a:off x="133815" y="4025226"/>
            <a:ext cx="2765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Dans ce tableau, toutes les cellules sont verrouillées, </a:t>
            </a:r>
            <a:r>
              <a:rPr lang="fr-FR" b="1" dirty="0">
                <a:solidFill>
                  <a:srgbClr val="0070C0"/>
                </a:solidFill>
                <a:highlight>
                  <a:srgbClr val="FFFF00"/>
                </a:highlight>
              </a:rPr>
              <a:t>sauf les cellules sur fond bleu</a:t>
            </a:r>
            <a:r>
              <a:rPr lang="fr-FR" dirty="0">
                <a:highlight>
                  <a:srgbClr val="FFFF00"/>
                </a:highlight>
              </a:rPr>
              <a:t> pour permettre la saisie des données de base.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666975-1B1A-7EE0-5271-10D3DBAB1252}"/>
              </a:ext>
            </a:extLst>
          </p:cNvPr>
          <p:cNvSpPr txBox="1"/>
          <p:nvPr/>
        </p:nvSpPr>
        <p:spPr>
          <a:xfrm>
            <a:off x="9292682" y="4161268"/>
            <a:ext cx="2590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Les cellules verrouillées</a:t>
            </a:r>
          </a:p>
          <a:p>
            <a:r>
              <a:rPr lang="fr-FR" dirty="0">
                <a:highlight>
                  <a:srgbClr val="FFFF00"/>
                </a:highlight>
              </a:rPr>
              <a:t>vont se remplir toutes</a:t>
            </a:r>
          </a:p>
          <a:p>
            <a:r>
              <a:rPr lang="fr-FR" dirty="0">
                <a:highlight>
                  <a:srgbClr val="FFFF00"/>
                </a:highlight>
              </a:rPr>
              <a:t>seules au fur et à mesure</a:t>
            </a:r>
          </a:p>
          <a:p>
            <a:r>
              <a:rPr lang="fr-FR" dirty="0">
                <a:highlight>
                  <a:srgbClr val="FFFF00"/>
                </a:highlight>
              </a:rPr>
              <a:t>que l’utilisateur remplira</a:t>
            </a:r>
          </a:p>
          <a:p>
            <a:r>
              <a:rPr lang="fr-FR" dirty="0">
                <a:highlight>
                  <a:srgbClr val="FFFF00"/>
                </a:highlight>
              </a:rPr>
              <a:t>les cellules sur fond bleu.</a:t>
            </a:r>
          </a:p>
        </p:txBody>
      </p:sp>
    </p:spTree>
    <p:extLst>
      <p:ext uri="{BB962C8B-B14F-4D97-AF65-F5344CB8AC3E}">
        <p14:creationId xmlns:p14="http://schemas.microsoft.com/office/powerpoint/2010/main" val="238132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071D2-A43C-F9CA-F8B4-C58719AE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0070C0"/>
                </a:solidFill>
              </a:rPr>
              <a:t>Pour protéger ou non des cellules, </a:t>
            </a:r>
            <a:r>
              <a:rPr lang="fr-FR" i="1">
                <a:solidFill>
                  <a:srgbClr val="0070C0"/>
                </a:solidFill>
              </a:rPr>
              <a:t>aller cliquer </a:t>
            </a:r>
            <a:r>
              <a:rPr lang="fr-FR" i="1" dirty="0">
                <a:solidFill>
                  <a:srgbClr val="0070C0"/>
                </a:solidFill>
              </a:rPr>
              <a:t>sur l’onglet </a:t>
            </a:r>
            <a:r>
              <a:rPr lang="fr-FR" b="1" i="1" dirty="0">
                <a:solidFill>
                  <a:srgbClr val="00B050"/>
                </a:solidFill>
              </a:rPr>
              <a:t>« Révision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8696EA3-1271-B0A6-25A6-CD2451744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953" y="1956223"/>
            <a:ext cx="8534093" cy="4745657"/>
          </a:xfrm>
        </p:spPr>
      </p:pic>
      <p:sp>
        <p:nvSpPr>
          <p:cNvPr id="10" name="Flèche : bas 9">
            <a:extLst>
              <a:ext uri="{FF2B5EF4-FFF2-40B4-BE49-F238E27FC236}">
                <a16:creationId xmlns:a16="http://schemas.microsoft.com/office/drawing/2014/main" id="{DD7050C8-BAE4-5159-F0E6-6FC0BDCB4C8C}"/>
              </a:ext>
            </a:extLst>
          </p:cNvPr>
          <p:cNvSpPr/>
          <p:nvPr/>
        </p:nvSpPr>
        <p:spPr>
          <a:xfrm rot="2120849">
            <a:off x="8472568" y="1596381"/>
            <a:ext cx="484632" cy="1163007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9064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0357-85CA-93C4-65F3-D439CA17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70"/>
            <a:ext cx="10515600" cy="665388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B0F0"/>
                </a:solidFill>
              </a:rPr>
              <a:t>Ensuite, aller cliquer sur </a:t>
            </a:r>
            <a:r>
              <a:rPr lang="fr-FR" sz="3600" b="1" i="1" dirty="0">
                <a:solidFill>
                  <a:srgbClr val="00B050"/>
                </a:solidFill>
              </a:rPr>
              <a:t>« Protéger la feuille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0290757-9890-4DB3-CC84-AAFB5F972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7732" y="1918624"/>
            <a:ext cx="3058761" cy="3763896"/>
          </a:xfrm>
        </p:spPr>
      </p:pic>
      <p:sp>
        <p:nvSpPr>
          <p:cNvPr id="6" name="Flèche : bas 5">
            <a:extLst>
              <a:ext uri="{FF2B5EF4-FFF2-40B4-BE49-F238E27FC236}">
                <a16:creationId xmlns:a16="http://schemas.microsoft.com/office/drawing/2014/main" id="{B7B72DF5-AFCC-D956-345E-29AF8C6D8D01}"/>
              </a:ext>
            </a:extLst>
          </p:cNvPr>
          <p:cNvSpPr/>
          <p:nvPr/>
        </p:nvSpPr>
        <p:spPr>
          <a:xfrm rot="2594478">
            <a:off x="3473438" y="1088280"/>
            <a:ext cx="367736" cy="1653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ulle narrative : rectangle 6">
            <a:extLst>
              <a:ext uri="{FF2B5EF4-FFF2-40B4-BE49-F238E27FC236}">
                <a16:creationId xmlns:a16="http://schemas.microsoft.com/office/drawing/2014/main" id="{F0FA1309-2F52-A1D4-5A75-2C62586D85F3}"/>
              </a:ext>
            </a:extLst>
          </p:cNvPr>
          <p:cNvSpPr/>
          <p:nvPr/>
        </p:nvSpPr>
        <p:spPr>
          <a:xfrm>
            <a:off x="5486399" y="2453268"/>
            <a:ext cx="2040673" cy="612648"/>
          </a:xfrm>
          <a:prstGeom prst="wedgeRectCallout">
            <a:avLst>
              <a:gd name="adj1" fmla="val -163549"/>
              <a:gd name="adj2" fmla="val 193552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 tableau suivant apparaît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95F5E94-BF0C-1054-A7EF-FDF294BDE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1404" y="1186836"/>
            <a:ext cx="3125463" cy="4068820"/>
          </a:xfrm>
          <a:prstGeom prst="rect">
            <a:avLst/>
          </a:prstGeom>
        </p:spPr>
      </p:pic>
      <p:sp>
        <p:nvSpPr>
          <p:cNvPr id="10" name="Bulle narrative : rectangle à coins arrondis 9">
            <a:extLst>
              <a:ext uri="{FF2B5EF4-FFF2-40B4-BE49-F238E27FC236}">
                <a16:creationId xmlns:a16="http://schemas.microsoft.com/office/drawing/2014/main" id="{E2986BBE-25EC-C122-2574-C250DA096E75}"/>
              </a:ext>
            </a:extLst>
          </p:cNvPr>
          <p:cNvSpPr/>
          <p:nvPr/>
        </p:nvSpPr>
        <p:spPr>
          <a:xfrm>
            <a:off x="4159406" y="5475249"/>
            <a:ext cx="2921618" cy="980638"/>
          </a:xfrm>
          <a:prstGeom prst="wedgeRoundRectCallout">
            <a:avLst>
              <a:gd name="adj1" fmla="val 165110"/>
              <a:gd name="adj2" fmla="val -947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Si vous cliquez sur OK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Toutes les cellules de votre tableau seront bloquées.</a:t>
            </a:r>
          </a:p>
        </p:txBody>
      </p:sp>
    </p:spTree>
    <p:extLst>
      <p:ext uri="{BB962C8B-B14F-4D97-AF65-F5344CB8AC3E}">
        <p14:creationId xmlns:p14="http://schemas.microsoft.com/office/powerpoint/2010/main" val="251607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1FC0A-BCFB-6A00-9CCC-F7303A0E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1441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En fait, en cliquant sur OK vous avez protégé</a:t>
            </a:r>
            <a:br>
              <a:rPr lang="fr-FR" sz="3600" b="1" i="1" dirty="0">
                <a:solidFill>
                  <a:srgbClr val="0070C0"/>
                </a:solidFill>
              </a:rPr>
            </a:br>
            <a:r>
              <a:rPr lang="fr-FR" sz="3600" b="1" i="1" dirty="0">
                <a:solidFill>
                  <a:srgbClr val="0070C0"/>
                </a:solidFill>
              </a:rPr>
              <a:t>toute la feuille de calcul d’EXCEL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F5D4A8-2C05-2C57-0D3E-281C197ED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sz="6000" i="1" dirty="0">
                <a:solidFill>
                  <a:srgbClr val="00B050"/>
                </a:solidFill>
              </a:rPr>
              <a:t>Faites l’essai !</a:t>
            </a:r>
          </a:p>
          <a:p>
            <a:pPr marL="0" indent="0" algn="ctr">
              <a:buNone/>
            </a:pPr>
            <a:endParaRPr lang="fr-FR" sz="60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sz="6000" i="1" dirty="0"/>
              <a:t>Il est rare que l’on ait besoin de protéger toute une feuille de calcul.</a:t>
            </a:r>
          </a:p>
        </p:txBody>
      </p:sp>
    </p:spTree>
    <p:extLst>
      <p:ext uri="{BB962C8B-B14F-4D97-AF65-F5344CB8AC3E}">
        <p14:creationId xmlns:p14="http://schemas.microsoft.com/office/powerpoint/2010/main" val="13712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29FC04-5485-7B41-C2DE-C18FFE15C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19109"/>
          </a:xfrm>
        </p:spPr>
        <p:txBody>
          <a:bodyPr>
            <a:normAutofit/>
          </a:bodyPr>
          <a:lstStyle/>
          <a:p>
            <a:pPr algn="ctr"/>
            <a:r>
              <a:rPr lang="fr-FR" b="1" i="1" dirty="0"/>
              <a:t>Ce qui est le plus intéressant,</a:t>
            </a:r>
            <a:br>
              <a:rPr lang="fr-FR" b="1" i="1" dirty="0"/>
            </a:br>
            <a:br>
              <a:rPr lang="fr-FR" b="1" i="1" dirty="0"/>
            </a:br>
            <a:r>
              <a:rPr lang="fr-FR" b="1" i="1" dirty="0"/>
              <a:t>c’est de </a:t>
            </a:r>
            <a:r>
              <a:rPr lang="fr-FR" b="1" i="1" dirty="0">
                <a:solidFill>
                  <a:srgbClr val="00B050"/>
                </a:solidFill>
              </a:rPr>
              <a:t>protéger</a:t>
            </a:r>
            <a:r>
              <a:rPr lang="fr-FR" b="1" i="1" dirty="0"/>
              <a:t> des cellules</a:t>
            </a:r>
            <a:br>
              <a:rPr lang="fr-FR" b="1" i="1" dirty="0"/>
            </a:br>
            <a:br>
              <a:rPr lang="fr-FR" b="1" i="1" dirty="0"/>
            </a:br>
            <a:r>
              <a:rPr lang="fr-FR" b="1" i="1" dirty="0"/>
              <a:t>contenant des </a:t>
            </a:r>
            <a:r>
              <a:rPr lang="fr-FR" b="1" i="1" dirty="0">
                <a:solidFill>
                  <a:srgbClr val="00B050"/>
                </a:solidFill>
              </a:rPr>
              <a:t>formules de calcul</a:t>
            </a:r>
            <a:r>
              <a:rPr lang="fr-FR" b="1" i="1" dirty="0"/>
              <a:t>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19BF695-33DA-CB17-F898-60CFC529B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1243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93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8654C-0FA3-9623-004C-1879DB41F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385"/>
            <a:ext cx="10515600" cy="1204333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Si nous donnons le tableau ci-dessous à remplir </a:t>
            </a:r>
            <a:br>
              <a:rPr lang="fr-FR" sz="3600" b="1" i="1" dirty="0">
                <a:solidFill>
                  <a:srgbClr val="0070C0"/>
                </a:solidFill>
              </a:rPr>
            </a:br>
            <a:r>
              <a:rPr lang="fr-FR" sz="3600" b="1" i="1" dirty="0">
                <a:solidFill>
                  <a:srgbClr val="0070C0"/>
                </a:solidFill>
              </a:rPr>
              <a:t>à une tierce personne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782D6F9-4A97-EA87-7EE0-F91F65C0E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816" y="1761893"/>
            <a:ext cx="7712823" cy="4772721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02E0588-41EC-D994-C7D8-C4A8E5A5AF0F}"/>
              </a:ext>
            </a:extLst>
          </p:cNvPr>
          <p:cNvSpPr txBox="1"/>
          <p:nvPr/>
        </p:nvSpPr>
        <p:spPr>
          <a:xfrm>
            <a:off x="7924184" y="2152186"/>
            <a:ext cx="35237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Il serait prudent de protéger l’ensemble de ma feuille de calcul, excepté les cellules que devra remplir cette personne, soit les 3 premières colonnes uniquement :</a:t>
            </a:r>
          </a:p>
          <a:p>
            <a:pPr algn="just"/>
            <a:r>
              <a:rPr lang="fr-FR" b="1" i="1" dirty="0">
                <a:solidFill>
                  <a:srgbClr val="00B050"/>
                </a:solidFill>
              </a:rPr>
              <a:t>(Nombre ; Articles et prix unitaire H.T.)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37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B7D9D1-68EB-AA41-496B-D8FBBE6F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974"/>
            <a:ext cx="10515600" cy="1084534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Mon tableau contient de nombreuses formules </a:t>
            </a:r>
            <a:br>
              <a:rPr lang="fr-FR" sz="3600" b="1" i="1" dirty="0">
                <a:solidFill>
                  <a:srgbClr val="0070C0"/>
                </a:solidFill>
              </a:rPr>
            </a:br>
            <a:r>
              <a:rPr lang="fr-FR" sz="3600" b="1" i="1" dirty="0">
                <a:solidFill>
                  <a:srgbClr val="0070C0"/>
                </a:solidFill>
              </a:rPr>
              <a:t>avec des formats de nombre spécifiques.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F50DC3D-F310-32D2-3C9F-E077A8050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3575" y="1605776"/>
            <a:ext cx="8212746" cy="506265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D070DD8-5280-85F7-FCDF-B9CBB8D9C660}"/>
              </a:ext>
            </a:extLst>
          </p:cNvPr>
          <p:cNvSpPr txBox="1"/>
          <p:nvPr/>
        </p:nvSpPr>
        <p:spPr>
          <a:xfrm>
            <a:off x="122663" y="3021980"/>
            <a:ext cx="29104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Pour protéger mes formules et tous mes formats, je veux que l’utilisateur final ne puisse avoir accès </a:t>
            </a:r>
            <a:r>
              <a:rPr lang="fr-FR" b="1" i="1" dirty="0">
                <a:solidFill>
                  <a:srgbClr val="00B050"/>
                </a:solidFill>
              </a:rPr>
              <a:t>qu’aux cellules dont le fond est jaune</a:t>
            </a:r>
            <a:r>
              <a:rPr lang="fr-FR" dirty="0">
                <a:solidFill>
                  <a:srgbClr val="00B050"/>
                </a:solidFill>
              </a:rPr>
              <a:t>.</a:t>
            </a:r>
          </a:p>
          <a:p>
            <a:r>
              <a:rPr lang="fr-FR" b="1" i="1" dirty="0"/>
              <a:t>Comment faire ?</a:t>
            </a:r>
          </a:p>
        </p:txBody>
      </p:sp>
    </p:spTree>
    <p:extLst>
      <p:ext uri="{BB962C8B-B14F-4D97-AF65-F5344CB8AC3E}">
        <p14:creationId xmlns:p14="http://schemas.microsoft.com/office/powerpoint/2010/main" val="88299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464</Words>
  <Application>Microsoft Office PowerPoint</Application>
  <PresentationFormat>Grand écran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COMMENT PROTEGER UNE FEUILLE DE CALCUL</vt:lpstr>
      <vt:lpstr>1°) POURQUOI PROTEGER UNE FEUILLE DE CALCUL ?</vt:lpstr>
      <vt:lpstr>Exemple de feuille contenant des formules et des formats personnalisés de cellules</vt:lpstr>
      <vt:lpstr>Pour protéger ou non des cellules, aller cliquer sur l’onglet « Révision »</vt:lpstr>
      <vt:lpstr>Ensuite, aller cliquer sur « Protéger la feuille »</vt:lpstr>
      <vt:lpstr>En fait, en cliquant sur OK vous avez protégé toute la feuille de calcul d’EXCEL</vt:lpstr>
      <vt:lpstr>Ce qui est le plus intéressant,  c’est de protéger des cellules  contenant des formules de calcul.</vt:lpstr>
      <vt:lpstr>Si nous donnons le tableau ci-dessous à remplir  à une tierce personne</vt:lpstr>
      <vt:lpstr>Mon tableau contient de nombreuses formules  avec des formats de nombre spécifiques.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PROTEGER UNE FEUILLE DE CALCUL</dc:title>
  <dc:creator>Serge KOLCHAK</dc:creator>
  <cp:lastModifiedBy>Serge KOLCHAK</cp:lastModifiedBy>
  <cp:revision>24</cp:revision>
  <cp:lastPrinted>2023-01-26T07:30:29Z</cp:lastPrinted>
  <dcterms:created xsi:type="dcterms:W3CDTF">2022-12-16T07:58:23Z</dcterms:created>
  <dcterms:modified xsi:type="dcterms:W3CDTF">2023-01-26T07:32:50Z</dcterms:modified>
</cp:coreProperties>
</file>