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7" r:id="rId4"/>
    <p:sldId id="257" r:id="rId5"/>
    <p:sldId id="258" r:id="rId6"/>
    <p:sldId id="270" r:id="rId7"/>
    <p:sldId id="259" r:id="rId8"/>
    <p:sldId id="260" r:id="rId9"/>
    <p:sldId id="268" r:id="rId10"/>
    <p:sldId id="262" r:id="rId11"/>
    <p:sldId id="263" r:id="rId12"/>
    <p:sldId id="266"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16" autoAdjust="0"/>
    <p:restoredTop sz="94660"/>
  </p:normalViewPr>
  <p:slideViewPr>
    <p:cSldViewPr snapToGrid="0">
      <p:cViewPr varScale="1">
        <p:scale>
          <a:sx n="58" d="100"/>
          <a:sy n="58" d="100"/>
        </p:scale>
        <p:origin x="823"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49B4E-74A5-46A9-97B0-E4E39128FC9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D799532-4DBC-4622-8F18-098611235D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4669DC1-7022-4118-9413-AC7BCD51F8EA}"/>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5" name="Espace réservé du pied de page 4">
            <a:extLst>
              <a:ext uri="{FF2B5EF4-FFF2-40B4-BE49-F238E27FC236}">
                <a16:creationId xmlns:a16="http://schemas.microsoft.com/office/drawing/2014/main" id="{27775B10-38D2-4C13-93F5-A03393A338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9AB61B-EFF9-4A0E-9CF9-D2ED3D83ACA6}"/>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380254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187721-652E-4642-B18D-3F65486D034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3E648DC-8B40-4FF9-8EB3-6032E421BCA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B47A89-F95D-47AC-8C42-A17B66A6B40A}"/>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5" name="Espace réservé du pied de page 4">
            <a:extLst>
              <a:ext uri="{FF2B5EF4-FFF2-40B4-BE49-F238E27FC236}">
                <a16:creationId xmlns:a16="http://schemas.microsoft.com/office/drawing/2014/main" id="{1DDBA8C2-BD92-4471-A045-F3E20F5732C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431AC5-E34F-453A-B2C9-045BD16F9DE6}"/>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217994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739F01C-D229-4EB7-B855-8A4D699A2EB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4803397-6FC3-492F-99A1-56498FB4DA9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224A96-3933-4A86-8904-284A62683DB5}"/>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5" name="Espace réservé du pied de page 4">
            <a:extLst>
              <a:ext uri="{FF2B5EF4-FFF2-40B4-BE49-F238E27FC236}">
                <a16:creationId xmlns:a16="http://schemas.microsoft.com/office/drawing/2014/main" id="{7104DE1B-08BF-4964-8393-519DA1B4AC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288FC9-4FE5-4892-92FD-2F389F7C4BE0}"/>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45008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D1D772-7CE7-485E-925C-9EE00652745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C92FA8F-4DBC-4E79-B65C-63F252AF738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7B8827-7254-4636-80AC-49CE0C045D61}"/>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5" name="Espace réservé du pied de page 4">
            <a:extLst>
              <a:ext uri="{FF2B5EF4-FFF2-40B4-BE49-F238E27FC236}">
                <a16:creationId xmlns:a16="http://schemas.microsoft.com/office/drawing/2014/main" id="{E3FA6B4B-CB10-478B-AAF9-C032A4EF58E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84D65C-BC3A-47E4-A7C7-A652D6E34D5D}"/>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25734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B87716-8B37-405E-BEDC-F4A543E8D91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F2E4DC4-BA93-41FA-A772-EAF9E71F04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B2EFC14-3D78-408D-8DB4-F17AAE189E2D}"/>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5" name="Espace réservé du pied de page 4">
            <a:extLst>
              <a:ext uri="{FF2B5EF4-FFF2-40B4-BE49-F238E27FC236}">
                <a16:creationId xmlns:a16="http://schemas.microsoft.com/office/drawing/2014/main" id="{2F2FCD4E-B104-4702-8687-EEDA8908FB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CC5582-06F4-41E5-B843-6C33F7D82707}"/>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5689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029A7E-750D-457F-AAAC-905E3569F31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322642E-ACD3-4664-B972-4B905C91101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EB05D3E-F8AB-4E95-8B18-FE2C6358495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3541AC8-6655-46EF-900E-2C05C17618DD}"/>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6" name="Espace réservé du pied de page 5">
            <a:extLst>
              <a:ext uri="{FF2B5EF4-FFF2-40B4-BE49-F238E27FC236}">
                <a16:creationId xmlns:a16="http://schemas.microsoft.com/office/drawing/2014/main" id="{55BFEA43-2E7A-4523-8719-8372671094F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4A5816-3FB0-48E6-806F-B622D86ADFD2}"/>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77631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D4593C-D39D-4A25-809B-9C1A9D9808D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DD30725-472E-4212-A4A4-AB6E9B1AE3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95461C9-19A8-4489-BF99-1E39E371C85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06A0723-B723-435A-A7B9-0D15496B37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7C56407-6130-4685-88A7-2F65ABB1AE3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852C9A8-7022-404D-A74E-70B5260E7D3D}"/>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8" name="Espace réservé du pied de page 7">
            <a:extLst>
              <a:ext uri="{FF2B5EF4-FFF2-40B4-BE49-F238E27FC236}">
                <a16:creationId xmlns:a16="http://schemas.microsoft.com/office/drawing/2014/main" id="{9C5AA418-4A07-4F07-A5E7-A121E477AD0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781E4A9-30D4-40CC-B1E1-E91A99C6B1B3}"/>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231704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34353-1B2F-47A8-AB03-887F4BDA504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CD0909D-986B-44C9-8337-141DD51B3500}"/>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4" name="Espace réservé du pied de page 3">
            <a:extLst>
              <a:ext uri="{FF2B5EF4-FFF2-40B4-BE49-F238E27FC236}">
                <a16:creationId xmlns:a16="http://schemas.microsoft.com/office/drawing/2014/main" id="{B3CB6064-5F7F-4AB4-992C-2789EE8794B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FDDBAB2-BEF6-4E2E-97EB-A0DCF66AB7AF}"/>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418457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B0F66E9-2B89-4437-80F0-13BFAFAED905}"/>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3" name="Espace réservé du pied de page 2">
            <a:extLst>
              <a:ext uri="{FF2B5EF4-FFF2-40B4-BE49-F238E27FC236}">
                <a16:creationId xmlns:a16="http://schemas.microsoft.com/office/drawing/2014/main" id="{90D36D10-C2C3-42C6-809C-DD2594A6CA0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6E5F122-AF48-4E30-B760-51BA2D5E0369}"/>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2700387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077D5B-FD45-437D-AE17-61036A15778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370E794-8993-488F-A5BE-3AC5F99CBE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6028E2A-5AD4-408A-9987-C23E801C17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93B0352-46C3-492E-A3D8-B13460B31D79}"/>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6" name="Espace réservé du pied de page 5">
            <a:extLst>
              <a:ext uri="{FF2B5EF4-FFF2-40B4-BE49-F238E27FC236}">
                <a16:creationId xmlns:a16="http://schemas.microsoft.com/office/drawing/2014/main" id="{08297221-953A-41CF-91D5-128086E9395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5AC23C6-D4D7-4195-9FD6-274704AA604C}"/>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130792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89BCB-4151-4372-AE0B-C6D0306BBAD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20AA6B9-47C4-451B-99B0-8C0B5D24B2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D207C67-9564-44DB-80F8-CDF7DCEA6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B78F4DD-F7CE-4006-8757-5E8150060D6D}"/>
              </a:ext>
            </a:extLst>
          </p:cNvPr>
          <p:cNvSpPr>
            <a:spLocks noGrp="1"/>
          </p:cNvSpPr>
          <p:nvPr>
            <p:ph type="dt" sz="half" idx="10"/>
          </p:nvPr>
        </p:nvSpPr>
        <p:spPr/>
        <p:txBody>
          <a:bodyPr/>
          <a:lstStyle/>
          <a:p>
            <a:fld id="{ADF4A5C5-AC06-412E-B882-A2D3A434A7BF}" type="datetimeFigureOut">
              <a:rPr lang="fr-FR" smtClean="0"/>
              <a:t>14/11/2020</a:t>
            </a:fld>
            <a:endParaRPr lang="fr-FR"/>
          </a:p>
        </p:txBody>
      </p:sp>
      <p:sp>
        <p:nvSpPr>
          <p:cNvPr id="6" name="Espace réservé du pied de page 5">
            <a:extLst>
              <a:ext uri="{FF2B5EF4-FFF2-40B4-BE49-F238E27FC236}">
                <a16:creationId xmlns:a16="http://schemas.microsoft.com/office/drawing/2014/main" id="{94B1ADE7-48F1-4D87-9D6F-C312C75FE0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3AAFCEE-1A73-4D37-923B-4B35B4BC710F}"/>
              </a:ext>
            </a:extLst>
          </p:cNvPr>
          <p:cNvSpPr>
            <a:spLocks noGrp="1"/>
          </p:cNvSpPr>
          <p:nvPr>
            <p:ph type="sldNum" sz="quarter" idx="12"/>
          </p:nvPr>
        </p:nvSpPr>
        <p:spPr/>
        <p:txBody>
          <a:bodyPr/>
          <a:lstStyle/>
          <a:p>
            <a:fld id="{05E01CEB-857D-42DF-B663-AF2935A326B8}" type="slidenum">
              <a:rPr lang="fr-FR" smtClean="0"/>
              <a:t>‹N°›</a:t>
            </a:fld>
            <a:endParaRPr lang="fr-FR"/>
          </a:p>
        </p:txBody>
      </p:sp>
    </p:spTree>
    <p:extLst>
      <p:ext uri="{BB962C8B-B14F-4D97-AF65-F5344CB8AC3E}">
        <p14:creationId xmlns:p14="http://schemas.microsoft.com/office/powerpoint/2010/main" val="56274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B2D381C-CAA1-4CAE-9696-9F85B29932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4153A64-F941-44F8-80F5-4C740761B1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EF90AE-CF84-43C4-8E39-9F173B84E0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F4A5C5-AC06-412E-B882-A2D3A434A7BF}" type="datetimeFigureOut">
              <a:rPr lang="fr-FR" smtClean="0"/>
              <a:t>14/11/2020</a:t>
            </a:fld>
            <a:endParaRPr lang="fr-FR"/>
          </a:p>
        </p:txBody>
      </p:sp>
      <p:sp>
        <p:nvSpPr>
          <p:cNvPr id="5" name="Espace réservé du pied de page 4">
            <a:extLst>
              <a:ext uri="{FF2B5EF4-FFF2-40B4-BE49-F238E27FC236}">
                <a16:creationId xmlns:a16="http://schemas.microsoft.com/office/drawing/2014/main" id="{1C1ED757-330F-4ED6-BC2B-EB53080AF4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BBC7C1C-F7A5-4117-9493-9F344918DA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01CEB-857D-42DF-B663-AF2935A326B8}" type="slidenum">
              <a:rPr lang="fr-FR" smtClean="0"/>
              <a:t>‹N°›</a:t>
            </a:fld>
            <a:endParaRPr lang="fr-FR"/>
          </a:p>
        </p:txBody>
      </p:sp>
    </p:spTree>
    <p:extLst>
      <p:ext uri="{BB962C8B-B14F-4D97-AF65-F5344CB8AC3E}">
        <p14:creationId xmlns:p14="http://schemas.microsoft.com/office/powerpoint/2010/main" val="2433535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lo.org/dyn/natlex/docs/WEBTEXT/42904/64989/F95TUN01.htm#:~:text=Il%20est%20interdit%20de%20faire,de%20violence%20et%20de%20terreur"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droit-afrique.com/upload/doc/tunisie/Tunisie-Loi-2005-83-promotion-protection-handicapes.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ivd.tn/wp-content/uploads/2018/02/constitution-b-a-t.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un.org/disabilities/documents/convention/convoptprot-f.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un.org/fr,%201990/africa/osaa/pdf/au/afr_charter_rights_welfare_child_africa_1990f.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dcalin.fr/internat/declaration_salamanqu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dmin.ch/opc/fr/classified-compilation/20122488/index.html#a24" TargetMode="External"/><Relationship Id="rId2" Type="http://schemas.openxmlformats.org/officeDocument/2006/relationships/hyperlink" Target="https://www.admin.ch/opc/fr/classified-compilation/20122488/index.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lobalcompact-france.org/images/un_global_compact/page_odd/Liste_des_17_ODD_et_169_cibles_-_web.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news.un.org/fr/story/2018/12/1030651" TargetMode="External"/><Relationship Id="rId2" Type="http://schemas.openxmlformats.org/officeDocument/2006/relationships/hyperlink" Target="https://news.un.org/fr/story/2018/07/1019742" TargetMode="External"/><Relationship Id="rId1" Type="http://schemas.openxmlformats.org/officeDocument/2006/relationships/slideLayout" Target="../slideLayouts/slideLayout1.xml"/><Relationship Id="rId4" Type="http://schemas.openxmlformats.org/officeDocument/2006/relationships/hyperlink" Target="https://organisation.nexem.fr/assets/rapport-2019-de-lonu-sur-le-droits-des-personnes-handicapees-cf23-32135.html?lang=f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AC56A4-6428-45E7-8F3E-383DCFE16792}"/>
              </a:ext>
            </a:extLst>
          </p:cNvPr>
          <p:cNvSpPr>
            <a:spLocks noGrp="1"/>
          </p:cNvSpPr>
          <p:nvPr>
            <p:ph type="ctrTitle"/>
          </p:nvPr>
        </p:nvSpPr>
        <p:spPr>
          <a:xfrm>
            <a:off x="690734" y="618371"/>
            <a:ext cx="10946486" cy="4841004"/>
          </a:xfrm>
        </p:spPr>
        <p:txBody>
          <a:bodyPr>
            <a:noAutofit/>
          </a:bodyPr>
          <a:lstStyle/>
          <a:p>
            <a:br>
              <a:rPr lang="fr-FR" sz="7200" b="1" dirty="0">
                <a:latin typeface="+mn-lt"/>
              </a:rPr>
            </a:br>
            <a:br>
              <a:rPr lang="fr-FR" sz="7200" b="1" dirty="0">
                <a:latin typeface="+mn-lt"/>
              </a:rPr>
            </a:br>
            <a:br>
              <a:rPr lang="fr-FR" sz="7200" b="1" dirty="0">
                <a:latin typeface="+mn-lt"/>
              </a:rPr>
            </a:br>
            <a:br>
              <a:rPr lang="fr-FR" sz="7200" b="1" dirty="0">
                <a:latin typeface="+mn-lt"/>
              </a:rPr>
            </a:br>
            <a:br>
              <a:rPr lang="fr-FR" sz="7200" b="1" dirty="0">
                <a:latin typeface="+mn-lt"/>
              </a:rPr>
            </a:br>
            <a:br>
              <a:rPr lang="fr-FR" sz="7200" b="1" dirty="0">
                <a:latin typeface="+mn-lt"/>
              </a:rPr>
            </a:br>
            <a:br>
              <a:rPr lang="fr-FR" sz="7200" b="1" dirty="0">
                <a:latin typeface="+mn-lt"/>
              </a:rPr>
            </a:br>
            <a:br>
              <a:rPr lang="fr-FR" sz="7200" b="1" dirty="0">
                <a:latin typeface="+mn-lt"/>
              </a:rPr>
            </a:br>
            <a:r>
              <a:rPr lang="fr-FR" sz="7200" b="1" dirty="0">
                <a:solidFill>
                  <a:srgbClr val="0070C0"/>
                </a:solidFill>
                <a:latin typeface="+mn-lt"/>
              </a:rPr>
              <a:t>Que peut-on lire dans quelques textes internationaux essentiels sur l’éducation des enfants en situation de handicap?</a:t>
            </a:r>
          </a:p>
        </p:txBody>
      </p:sp>
    </p:spTree>
    <p:extLst>
      <p:ext uri="{BB962C8B-B14F-4D97-AF65-F5344CB8AC3E}">
        <p14:creationId xmlns:p14="http://schemas.microsoft.com/office/powerpoint/2010/main" val="1807176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1EFEF5-6B01-42C9-8A77-7A9E85C3A166}"/>
              </a:ext>
            </a:extLst>
          </p:cNvPr>
          <p:cNvSpPr>
            <a:spLocks noGrp="1"/>
          </p:cNvSpPr>
          <p:nvPr>
            <p:ph type="ctrTitle"/>
          </p:nvPr>
        </p:nvSpPr>
        <p:spPr>
          <a:xfrm>
            <a:off x="309186" y="138148"/>
            <a:ext cx="10959642" cy="2151142"/>
          </a:xfrm>
        </p:spPr>
        <p:txBody>
          <a:bodyPr>
            <a:normAutofit fontScale="90000"/>
          </a:bodyPr>
          <a:lstStyle/>
          <a:p>
            <a:pPr marL="342900" lvl="0" indent="-342900">
              <a:lnSpc>
                <a:spcPct val="115000"/>
              </a:lnSpc>
            </a:pPr>
            <a:br>
              <a:rPr lang="fr-FR"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br>
            <a:br>
              <a:rPr lang="fr-FR"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br>
            <a:br>
              <a:rPr lang="fr-FR"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br>
            <a:br>
              <a:rPr lang="fr-FR"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br>
            <a:br>
              <a:rPr lang="fr-FR"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br>
            <a:r>
              <a:rPr lang="fr-FR" sz="2200" b="1" dirty="0">
                <a:solidFill>
                  <a:srgbClr val="000000"/>
                </a:solidFill>
                <a:effectLst/>
                <a:latin typeface="+mn-lt"/>
                <a:ea typeface="Times New Roman" panose="02020603050405020304" pitchFamily="18" charset="0"/>
                <a:cs typeface="Times New Roman" panose="02020603050405020304" pitchFamily="18" charset="0"/>
              </a:rPr>
              <a:t>Loi no. 95-92 du 9 novembre 1995, relative à la publication du code de la protection de l'enfant</a:t>
            </a:r>
            <a:br>
              <a:rPr lang="fr-FR" sz="1800" dirty="0">
                <a:effectLst/>
                <a:latin typeface="+mn-lt"/>
                <a:ea typeface="DejaVu Sans"/>
                <a:cs typeface="DejaVu Sans"/>
              </a:rPr>
            </a:br>
            <a:r>
              <a:rPr lang="fr-FR" sz="1100" u="sng" dirty="0">
                <a:solidFill>
                  <a:srgbClr val="000000"/>
                </a:solidFill>
                <a:effectLst/>
                <a:latin typeface="+mn-lt"/>
                <a:ea typeface="Times New Roman" panose="02020603050405020304" pitchFamily="18" charset="0"/>
                <a:cs typeface="DejaVu Sans"/>
                <a:hlinkClick r:id="rId2"/>
              </a:rPr>
              <a:t>https://www.ilo.org/dyn/natlex/docs/WEBTEXT/42904/64989/F95TUN01.htm#:~:text=Il%20est%20interdit%20de%20faire,de%20violence%20et%20de%20terreur</a:t>
            </a:r>
            <a:br>
              <a:rPr lang="fr-FR" sz="1800" dirty="0">
                <a:effectLst/>
                <a:latin typeface="Calibri" panose="020F0502020204030204" pitchFamily="34" charset="0"/>
                <a:ea typeface="DejaVu Sans"/>
                <a:cs typeface="DejaVu Sans"/>
              </a:rPr>
            </a:br>
            <a:endParaRPr lang="fr-FR" dirty="0"/>
          </a:p>
        </p:txBody>
      </p:sp>
      <p:sp>
        <p:nvSpPr>
          <p:cNvPr id="3" name="Sous-titre 2">
            <a:extLst>
              <a:ext uri="{FF2B5EF4-FFF2-40B4-BE49-F238E27FC236}">
                <a16:creationId xmlns:a16="http://schemas.microsoft.com/office/drawing/2014/main" id="{E9D7D048-5224-4E15-B883-A9EE1CAB2F8E}"/>
              </a:ext>
            </a:extLst>
          </p:cNvPr>
          <p:cNvSpPr>
            <a:spLocks noGrp="1"/>
          </p:cNvSpPr>
          <p:nvPr>
            <p:ph type="subTitle" idx="1"/>
          </p:nvPr>
        </p:nvSpPr>
        <p:spPr>
          <a:xfrm>
            <a:off x="1524000" y="1578819"/>
            <a:ext cx="9144000" cy="4552266"/>
          </a:xfrm>
        </p:spPr>
        <p:txBody>
          <a:bodyPr>
            <a:normAutofit/>
          </a:bodyPr>
          <a:lstStyle/>
          <a:p>
            <a:pPr algn="l"/>
            <a:endParaRPr lang="fr-FR" sz="18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285750" indent="-285750" algn="l">
              <a:lnSpc>
                <a:spcPct val="100000"/>
              </a:lnSpc>
              <a:buFont typeface="Arial" panose="020B0604020202020204" pitchFamily="34" charset="0"/>
              <a:buChar char="•"/>
            </a:pPr>
            <a:r>
              <a:rPr lang="fr-FR" sz="2200" dirty="0">
                <a:solidFill>
                  <a:srgbClr val="000000"/>
                </a:solidFill>
                <a:effectLst/>
                <a:ea typeface="Times New Roman" panose="02020603050405020304" pitchFamily="18" charset="0"/>
                <a:cs typeface="Times New Roman" panose="02020603050405020304" pitchFamily="18" charset="0"/>
              </a:rPr>
              <a:t>Faire </a:t>
            </a:r>
            <a:r>
              <a:rPr lang="fr-FR" sz="2200" b="1" dirty="0">
                <a:solidFill>
                  <a:srgbClr val="FF0000"/>
                </a:solidFill>
                <a:effectLst/>
                <a:ea typeface="Times New Roman" panose="02020603050405020304" pitchFamily="18" charset="0"/>
                <a:cs typeface="Times New Roman" panose="02020603050405020304" pitchFamily="18" charset="0"/>
              </a:rPr>
              <a:t>participer</a:t>
            </a:r>
            <a:r>
              <a:rPr lang="fr-FR" sz="2200" dirty="0">
                <a:solidFill>
                  <a:srgbClr val="000000"/>
                </a:solidFill>
                <a:effectLst/>
                <a:ea typeface="Times New Roman" panose="02020603050405020304" pitchFamily="18" charset="0"/>
                <a:cs typeface="Times New Roman" panose="02020603050405020304" pitchFamily="18" charset="0"/>
              </a:rPr>
              <a:t> l'enfant à tout ce qui le concerne par les moyens appropriés, respecter et consolider ses droits en tenant compte de son intérêt supérieur, de manière à ce qu'il acquiert les vertus du travail, de l'initiative, les valeurs de l'effort personnel et le sens de l'</a:t>
            </a:r>
            <a:r>
              <a:rPr lang="fr-FR" sz="2200" dirty="0" err="1">
                <a:solidFill>
                  <a:srgbClr val="000000"/>
                </a:solidFill>
                <a:effectLst/>
                <a:ea typeface="Times New Roman" panose="02020603050405020304" pitchFamily="18" charset="0"/>
                <a:cs typeface="Times New Roman" panose="02020603050405020304" pitchFamily="18" charset="0"/>
              </a:rPr>
              <a:t>auto-responsabilité</a:t>
            </a:r>
            <a:r>
              <a:rPr lang="fr-FR" sz="2200" dirty="0">
                <a:solidFill>
                  <a:srgbClr val="000000"/>
                </a:solidFill>
                <a:effectLst/>
                <a:ea typeface="Times New Roman" panose="02020603050405020304" pitchFamily="18" charset="0"/>
                <a:cs typeface="Times New Roman" panose="02020603050405020304" pitchFamily="18" charset="0"/>
              </a:rPr>
              <a:t>.</a:t>
            </a:r>
          </a:p>
          <a:p>
            <a:pPr marL="285750" indent="-285750" algn="l">
              <a:lnSpc>
                <a:spcPct val="100000"/>
              </a:lnSpc>
              <a:buFont typeface="Arial" panose="020B0604020202020204" pitchFamily="34" charset="0"/>
              <a:buChar char="•"/>
            </a:pPr>
            <a:r>
              <a:rPr lang="fr-FR" sz="2200" b="1" dirty="0">
                <a:solidFill>
                  <a:srgbClr val="000000"/>
                </a:solidFill>
                <a:effectLst/>
                <a:ea typeface="Times New Roman" panose="02020603050405020304" pitchFamily="18" charset="0"/>
                <a:cs typeface="Times New Roman" panose="02020603050405020304" pitchFamily="18" charset="0"/>
              </a:rPr>
              <a:t>Article 17. </a:t>
            </a:r>
            <a:r>
              <a:rPr lang="fr-FR" sz="2200" dirty="0">
                <a:solidFill>
                  <a:srgbClr val="000000"/>
                </a:solidFill>
                <a:effectLst/>
                <a:ea typeface="Times New Roman" panose="02020603050405020304" pitchFamily="18" charset="0"/>
                <a:cs typeface="Times New Roman" panose="02020603050405020304" pitchFamily="18" charset="0"/>
              </a:rPr>
              <a:t>L'enfant handicapé mental ou physique a droit, en plus des droits reconnus à l'enfance, à la protection et aux soins médicaux ainsi qu'à </a:t>
            </a:r>
            <a:r>
              <a:rPr lang="fr-FR" sz="2200" b="1" dirty="0">
                <a:solidFill>
                  <a:srgbClr val="FF0000"/>
                </a:solidFill>
                <a:effectLst/>
                <a:ea typeface="Times New Roman" panose="02020603050405020304" pitchFamily="18" charset="0"/>
                <a:cs typeface="Times New Roman" panose="02020603050405020304" pitchFamily="18" charset="0"/>
              </a:rPr>
              <a:t>un degré d'enseignement et de formation</a:t>
            </a:r>
            <a:r>
              <a:rPr lang="fr-FR" sz="2200" dirty="0">
                <a:solidFill>
                  <a:srgbClr val="000000"/>
                </a:solidFill>
                <a:effectLst/>
                <a:ea typeface="Times New Roman" panose="02020603050405020304" pitchFamily="18" charset="0"/>
                <a:cs typeface="Times New Roman" panose="02020603050405020304" pitchFamily="18" charset="0"/>
              </a:rPr>
              <a:t> qui consolide son </a:t>
            </a:r>
            <a:r>
              <a:rPr lang="fr-FR" sz="2200" dirty="0" err="1">
                <a:solidFill>
                  <a:srgbClr val="000000"/>
                </a:solidFill>
                <a:effectLst/>
                <a:ea typeface="Times New Roman" panose="02020603050405020304" pitchFamily="18" charset="0"/>
                <a:cs typeface="Times New Roman" panose="02020603050405020304" pitchFamily="18" charset="0"/>
              </a:rPr>
              <a:t>auto-prise</a:t>
            </a:r>
            <a:r>
              <a:rPr lang="fr-FR" sz="2200" dirty="0">
                <a:solidFill>
                  <a:srgbClr val="000000"/>
                </a:solidFill>
                <a:effectLst/>
                <a:ea typeface="Times New Roman" panose="02020603050405020304" pitchFamily="18" charset="0"/>
                <a:cs typeface="Times New Roman" panose="02020603050405020304" pitchFamily="18" charset="0"/>
              </a:rPr>
              <a:t> en charge et facilite sa </a:t>
            </a:r>
            <a:r>
              <a:rPr lang="fr-FR" sz="2200" b="1" dirty="0">
                <a:solidFill>
                  <a:srgbClr val="FF0000"/>
                </a:solidFill>
                <a:effectLst/>
                <a:ea typeface="Times New Roman" panose="02020603050405020304" pitchFamily="18" charset="0"/>
                <a:cs typeface="Times New Roman" panose="02020603050405020304" pitchFamily="18" charset="0"/>
              </a:rPr>
              <a:t>participation</a:t>
            </a:r>
            <a:r>
              <a:rPr lang="fr-FR" sz="2200" dirty="0">
                <a:solidFill>
                  <a:srgbClr val="000000"/>
                </a:solidFill>
                <a:effectLst/>
                <a:ea typeface="Times New Roman" panose="02020603050405020304" pitchFamily="18" charset="0"/>
                <a:cs typeface="Times New Roman" panose="02020603050405020304" pitchFamily="18" charset="0"/>
              </a:rPr>
              <a:t> </a:t>
            </a:r>
            <a:r>
              <a:rPr lang="fr-FR" sz="2200" b="1" dirty="0">
                <a:solidFill>
                  <a:srgbClr val="FF0000"/>
                </a:solidFill>
                <a:effectLst/>
                <a:ea typeface="Times New Roman" panose="02020603050405020304" pitchFamily="18" charset="0"/>
                <a:cs typeface="Times New Roman" panose="02020603050405020304" pitchFamily="18" charset="0"/>
              </a:rPr>
              <a:t>active à la vie sociale.</a:t>
            </a:r>
          </a:p>
          <a:p>
            <a:pPr marL="285750" indent="-285750" algn="l">
              <a:buFont typeface="Arial" panose="020B0604020202020204" pitchFamily="34" charset="0"/>
              <a:buChar char="•"/>
            </a:pPr>
            <a:endParaRPr lang="fr-FR"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algn="l"/>
            <a:endParaRPr lang="fr-FR"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endParaRPr lang="fr-FR" sz="1800" dirty="0">
              <a:effectLst/>
              <a:latin typeface="Calibri" panose="020F0502020204030204" pitchFamily="34" charset="0"/>
              <a:ea typeface="DejaVu Sans"/>
              <a:cs typeface="DejaVu Sans"/>
            </a:endParaRPr>
          </a:p>
          <a:p>
            <a:endParaRPr lang="fr-FR" dirty="0"/>
          </a:p>
        </p:txBody>
      </p:sp>
    </p:spTree>
    <p:extLst>
      <p:ext uri="{BB962C8B-B14F-4D97-AF65-F5344CB8AC3E}">
        <p14:creationId xmlns:p14="http://schemas.microsoft.com/office/powerpoint/2010/main" val="22337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2309F3-54E3-470E-AD6C-47A872882FA1}"/>
              </a:ext>
            </a:extLst>
          </p:cNvPr>
          <p:cNvSpPr>
            <a:spLocks noGrp="1"/>
          </p:cNvSpPr>
          <p:nvPr>
            <p:ph type="ctrTitle"/>
          </p:nvPr>
        </p:nvSpPr>
        <p:spPr>
          <a:xfrm>
            <a:off x="1609519" y="121701"/>
            <a:ext cx="9144000" cy="1239289"/>
          </a:xfrm>
        </p:spPr>
        <p:txBody>
          <a:bodyPr/>
          <a:lstStyle/>
          <a:p>
            <a:pPr>
              <a:lnSpc>
                <a:spcPts val="1560"/>
              </a:lnSpc>
              <a:spcAft>
                <a:spcPts val="1875"/>
              </a:spcAft>
            </a:pPr>
            <a:r>
              <a:rPr lang="fr-FR" sz="2000" b="1" dirty="0">
                <a:solidFill>
                  <a:srgbClr val="333333"/>
                </a:solidFill>
                <a:effectLst/>
                <a:latin typeface="+mn-lt"/>
                <a:ea typeface="Times New Roman" panose="02020603050405020304" pitchFamily="18" charset="0"/>
                <a:cs typeface="Times New Roman" panose="02020603050405020304" pitchFamily="18" charset="0"/>
              </a:rPr>
              <a:t> </a:t>
            </a:r>
            <a:br>
              <a:rPr lang="fr-FR" sz="2000" b="1" dirty="0">
                <a:effectLst/>
                <a:latin typeface="+mn-lt"/>
                <a:ea typeface="Calibri" panose="020F0502020204030204" pitchFamily="34" charset="0"/>
                <a:cs typeface="Times New Roman" panose="02020603050405020304" pitchFamily="18" charset="0"/>
              </a:rPr>
            </a:br>
            <a:r>
              <a:rPr lang="fr-FR" sz="2000" b="1" dirty="0">
                <a:solidFill>
                  <a:srgbClr val="000000"/>
                </a:solidFill>
                <a:effectLst/>
                <a:latin typeface="+mn-lt"/>
                <a:ea typeface="DejaVu Sans"/>
                <a:cs typeface="DejaVu Sans"/>
              </a:rPr>
              <a:t>Loi d’orientation n° 2005-83 du 15 août 2005</a:t>
            </a:r>
            <a:br>
              <a:rPr lang="fr-FR" sz="1800" dirty="0">
                <a:effectLst/>
                <a:latin typeface="+mn-lt"/>
                <a:ea typeface="DejaVu Sans"/>
                <a:cs typeface="DejaVu Sans"/>
              </a:rPr>
            </a:br>
            <a:r>
              <a:rPr lang="fr-FR" sz="1050" u="sng" dirty="0">
                <a:solidFill>
                  <a:srgbClr val="0000FF"/>
                </a:solidFill>
                <a:effectLst/>
                <a:latin typeface="+mn-lt"/>
                <a:ea typeface="Times New Roman" panose="02020603050405020304" pitchFamily="18" charset="0"/>
                <a:hlinkClick r:id="rId2"/>
              </a:rPr>
              <a:t>http://www.droit-afrique.com/upload/doc/tunisie/Tunisie-Loi-2005-83-promotion-protection-handicapes.pdf</a:t>
            </a:r>
            <a:br>
              <a:rPr lang="fr-FR" sz="1050" dirty="0">
                <a:effectLst/>
                <a:latin typeface="Times New Roman" panose="02020603050405020304" pitchFamily="18" charset="0"/>
                <a:ea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3F50B8E-4A59-4BEC-AA80-A41FB8305498}"/>
              </a:ext>
            </a:extLst>
          </p:cNvPr>
          <p:cNvSpPr>
            <a:spLocks noGrp="1"/>
          </p:cNvSpPr>
          <p:nvPr>
            <p:ph type="subTitle" idx="1"/>
          </p:nvPr>
        </p:nvSpPr>
        <p:spPr>
          <a:xfrm>
            <a:off x="782832" y="1013076"/>
            <a:ext cx="10657036" cy="5723223"/>
          </a:xfrm>
        </p:spPr>
        <p:txBody>
          <a:bodyPr>
            <a:normAutofit fontScale="92500"/>
          </a:bodyPr>
          <a:lstStyle/>
          <a:p>
            <a:pPr marL="95250" marR="26035" algn="just">
              <a:lnSpc>
                <a:spcPct val="95000"/>
              </a:lnSpc>
              <a:spcBef>
                <a:spcPts val="285"/>
              </a:spcBef>
              <a:spcAft>
                <a:spcPts val="0"/>
              </a:spcAft>
            </a:pPr>
            <a:r>
              <a:rPr lang="fr-FR" sz="2000" b="1" dirty="0">
                <a:effectLst/>
                <a:ea typeface="Times New Roman" panose="02020603050405020304" pitchFamily="18" charset="0"/>
              </a:rPr>
              <a:t>Article</a:t>
            </a:r>
            <a:r>
              <a:rPr lang="fr-FR" sz="2000" b="1" spc="-70" dirty="0">
                <a:effectLst/>
                <a:ea typeface="Times New Roman" panose="02020603050405020304" pitchFamily="18" charset="0"/>
              </a:rPr>
              <a:t> </a:t>
            </a:r>
            <a:r>
              <a:rPr lang="fr-FR" sz="2000" b="1" dirty="0">
                <a:effectLst/>
                <a:ea typeface="Times New Roman" panose="02020603050405020304" pitchFamily="18" charset="0"/>
              </a:rPr>
              <a:t>premier.</a:t>
            </a:r>
            <a:r>
              <a:rPr lang="fr-FR" sz="2000" b="1" spc="-70" dirty="0">
                <a:effectLst/>
                <a:ea typeface="Times New Roman" panose="02020603050405020304" pitchFamily="18" charset="0"/>
              </a:rPr>
              <a:t> </a:t>
            </a:r>
            <a:r>
              <a:rPr lang="fr-FR" sz="2000" dirty="0">
                <a:effectLst/>
                <a:ea typeface="Times New Roman" panose="02020603050405020304" pitchFamily="18" charset="0"/>
              </a:rPr>
              <a:t>-</a:t>
            </a:r>
            <a:r>
              <a:rPr lang="fr-FR" sz="2000" spc="-70" dirty="0">
                <a:effectLst/>
                <a:ea typeface="Times New Roman" panose="02020603050405020304" pitchFamily="18" charset="0"/>
              </a:rPr>
              <a:t> </a:t>
            </a:r>
            <a:r>
              <a:rPr lang="fr-FR" sz="2000" dirty="0">
                <a:effectLst/>
                <a:ea typeface="Times New Roman" panose="02020603050405020304" pitchFamily="18" charset="0"/>
              </a:rPr>
              <a:t>La</a:t>
            </a:r>
            <a:r>
              <a:rPr lang="fr-FR" sz="2000" spc="-75" dirty="0">
                <a:effectLst/>
                <a:ea typeface="Times New Roman" panose="02020603050405020304" pitchFamily="18" charset="0"/>
              </a:rPr>
              <a:t> </a:t>
            </a:r>
            <a:r>
              <a:rPr lang="fr-FR" sz="2000" dirty="0">
                <a:effectLst/>
                <a:ea typeface="Times New Roman" panose="02020603050405020304" pitchFamily="18" charset="0"/>
              </a:rPr>
              <a:t>présente</a:t>
            </a:r>
            <a:r>
              <a:rPr lang="fr-FR" sz="2000" spc="-75" dirty="0">
                <a:effectLst/>
                <a:ea typeface="Times New Roman" panose="02020603050405020304" pitchFamily="18" charset="0"/>
              </a:rPr>
              <a:t> </a:t>
            </a:r>
            <a:r>
              <a:rPr lang="fr-FR" sz="2000" dirty="0">
                <a:effectLst/>
                <a:ea typeface="Times New Roman" panose="02020603050405020304" pitchFamily="18" charset="0"/>
              </a:rPr>
              <a:t>loi</a:t>
            </a:r>
            <a:r>
              <a:rPr lang="fr-FR" sz="2000" spc="-75" dirty="0">
                <a:effectLst/>
                <a:ea typeface="Times New Roman" panose="02020603050405020304" pitchFamily="18" charset="0"/>
              </a:rPr>
              <a:t> </a:t>
            </a:r>
            <a:r>
              <a:rPr lang="fr-FR" sz="2000" dirty="0">
                <a:effectLst/>
                <a:ea typeface="Times New Roman" panose="02020603050405020304" pitchFamily="18" charset="0"/>
              </a:rPr>
              <a:t>vise</a:t>
            </a:r>
            <a:r>
              <a:rPr lang="fr-FR" sz="2000" spc="-75" dirty="0">
                <a:effectLst/>
                <a:ea typeface="Times New Roman" panose="02020603050405020304" pitchFamily="18" charset="0"/>
              </a:rPr>
              <a:t> </a:t>
            </a:r>
            <a:r>
              <a:rPr lang="fr-FR" sz="2000" dirty="0">
                <a:effectLst/>
                <a:ea typeface="Times New Roman" panose="02020603050405020304" pitchFamily="18" charset="0"/>
              </a:rPr>
              <a:t>à</a:t>
            </a:r>
            <a:r>
              <a:rPr lang="fr-FR" sz="2000" spc="-75" dirty="0">
                <a:effectLst/>
                <a:ea typeface="Times New Roman" panose="02020603050405020304" pitchFamily="18" charset="0"/>
              </a:rPr>
              <a:t> </a:t>
            </a:r>
            <a:r>
              <a:rPr lang="fr-FR" sz="2000" dirty="0">
                <a:effectLst/>
                <a:ea typeface="Times New Roman" panose="02020603050405020304" pitchFamily="18" charset="0"/>
              </a:rPr>
              <a:t>garantir</a:t>
            </a:r>
            <a:r>
              <a:rPr lang="fr-FR" sz="2000" spc="-75" dirty="0">
                <a:effectLst/>
                <a:ea typeface="Times New Roman" panose="02020603050405020304" pitchFamily="18" charset="0"/>
              </a:rPr>
              <a:t> </a:t>
            </a:r>
            <a:r>
              <a:rPr lang="fr-FR" sz="2000" dirty="0">
                <a:effectLst/>
                <a:ea typeface="Times New Roman" panose="02020603050405020304" pitchFamily="18" charset="0"/>
              </a:rPr>
              <a:t>l’égalité des chances entre les personnes </a:t>
            </a:r>
            <a:r>
              <a:rPr lang="fr-FR" sz="2000" b="1" dirty="0">
                <a:solidFill>
                  <a:srgbClr val="FF0000"/>
                </a:solidFill>
                <a:effectLst/>
                <a:ea typeface="Times New Roman" panose="02020603050405020304" pitchFamily="18" charset="0"/>
              </a:rPr>
              <a:t>handicap</a:t>
            </a:r>
            <a:r>
              <a:rPr lang="fr-FR" sz="2000" dirty="0">
                <a:effectLst/>
                <a:ea typeface="Times New Roman" panose="02020603050405020304" pitchFamily="18" charset="0"/>
              </a:rPr>
              <a:t>ées et les autres personnes, ainsi que leur promotion et leur protection contre</a:t>
            </a:r>
            <a:r>
              <a:rPr lang="fr-FR" sz="2000" spc="-70" dirty="0">
                <a:effectLst/>
                <a:ea typeface="Times New Roman" panose="02020603050405020304" pitchFamily="18" charset="0"/>
              </a:rPr>
              <a:t> </a:t>
            </a:r>
            <a:r>
              <a:rPr lang="fr-FR" sz="2000" dirty="0">
                <a:effectLst/>
                <a:ea typeface="Times New Roman" panose="02020603050405020304" pitchFamily="18" charset="0"/>
              </a:rPr>
              <a:t>toutes</a:t>
            </a:r>
            <a:r>
              <a:rPr lang="fr-FR" sz="2000" spc="-65" dirty="0">
                <a:effectLst/>
                <a:ea typeface="Times New Roman" panose="02020603050405020304" pitchFamily="18" charset="0"/>
              </a:rPr>
              <a:t> </a:t>
            </a:r>
            <a:r>
              <a:rPr lang="fr-FR" sz="2000" dirty="0">
                <a:effectLst/>
                <a:ea typeface="Times New Roman" panose="02020603050405020304" pitchFamily="18" charset="0"/>
              </a:rPr>
              <a:t>formes</a:t>
            </a:r>
            <a:r>
              <a:rPr lang="fr-FR" sz="2000" spc="-65" dirty="0">
                <a:effectLst/>
                <a:ea typeface="Times New Roman" panose="02020603050405020304" pitchFamily="18" charset="0"/>
              </a:rPr>
              <a:t> </a:t>
            </a:r>
            <a:r>
              <a:rPr lang="fr-FR" sz="2000" dirty="0">
                <a:effectLst/>
                <a:ea typeface="Times New Roman" panose="02020603050405020304" pitchFamily="18" charset="0"/>
              </a:rPr>
              <a:t>de</a:t>
            </a:r>
            <a:r>
              <a:rPr lang="fr-FR" sz="2000" spc="-65" dirty="0">
                <a:effectLst/>
                <a:ea typeface="Times New Roman" panose="02020603050405020304" pitchFamily="18" charset="0"/>
              </a:rPr>
              <a:t> </a:t>
            </a:r>
            <a:r>
              <a:rPr lang="fr-FR" sz="2000" b="1" dirty="0">
                <a:solidFill>
                  <a:srgbClr val="FF0000"/>
                </a:solidFill>
                <a:effectLst/>
                <a:ea typeface="Times New Roman" panose="02020603050405020304" pitchFamily="18" charset="0"/>
              </a:rPr>
              <a:t>discrimination.</a:t>
            </a:r>
            <a:r>
              <a:rPr lang="fr-FR" sz="2000" b="1" dirty="0">
                <a:solidFill>
                  <a:srgbClr val="FF0000"/>
                </a:solidFill>
                <a:ea typeface="Times New Roman" panose="02020603050405020304" pitchFamily="18" charset="0"/>
              </a:rPr>
              <a:t> </a:t>
            </a:r>
            <a:r>
              <a:rPr lang="fr-FR" sz="2000" dirty="0">
                <a:effectLst/>
                <a:ea typeface="Times New Roman" panose="02020603050405020304" pitchFamily="18" charset="0"/>
              </a:rPr>
              <a:t>Sont considérés comme </a:t>
            </a:r>
            <a:r>
              <a:rPr lang="fr-FR" sz="2000" b="1" dirty="0">
                <a:solidFill>
                  <a:srgbClr val="FF0000"/>
                </a:solidFill>
                <a:effectLst/>
                <a:ea typeface="Times New Roman" panose="02020603050405020304" pitchFamily="18" charset="0"/>
              </a:rPr>
              <a:t>discriminatoires</a:t>
            </a:r>
            <a:r>
              <a:rPr lang="fr-FR" sz="2000" dirty="0">
                <a:effectLst/>
                <a:ea typeface="Times New Roman" panose="02020603050405020304" pitchFamily="18" charset="0"/>
              </a:rPr>
              <a:t> tous les dispositions</a:t>
            </a:r>
            <a:r>
              <a:rPr lang="fr-FR" sz="2000" spc="-95" dirty="0">
                <a:effectLst/>
                <a:ea typeface="Times New Roman" panose="02020603050405020304" pitchFamily="18" charset="0"/>
              </a:rPr>
              <a:t> </a:t>
            </a:r>
            <a:r>
              <a:rPr lang="fr-FR" sz="2000" dirty="0">
                <a:effectLst/>
                <a:ea typeface="Times New Roman" panose="02020603050405020304" pitchFamily="18" charset="0"/>
              </a:rPr>
              <a:t>ou</a:t>
            </a:r>
            <a:r>
              <a:rPr lang="fr-FR" sz="2000" spc="-95" dirty="0">
                <a:effectLst/>
                <a:ea typeface="Times New Roman" panose="02020603050405020304" pitchFamily="18" charset="0"/>
              </a:rPr>
              <a:t> </a:t>
            </a:r>
            <a:r>
              <a:rPr lang="fr-FR" sz="2000" dirty="0">
                <a:effectLst/>
                <a:ea typeface="Times New Roman" panose="02020603050405020304" pitchFamily="18" charset="0"/>
              </a:rPr>
              <a:t>actes</a:t>
            </a:r>
            <a:r>
              <a:rPr lang="fr-FR" sz="2000" spc="-95" dirty="0">
                <a:effectLst/>
                <a:ea typeface="Times New Roman" panose="02020603050405020304" pitchFamily="18" charset="0"/>
              </a:rPr>
              <a:t> </a:t>
            </a:r>
            <a:r>
              <a:rPr lang="fr-FR" sz="2000" dirty="0">
                <a:effectLst/>
                <a:ea typeface="Times New Roman" panose="02020603050405020304" pitchFamily="18" charset="0"/>
              </a:rPr>
              <a:t>qui</a:t>
            </a:r>
            <a:r>
              <a:rPr lang="fr-FR" sz="2000" spc="-90" dirty="0">
                <a:effectLst/>
                <a:ea typeface="Times New Roman" panose="02020603050405020304" pitchFamily="18" charset="0"/>
              </a:rPr>
              <a:t> </a:t>
            </a:r>
            <a:r>
              <a:rPr lang="fr-FR" sz="2000" dirty="0">
                <a:effectLst/>
                <a:ea typeface="Times New Roman" panose="02020603050405020304" pitchFamily="18" charset="0"/>
              </a:rPr>
              <a:t>ont</a:t>
            </a:r>
            <a:r>
              <a:rPr lang="fr-FR" sz="2000" spc="-90" dirty="0">
                <a:effectLst/>
                <a:ea typeface="Times New Roman" panose="02020603050405020304" pitchFamily="18" charset="0"/>
              </a:rPr>
              <a:t> </a:t>
            </a:r>
            <a:r>
              <a:rPr lang="fr-FR" sz="2000" dirty="0">
                <a:effectLst/>
                <a:ea typeface="Times New Roman" panose="02020603050405020304" pitchFamily="18" charset="0"/>
              </a:rPr>
              <a:t>pour</a:t>
            </a:r>
            <a:r>
              <a:rPr lang="fr-FR" sz="2000" spc="-100" dirty="0">
                <a:effectLst/>
                <a:ea typeface="Times New Roman" panose="02020603050405020304" pitchFamily="18" charset="0"/>
              </a:rPr>
              <a:t> </a:t>
            </a:r>
            <a:r>
              <a:rPr lang="fr-FR" sz="2000" dirty="0">
                <a:effectLst/>
                <a:ea typeface="Times New Roman" panose="02020603050405020304" pitchFamily="18" charset="0"/>
              </a:rPr>
              <a:t>conséquence</a:t>
            </a:r>
            <a:r>
              <a:rPr lang="fr-FR" sz="2000" spc="-100" dirty="0">
                <a:effectLst/>
                <a:ea typeface="Times New Roman" panose="02020603050405020304" pitchFamily="18" charset="0"/>
              </a:rPr>
              <a:t> </a:t>
            </a:r>
            <a:r>
              <a:rPr lang="fr-FR" sz="2000" dirty="0">
                <a:effectLst/>
                <a:ea typeface="Times New Roman" panose="02020603050405020304" pitchFamily="18" charset="0"/>
              </a:rPr>
              <a:t>l’</a:t>
            </a:r>
            <a:r>
              <a:rPr lang="fr-FR" sz="2000" b="1" dirty="0">
                <a:solidFill>
                  <a:srgbClr val="FF0000"/>
                </a:solidFill>
                <a:effectLst/>
                <a:ea typeface="Times New Roman" panose="02020603050405020304" pitchFamily="18" charset="0"/>
              </a:rPr>
              <a:t>exclusion</a:t>
            </a:r>
            <a:r>
              <a:rPr lang="fr-FR" sz="2000" dirty="0">
                <a:effectLst/>
                <a:ea typeface="Times New Roman" panose="02020603050405020304" pitchFamily="18" charset="0"/>
              </a:rPr>
              <a:t> ou</a:t>
            </a:r>
            <a:r>
              <a:rPr lang="fr-FR" sz="2000" spc="-150" dirty="0">
                <a:effectLst/>
                <a:ea typeface="Times New Roman" panose="02020603050405020304" pitchFamily="18" charset="0"/>
              </a:rPr>
              <a:t> </a:t>
            </a:r>
            <a:r>
              <a:rPr lang="fr-FR" sz="2000" dirty="0">
                <a:effectLst/>
                <a:ea typeface="Times New Roman" panose="02020603050405020304" pitchFamily="18" charset="0"/>
              </a:rPr>
              <a:t>peuvent</a:t>
            </a:r>
            <a:r>
              <a:rPr lang="fr-FR" sz="2000" spc="-145" dirty="0">
                <a:effectLst/>
                <a:ea typeface="Times New Roman" panose="02020603050405020304" pitchFamily="18" charset="0"/>
              </a:rPr>
              <a:t> </a:t>
            </a:r>
            <a:r>
              <a:rPr lang="fr-FR" sz="2000" dirty="0">
                <a:effectLst/>
                <a:ea typeface="Times New Roman" panose="02020603050405020304" pitchFamily="18" charset="0"/>
              </a:rPr>
              <a:t>causer</a:t>
            </a:r>
            <a:r>
              <a:rPr lang="fr-FR" sz="2000" spc="-150" dirty="0">
                <a:effectLst/>
                <a:ea typeface="Times New Roman" panose="02020603050405020304" pitchFamily="18" charset="0"/>
              </a:rPr>
              <a:t> </a:t>
            </a:r>
            <a:r>
              <a:rPr lang="fr-FR" sz="2000" dirty="0">
                <a:effectLst/>
                <a:ea typeface="Times New Roman" panose="02020603050405020304" pitchFamily="18" charset="0"/>
              </a:rPr>
              <a:t>la</a:t>
            </a:r>
            <a:r>
              <a:rPr lang="fr-FR" sz="2000" spc="-150" dirty="0">
                <a:effectLst/>
                <a:ea typeface="Times New Roman" panose="02020603050405020304" pitchFamily="18" charset="0"/>
              </a:rPr>
              <a:t> </a:t>
            </a:r>
            <a:r>
              <a:rPr lang="fr-FR" sz="2000" dirty="0">
                <a:effectLst/>
                <a:ea typeface="Times New Roman" panose="02020603050405020304" pitchFamily="18" charset="0"/>
              </a:rPr>
              <a:t>réduction</a:t>
            </a:r>
            <a:r>
              <a:rPr lang="fr-FR" sz="2000" spc="-150" dirty="0">
                <a:effectLst/>
                <a:ea typeface="Times New Roman" panose="02020603050405020304" pitchFamily="18" charset="0"/>
              </a:rPr>
              <a:t> </a:t>
            </a:r>
            <a:r>
              <a:rPr lang="fr-FR" sz="2000" dirty="0">
                <a:effectLst/>
                <a:ea typeface="Times New Roman" panose="02020603050405020304" pitchFamily="18" charset="0"/>
              </a:rPr>
              <a:t>des</a:t>
            </a:r>
            <a:r>
              <a:rPr lang="fr-FR" sz="2000" spc="-150" dirty="0">
                <a:effectLst/>
                <a:ea typeface="Times New Roman" panose="02020603050405020304" pitchFamily="18" charset="0"/>
              </a:rPr>
              <a:t> </a:t>
            </a:r>
            <a:r>
              <a:rPr lang="fr-FR" sz="2000" dirty="0">
                <a:effectLst/>
                <a:ea typeface="Times New Roman" panose="02020603050405020304" pitchFamily="18" charset="0"/>
              </a:rPr>
              <a:t>chances</a:t>
            </a:r>
            <a:r>
              <a:rPr lang="fr-FR" sz="2000" spc="-155" dirty="0">
                <a:effectLst/>
                <a:ea typeface="Times New Roman" panose="02020603050405020304" pitchFamily="18" charset="0"/>
              </a:rPr>
              <a:t> </a:t>
            </a:r>
            <a:r>
              <a:rPr lang="fr-FR" sz="2000" dirty="0">
                <a:effectLst/>
                <a:ea typeface="Times New Roman" panose="02020603050405020304" pitchFamily="18" charset="0"/>
              </a:rPr>
              <a:t>ou</a:t>
            </a:r>
            <a:r>
              <a:rPr lang="fr-FR" sz="2000" spc="-145" dirty="0">
                <a:effectLst/>
                <a:ea typeface="Times New Roman" panose="02020603050405020304" pitchFamily="18" charset="0"/>
              </a:rPr>
              <a:t> </a:t>
            </a:r>
            <a:r>
              <a:rPr lang="fr-FR" sz="2000" dirty="0">
                <a:effectLst/>
                <a:ea typeface="Times New Roman" panose="02020603050405020304" pitchFamily="18" charset="0"/>
              </a:rPr>
              <a:t>un</a:t>
            </a:r>
            <a:r>
              <a:rPr lang="fr-FR" sz="2000" spc="-150" dirty="0">
                <a:effectLst/>
                <a:ea typeface="Times New Roman" panose="02020603050405020304" pitchFamily="18" charset="0"/>
              </a:rPr>
              <a:t> </a:t>
            </a:r>
            <a:r>
              <a:rPr lang="fr-FR" sz="2000" dirty="0">
                <a:effectLst/>
                <a:ea typeface="Times New Roman" panose="02020603050405020304" pitchFamily="18" charset="0"/>
              </a:rPr>
              <a:t>préjudice aux personnes</a:t>
            </a:r>
            <a:r>
              <a:rPr lang="fr-FR" sz="2000" spc="-115" dirty="0">
                <a:effectLst/>
                <a:ea typeface="Times New Roman" panose="02020603050405020304" pitchFamily="18" charset="0"/>
              </a:rPr>
              <a:t> </a:t>
            </a:r>
            <a:r>
              <a:rPr lang="fr-FR" sz="2000" b="1" dirty="0">
                <a:solidFill>
                  <a:srgbClr val="FF0000"/>
                </a:solidFill>
                <a:effectLst/>
                <a:ea typeface="Times New Roman" panose="02020603050405020304" pitchFamily="18" charset="0"/>
              </a:rPr>
              <a:t>handicapées</a:t>
            </a:r>
            <a:r>
              <a:rPr lang="fr-FR" sz="2000" dirty="0">
                <a:effectLst/>
                <a:ea typeface="Times New Roman" panose="02020603050405020304" pitchFamily="18" charset="0"/>
              </a:rPr>
              <a:t>.</a:t>
            </a:r>
          </a:p>
          <a:p>
            <a:pPr marL="95250" marR="26035" algn="just">
              <a:lnSpc>
                <a:spcPct val="95000"/>
              </a:lnSpc>
              <a:spcBef>
                <a:spcPts val="285"/>
              </a:spcBef>
              <a:spcAft>
                <a:spcPts val="0"/>
              </a:spcAft>
            </a:pPr>
            <a:endParaRPr lang="fr-FR" sz="2000" dirty="0">
              <a:effectLst/>
              <a:ea typeface="Times New Roman" panose="02020603050405020304" pitchFamily="18" charset="0"/>
            </a:endParaRPr>
          </a:p>
          <a:p>
            <a:pPr marL="95250" marR="26035" algn="just">
              <a:lnSpc>
                <a:spcPct val="95000"/>
              </a:lnSpc>
              <a:spcBef>
                <a:spcPts val="270"/>
              </a:spcBef>
              <a:spcAft>
                <a:spcPts val="0"/>
              </a:spcAft>
            </a:pPr>
            <a:r>
              <a:rPr lang="fr-FR" sz="2000" b="1" dirty="0">
                <a:effectLst/>
                <a:ea typeface="Times New Roman" panose="02020603050405020304" pitchFamily="18" charset="0"/>
              </a:rPr>
              <a:t>Art.</a:t>
            </a:r>
            <a:r>
              <a:rPr lang="fr-FR" sz="2000" b="1" spc="-85" dirty="0">
                <a:effectLst/>
                <a:ea typeface="Times New Roman" panose="02020603050405020304" pitchFamily="18" charset="0"/>
              </a:rPr>
              <a:t> </a:t>
            </a:r>
            <a:r>
              <a:rPr lang="fr-FR" sz="2000" b="1" dirty="0">
                <a:effectLst/>
                <a:ea typeface="Times New Roman" panose="02020603050405020304" pitchFamily="18" charset="0"/>
              </a:rPr>
              <a:t>2.</a:t>
            </a:r>
            <a:r>
              <a:rPr lang="fr-FR" sz="2000" b="1" spc="-85" dirty="0">
                <a:effectLst/>
                <a:ea typeface="Times New Roman" panose="02020603050405020304" pitchFamily="18" charset="0"/>
              </a:rPr>
              <a:t> </a:t>
            </a:r>
            <a:r>
              <a:rPr lang="fr-FR" sz="2000" b="1" dirty="0">
                <a:effectLst/>
                <a:ea typeface="Times New Roman" panose="02020603050405020304" pitchFamily="18" charset="0"/>
              </a:rPr>
              <a:t>–</a:t>
            </a:r>
            <a:r>
              <a:rPr lang="fr-FR" sz="2000" b="1" spc="-85" dirty="0">
                <a:effectLst/>
                <a:ea typeface="Times New Roman" panose="02020603050405020304" pitchFamily="18" charset="0"/>
              </a:rPr>
              <a:t> </a:t>
            </a:r>
            <a:r>
              <a:rPr lang="fr-FR" sz="2000" b="1" spc="-85" dirty="0">
                <a:solidFill>
                  <a:srgbClr val="FF0000"/>
                </a:solidFill>
                <a:effectLst/>
                <a:ea typeface="Times New Roman" panose="02020603050405020304" pitchFamily="18" charset="0"/>
              </a:rPr>
              <a:t>(PERSONNE HANDICAPEE : DEFINITION) </a:t>
            </a:r>
            <a:r>
              <a:rPr lang="fr-FR" sz="2000" dirty="0">
                <a:solidFill>
                  <a:srgbClr val="FF0000"/>
                </a:solidFill>
                <a:effectLst/>
                <a:ea typeface="Times New Roman" panose="02020603050405020304" pitchFamily="18" charset="0"/>
              </a:rPr>
              <a:t>Est</a:t>
            </a:r>
            <a:r>
              <a:rPr lang="fr-FR" sz="2000" spc="-8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personne</a:t>
            </a:r>
            <a:r>
              <a:rPr lang="fr-FR" sz="2000" spc="-8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handicapée,</a:t>
            </a:r>
            <a:r>
              <a:rPr lang="fr-FR" sz="2000" spc="-80"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toute</a:t>
            </a:r>
            <a:r>
              <a:rPr lang="fr-FR" sz="2000" spc="-8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personne</a:t>
            </a:r>
            <a:r>
              <a:rPr lang="fr-FR" sz="2000" spc="-8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qui</a:t>
            </a:r>
            <a:r>
              <a:rPr lang="fr-FR" sz="2000" spc="-8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a une déficience permanente dans les aptitudes et les capacités</a:t>
            </a:r>
            <a:r>
              <a:rPr lang="fr-FR" sz="2000" spc="-80"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physiques</a:t>
            </a:r>
            <a:r>
              <a:rPr lang="fr-FR" sz="2000" spc="-80"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ou</a:t>
            </a:r>
            <a:r>
              <a:rPr lang="fr-FR" sz="2000" spc="-7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mentales</a:t>
            </a:r>
            <a:r>
              <a:rPr lang="fr-FR" sz="2000" spc="-7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ou</a:t>
            </a:r>
            <a:r>
              <a:rPr lang="fr-FR" sz="2000" spc="-7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sensorielles</a:t>
            </a:r>
            <a:r>
              <a:rPr lang="fr-FR" sz="2000" spc="-80"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d’origine congénitale</a:t>
            </a:r>
            <a:r>
              <a:rPr lang="fr-FR" sz="2000" spc="-50"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ou</a:t>
            </a:r>
            <a:r>
              <a:rPr lang="fr-FR" sz="2000" spc="-4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acquise</a:t>
            </a:r>
            <a:r>
              <a:rPr lang="fr-FR" sz="2000" spc="-4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qui</a:t>
            </a:r>
            <a:r>
              <a:rPr lang="fr-FR" sz="2000" spc="-4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limite</a:t>
            </a:r>
            <a:r>
              <a:rPr lang="fr-FR" sz="2000" spc="-4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son</a:t>
            </a:r>
            <a:r>
              <a:rPr lang="fr-FR" sz="2000" spc="-4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aptitude</a:t>
            </a:r>
            <a:r>
              <a:rPr lang="fr-FR" sz="2000" spc="-50"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à</a:t>
            </a:r>
            <a:r>
              <a:rPr lang="fr-FR" sz="2000" spc="-55" dirty="0">
                <a:solidFill>
                  <a:srgbClr val="FF0000"/>
                </a:solidFill>
                <a:effectLst/>
                <a:ea typeface="Times New Roman" panose="02020603050405020304" pitchFamily="18" charset="0"/>
              </a:rPr>
              <a:t> </a:t>
            </a:r>
            <a:r>
              <a:rPr lang="fr-FR" sz="2000" dirty="0">
                <a:solidFill>
                  <a:srgbClr val="FF0000"/>
                </a:solidFill>
                <a:effectLst/>
                <a:ea typeface="Times New Roman" panose="02020603050405020304" pitchFamily="18" charset="0"/>
              </a:rPr>
              <a:t>accomplir une ou plusieurs activités quotidiennes de base, personnelles ou sociales et qui </a:t>
            </a:r>
            <a:r>
              <a:rPr lang="fr-FR" sz="2000" b="1" dirty="0">
                <a:solidFill>
                  <a:srgbClr val="FF0000"/>
                </a:solidFill>
                <a:effectLst/>
                <a:ea typeface="Times New Roman" panose="02020603050405020304" pitchFamily="18" charset="0"/>
              </a:rPr>
              <a:t>réduit les chances de son insertion dans la</a:t>
            </a:r>
            <a:r>
              <a:rPr lang="fr-FR" sz="2000" b="1" spc="-140" dirty="0">
                <a:solidFill>
                  <a:srgbClr val="FF0000"/>
                </a:solidFill>
                <a:effectLst/>
                <a:ea typeface="Times New Roman" panose="02020603050405020304" pitchFamily="18" charset="0"/>
              </a:rPr>
              <a:t> </a:t>
            </a:r>
            <a:r>
              <a:rPr lang="fr-FR" sz="2000" b="1" dirty="0">
                <a:solidFill>
                  <a:srgbClr val="FF0000"/>
                </a:solidFill>
                <a:effectLst/>
                <a:ea typeface="Times New Roman" panose="02020603050405020304" pitchFamily="18" charset="0"/>
              </a:rPr>
              <a:t>société.</a:t>
            </a:r>
          </a:p>
          <a:p>
            <a:pPr marL="95250" marR="26035" algn="just">
              <a:lnSpc>
                <a:spcPct val="95000"/>
              </a:lnSpc>
              <a:spcBef>
                <a:spcPts val="270"/>
              </a:spcBef>
              <a:spcAft>
                <a:spcPts val="0"/>
              </a:spcAft>
            </a:pPr>
            <a:endParaRPr lang="fr-FR" sz="2000" b="1" dirty="0">
              <a:solidFill>
                <a:srgbClr val="FF0000"/>
              </a:solidFill>
              <a:effectLst/>
              <a:ea typeface="Times New Roman" panose="02020603050405020304" pitchFamily="18" charset="0"/>
            </a:endParaRPr>
          </a:p>
          <a:p>
            <a:pPr marL="342900" marR="27305" indent="-342900" algn="just">
              <a:lnSpc>
                <a:spcPct val="95000"/>
              </a:lnSpc>
              <a:spcBef>
                <a:spcPts val="200"/>
              </a:spcBef>
              <a:spcAft>
                <a:spcPts val="1000"/>
              </a:spcAft>
              <a:buSzPts val="1000"/>
              <a:buFont typeface="Arial" panose="020B0604020202020204" pitchFamily="34" charset="0"/>
              <a:buChar char="-"/>
              <a:tabLst>
                <a:tab pos="419100" algn="l"/>
              </a:tabLst>
            </a:pPr>
            <a:r>
              <a:rPr lang="fr-FR" sz="2200" b="1" dirty="0">
                <a:effectLst/>
                <a:ea typeface="Times New Roman" panose="02020603050405020304" pitchFamily="18" charset="0"/>
              </a:rPr>
              <a:t>Art. 3. - </a:t>
            </a:r>
            <a:r>
              <a:rPr lang="fr-FR" sz="2200" dirty="0">
                <a:effectLst/>
                <a:ea typeface="Times New Roman" panose="02020603050405020304" pitchFamily="18" charset="0"/>
              </a:rPr>
              <a:t>Sont considérés responsabilité nationale :</a:t>
            </a:r>
          </a:p>
          <a:p>
            <a:pPr marL="342900" marR="27305" lvl="0" indent="-342900" algn="just">
              <a:lnSpc>
                <a:spcPct val="95000"/>
              </a:lnSpc>
              <a:spcBef>
                <a:spcPts val="200"/>
              </a:spcBef>
              <a:spcAft>
                <a:spcPts val="1000"/>
              </a:spcAft>
              <a:buSzPts val="1000"/>
              <a:buFont typeface="Arial" panose="020B0604020202020204" pitchFamily="34" charset="0"/>
              <a:buChar char="-"/>
              <a:tabLst>
                <a:tab pos="419100" algn="l"/>
              </a:tabLst>
            </a:pPr>
            <a:r>
              <a:rPr lang="fr-FR" sz="2200" dirty="0">
                <a:effectLst/>
                <a:ea typeface="Arial" panose="020B0604020202020204" pitchFamily="34" charset="0"/>
                <a:cs typeface="Times New Roman" panose="02020603050405020304" pitchFamily="18" charset="0"/>
              </a:rPr>
              <a:t>la réhabilitation, l’</a:t>
            </a:r>
            <a:r>
              <a:rPr lang="fr-FR" sz="2200" b="1" dirty="0">
                <a:solidFill>
                  <a:srgbClr val="FF0000"/>
                </a:solidFill>
                <a:effectLst/>
                <a:ea typeface="Arial" panose="020B0604020202020204" pitchFamily="34" charset="0"/>
                <a:cs typeface="Times New Roman" panose="02020603050405020304" pitchFamily="18" charset="0"/>
              </a:rPr>
              <a:t>éducation</a:t>
            </a:r>
            <a:r>
              <a:rPr lang="fr-FR" sz="2200" dirty="0">
                <a:effectLst/>
                <a:ea typeface="Arial" panose="020B0604020202020204" pitchFamily="34" charset="0"/>
                <a:cs typeface="Times New Roman" panose="02020603050405020304" pitchFamily="18" charset="0"/>
              </a:rPr>
              <a:t>, l’enseignement, la formation</a:t>
            </a:r>
            <a:r>
              <a:rPr lang="fr-FR" sz="2200" spc="-125" dirty="0">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profession</a:t>
            </a:r>
            <a:r>
              <a:rPr lang="fr-FR" sz="2200" dirty="0">
                <a:effectLst/>
                <a:ea typeface="Arial" panose="020B0604020202020204" pitchFamily="34" charset="0"/>
                <a:cs typeface="Times New Roman" panose="02020603050405020304" pitchFamily="18" charset="0"/>
              </a:rPr>
              <a:t>nelle</a:t>
            </a:r>
            <a:r>
              <a:rPr lang="fr-FR" sz="2200" spc="-125" dirty="0">
                <a:effectLst/>
                <a:ea typeface="Arial" panose="020B0604020202020204" pitchFamily="34" charset="0"/>
                <a:cs typeface="Times New Roman" panose="02020603050405020304" pitchFamily="18" charset="0"/>
              </a:rPr>
              <a:t> </a:t>
            </a:r>
            <a:r>
              <a:rPr lang="fr-FR" sz="2200" dirty="0">
                <a:effectLst/>
                <a:ea typeface="Arial" panose="020B0604020202020204" pitchFamily="34" charset="0"/>
                <a:cs typeface="Times New Roman" panose="02020603050405020304" pitchFamily="18" charset="0"/>
              </a:rPr>
              <a:t>des</a:t>
            </a:r>
            <a:r>
              <a:rPr lang="fr-FR" sz="2200" spc="-125" dirty="0">
                <a:effectLst/>
                <a:ea typeface="Arial" panose="020B0604020202020204" pitchFamily="34" charset="0"/>
                <a:cs typeface="Times New Roman" panose="02020603050405020304" pitchFamily="18" charset="0"/>
              </a:rPr>
              <a:t> </a:t>
            </a:r>
            <a:r>
              <a:rPr lang="fr-FR" sz="2200" dirty="0">
                <a:effectLst/>
                <a:ea typeface="Arial" panose="020B0604020202020204" pitchFamily="34" charset="0"/>
                <a:cs typeface="Times New Roman" panose="02020603050405020304" pitchFamily="18" charset="0"/>
              </a:rPr>
              <a:t>personnes</a:t>
            </a:r>
            <a:r>
              <a:rPr lang="fr-FR" sz="2200" spc="-125" dirty="0">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handicap</a:t>
            </a:r>
            <a:r>
              <a:rPr lang="fr-FR" sz="2200" dirty="0">
                <a:effectLst/>
                <a:ea typeface="Arial" panose="020B0604020202020204" pitchFamily="34" charset="0"/>
                <a:cs typeface="Times New Roman" panose="02020603050405020304" pitchFamily="18" charset="0"/>
              </a:rPr>
              <a:t>ées, l’emploi</a:t>
            </a:r>
            <a:r>
              <a:rPr lang="fr-FR" sz="2200" spc="-50" dirty="0">
                <a:effectLst/>
                <a:ea typeface="Arial" panose="020B0604020202020204" pitchFamily="34" charset="0"/>
                <a:cs typeface="Times New Roman" panose="02020603050405020304" pitchFamily="18" charset="0"/>
              </a:rPr>
              <a:t> </a:t>
            </a:r>
            <a:r>
              <a:rPr lang="fr-FR" sz="2200" dirty="0">
                <a:effectLst/>
                <a:ea typeface="Arial" panose="020B0604020202020204" pitchFamily="34" charset="0"/>
                <a:cs typeface="Times New Roman" panose="02020603050405020304" pitchFamily="18" charset="0"/>
              </a:rPr>
              <a:t>des</a:t>
            </a:r>
            <a:r>
              <a:rPr lang="fr-FR" sz="2200" spc="-50" dirty="0">
                <a:effectLst/>
                <a:ea typeface="Arial" panose="020B0604020202020204" pitchFamily="34" charset="0"/>
                <a:cs typeface="Times New Roman" panose="02020603050405020304" pitchFamily="18" charset="0"/>
              </a:rPr>
              <a:t> </a:t>
            </a:r>
            <a:r>
              <a:rPr lang="fr-FR" sz="2200" dirty="0">
                <a:effectLst/>
                <a:ea typeface="Arial" panose="020B0604020202020204" pitchFamily="34" charset="0"/>
                <a:cs typeface="Times New Roman" panose="02020603050405020304" pitchFamily="18" charset="0"/>
              </a:rPr>
              <a:t>personnes</a:t>
            </a:r>
            <a:r>
              <a:rPr lang="fr-FR" sz="2200" spc="-50" dirty="0">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handicap</a:t>
            </a:r>
            <a:r>
              <a:rPr lang="fr-FR" sz="2200" dirty="0">
                <a:effectLst/>
                <a:ea typeface="Arial" panose="020B0604020202020204" pitchFamily="34" charset="0"/>
                <a:cs typeface="Times New Roman" panose="02020603050405020304" pitchFamily="18" charset="0"/>
              </a:rPr>
              <a:t>ées</a:t>
            </a:r>
            <a:r>
              <a:rPr lang="fr-FR" sz="2200" spc="-50" dirty="0">
                <a:effectLst/>
                <a:ea typeface="Arial" panose="020B0604020202020204" pitchFamily="34" charset="0"/>
                <a:cs typeface="Times New Roman" panose="02020603050405020304" pitchFamily="18" charset="0"/>
              </a:rPr>
              <a:t> </a:t>
            </a:r>
            <a:r>
              <a:rPr lang="fr-FR" sz="2200" dirty="0">
                <a:effectLst/>
                <a:ea typeface="Arial" panose="020B0604020202020204" pitchFamily="34" charset="0"/>
                <a:cs typeface="Times New Roman" panose="02020603050405020304" pitchFamily="18" charset="0"/>
              </a:rPr>
              <a:t>et</a:t>
            </a:r>
            <a:r>
              <a:rPr lang="fr-FR" sz="2200" spc="-55" dirty="0">
                <a:effectLst/>
                <a:ea typeface="Arial" panose="020B0604020202020204" pitchFamily="34" charset="0"/>
                <a:cs typeface="Times New Roman" panose="02020603050405020304" pitchFamily="18" charset="0"/>
              </a:rPr>
              <a:t> </a:t>
            </a:r>
            <a:r>
              <a:rPr lang="fr-FR" sz="2200" dirty="0">
                <a:effectLst/>
                <a:ea typeface="Arial" panose="020B0604020202020204" pitchFamily="34" charset="0"/>
                <a:cs typeface="Times New Roman" panose="02020603050405020304" pitchFamily="18" charset="0"/>
              </a:rPr>
              <a:t>leur</a:t>
            </a:r>
            <a:r>
              <a:rPr lang="fr-FR" sz="2200" spc="-55" dirty="0">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insertion dans</a:t>
            </a:r>
            <a:r>
              <a:rPr lang="fr-FR" sz="2200" b="1" spc="-55" dirty="0">
                <a:solidFill>
                  <a:srgbClr val="FF0000"/>
                </a:solidFill>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la</a:t>
            </a:r>
            <a:r>
              <a:rPr lang="fr-FR" sz="2200" b="1" spc="-50" dirty="0">
                <a:solidFill>
                  <a:srgbClr val="FF0000"/>
                </a:solidFill>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vie</a:t>
            </a:r>
            <a:r>
              <a:rPr lang="fr-FR" sz="2200" b="1" spc="-55" dirty="0">
                <a:solidFill>
                  <a:srgbClr val="FF0000"/>
                </a:solidFill>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de</a:t>
            </a:r>
            <a:r>
              <a:rPr lang="fr-FR" sz="2200" b="1" spc="-50" dirty="0">
                <a:solidFill>
                  <a:srgbClr val="FF0000"/>
                </a:solidFill>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la</a:t>
            </a:r>
            <a:r>
              <a:rPr lang="fr-FR" sz="2200" b="1" spc="-55" dirty="0">
                <a:solidFill>
                  <a:srgbClr val="FF0000"/>
                </a:solidFill>
                <a:effectLst/>
                <a:ea typeface="Arial" panose="020B0604020202020204" pitchFamily="34" charset="0"/>
                <a:cs typeface="Times New Roman" panose="02020603050405020304" pitchFamily="18" charset="0"/>
              </a:rPr>
              <a:t> </a:t>
            </a:r>
            <a:r>
              <a:rPr lang="fr-FR" sz="2200" b="1" dirty="0">
                <a:solidFill>
                  <a:srgbClr val="FF0000"/>
                </a:solidFill>
                <a:effectLst/>
                <a:ea typeface="Arial" panose="020B0604020202020204" pitchFamily="34" charset="0"/>
                <a:cs typeface="Times New Roman" panose="02020603050405020304" pitchFamily="18" charset="0"/>
              </a:rPr>
              <a:t>communauté,</a:t>
            </a:r>
          </a:p>
          <a:p>
            <a:pPr marL="95250" marR="26035" algn="just">
              <a:lnSpc>
                <a:spcPct val="95000"/>
              </a:lnSpc>
              <a:spcBef>
                <a:spcPts val="270"/>
              </a:spcBef>
              <a:spcAft>
                <a:spcPts val="0"/>
              </a:spcAft>
            </a:pPr>
            <a:endParaRPr lang="fr-FR" sz="2000" b="1" dirty="0">
              <a:solidFill>
                <a:srgbClr val="FF0000"/>
              </a:solidFill>
              <a:effectLst/>
              <a:ea typeface="Times New Roman" panose="02020603050405020304" pitchFamily="18" charset="0"/>
            </a:endParaRPr>
          </a:p>
          <a:p>
            <a:pPr marL="95250" marR="26035" algn="just">
              <a:lnSpc>
                <a:spcPct val="95000"/>
              </a:lnSpc>
              <a:spcBef>
                <a:spcPts val="270"/>
              </a:spcBef>
              <a:spcAft>
                <a:spcPts val="0"/>
              </a:spcAft>
            </a:pPr>
            <a:endParaRPr lang="fr-FR" sz="2000" b="1" dirty="0">
              <a:solidFill>
                <a:srgbClr val="FF0000"/>
              </a:solidFill>
              <a:effectLst/>
              <a:ea typeface="Times New Roman" panose="02020603050405020304" pitchFamily="18" charset="0"/>
            </a:endParaRPr>
          </a:p>
          <a:p>
            <a:pPr marL="95250" marR="28575" algn="just">
              <a:lnSpc>
                <a:spcPct val="95000"/>
              </a:lnSpc>
              <a:spcBef>
                <a:spcPts val="280"/>
              </a:spcBef>
              <a:spcAft>
                <a:spcPts val="0"/>
              </a:spcAft>
            </a:pPr>
            <a:r>
              <a:rPr lang="fr-FR" sz="2200" b="1" dirty="0">
                <a:effectLst/>
                <a:ea typeface="Times New Roman" panose="02020603050405020304" pitchFamily="18" charset="0"/>
              </a:rPr>
              <a:t>Art. 19. – </a:t>
            </a:r>
            <a:r>
              <a:rPr lang="fr-FR" sz="2200" spc="-15" dirty="0">
                <a:effectLst/>
                <a:ea typeface="Times New Roman" panose="02020603050405020304" pitchFamily="18" charset="0"/>
              </a:rPr>
              <a:t>L’</a:t>
            </a:r>
            <a:r>
              <a:rPr lang="fr-FR" sz="2200" spc="-15" dirty="0" err="1">
                <a:effectLst/>
                <a:ea typeface="Times New Roman" panose="02020603050405020304" pitchFamily="18" charset="0"/>
              </a:rPr>
              <a:t>Etat</a:t>
            </a:r>
            <a:r>
              <a:rPr lang="fr-FR" sz="2200" spc="-15" dirty="0">
                <a:effectLst/>
                <a:ea typeface="Times New Roman" panose="02020603050405020304" pitchFamily="18" charset="0"/>
              </a:rPr>
              <a:t> </a:t>
            </a:r>
            <a:r>
              <a:rPr lang="fr-FR" sz="2200" dirty="0">
                <a:effectLst/>
                <a:ea typeface="Times New Roman" panose="02020603050405020304" pitchFamily="18" charset="0"/>
              </a:rPr>
              <a:t>garantit le droit à l’</a:t>
            </a:r>
            <a:r>
              <a:rPr lang="fr-FR" sz="2200" b="1" dirty="0">
                <a:solidFill>
                  <a:srgbClr val="FF0000"/>
                </a:solidFill>
                <a:effectLst/>
                <a:ea typeface="Times New Roman" panose="02020603050405020304" pitchFamily="18" charset="0"/>
              </a:rPr>
              <a:t>éducation</a:t>
            </a:r>
            <a:r>
              <a:rPr lang="fr-FR" sz="2200" dirty="0">
                <a:effectLst/>
                <a:ea typeface="Times New Roman" panose="02020603050405020304" pitchFamily="18" charset="0"/>
              </a:rPr>
              <a:t>, l’enseignement, la réadaptation et la formation </a:t>
            </a:r>
            <a:r>
              <a:rPr lang="fr-FR" sz="2200" b="1" dirty="0">
                <a:solidFill>
                  <a:srgbClr val="FF0000"/>
                </a:solidFill>
                <a:effectLst/>
                <a:ea typeface="Times New Roman" panose="02020603050405020304" pitchFamily="18" charset="0"/>
              </a:rPr>
              <a:t>dans le système ordinaire </a:t>
            </a:r>
            <a:r>
              <a:rPr lang="fr-FR" sz="2200" dirty="0">
                <a:effectLst/>
                <a:ea typeface="Times New Roman" panose="02020603050405020304" pitchFamily="18" charset="0"/>
              </a:rPr>
              <a:t>pour les enfants handicapés et leur </a:t>
            </a:r>
            <a:r>
              <a:rPr lang="fr-FR" sz="2200" b="1" dirty="0">
                <a:solidFill>
                  <a:srgbClr val="FF0000"/>
                </a:solidFill>
                <a:effectLst/>
                <a:ea typeface="Times New Roman" panose="02020603050405020304" pitchFamily="18" charset="0"/>
              </a:rPr>
              <a:t>fournir</a:t>
            </a:r>
            <a:r>
              <a:rPr lang="fr-FR" sz="2200" b="1" spc="-105" dirty="0">
                <a:solidFill>
                  <a:srgbClr val="FF0000"/>
                </a:solidFill>
                <a:effectLst/>
                <a:ea typeface="Times New Roman" panose="02020603050405020304" pitchFamily="18" charset="0"/>
              </a:rPr>
              <a:t> </a:t>
            </a:r>
            <a:r>
              <a:rPr lang="fr-FR" sz="2200" b="1" dirty="0">
                <a:solidFill>
                  <a:srgbClr val="FF0000"/>
                </a:solidFill>
                <a:effectLst/>
                <a:ea typeface="Times New Roman" panose="02020603050405020304" pitchFamily="18" charset="0"/>
              </a:rPr>
              <a:t>des</a:t>
            </a:r>
            <a:r>
              <a:rPr lang="fr-FR" sz="2200" b="1" spc="-105" dirty="0">
                <a:solidFill>
                  <a:srgbClr val="FF0000"/>
                </a:solidFill>
                <a:effectLst/>
                <a:ea typeface="Times New Roman" panose="02020603050405020304" pitchFamily="18" charset="0"/>
              </a:rPr>
              <a:t> </a:t>
            </a:r>
            <a:r>
              <a:rPr lang="fr-FR" sz="2200" b="1" dirty="0">
                <a:solidFill>
                  <a:srgbClr val="FF0000"/>
                </a:solidFill>
                <a:effectLst/>
                <a:ea typeface="Times New Roman" panose="02020603050405020304" pitchFamily="18" charset="0"/>
              </a:rPr>
              <a:t>chances</a:t>
            </a:r>
            <a:r>
              <a:rPr lang="fr-FR" sz="2200" b="1" spc="-105" dirty="0">
                <a:solidFill>
                  <a:srgbClr val="FF0000"/>
                </a:solidFill>
                <a:effectLst/>
                <a:ea typeface="Times New Roman" panose="02020603050405020304" pitchFamily="18" charset="0"/>
              </a:rPr>
              <a:t> </a:t>
            </a:r>
            <a:r>
              <a:rPr lang="fr-FR" sz="2200" b="1" dirty="0">
                <a:solidFill>
                  <a:srgbClr val="FF0000"/>
                </a:solidFill>
                <a:effectLst/>
                <a:ea typeface="Times New Roman" panose="02020603050405020304" pitchFamily="18" charset="0"/>
              </a:rPr>
              <a:t>égales</a:t>
            </a:r>
            <a:r>
              <a:rPr lang="fr-FR" sz="2200" b="1" spc="-105" dirty="0">
                <a:solidFill>
                  <a:srgbClr val="FF0000"/>
                </a:solidFill>
                <a:effectLst/>
                <a:ea typeface="Times New Roman" panose="02020603050405020304" pitchFamily="18" charset="0"/>
              </a:rPr>
              <a:t> </a:t>
            </a:r>
            <a:r>
              <a:rPr lang="fr-FR" sz="2200" dirty="0">
                <a:effectLst/>
                <a:ea typeface="Times New Roman" panose="02020603050405020304" pitchFamily="18" charset="0"/>
              </a:rPr>
              <a:t>pour</a:t>
            </a:r>
            <a:r>
              <a:rPr lang="fr-FR" sz="2200" spc="-105" dirty="0">
                <a:effectLst/>
                <a:ea typeface="Times New Roman" panose="02020603050405020304" pitchFamily="18" charset="0"/>
              </a:rPr>
              <a:t> </a:t>
            </a:r>
            <a:r>
              <a:rPr lang="fr-FR" sz="2200" dirty="0">
                <a:effectLst/>
                <a:ea typeface="Times New Roman" panose="02020603050405020304" pitchFamily="18" charset="0"/>
              </a:rPr>
              <a:t>la</a:t>
            </a:r>
            <a:r>
              <a:rPr lang="fr-FR" sz="2200" spc="-100" dirty="0">
                <a:effectLst/>
                <a:ea typeface="Times New Roman" panose="02020603050405020304" pitchFamily="18" charset="0"/>
              </a:rPr>
              <a:t> </a:t>
            </a:r>
            <a:r>
              <a:rPr lang="fr-FR" sz="2200" dirty="0">
                <a:effectLst/>
                <a:ea typeface="Times New Roman" panose="02020603050405020304" pitchFamily="18" charset="0"/>
              </a:rPr>
              <a:t>jouissance</a:t>
            </a:r>
            <a:r>
              <a:rPr lang="fr-FR" sz="2200" spc="-105" dirty="0">
                <a:effectLst/>
                <a:ea typeface="Times New Roman" panose="02020603050405020304" pitchFamily="18" charset="0"/>
              </a:rPr>
              <a:t> </a:t>
            </a:r>
            <a:r>
              <a:rPr lang="fr-FR" sz="2200" dirty="0">
                <a:effectLst/>
                <a:ea typeface="Times New Roman" panose="02020603050405020304" pitchFamily="18" charset="0"/>
              </a:rPr>
              <a:t>de</a:t>
            </a:r>
            <a:r>
              <a:rPr lang="fr-FR" sz="2200" spc="-105" dirty="0">
                <a:effectLst/>
                <a:ea typeface="Times New Roman" panose="02020603050405020304" pitchFamily="18" charset="0"/>
              </a:rPr>
              <a:t> </a:t>
            </a:r>
            <a:r>
              <a:rPr lang="fr-FR" sz="2200" dirty="0">
                <a:effectLst/>
                <a:ea typeface="Times New Roman" panose="02020603050405020304" pitchFamily="18" charset="0"/>
              </a:rPr>
              <a:t>ce</a:t>
            </a:r>
            <a:r>
              <a:rPr lang="fr-FR" sz="2200" spc="-105" dirty="0">
                <a:effectLst/>
                <a:ea typeface="Times New Roman" panose="02020603050405020304" pitchFamily="18" charset="0"/>
              </a:rPr>
              <a:t> </a:t>
            </a:r>
            <a:r>
              <a:rPr lang="fr-FR" sz="2200" dirty="0">
                <a:effectLst/>
                <a:ea typeface="Times New Roman" panose="02020603050405020304" pitchFamily="18" charset="0"/>
              </a:rPr>
              <a:t>droit.</a:t>
            </a:r>
          </a:p>
          <a:p>
            <a:pPr marL="95250" marR="28575" algn="just">
              <a:lnSpc>
                <a:spcPct val="95000"/>
              </a:lnSpc>
              <a:spcBef>
                <a:spcPts val="280"/>
              </a:spcBef>
              <a:spcAft>
                <a:spcPts val="0"/>
              </a:spcAft>
            </a:pPr>
            <a:endParaRPr lang="fr-FR" sz="2200" dirty="0">
              <a:effectLst/>
              <a:ea typeface="Times New Roman" panose="02020603050405020304" pitchFamily="18" charset="0"/>
            </a:endParaRPr>
          </a:p>
          <a:p>
            <a:pPr marL="95250" marR="26035" algn="just">
              <a:lnSpc>
                <a:spcPct val="95000"/>
              </a:lnSpc>
              <a:spcBef>
                <a:spcPts val="270"/>
              </a:spcBef>
              <a:spcAft>
                <a:spcPts val="0"/>
              </a:spcAft>
            </a:pPr>
            <a:endParaRPr lang="fr-FR" sz="2000" b="1" dirty="0">
              <a:solidFill>
                <a:srgbClr val="FF0000"/>
              </a:solidFill>
              <a:effectLst/>
              <a:ea typeface="Times New Roman" panose="02020603050405020304" pitchFamily="18" charset="0"/>
            </a:endParaRPr>
          </a:p>
          <a:p>
            <a:endParaRPr lang="fr-FR" dirty="0"/>
          </a:p>
        </p:txBody>
      </p:sp>
    </p:spTree>
    <p:extLst>
      <p:ext uri="{BB962C8B-B14F-4D97-AF65-F5344CB8AC3E}">
        <p14:creationId xmlns:p14="http://schemas.microsoft.com/office/powerpoint/2010/main" val="2439633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3F5CE6-DE2C-47DF-A12F-CBC9449B8F05}"/>
              </a:ext>
            </a:extLst>
          </p:cNvPr>
          <p:cNvSpPr>
            <a:spLocks noGrp="1"/>
          </p:cNvSpPr>
          <p:nvPr>
            <p:ph type="ctrTitle"/>
          </p:nvPr>
        </p:nvSpPr>
        <p:spPr>
          <a:xfrm>
            <a:off x="1524000" y="1122363"/>
            <a:ext cx="9144000" cy="2028699"/>
          </a:xfrm>
        </p:spPr>
        <p:txBody>
          <a:bodyPr/>
          <a:lstStyle/>
          <a:p>
            <a:pPr marR="444500">
              <a:lnSpc>
                <a:spcPct val="115000"/>
              </a:lnSpc>
              <a:spcBef>
                <a:spcPts val="365"/>
              </a:spcBef>
              <a:spcAft>
                <a:spcPts val="0"/>
              </a:spcAft>
            </a:pPr>
            <a:r>
              <a:rPr lang="fr-FR" sz="2000" b="1" u="sng" kern="0" dirty="0">
                <a:solidFill>
                  <a:srgbClr val="365F91"/>
                </a:solidFill>
                <a:effectLst/>
                <a:latin typeface="+mn-lt"/>
                <a:ea typeface="Times New Roman" panose="02020603050405020304" pitchFamily="18" charset="0"/>
                <a:cs typeface="Times New Roman" panose="02020603050405020304" pitchFamily="18" charset="0"/>
              </a:rPr>
              <a:t>Constitution de la République tunisienne, 2014</a:t>
            </a:r>
            <a:br>
              <a:rPr lang="fr-FR" sz="2000" b="1" kern="0" dirty="0">
                <a:solidFill>
                  <a:srgbClr val="365F91"/>
                </a:solidFill>
                <a:effectLst/>
                <a:latin typeface="+mn-lt"/>
                <a:ea typeface="Times New Roman" panose="02020603050405020304" pitchFamily="18" charset="0"/>
                <a:cs typeface="Times New Roman" panose="02020603050405020304" pitchFamily="18" charset="0"/>
              </a:rPr>
            </a:br>
            <a:r>
              <a:rPr lang="fr-FR" sz="1050" u="sng" dirty="0">
                <a:solidFill>
                  <a:srgbClr val="0000FF"/>
                </a:solidFill>
                <a:effectLst/>
                <a:latin typeface="+mn-lt"/>
                <a:ea typeface="Calibri" panose="020F0502020204030204" pitchFamily="34" charset="0"/>
                <a:cs typeface="Times New Roman" panose="02020603050405020304" pitchFamily="18" charset="0"/>
                <a:hlinkClick r:id="rId2"/>
              </a:rPr>
              <a:t>http://www.ivd.tn/wp-content/uploads/2018/02/constitution-b-a-t.pdf</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52F86B76-507A-4853-B4F3-F72C3C388C24}"/>
              </a:ext>
            </a:extLst>
          </p:cNvPr>
          <p:cNvSpPr>
            <a:spLocks noGrp="1"/>
          </p:cNvSpPr>
          <p:nvPr>
            <p:ph type="subTitle" idx="1"/>
          </p:nvPr>
        </p:nvSpPr>
        <p:spPr/>
        <p:txBody>
          <a:bodyPr>
            <a:normAutofit lnSpcReduction="10000"/>
          </a:bodyPr>
          <a:lstStyle/>
          <a:p>
            <a:pPr marL="455930" algn="just">
              <a:spcBef>
                <a:spcPts val="310"/>
              </a:spcBef>
            </a:pPr>
            <a:r>
              <a:rPr lang="fr-FR" sz="2000" b="1" i="1" dirty="0">
                <a:effectLst/>
                <a:ea typeface="Times New Roman" panose="02020603050405020304" pitchFamily="18" charset="0"/>
              </a:rPr>
              <a:t>Article 48 </a:t>
            </a:r>
            <a:r>
              <a:rPr lang="fr-FR" sz="2000" b="1" i="1" dirty="0">
                <a:ea typeface="Times New Roman" panose="02020603050405020304" pitchFamily="18" charset="0"/>
              </a:rPr>
              <a:t>: </a:t>
            </a:r>
            <a:r>
              <a:rPr lang="fr-FR" sz="2000" dirty="0">
                <a:effectLst/>
                <a:ea typeface="Times New Roman" panose="02020603050405020304" pitchFamily="18" charset="0"/>
              </a:rPr>
              <a:t>L’État protège </a:t>
            </a:r>
            <a:r>
              <a:rPr lang="fr-FR" sz="2000" b="1" dirty="0">
                <a:solidFill>
                  <a:srgbClr val="FF0000"/>
                </a:solidFill>
                <a:effectLst/>
                <a:ea typeface="Times New Roman" panose="02020603050405020304" pitchFamily="18" charset="0"/>
              </a:rPr>
              <a:t>les personnes handicapées </a:t>
            </a:r>
            <a:r>
              <a:rPr lang="fr-FR" sz="2000" dirty="0">
                <a:effectLst/>
                <a:ea typeface="Times New Roman" panose="02020603050405020304" pitchFamily="18" charset="0"/>
              </a:rPr>
              <a:t>contre toute </a:t>
            </a:r>
            <a:r>
              <a:rPr lang="fr-FR" sz="2000" b="1" dirty="0">
                <a:solidFill>
                  <a:srgbClr val="FF0000"/>
                </a:solidFill>
                <a:effectLst/>
                <a:ea typeface="Times New Roman" panose="02020603050405020304" pitchFamily="18" charset="0"/>
              </a:rPr>
              <a:t>discrimination.</a:t>
            </a:r>
          </a:p>
          <a:p>
            <a:pPr marL="95250" marR="92075" algn="just">
              <a:lnSpc>
                <a:spcPct val="108000"/>
              </a:lnSpc>
              <a:spcBef>
                <a:spcPts val="495"/>
              </a:spcBef>
              <a:spcAft>
                <a:spcPts val="0"/>
              </a:spcAft>
            </a:pPr>
            <a:r>
              <a:rPr lang="fr-FR" sz="2000" dirty="0">
                <a:effectLst/>
                <a:ea typeface="Times New Roman" panose="02020603050405020304" pitchFamily="18" charset="0"/>
              </a:rPr>
              <a:t>Tout citoyen </a:t>
            </a:r>
            <a:r>
              <a:rPr lang="fr-FR" sz="2000" b="1" dirty="0">
                <a:solidFill>
                  <a:srgbClr val="FF0000"/>
                </a:solidFill>
                <a:effectLst/>
                <a:ea typeface="Times New Roman" panose="02020603050405020304" pitchFamily="18" charset="0"/>
              </a:rPr>
              <a:t>handicapé</a:t>
            </a:r>
            <a:r>
              <a:rPr lang="fr-FR" sz="2000" dirty="0">
                <a:effectLst/>
                <a:ea typeface="Times New Roman" panose="02020603050405020304" pitchFamily="18" charset="0"/>
              </a:rPr>
              <a:t> a droit, en fonction de la nature de son </a:t>
            </a:r>
            <a:r>
              <a:rPr lang="fr-FR" sz="2000" b="1" dirty="0">
                <a:solidFill>
                  <a:srgbClr val="FF0000"/>
                </a:solidFill>
                <a:effectLst/>
                <a:ea typeface="Times New Roman" panose="02020603050405020304" pitchFamily="18" charset="0"/>
              </a:rPr>
              <a:t>handicap</a:t>
            </a:r>
            <a:r>
              <a:rPr lang="fr-FR" sz="2000" dirty="0">
                <a:effectLst/>
                <a:ea typeface="Times New Roman" panose="02020603050405020304" pitchFamily="18" charset="0"/>
              </a:rPr>
              <a:t>, de bénéficier de toutes les mesures propres à lui garantir une </a:t>
            </a:r>
            <a:r>
              <a:rPr lang="fr-FR" sz="2000" b="1" dirty="0">
                <a:solidFill>
                  <a:srgbClr val="FF0000"/>
                </a:solidFill>
                <a:effectLst/>
                <a:ea typeface="Times New Roman" panose="02020603050405020304" pitchFamily="18" charset="0"/>
              </a:rPr>
              <a:t>entière</a:t>
            </a:r>
            <a:r>
              <a:rPr lang="fr-FR" sz="2000" dirty="0">
                <a:effectLst/>
                <a:ea typeface="Times New Roman" panose="02020603050405020304" pitchFamily="18" charset="0"/>
              </a:rPr>
              <a:t> </a:t>
            </a:r>
            <a:r>
              <a:rPr lang="fr-FR" sz="2000" b="1" dirty="0">
                <a:solidFill>
                  <a:srgbClr val="FF0000"/>
                </a:solidFill>
                <a:effectLst/>
                <a:ea typeface="Times New Roman" panose="02020603050405020304" pitchFamily="18" charset="0"/>
              </a:rPr>
              <a:t>intégration au sein de la société</a:t>
            </a:r>
            <a:r>
              <a:rPr lang="fr-FR" sz="2000" dirty="0">
                <a:effectLst/>
                <a:ea typeface="Times New Roman" panose="02020603050405020304" pitchFamily="18" charset="0"/>
              </a:rPr>
              <a:t>, il incombe à l’État de prendre toutes les mesures nécessaires à cet effet.</a:t>
            </a:r>
          </a:p>
          <a:p>
            <a:endParaRPr lang="fr-FR" dirty="0"/>
          </a:p>
        </p:txBody>
      </p:sp>
    </p:spTree>
    <p:extLst>
      <p:ext uri="{BB962C8B-B14F-4D97-AF65-F5344CB8AC3E}">
        <p14:creationId xmlns:p14="http://schemas.microsoft.com/office/powerpoint/2010/main" val="233734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25B01E-6E1E-409C-B916-F39509EE2839}"/>
              </a:ext>
            </a:extLst>
          </p:cNvPr>
          <p:cNvSpPr>
            <a:spLocks noGrp="1"/>
          </p:cNvSpPr>
          <p:nvPr>
            <p:ph type="ctrTitle"/>
          </p:nvPr>
        </p:nvSpPr>
        <p:spPr/>
        <p:txBody>
          <a:bodyPr/>
          <a:lstStyle/>
          <a:p>
            <a:pPr>
              <a:lnSpc>
                <a:spcPct val="115000"/>
              </a:lnSpc>
              <a:spcBef>
                <a:spcPts val="750"/>
              </a:spcBef>
              <a:spcAft>
                <a:spcPts val="1800"/>
              </a:spcAft>
            </a:pPr>
            <a:r>
              <a:rPr lang="fr-FR" sz="2000" b="1" kern="1800" dirty="0">
                <a:solidFill>
                  <a:srgbClr val="000000"/>
                </a:solidFill>
                <a:effectLst/>
                <a:latin typeface="+mn-lt"/>
                <a:ea typeface="Times New Roman" panose="02020603050405020304" pitchFamily="18" charset="0"/>
                <a:cs typeface="Times New Roman" panose="02020603050405020304" pitchFamily="18" charset="0"/>
              </a:rPr>
              <a:t>La Convention internationale relative aux droits de l’enfant (ONU, 1989)</a:t>
            </a:r>
            <a:br>
              <a:rPr lang="fr-FR" sz="2000" b="1" kern="1800" dirty="0">
                <a:solidFill>
                  <a:srgbClr val="000000"/>
                </a:solidFill>
                <a:effectLst/>
                <a:latin typeface="+mn-lt"/>
                <a:ea typeface="Times New Roman" panose="02020603050405020304" pitchFamily="18" charset="0"/>
                <a:cs typeface="Times New Roman" panose="02020603050405020304" pitchFamily="18" charset="0"/>
              </a:rPr>
            </a:br>
            <a:r>
              <a:rPr lang="fr-FR" sz="2400" i="1" kern="1800" dirty="0">
                <a:effectLst/>
                <a:latin typeface="+mn-lt"/>
                <a:ea typeface="Times New Roman" panose="02020603050405020304" pitchFamily="18" charset="0"/>
                <a:cs typeface="Times New Roman" panose="02020603050405020304" pitchFamily="18" charset="0"/>
              </a:rPr>
              <a:t>(</a:t>
            </a:r>
            <a:r>
              <a:rPr lang="fr-FR" sz="2000" b="1" i="1" dirty="0">
                <a:effectLst/>
                <a:latin typeface="+mn-lt"/>
                <a:ea typeface="Times New Roman" panose="02020603050405020304" pitchFamily="18" charset="0"/>
                <a:cs typeface="Times New Roman" panose="02020603050405020304" pitchFamily="18" charset="0"/>
              </a:rPr>
              <a:t>Ratifiée par la Tunisie en 1992)</a:t>
            </a:r>
            <a:br>
              <a:rPr lang="fr-FR" sz="2000" dirty="0">
                <a:effectLst/>
                <a:latin typeface="+mn-lt"/>
                <a:ea typeface="Calibri" panose="020F0502020204030204" pitchFamily="34" charset="0"/>
                <a:cs typeface="Times New Roman" panose="02020603050405020304" pitchFamily="18" charset="0"/>
              </a:rPr>
            </a:br>
            <a:r>
              <a:rPr lang="fr-FR" sz="1050" u="sng" kern="1800" dirty="0">
                <a:solidFill>
                  <a:srgbClr val="EA7600"/>
                </a:solidFill>
                <a:effectLst/>
                <a:latin typeface="+mn-lt"/>
                <a:ea typeface="Times New Roman" panose="02020603050405020304" pitchFamily="18" charset="0"/>
                <a:cs typeface="Times New Roman" panose="02020603050405020304" pitchFamily="18" charset="0"/>
                <a:hlinkClick r:id="rId2"/>
              </a:rPr>
              <a:t>https://www.un.org/disabilities/documents/convention/convoptprot-f.pdf</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8D55ADC9-4D7F-49EF-944F-D364E3B37B0B}"/>
              </a:ext>
            </a:extLst>
          </p:cNvPr>
          <p:cNvSpPr>
            <a:spLocks noGrp="1"/>
          </p:cNvSpPr>
          <p:nvPr>
            <p:ph type="subTitle" idx="1"/>
          </p:nvPr>
        </p:nvSpPr>
        <p:spPr>
          <a:xfrm>
            <a:off x="1524000" y="3383097"/>
            <a:ext cx="9144000" cy="2665679"/>
          </a:xfrm>
        </p:spPr>
        <p:txBody>
          <a:bodyPr>
            <a:normAutofit fontScale="55000" lnSpcReduction="20000"/>
          </a:bodyPr>
          <a:lstStyle/>
          <a:p>
            <a:pPr algn="l"/>
            <a:r>
              <a:rPr lang="fr-FR" sz="3400" b="1" dirty="0">
                <a:effectLst/>
                <a:ea typeface="Times New Roman" panose="02020603050405020304" pitchFamily="18" charset="0"/>
              </a:rPr>
              <a:t>Article 2. </a:t>
            </a:r>
            <a:r>
              <a:rPr lang="fr-FR" sz="3400" dirty="0">
                <a:effectLst/>
                <a:ea typeface="Times New Roman" panose="02020603050405020304" pitchFamily="18" charset="0"/>
              </a:rPr>
              <a:t>…toutes les mesures appropriées pour </a:t>
            </a:r>
            <a:r>
              <a:rPr lang="fr-FR" sz="3400" b="1" dirty="0">
                <a:solidFill>
                  <a:srgbClr val="FF0000"/>
                </a:solidFill>
                <a:effectLst/>
                <a:ea typeface="Times New Roman" panose="02020603050405020304" pitchFamily="18" charset="0"/>
              </a:rPr>
              <a:t>que l’enfant soit effectivement protégé contre toutes formes de discrimination </a:t>
            </a:r>
            <a:r>
              <a:rPr lang="fr-FR" sz="3400" dirty="0">
                <a:effectLst/>
                <a:ea typeface="Times New Roman" panose="02020603050405020304" pitchFamily="18" charset="0"/>
              </a:rPr>
              <a:t>…</a:t>
            </a:r>
          </a:p>
          <a:p>
            <a:pPr algn="l"/>
            <a:endParaRPr lang="fr-FR" sz="3400" dirty="0"/>
          </a:p>
          <a:p>
            <a:pPr algn="l">
              <a:lnSpc>
                <a:spcPct val="115000"/>
              </a:lnSpc>
              <a:spcBef>
                <a:spcPts val="750"/>
              </a:spcBef>
              <a:spcAft>
                <a:spcPts val="1800"/>
              </a:spcAft>
            </a:pPr>
            <a:r>
              <a:rPr lang="fr-FR" sz="3400" b="1" dirty="0">
                <a:solidFill>
                  <a:srgbClr val="000000"/>
                </a:solidFill>
                <a:effectLst/>
                <a:ea typeface="Times New Roman" panose="02020603050405020304" pitchFamily="18" charset="0"/>
                <a:cs typeface="Times New Roman" panose="02020603050405020304" pitchFamily="18" charset="0"/>
              </a:rPr>
              <a:t>Article 23. </a:t>
            </a:r>
            <a:r>
              <a:rPr lang="fr-FR" sz="3400" dirty="0">
                <a:effectLst/>
                <a:ea typeface="Times New Roman" panose="02020603050405020304" pitchFamily="18" charset="0"/>
                <a:cs typeface="Times New Roman" panose="02020603050405020304" pitchFamily="18" charset="0"/>
              </a:rPr>
              <a:t>… </a:t>
            </a:r>
            <a:r>
              <a:rPr lang="fr-FR" sz="3400" b="1" dirty="0">
                <a:solidFill>
                  <a:srgbClr val="FF0000"/>
                </a:solidFill>
                <a:effectLst/>
                <a:ea typeface="Times New Roman" panose="02020603050405020304" pitchFamily="18" charset="0"/>
                <a:cs typeface="Times New Roman" panose="02020603050405020304" pitchFamily="18" charset="0"/>
              </a:rPr>
              <a:t>que les enfants handicapés aient effectivement accès à l’éducation</a:t>
            </a:r>
            <a:r>
              <a:rPr lang="fr-FR" sz="3400" dirty="0">
                <a:effectLst/>
                <a:ea typeface="Times New Roman" panose="02020603050405020304" pitchFamily="18" charset="0"/>
                <a:cs typeface="Times New Roman" panose="02020603050405020304" pitchFamily="18" charset="0"/>
              </a:rPr>
              <a:t>, à la formation, aux soins de santé, à la rééducation, à la préparation à l’emploi et aux activités récréatives, et bénéficient de ces services de façon propre à </a:t>
            </a:r>
            <a:r>
              <a:rPr lang="fr-FR" sz="3400" b="1" dirty="0">
                <a:solidFill>
                  <a:srgbClr val="FF0000"/>
                </a:solidFill>
                <a:effectLst/>
                <a:ea typeface="Times New Roman" panose="02020603050405020304" pitchFamily="18" charset="0"/>
                <a:cs typeface="Times New Roman" panose="02020603050405020304" pitchFamily="18" charset="0"/>
              </a:rPr>
              <a:t>assurer une intégration sociale aussi complète que possible et leur épanouissement </a:t>
            </a:r>
            <a:r>
              <a:rPr lang="fr-FR" sz="3600" b="1" dirty="0">
                <a:solidFill>
                  <a:srgbClr val="FF0000"/>
                </a:solidFill>
                <a:effectLst/>
                <a:ea typeface="Times New Roman" panose="02020603050405020304" pitchFamily="18" charset="0"/>
                <a:cs typeface="Times New Roman" panose="02020603050405020304" pitchFamily="18" charset="0"/>
              </a:rPr>
              <a:t>personnel</a:t>
            </a:r>
            <a:r>
              <a:rPr lang="fr-FR" sz="3400" b="1" dirty="0">
                <a:solidFill>
                  <a:srgbClr val="FF0000"/>
                </a:solidFill>
                <a:effectLst/>
                <a:ea typeface="Times New Roman" panose="02020603050405020304" pitchFamily="18" charset="0"/>
                <a:cs typeface="Times New Roman" panose="02020603050405020304" pitchFamily="18" charset="0"/>
              </a:rPr>
              <a:t> …</a:t>
            </a:r>
            <a:endParaRPr lang="fr-FR" sz="3400" b="1" dirty="0">
              <a:solidFill>
                <a:srgbClr val="FF0000"/>
              </a:solidFill>
              <a:effectLst/>
              <a:ea typeface="Calibri" panose="020F0502020204030204" pitchFamily="34" charset="0"/>
              <a:cs typeface="Times New Roman" panose="02020603050405020304" pitchFamily="18" charset="0"/>
            </a:endParaRPr>
          </a:p>
          <a:p>
            <a:pPr algn="l"/>
            <a:endParaRPr lang="fr-FR" dirty="0"/>
          </a:p>
        </p:txBody>
      </p:sp>
    </p:spTree>
    <p:extLst>
      <p:ext uri="{BB962C8B-B14F-4D97-AF65-F5344CB8AC3E}">
        <p14:creationId xmlns:p14="http://schemas.microsoft.com/office/powerpoint/2010/main" val="3946869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06D4E9-D19A-4FBB-A4FE-7E9F85E83670}"/>
              </a:ext>
            </a:extLst>
          </p:cNvPr>
          <p:cNvSpPr>
            <a:spLocks noGrp="1"/>
          </p:cNvSpPr>
          <p:nvPr>
            <p:ph type="ctrTitle"/>
          </p:nvPr>
        </p:nvSpPr>
        <p:spPr>
          <a:xfrm>
            <a:off x="2583125" y="407862"/>
            <a:ext cx="9144000" cy="1605134"/>
          </a:xfrm>
        </p:spPr>
        <p:txBody>
          <a:bodyPr>
            <a:normAutofit fontScale="90000"/>
          </a:bodyPr>
          <a:lstStyle/>
          <a:p>
            <a:pPr marR="2129155">
              <a:lnSpc>
                <a:spcPct val="103000"/>
              </a:lnSpc>
              <a:spcBef>
                <a:spcPts val="470"/>
              </a:spcBef>
              <a:spcAft>
                <a:spcPts val="0"/>
              </a:spcAft>
            </a:pPr>
            <a:r>
              <a:rPr lang="fr-FR" sz="2200" b="1" kern="0" dirty="0">
                <a:effectLst/>
                <a:latin typeface="Calibri" panose="020F0502020204030204" pitchFamily="34" charset="0"/>
                <a:ea typeface="Times New Roman" panose="02020603050405020304" pitchFamily="18" charset="0"/>
                <a:cs typeface="Times New Roman" panose="02020603050405020304" pitchFamily="18" charset="0"/>
              </a:rPr>
              <a:t>Charte africaine des droits et du bien-être de l'enfant. Organisation de l'unité africaine, 1990.</a:t>
            </a:r>
            <a:br>
              <a:rPr lang="fr-FR"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r>
              <a:rPr lang="it-IT" sz="1050" b="1" u="sng" kern="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https://www.un.org/fr, 1990/africa/</a:t>
            </a:r>
            <a:r>
              <a:rPr lang="it-IT" sz="1050" b="1" u="sng" kern="0" dirty="0" err="1">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osaa</a:t>
            </a:r>
            <a:r>
              <a:rPr lang="it-IT" sz="1050" b="1" u="sng" kern="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/pdf/</a:t>
            </a:r>
            <a:r>
              <a:rPr lang="it-IT" sz="1050" b="1" u="sng" kern="0" dirty="0" err="1">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au</a:t>
            </a:r>
            <a:r>
              <a:rPr lang="it-IT" sz="1050" b="1" u="sng" kern="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/afr_charter_rights_welfare_child_africa_1990f.pdf</a:t>
            </a:r>
            <a:br>
              <a:rPr lang="fr-FR"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F9B7228A-CFA8-4D60-BE4F-2037F738D453}"/>
              </a:ext>
            </a:extLst>
          </p:cNvPr>
          <p:cNvSpPr>
            <a:spLocks noGrp="1"/>
          </p:cNvSpPr>
          <p:nvPr>
            <p:ph type="subTitle" idx="1"/>
          </p:nvPr>
        </p:nvSpPr>
        <p:spPr>
          <a:xfrm>
            <a:off x="1524000" y="1390918"/>
            <a:ext cx="9144000" cy="4852000"/>
          </a:xfrm>
        </p:spPr>
        <p:txBody>
          <a:bodyPr>
            <a:normAutofit/>
          </a:bodyPr>
          <a:lstStyle/>
          <a:p>
            <a:pPr indent="36195" algn="just">
              <a:spcBef>
                <a:spcPts val="400"/>
              </a:spcBef>
            </a:pPr>
            <a:endParaRPr lang="fr-FR" sz="1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36195" algn="just">
              <a:spcBef>
                <a:spcPts val="400"/>
              </a:spcBef>
            </a:pPr>
            <a:r>
              <a:rPr lang="fr-F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Article 13. Enfants handicapés.</a:t>
            </a:r>
            <a:endParaRPr lang="fr-FR" sz="2000" dirty="0">
              <a:effectLst/>
              <a:latin typeface="Times New Roman" panose="02020603050405020304" pitchFamily="18" charset="0"/>
              <a:ea typeface="Times New Roman" panose="02020603050405020304" pitchFamily="18" charset="0"/>
            </a:endParaRPr>
          </a:p>
          <a:p>
            <a:pPr marR="82550" algn="just">
              <a:lnSpc>
                <a:spcPct val="100000"/>
              </a:lnSpc>
              <a:spcBef>
                <a:spcPts val="65"/>
              </a:spcBef>
              <a:spcAft>
                <a:spcPts val="1000"/>
              </a:spcAft>
              <a:tabLst>
                <a:tab pos="524510" algn="l"/>
              </a:tabLst>
            </a:pP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Tout enfant qui est </a:t>
            </a:r>
            <a:r>
              <a:rPr lang="fr-FR" sz="2000" kern="1200" spc="-15" dirty="0">
                <a:effectLst/>
                <a:latin typeface="Calibri" panose="020F0502020204030204" pitchFamily="34" charset="0"/>
                <a:ea typeface="Times New Roman" panose="02020603050405020304" pitchFamily="18" charset="0"/>
                <a:cs typeface="Times New Roman" panose="02020603050405020304" pitchFamily="18" charset="0"/>
              </a:rPr>
              <a:t>mentalement ou physiquement handicapé </a:t>
            </a: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droit à des mesures spéciales de protection correspondant à ses </a:t>
            </a:r>
            <a:r>
              <a:rPr lang="fr-FR" sz="2000" kern="1200" spc="-15" dirty="0">
                <a:effectLst/>
                <a:latin typeface="Calibri" panose="020F0502020204030204" pitchFamily="34" charset="0"/>
                <a:ea typeface="Times New Roman" panose="02020603050405020304" pitchFamily="18" charset="0"/>
                <a:cs typeface="Times New Roman" panose="02020603050405020304" pitchFamily="18" charset="0"/>
              </a:rPr>
              <a:t>besoins physiques et moraux </a:t>
            </a: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 dans les conditions qui garantissent sa </a:t>
            </a:r>
            <a:r>
              <a:rPr lang="fr-FR" sz="2000" kern="1200" spc="-15" dirty="0">
                <a:effectLst/>
                <a:latin typeface="Calibri" panose="020F0502020204030204" pitchFamily="34" charset="0"/>
                <a:ea typeface="Times New Roman" panose="02020603050405020304" pitchFamily="18" charset="0"/>
                <a:cs typeface="Times New Roman" panose="02020603050405020304" pitchFamily="18" charset="0"/>
              </a:rPr>
              <a:t>dignité </a:t>
            </a: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 qui favorisent son </a:t>
            </a:r>
            <a:r>
              <a:rPr lang="fr-FR" sz="2000" kern="1200" spc="-15" dirty="0">
                <a:effectLst/>
                <a:latin typeface="Calibri" panose="020F0502020204030204" pitchFamily="34" charset="0"/>
                <a:ea typeface="Times New Roman" panose="02020603050405020304" pitchFamily="18" charset="0"/>
                <a:cs typeface="Times New Roman" panose="02020603050405020304" pitchFamily="18" charset="0"/>
              </a:rPr>
              <a:t>autonomie</a:t>
            </a:r>
            <a:r>
              <a:rPr lang="fr-FR" sz="2000" b="1" kern="1200" spc="-1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 sa </a:t>
            </a:r>
            <a:r>
              <a:rPr lang="fr-FR" sz="2000" b="1" kern="1200" spc="-1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participation active à la vie communautaire.</a:t>
            </a:r>
            <a:endParaRPr lang="fr-FR" sz="2000" dirty="0">
              <a:effectLst/>
              <a:latin typeface="Times New Roman" panose="02020603050405020304" pitchFamily="18" charset="0"/>
              <a:ea typeface="Times New Roman" panose="02020603050405020304" pitchFamily="18" charset="0"/>
            </a:endParaRPr>
          </a:p>
          <a:p>
            <a:pPr marR="82550" algn="just">
              <a:lnSpc>
                <a:spcPct val="100000"/>
              </a:lnSpc>
              <a:spcBef>
                <a:spcPts val="65"/>
              </a:spcBef>
              <a:spcAft>
                <a:spcPts val="1000"/>
              </a:spcAft>
              <a:tabLst>
                <a:tab pos="524510" algn="l"/>
              </a:tabLst>
            </a:pP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que l'enfant handicapé ait effectivement </a:t>
            </a:r>
            <a:r>
              <a:rPr lang="fr-FR" sz="2000" b="1" kern="1200" spc="-1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accès à la formation, </a:t>
            </a: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à la </a:t>
            </a:r>
            <a:r>
              <a:rPr lang="fr-FR" sz="2000" b="1" kern="1200" spc="-1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préparation à la vie professionnelle</a:t>
            </a: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et aux activités récréatives d'une manière propre à assurer le plus pleinement possible son </a:t>
            </a:r>
            <a:r>
              <a:rPr lang="fr-FR" sz="2000" kern="1200" spc="-15" dirty="0">
                <a:effectLst/>
                <a:latin typeface="Calibri" panose="020F0502020204030204" pitchFamily="34" charset="0"/>
                <a:ea typeface="Times New Roman" panose="02020603050405020304" pitchFamily="18" charset="0"/>
                <a:cs typeface="Times New Roman" panose="02020603050405020304" pitchFamily="18" charset="0"/>
              </a:rPr>
              <a:t>intégration sociale, son épanouissement </a:t>
            </a:r>
            <a:r>
              <a:rPr lang="fr-FR" sz="2000" kern="1200" spc="-1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individuel et son développement culturel et</a:t>
            </a:r>
            <a:r>
              <a:rPr lang="fr-FR" sz="2000" kern="12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1200" spc="-15" dirty="0">
                <a:effectLst/>
                <a:latin typeface="Calibri" panose="020F0502020204030204" pitchFamily="34" charset="0"/>
                <a:ea typeface="Times New Roman" panose="02020603050405020304" pitchFamily="18" charset="0"/>
                <a:cs typeface="Times New Roman" panose="02020603050405020304" pitchFamily="18" charset="0"/>
              </a:rPr>
              <a:t>moral.</a:t>
            </a:r>
          </a:p>
          <a:p>
            <a:pPr marR="82550" algn="just">
              <a:tabLst>
                <a:tab pos="524510" algn="l"/>
              </a:tabLst>
            </a:pPr>
            <a:r>
              <a:rPr lang="fr-F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Article 21. Protection contre les pratiques négatives sociales et culturelles</a:t>
            </a:r>
            <a:endParaRPr lang="fr-FR" sz="2000" dirty="0">
              <a:effectLst/>
              <a:latin typeface="Times New Roman" panose="02020603050405020304" pitchFamily="18" charset="0"/>
              <a:ea typeface="Times New Roman" panose="02020603050405020304" pitchFamily="18" charset="0"/>
            </a:endParaRPr>
          </a:p>
          <a:p>
            <a:pPr marR="82550" algn="just">
              <a:tabLst>
                <a:tab pos="524510" algn="l"/>
              </a:tabLst>
            </a:pPr>
            <a:r>
              <a:rPr lang="fr-FR" sz="2000" kern="1200" spc="-2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abolir … </a:t>
            </a:r>
            <a:r>
              <a:rPr lang="fr-FR" sz="2000" kern="12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les coutumes et pratiques qui constituent une </a:t>
            </a:r>
            <a:r>
              <a:rPr lang="fr-FR" sz="2000" b="1" kern="1200" spc="-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discrimination</a:t>
            </a:r>
            <a:r>
              <a:rPr lang="fr-FR" sz="2000" kern="1200" spc="-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à  l’égard de certains enfants, pour des raisons de sexe ou autres raisons.</a:t>
            </a:r>
            <a:endParaRPr lang="fr-FR" sz="2000" dirty="0">
              <a:effectLst/>
              <a:latin typeface="Times New Roman" panose="02020603050405020304" pitchFamily="18" charset="0"/>
              <a:ea typeface="Times New Roman" panose="02020603050405020304" pitchFamily="18" charset="0"/>
            </a:endParaRPr>
          </a:p>
          <a:p>
            <a:pPr marR="82550" algn="just">
              <a:lnSpc>
                <a:spcPct val="100000"/>
              </a:lnSpc>
              <a:spcBef>
                <a:spcPts val="65"/>
              </a:spcBef>
              <a:spcAft>
                <a:spcPts val="1000"/>
              </a:spcAft>
              <a:tabLst>
                <a:tab pos="524510" algn="l"/>
              </a:tabLst>
            </a:pPr>
            <a:endParaRPr lang="fr-FR" sz="1800" dirty="0">
              <a:effectLst/>
              <a:latin typeface="Times New Roman" panose="02020603050405020304" pitchFamily="18" charset="0"/>
              <a:ea typeface="Times New Roman" panose="02020603050405020304" pitchFamily="18" charset="0"/>
            </a:endParaRPr>
          </a:p>
          <a:p>
            <a:pPr marR="80010" algn="just">
              <a:lnSpc>
                <a:spcPct val="101000"/>
              </a:lnSpc>
              <a:spcBef>
                <a:spcPts val="65"/>
              </a:spcBef>
              <a:spcAft>
                <a:spcPts val="1000"/>
              </a:spcAft>
              <a:buSzPts val="1200"/>
              <a:tabLst>
                <a:tab pos="524510" algn="l"/>
              </a:tabLst>
            </a:pPr>
            <a:endParaRPr lang="fr-FR" sz="1800" b="1" spc="-1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80010" lvl="0" indent="-342900" algn="just">
              <a:lnSpc>
                <a:spcPct val="101000"/>
              </a:lnSpc>
              <a:spcBef>
                <a:spcPts val="65"/>
              </a:spcBef>
              <a:spcAft>
                <a:spcPts val="1000"/>
              </a:spcAft>
              <a:buSzPts val="1200"/>
              <a:buFont typeface="Times New Roman" panose="02020603050405020304" pitchFamily="18" charset="0"/>
              <a:buAutoNum type="arabicPeriod"/>
              <a:tabLst>
                <a:tab pos="524510" algn="l"/>
              </a:tabLst>
            </a:pPr>
            <a:endParaRPr lang="fr-FR" sz="1800" b="1" spc="-1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04216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33A2CE-2200-419A-B9A8-E338E0DBA8A0}"/>
              </a:ext>
            </a:extLst>
          </p:cNvPr>
          <p:cNvSpPr>
            <a:spLocks noGrp="1"/>
          </p:cNvSpPr>
          <p:nvPr>
            <p:ph type="title"/>
          </p:nvPr>
        </p:nvSpPr>
        <p:spPr/>
        <p:txBody>
          <a:bodyPr>
            <a:normAutofit fontScale="90000"/>
          </a:bodyPr>
          <a:lstStyle/>
          <a:p>
            <a:pPr algn="ctr"/>
            <a:r>
              <a:rPr lang="fr-FR" sz="2200" b="1" dirty="0">
                <a:effectLst/>
                <a:latin typeface="Calibri" panose="020F0502020204030204" pitchFamily="34" charset="0"/>
                <a:ea typeface="Calibri" panose="020F0502020204030204" pitchFamily="34" charset="0"/>
                <a:cs typeface="Times New Roman" panose="02020603050405020304" pitchFamily="18" charset="0"/>
              </a:rPr>
              <a:t>La déclaration de Salamanque</a:t>
            </a:r>
            <a:r>
              <a:rPr lang="fr-FR" sz="1050" b="1" i="0" dirty="0">
                <a:solidFill>
                  <a:srgbClr val="000088"/>
                </a:solidFill>
                <a:effectLst/>
                <a:latin typeface="Times New Roman" panose="02020603050405020304" pitchFamily="18" charset="0"/>
              </a:rPr>
              <a:t> </a:t>
            </a:r>
            <a:r>
              <a:rPr lang="fr-FR" sz="2200" b="1" i="0" dirty="0">
                <a:effectLst/>
                <a:latin typeface="+mn-lt"/>
              </a:rPr>
              <a:t>et le cadre d’action pour l’éducation et les besoins spéciaux</a:t>
            </a:r>
            <a:r>
              <a:rPr lang="fr-FR" sz="5300" b="1" dirty="0">
                <a:effectLst/>
                <a:latin typeface="+mn-lt"/>
                <a:ea typeface="Calibri" panose="020F0502020204030204" pitchFamily="34" charset="0"/>
                <a:cs typeface="Times New Roman" panose="02020603050405020304" pitchFamily="18" charset="0"/>
              </a:rPr>
              <a:t>. </a:t>
            </a:r>
            <a:br>
              <a:rPr lang="fr-FR" sz="5300" b="1" dirty="0">
                <a:effectLst/>
                <a:latin typeface="+mn-lt"/>
                <a:ea typeface="Calibri" panose="020F0502020204030204" pitchFamily="34" charset="0"/>
                <a:cs typeface="Times New Roman" panose="02020603050405020304" pitchFamily="18" charset="0"/>
              </a:rPr>
            </a:br>
            <a:r>
              <a:rPr lang="fr-FR" sz="2200" b="1" dirty="0">
                <a:latin typeface="Calibri" panose="020F0502020204030204" pitchFamily="34" charset="0"/>
                <a:ea typeface="Calibri" panose="020F0502020204030204" pitchFamily="34" charset="0"/>
                <a:cs typeface="Times New Roman" panose="02020603050405020304" pitchFamily="18" charset="0"/>
              </a:rPr>
              <a:t>O</a:t>
            </a:r>
            <a:r>
              <a:rPr lang="fr-FR" sz="2200" b="1" dirty="0">
                <a:effectLst/>
                <a:latin typeface="Calibri" panose="020F0502020204030204" pitchFamily="34" charset="0"/>
                <a:ea typeface="Calibri" panose="020F0502020204030204" pitchFamily="34" charset="0"/>
                <a:cs typeface="Times New Roman" panose="02020603050405020304" pitchFamily="18" charset="0"/>
              </a:rPr>
              <a:t>NU, 1994.</a:t>
            </a:r>
            <a:br>
              <a:rPr lang="fr-FR" sz="1800" b="1" dirty="0">
                <a:effectLst/>
                <a:latin typeface="Calibri" panose="020F0502020204030204" pitchFamily="34" charset="0"/>
                <a:ea typeface="Calibri" panose="020F0502020204030204" pitchFamily="34" charset="0"/>
                <a:cs typeface="Times New Roman" panose="02020603050405020304" pitchFamily="18" charset="0"/>
              </a:rPr>
            </a:br>
            <a:r>
              <a:rPr lang="fr-FR" sz="1100" b="1" dirty="0">
                <a:effectLst/>
                <a:latin typeface="Calibri" panose="020F0502020204030204" pitchFamily="34" charset="0"/>
                <a:ea typeface="Calibri" panose="020F0502020204030204" pitchFamily="34" charset="0"/>
                <a:cs typeface="Times New Roman" panose="02020603050405020304" pitchFamily="18" charset="0"/>
                <a:hlinkClick r:id="rId2"/>
              </a:rPr>
              <a:t>http://dcalin.fr/internat/declaration_salamanque.html</a:t>
            </a:r>
            <a:br>
              <a:rPr lang="fr-FR" sz="1800" b="1" dirty="0">
                <a:effectLst/>
                <a:latin typeface="Calibri" panose="020F0502020204030204" pitchFamily="34"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6561230B-5DB0-4B9E-9DF6-D883F1380265}"/>
              </a:ext>
            </a:extLst>
          </p:cNvPr>
          <p:cNvSpPr>
            <a:spLocks noGrp="1"/>
          </p:cNvSpPr>
          <p:nvPr>
            <p:ph idx="1"/>
          </p:nvPr>
        </p:nvSpPr>
        <p:spPr>
          <a:xfrm>
            <a:off x="838200" y="1825625"/>
            <a:ext cx="10515600" cy="4047141"/>
          </a:xfrm>
        </p:spPr>
        <p:txBody>
          <a:bodyPr>
            <a:normAutofit/>
          </a:bodyPr>
          <a:lstStyle/>
          <a:p>
            <a:r>
              <a:rPr lang="fr-FR" sz="2000" dirty="0">
                <a:solidFill>
                  <a:srgbClr val="000000"/>
                </a:solidFill>
                <a:effectLst/>
                <a:ea typeface="Times New Roman" panose="02020603050405020304" pitchFamily="18" charset="0"/>
                <a:cs typeface="Times New Roman" panose="02020603050405020304" pitchFamily="18" charset="0"/>
              </a:rPr>
              <a:t>les </a:t>
            </a:r>
            <a:r>
              <a:rPr lang="fr-FR" sz="2000" b="1" dirty="0">
                <a:solidFill>
                  <a:srgbClr val="FF0000"/>
                </a:solidFill>
                <a:effectLst/>
                <a:ea typeface="Times New Roman" panose="02020603050405020304" pitchFamily="18" charset="0"/>
                <a:cs typeface="Times New Roman" panose="02020603050405020304" pitchFamily="18" charset="0"/>
              </a:rPr>
              <a:t>écoles</a:t>
            </a:r>
            <a:r>
              <a:rPr lang="fr-FR" sz="2000" dirty="0">
                <a:solidFill>
                  <a:srgbClr val="000000"/>
                </a:solidFill>
                <a:effectLst/>
                <a:ea typeface="Times New Roman" panose="02020603050405020304" pitchFamily="18" charset="0"/>
                <a:cs typeface="Times New Roman" panose="02020603050405020304" pitchFamily="18" charset="0"/>
              </a:rPr>
              <a:t> </a:t>
            </a:r>
            <a:r>
              <a:rPr lang="fr-FR" sz="2000" b="1" dirty="0">
                <a:solidFill>
                  <a:srgbClr val="FF0000"/>
                </a:solidFill>
                <a:effectLst/>
                <a:ea typeface="Times New Roman" panose="02020603050405020304" pitchFamily="18" charset="0"/>
                <a:cs typeface="Times New Roman" panose="02020603050405020304" pitchFamily="18" charset="0"/>
              </a:rPr>
              <a:t>ordinaire</a:t>
            </a:r>
            <a:r>
              <a:rPr lang="fr-FR" sz="2000" dirty="0">
                <a:solidFill>
                  <a:srgbClr val="000000"/>
                </a:solidFill>
                <a:effectLst/>
                <a:ea typeface="Times New Roman" panose="02020603050405020304" pitchFamily="18" charset="0"/>
                <a:cs typeface="Times New Roman" panose="02020603050405020304" pitchFamily="18" charset="0"/>
              </a:rPr>
              <a:t>s ayant cette orientation</a:t>
            </a:r>
            <a:r>
              <a:rPr lang="fr-FR" sz="2000" b="1" dirty="0">
                <a:solidFill>
                  <a:srgbClr val="FF0000"/>
                </a:solidFill>
                <a:effectLst/>
                <a:ea typeface="Times New Roman" panose="02020603050405020304" pitchFamily="18" charset="0"/>
                <a:cs typeface="Times New Roman" panose="02020603050405020304" pitchFamily="18" charset="0"/>
              </a:rPr>
              <a:t> intégratrice </a:t>
            </a:r>
            <a:r>
              <a:rPr lang="fr-FR" sz="2000" dirty="0">
                <a:solidFill>
                  <a:srgbClr val="000000"/>
                </a:solidFill>
                <a:effectLst/>
                <a:ea typeface="Times New Roman" panose="02020603050405020304" pitchFamily="18" charset="0"/>
                <a:cs typeface="Times New Roman" panose="02020603050405020304" pitchFamily="18" charset="0"/>
              </a:rPr>
              <a:t>constituent le moyen le plus efficace de combattre les attitudes </a:t>
            </a:r>
            <a:r>
              <a:rPr lang="fr-FR" sz="2000" b="1" dirty="0">
                <a:solidFill>
                  <a:srgbClr val="FF0000"/>
                </a:solidFill>
                <a:effectLst/>
                <a:ea typeface="Times New Roman" panose="02020603050405020304" pitchFamily="18" charset="0"/>
                <a:cs typeface="Times New Roman" panose="02020603050405020304" pitchFamily="18" charset="0"/>
              </a:rPr>
              <a:t>discriminatoires</a:t>
            </a:r>
            <a:r>
              <a:rPr lang="fr-FR" sz="2000" dirty="0">
                <a:solidFill>
                  <a:srgbClr val="000000"/>
                </a:solidFill>
                <a:effectLst/>
                <a:ea typeface="Times New Roman" panose="02020603050405020304" pitchFamily="18" charset="0"/>
                <a:cs typeface="Times New Roman" panose="02020603050405020304" pitchFamily="18" charset="0"/>
              </a:rPr>
              <a:t>, en créant des communautés accueillantes, en édifiant une société intégratrice et en atteignant l’objectif de l’</a:t>
            </a:r>
            <a:r>
              <a:rPr lang="fr-FR" sz="2000" b="1" dirty="0">
                <a:solidFill>
                  <a:srgbClr val="FF0000"/>
                </a:solidFill>
                <a:effectLst/>
                <a:ea typeface="Times New Roman" panose="02020603050405020304" pitchFamily="18" charset="0"/>
                <a:cs typeface="Times New Roman" panose="02020603050405020304" pitchFamily="18" charset="0"/>
              </a:rPr>
              <a:t>éducation </a:t>
            </a:r>
            <a:r>
              <a:rPr lang="fr-FR" sz="2000" dirty="0">
                <a:solidFill>
                  <a:srgbClr val="000000"/>
                </a:solidFill>
                <a:effectLst/>
                <a:ea typeface="Times New Roman" panose="02020603050405020304" pitchFamily="18" charset="0"/>
                <a:cs typeface="Times New Roman" panose="02020603050405020304" pitchFamily="18" charset="0"/>
              </a:rPr>
              <a:t>pour tous …</a:t>
            </a:r>
          </a:p>
          <a:p>
            <a:endParaRPr lang="fr-FR" sz="2000" dirty="0">
              <a:solidFill>
                <a:srgbClr val="000000"/>
              </a:solidFill>
              <a:effectLst/>
              <a:ea typeface="Times New Roman" panose="02020603050405020304" pitchFamily="18" charset="0"/>
              <a:cs typeface="Times New Roman" panose="02020603050405020304" pitchFamily="18" charset="0"/>
            </a:endParaRPr>
          </a:p>
          <a:p>
            <a:r>
              <a:rPr lang="fr-FR" sz="2000" dirty="0">
                <a:solidFill>
                  <a:srgbClr val="000000"/>
                </a:solidFill>
                <a:effectLst/>
                <a:ea typeface="Times New Roman" panose="02020603050405020304" pitchFamily="18" charset="0"/>
                <a:cs typeface="Times New Roman" panose="02020603050405020304" pitchFamily="18" charset="0"/>
              </a:rPr>
              <a:t>elles contribuent à changer les attitudes </a:t>
            </a:r>
            <a:r>
              <a:rPr lang="fr-FR" sz="2000" b="1" dirty="0">
                <a:solidFill>
                  <a:srgbClr val="FF0000"/>
                </a:solidFill>
                <a:effectLst/>
                <a:ea typeface="Times New Roman" panose="02020603050405020304" pitchFamily="18" charset="0"/>
                <a:cs typeface="Times New Roman" panose="02020603050405020304" pitchFamily="18" charset="0"/>
              </a:rPr>
              <a:t>discriminatoires, </a:t>
            </a:r>
            <a:r>
              <a:rPr lang="fr-FR" sz="2000" dirty="0">
                <a:solidFill>
                  <a:srgbClr val="000000"/>
                </a:solidFill>
                <a:effectLst/>
                <a:ea typeface="Times New Roman" panose="02020603050405020304" pitchFamily="18" charset="0"/>
                <a:cs typeface="Times New Roman" panose="02020603050405020304" pitchFamily="18" charset="0"/>
              </a:rPr>
              <a:t>…</a:t>
            </a:r>
          </a:p>
          <a:p>
            <a:pPr marL="0" indent="0">
              <a:buNone/>
            </a:pPr>
            <a:endParaRPr lang="fr-FR" sz="2000" dirty="0">
              <a:solidFill>
                <a:srgbClr val="000000"/>
              </a:solidFill>
              <a:effectLst/>
              <a:ea typeface="Times New Roman" panose="02020603050405020304" pitchFamily="18" charset="0"/>
              <a:cs typeface="Times New Roman" panose="02020603050405020304" pitchFamily="18" charset="0"/>
            </a:endParaRPr>
          </a:p>
          <a:p>
            <a:r>
              <a:rPr lang="fr-FR" sz="2000" dirty="0">
                <a:solidFill>
                  <a:srgbClr val="000000"/>
                </a:solidFill>
                <a:effectLst/>
                <a:ea typeface="Times New Roman" panose="02020603050405020304" pitchFamily="18" charset="0"/>
                <a:cs typeface="Times New Roman" panose="02020603050405020304" pitchFamily="18" charset="0"/>
              </a:rPr>
              <a:t>C’est dans ce contexte que ceux qui ont des besoins</a:t>
            </a:r>
            <a:r>
              <a:rPr lang="fr-FR" sz="2000" b="1" dirty="0">
                <a:solidFill>
                  <a:srgbClr val="FF0000"/>
                </a:solidFill>
                <a:effectLst/>
                <a:ea typeface="Times New Roman" panose="02020603050405020304" pitchFamily="18" charset="0"/>
                <a:cs typeface="Times New Roman" panose="02020603050405020304" pitchFamily="18" charset="0"/>
              </a:rPr>
              <a:t> éducatifs </a:t>
            </a:r>
            <a:r>
              <a:rPr lang="fr-FR" sz="2000" dirty="0">
                <a:solidFill>
                  <a:srgbClr val="000000"/>
                </a:solidFill>
                <a:effectLst/>
                <a:ea typeface="Times New Roman" panose="02020603050405020304" pitchFamily="18" charset="0"/>
                <a:cs typeface="Times New Roman" panose="02020603050405020304" pitchFamily="18" charset="0"/>
              </a:rPr>
              <a:t>spéciaux peuvent progresser le plus dans le domaine de </a:t>
            </a:r>
            <a:r>
              <a:rPr lang="fr-FR" sz="2000" b="1" dirty="0">
                <a:solidFill>
                  <a:srgbClr val="FF0000"/>
                </a:solidFill>
                <a:effectLst/>
                <a:ea typeface="Times New Roman" panose="02020603050405020304" pitchFamily="18" charset="0"/>
                <a:cs typeface="Times New Roman" panose="02020603050405020304" pitchFamily="18" charset="0"/>
              </a:rPr>
              <a:t>l’éducation</a:t>
            </a:r>
            <a:r>
              <a:rPr lang="fr-FR" sz="2000" dirty="0">
                <a:solidFill>
                  <a:srgbClr val="000000"/>
                </a:solidFill>
                <a:effectLst/>
                <a:ea typeface="Times New Roman" panose="02020603050405020304" pitchFamily="18" charset="0"/>
                <a:cs typeface="Times New Roman" panose="02020603050405020304" pitchFamily="18" charset="0"/>
              </a:rPr>
              <a:t> et de </a:t>
            </a:r>
            <a:r>
              <a:rPr lang="fr-FR" sz="2000" b="1" dirty="0">
                <a:solidFill>
                  <a:srgbClr val="FF0000"/>
                </a:solidFill>
                <a:effectLst/>
                <a:ea typeface="Times New Roman" panose="02020603050405020304" pitchFamily="18" charset="0"/>
                <a:cs typeface="Times New Roman" panose="02020603050405020304" pitchFamily="18" charset="0"/>
              </a:rPr>
              <a:t>l’intégration sociale</a:t>
            </a:r>
            <a:endParaRPr lang="fr-FR" sz="3200" b="1" dirty="0">
              <a:solidFill>
                <a:srgbClr val="FF0000"/>
              </a:solidFill>
            </a:endParaRPr>
          </a:p>
        </p:txBody>
      </p:sp>
    </p:spTree>
    <p:extLst>
      <p:ext uri="{BB962C8B-B14F-4D97-AF65-F5344CB8AC3E}">
        <p14:creationId xmlns:p14="http://schemas.microsoft.com/office/powerpoint/2010/main" val="98825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1F20CC-5F37-45E6-8995-758E45943045}"/>
              </a:ext>
            </a:extLst>
          </p:cNvPr>
          <p:cNvSpPr>
            <a:spLocks noGrp="1"/>
          </p:cNvSpPr>
          <p:nvPr>
            <p:ph type="ctrTitle"/>
          </p:nvPr>
        </p:nvSpPr>
        <p:spPr>
          <a:xfrm>
            <a:off x="1524000" y="499960"/>
            <a:ext cx="9144000" cy="1644605"/>
          </a:xfrm>
        </p:spPr>
        <p:txBody>
          <a:bodyPr>
            <a:normAutofit fontScale="90000"/>
          </a:bodyPr>
          <a:lstStyle/>
          <a:p>
            <a:pPr>
              <a:lnSpc>
                <a:spcPct val="115000"/>
              </a:lnSpc>
              <a:spcBef>
                <a:spcPts val="1650"/>
              </a:spcBef>
              <a:spcAft>
                <a:spcPts val="825"/>
              </a:spcAft>
            </a:pPr>
            <a:r>
              <a:rPr lang="fr-FR" sz="2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100" b="1" kern="1800" dirty="0">
                <a:solidFill>
                  <a:srgbClr val="000000"/>
                </a:solidFill>
                <a:effectLst/>
                <a:latin typeface="+mn-lt"/>
                <a:ea typeface="Times New Roman" panose="02020603050405020304" pitchFamily="18" charset="0"/>
                <a:cs typeface="Times New Roman" panose="02020603050405020304" pitchFamily="18" charset="0"/>
              </a:rPr>
              <a:t>Convention Internationale Relative aux Droits des Personnes </a:t>
            </a:r>
            <a:r>
              <a:rPr lang="fr-FR" sz="3100" b="1" kern="1800" dirty="0">
                <a:solidFill>
                  <a:srgbClr val="000000"/>
                </a:solidFill>
                <a:latin typeface="+mn-lt"/>
                <a:ea typeface="Times New Roman" panose="02020603050405020304" pitchFamily="18" charset="0"/>
                <a:cs typeface="Times New Roman" panose="02020603050405020304" pitchFamily="18" charset="0"/>
              </a:rPr>
              <a:t>H</a:t>
            </a:r>
            <a:r>
              <a:rPr lang="fr-FR" sz="3100" b="1" kern="1800" dirty="0">
                <a:solidFill>
                  <a:srgbClr val="000000"/>
                </a:solidFill>
                <a:effectLst/>
                <a:latin typeface="+mn-lt"/>
                <a:ea typeface="Times New Roman" panose="02020603050405020304" pitchFamily="18" charset="0"/>
                <a:cs typeface="Times New Roman" panose="02020603050405020304" pitchFamily="18" charset="0"/>
              </a:rPr>
              <a:t>andicapées (ONU, 2006).</a:t>
            </a:r>
            <a:br>
              <a:rPr lang="fr-FR" sz="3100" b="1" kern="1800" dirty="0">
                <a:solidFill>
                  <a:srgbClr val="000000"/>
                </a:solidFill>
                <a:effectLst/>
                <a:latin typeface="+mn-lt"/>
                <a:ea typeface="Times New Roman" panose="02020603050405020304" pitchFamily="18" charset="0"/>
                <a:cs typeface="Times New Roman" panose="02020603050405020304" pitchFamily="18" charset="0"/>
              </a:rPr>
            </a:br>
            <a:r>
              <a:rPr lang="fr-FR" sz="3100" b="1" i="1" kern="1800" dirty="0">
                <a:solidFill>
                  <a:srgbClr val="000000"/>
                </a:solidFill>
                <a:effectLst/>
                <a:latin typeface="+mn-lt"/>
                <a:ea typeface="Times New Roman" panose="02020603050405020304" pitchFamily="18" charset="0"/>
                <a:cs typeface="Times New Roman" panose="02020603050405020304" pitchFamily="18" charset="0"/>
              </a:rPr>
              <a:t>(</a:t>
            </a:r>
            <a:r>
              <a:rPr lang="fr-FR" sz="2200" b="1" i="1" kern="1800" dirty="0">
                <a:solidFill>
                  <a:srgbClr val="000000"/>
                </a:solidFill>
                <a:effectLst/>
                <a:latin typeface="+mn-lt"/>
                <a:ea typeface="Times New Roman" panose="02020603050405020304" pitchFamily="18" charset="0"/>
                <a:cs typeface="Times New Roman" panose="02020603050405020304" pitchFamily="18" charset="0"/>
              </a:rPr>
              <a:t>Ratifiée par la Tunisie le 2 avril 2008)</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100" b="1" u="sng" kern="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hlinkClick r:id="rId2"/>
              </a:rPr>
              <a:t>https://www.admin.ch/opc/fr/classified-compilation/20122488/index.html</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D6A0C70F-3E79-44E5-97FF-FC147898EB23}"/>
              </a:ext>
            </a:extLst>
          </p:cNvPr>
          <p:cNvSpPr>
            <a:spLocks noGrp="1"/>
          </p:cNvSpPr>
          <p:nvPr>
            <p:ph type="subTitle" idx="1"/>
          </p:nvPr>
        </p:nvSpPr>
        <p:spPr>
          <a:xfrm>
            <a:off x="1524000" y="1378039"/>
            <a:ext cx="9144000" cy="4846750"/>
          </a:xfrm>
        </p:spPr>
        <p:txBody>
          <a:bodyPr>
            <a:normAutofit/>
          </a:bodyPr>
          <a:lstStyle/>
          <a:p>
            <a:pPr marL="285750" indent="-285750" algn="l">
              <a:buFont typeface="Arial" panose="020B0604020202020204" pitchFamily="34" charset="0"/>
              <a:buChar char="•"/>
            </a:pPr>
            <a:r>
              <a:rPr lang="fr-FR" sz="1800" b="1" dirty="0">
                <a:solidFill>
                  <a:srgbClr val="FF0000"/>
                </a:solidFill>
                <a:effectLst/>
                <a:ea typeface="Times New Roman" panose="02020603050405020304" pitchFamily="18" charset="0"/>
              </a:rPr>
              <a:t>(DISCRIMINATIONS FONDEES SUR LE HANDICAP : DEFINITION) </a:t>
            </a:r>
            <a:r>
              <a:rPr lang="fr-FR" sz="1800" dirty="0">
                <a:solidFill>
                  <a:srgbClr val="FF0000"/>
                </a:solidFill>
                <a:effectLst/>
                <a:ea typeface="Times New Roman" panose="02020603050405020304" pitchFamily="18" charset="0"/>
              </a:rPr>
              <a:t>on entend par </a:t>
            </a:r>
            <a:r>
              <a:rPr lang="fr-FR" sz="1800" b="1" dirty="0">
                <a:solidFill>
                  <a:srgbClr val="FF0000"/>
                </a:solidFill>
                <a:effectLst/>
                <a:ea typeface="Times New Roman" panose="02020603050405020304" pitchFamily="18" charset="0"/>
              </a:rPr>
              <a:t>«discrimination fondée sur le handicap» </a:t>
            </a:r>
            <a:r>
              <a:rPr lang="fr-FR" sz="1800" dirty="0">
                <a:solidFill>
                  <a:srgbClr val="FF0000"/>
                </a:solidFill>
                <a:effectLst/>
                <a:ea typeface="Times New Roman" panose="02020603050405020304" pitchFamily="18" charset="0"/>
              </a:rPr>
              <a:t>toute distinction, exclusion ou restriction fondée sur le handicap qui a pour objet ou pour effet de compromettre ou réduire à néant la reconnaissance, la jouissance ou l’exercice, sur la base de l’égalité avec les autres, de tous les droits de l’homme et de toutes les libertés fondamentales dans les domaines politique, économique, social, culturel, civil ou autres</a:t>
            </a:r>
            <a:r>
              <a:rPr lang="fr-FR" sz="1800" dirty="0">
                <a:solidFill>
                  <a:srgbClr val="454545"/>
                </a:solidFill>
                <a:effectLst/>
                <a:ea typeface="Times New Roman" panose="02020603050405020304" pitchFamily="18" charset="0"/>
              </a:rPr>
              <a:t>.</a:t>
            </a:r>
          </a:p>
          <a:p>
            <a:pPr marL="285750" indent="-285750" algn="l">
              <a:lnSpc>
                <a:spcPct val="115000"/>
              </a:lnSpc>
              <a:spcAft>
                <a:spcPts val="1000"/>
              </a:spcAft>
              <a:buFont typeface="Arial" panose="020B0604020202020204" pitchFamily="34" charset="0"/>
              <a:buChar char="•"/>
            </a:pPr>
            <a:r>
              <a:rPr lang="fr-FR" sz="1800" b="1" u="none" strike="noStrike" dirty="0">
                <a:solidFill>
                  <a:srgbClr val="FF0000"/>
                </a:solidFill>
                <a:effectLst/>
                <a:ea typeface="Times New Roman" panose="02020603050405020304" pitchFamily="18" charset="0"/>
                <a:cs typeface="Times New Roman" panose="02020603050405020304" pitchFamily="18" charset="0"/>
                <a:hlinkClick r:id="rId3"/>
              </a:rPr>
              <a:t>Art. 24</a:t>
            </a:r>
            <a:r>
              <a:rPr lang="fr-FR" sz="1800" u="none" strike="noStrike" dirty="0">
                <a:solidFill>
                  <a:srgbClr val="FF0000"/>
                </a:solidFill>
                <a:effectLst/>
                <a:ea typeface="Times New Roman" panose="02020603050405020304" pitchFamily="18" charset="0"/>
                <a:cs typeface="Times New Roman" panose="02020603050405020304" pitchFamily="18" charset="0"/>
                <a:hlinkClick r:id="rId3"/>
              </a:rPr>
              <a:t> Éducation</a:t>
            </a:r>
            <a:endParaRPr lang="fr-FR" sz="1800" dirty="0">
              <a:effectLst/>
              <a:ea typeface="Calibri" panose="020F0502020204030204" pitchFamily="34" charset="0"/>
              <a:cs typeface="Times New Roman" panose="02020603050405020304" pitchFamily="18" charset="0"/>
            </a:endParaRPr>
          </a:p>
          <a:p>
            <a:pPr algn="l">
              <a:lnSpc>
                <a:spcPct val="115000"/>
              </a:lnSpc>
              <a:spcAft>
                <a:spcPts val="825"/>
              </a:spcAft>
            </a:pPr>
            <a:r>
              <a:rPr lang="fr-FR" sz="1800" dirty="0">
                <a:solidFill>
                  <a:srgbClr val="454545"/>
                </a:solidFill>
                <a:effectLst/>
                <a:ea typeface="Times New Roman" panose="02020603050405020304" pitchFamily="18" charset="0"/>
                <a:cs typeface="Times New Roman" panose="02020603050405020304" pitchFamily="18" charset="0"/>
              </a:rPr>
              <a:t> Les États Parties reconnaissent le droit des personnes handicapées à l’éducation. En </a:t>
            </a:r>
            <a:r>
              <a:rPr lang="fr-FR" sz="1800" dirty="0" err="1">
                <a:solidFill>
                  <a:srgbClr val="454545"/>
                </a:solidFill>
                <a:effectLst/>
                <a:ea typeface="Times New Roman" panose="02020603050405020304" pitchFamily="18" charset="0"/>
                <a:cs typeface="Times New Roman" panose="02020603050405020304" pitchFamily="18" charset="0"/>
              </a:rPr>
              <a:t>vued’assurer</a:t>
            </a:r>
            <a:r>
              <a:rPr lang="fr-FR" sz="1800" dirty="0">
                <a:solidFill>
                  <a:srgbClr val="454545"/>
                </a:solidFill>
                <a:effectLst/>
                <a:ea typeface="Times New Roman" panose="02020603050405020304" pitchFamily="18" charset="0"/>
                <a:cs typeface="Times New Roman" panose="02020603050405020304" pitchFamily="18" charset="0"/>
              </a:rPr>
              <a:t> l’exercice de ce droit </a:t>
            </a:r>
            <a:r>
              <a:rPr lang="fr-FR" sz="1800" b="1" dirty="0">
                <a:solidFill>
                  <a:srgbClr val="FF0000"/>
                </a:solidFill>
                <a:effectLst/>
                <a:ea typeface="Times New Roman" panose="02020603050405020304" pitchFamily="18" charset="0"/>
                <a:cs typeface="Times New Roman" panose="02020603050405020304" pitchFamily="18" charset="0"/>
              </a:rPr>
              <a:t>sans discrimination </a:t>
            </a:r>
            <a:r>
              <a:rPr lang="fr-FR" sz="1800" dirty="0">
                <a:solidFill>
                  <a:srgbClr val="454545"/>
                </a:solidFill>
                <a:effectLst/>
                <a:ea typeface="Times New Roman" panose="02020603050405020304" pitchFamily="18" charset="0"/>
                <a:cs typeface="Times New Roman" panose="02020603050405020304" pitchFamily="18" charset="0"/>
              </a:rPr>
              <a:t>et sur la base de l’égalité des chances, les États Parties font en sorte que le système éducatif pourvoie à </a:t>
            </a:r>
            <a:r>
              <a:rPr lang="fr-FR" sz="1800" b="1" dirty="0">
                <a:solidFill>
                  <a:srgbClr val="FF0000"/>
                </a:solidFill>
                <a:effectLst/>
                <a:ea typeface="Times New Roman" panose="02020603050405020304" pitchFamily="18" charset="0"/>
                <a:cs typeface="Times New Roman" panose="02020603050405020304" pitchFamily="18" charset="0"/>
              </a:rPr>
              <a:t>l’insertion scolaire à tous les niveaux </a:t>
            </a:r>
            <a:r>
              <a:rPr lang="fr-FR" sz="1800" dirty="0">
                <a:solidFill>
                  <a:srgbClr val="454545"/>
                </a:solidFill>
                <a:effectLst/>
                <a:ea typeface="Times New Roman" panose="02020603050405020304" pitchFamily="18" charset="0"/>
                <a:cs typeface="Times New Roman" panose="02020603050405020304" pitchFamily="18" charset="0"/>
              </a:rPr>
              <a:t>et offre, tout au long de la vie, des possibilités d’éducation.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buFont typeface="Arial" panose="020B0604020202020204" pitchFamily="34" charset="0"/>
              <a:buChar char="•"/>
            </a:pPr>
            <a:endParaRPr lang="fr-FR" dirty="0"/>
          </a:p>
        </p:txBody>
      </p:sp>
    </p:spTree>
    <p:extLst>
      <p:ext uri="{BB962C8B-B14F-4D97-AF65-F5344CB8AC3E}">
        <p14:creationId xmlns:p14="http://schemas.microsoft.com/office/powerpoint/2010/main" val="3121822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99768-F8F7-43DE-9CE4-5FE26F2EFB07}"/>
              </a:ext>
            </a:extLst>
          </p:cNvPr>
          <p:cNvSpPr>
            <a:spLocks noGrp="1"/>
          </p:cNvSpPr>
          <p:nvPr>
            <p:ph type="ctrTitle"/>
          </p:nvPr>
        </p:nvSpPr>
        <p:spPr>
          <a:xfrm>
            <a:off x="1458216" y="406400"/>
            <a:ext cx="9144000" cy="1869732"/>
          </a:xfrm>
        </p:spPr>
        <p:txBody>
          <a:bodyPr>
            <a:normAutofit fontScale="90000"/>
          </a:bodyPr>
          <a:lstStyle/>
          <a:p>
            <a:pPr algn="r"/>
            <a:r>
              <a:rPr lang="fr-FR" sz="2200" b="1" dirty="0">
                <a:solidFill>
                  <a:srgbClr val="0070C0"/>
                </a:solidFill>
                <a:effectLst/>
                <a:latin typeface="+mn-lt"/>
                <a:ea typeface="Times New Roman" panose="02020603050405020304" pitchFamily="18" charset="0"/>
                <a:cs typeface="Times New Roman" panose="02020603050405020304" pitchFamily="18" charset="0"/>
              </a:rPr>
              <a:t>Les Objectifs de Développement Durable des Nations Unies. 2015.</a:t>
            </a:r>
            <a:br>
              <a:rPr lang="fr-FR" sz="1800" dirty="0">
                <a:solidFill>
                  <a:srgbClr val="1397A3"/>
                </a:solidFill>
                <a:effectLst/>
                <a:latin typeface="Source Sans Pro" panose="020B0503030403020204" pitchFamily="34" charset="0"/>
                <a:ea typeface="Times New Roman" panose="02020603050405020304" pitchFamily="18" charset="0"/>
                <a:cs typeface="Times New Roman" panose="02020603050405020304" pitchFamily="18" charset="0"/>
              </a:rPr>
            </a:br>
            <a:r>
              <a:rPr lang="fr-FR" sz="105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https://www.globalcompact-france.org/images/un_global_compact/page_odd/Liste_des_17_ODD_et_169_cibles_-_web.pdf</a:t>
            </a:r>
            <a:br>
              <a:rPr lang="fr-FR" sz="105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br>
            <a:br>
              <a:rPr lang="fr-FR" sz="1050" dirty="0">
                <a:effectLst/>
                <a:latin typeface="Calibri" panose="020F0502020204030204" pitchFamily="34" charset="0"/>
                <a:ea typeface="Calibri" panose="020F0502020204030204" pitchFamily="34" charset="0"/>
                <a:cs typeface="Times New Roman" panose="02020603050405020304" pitchFamily="18" charset="0"/>
              </a:rPr>
            </a:br>
            <a:r>
              <a:rPr lang="fr-FR" sz="105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solidFill>
                  <a:srgbClr val="0070C0"/>
                </a:solidFill>
                <a:effectLst/>
                <a:latin typeface="+mn-lt"/>
                <a:ea typeface="Times New Roman" panose="02020603050405020304" pitchFamily="18" charset="0"/>
                <a:cs typeface="Times New Roman" panose="02020603050405020304" pitchFamily="18" charset="0"/>
              </a:rPr>
              <a:t>Assurer l’accès de tous à une éducation de qualité, sur un pied d’égalité, et promouvoir les possibilités d’apprentissage tout au long de la vie.</a:t>
            </a:r>
            <a:br>
              <a:rPr lang="fr-FR" sz="105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F9128EBA-C02B-4A7B-90DE-EB28B3D9699D}"/>
              </a:ext>
            </a:extLst>
          </p:cNvPr>
          <p:cNvSpPr>
            <a:spLocks noGrp="1"/>
          </p:cNvSpPr>
          <p:nvPr>
            <p:ph type="subTitle" idx="1"/>
          </p:nvPr>
        </p:nvSpPr>
        <p:spPr>
          <a:xfrm>
            <a:off x="1708197" y="1937698"/>
            <a:ext cx="9144000" cy="4081553"/>
          </a:xfrm>
        </p:spPr>
        <p:txBody>
          <a:bodyPr>
            <a:normAutofit fontScale="92500" lnSpcReduction="10000"/>
          </a:bodyPr>
          <a:lstStyle/>
          <a:p>
            <a:pPr algn="l"/>
            <a:r>
              <a:rPr lang="fr-FR" sz="2200" dirty="0">
                <a:effectLst/>
                <a:ea typeface="Times New Roman" panose="02020603050405020304" pitchFamily="18" charset="0"/>
                <a:cs typeface="Times New Roman" panose="02020603050405020304" pitchFamily="18" charset="0"/>
              </a:rPr>
              <a:t>D’ici à 2030, faire en sorte que toutes les filles et tous les garçons aient accès à des activités de développement et de soins de la petite enfance et à </a:t>
            </a:r>
            <a:r>
              <a:rPr lang="fr-FR" sz="2200" b="1" dirty="0">
                <a:solidFill>
                  <a:srgbClr val="FF0000"/>
                </a:solidFill>
                <a:effectLst/>
                <a:ea typeface="Times New Roman" panose="02020603050405020304" pitchFamily="18" charset="0"/>
                <a:cs typeface="Times New Roman" panose="02020603050405020304" pitchFamily="18" charset="0"/>
              </a:rPr>
              <a:t>une éducation préscolaire de qualité </a:t>
            </a:r>
            <a:r>
              <a:rPr lang="fr-FR" sz="2200" dirty="0">
                <a:effectLst/>
                <a:ea typeface="Times New Roman" panose="02020603050405020304" pitchFamily="18" charset="0"/>
                <a:cs typeface="Times New Roman" panose="02020603050405020304" pitchFamily="18" charset="0"/>
              </a:rPr>
              <a:t>qui les préparent à suivre un enseignement primaire</a:t>
            </a:r>
            <a:r>
              <a:rPr lang="fr-FR" sz="2600" dirty="0">
                <a:effectLst/>
                <a:ea typeface="Times New Roman" panose="02020603050405020304" pitchFamily="18" charset="0"/>
                <a:cs typeface="Times New Roman" panose="02020603050405020304" pitchFamily="18" charset="0"/>
              </a:rPr>
              <a:t>.</a:t>
            </a:r>
          </a:p>
          <a:p>
            <a:pPr algn="l"/>
            <a:endParaRPr lang="fr-FR" sz="2600" dirty="0">
              <a:ea typeface="Times New Roman" panose="02020603050405020304" pitchFamily="18" charset="0"/>
              <a:cs typeface="Times New Roman" panose="02020603050405020304" pitchFamily="18" charset="0"/>
            </a:endParaRPr>
          </a:p>
          <a:p>
            <a:pPr algn="l"/>
            <a:r>
              <a:rPr lang="fr-FR" sz="2200" dirty="0">
                <a:effectLst/>
                <a:ea typeface="Times New Roman" panose="02020603050405020304" pitchFamily="18" charset="0"/>
                <a:cs typeface="Times New Roman" panose="02020603050405020304" pitchFamily="18" charset="0"/>
              </a:rPr>
              <a:t>D’ici à 2030, éliminer les inégalités entre les sexes dans le domaine de l’éducation et assurer </a:t>
            </a:r>
            <a:r>
              <a:rPr lang="fr-FR" sz="2200" b="1" dirty="0">
                <a:solidFill>
                  <a:srgbClr val="FF0000"/>
                </a:solidFill>
                <a:effectLst/>
                <a:ea typeface="Times New Roman" panose="02020603050405020304" pitchFamily="18" charset="0"/>
                <a:cs typeface="Times New Roman" panose="02020603050405020304" pitchFamily="18" charset="0"/>
              </a:rPr>
              <a:t>l’égalité d’accès des personnes vulnérables, y compris les personnes handicapées </a:t>
            </a:r>
            <a:r>
              <a:rPr lang="fr-FR" sz="2200" dirty="0">
                <a:effectLst/>
                <a:ea typeface="Times New Roman" panose="02020603050405020304" pitchFamily="18" charset="0"/>
                <a:cs typeface="Times New Roman" panose="02020603050405020304" pitchFamily="18" charset="0"/>
              </a:rPr>
              <a:t>et les enfants en situation vulnérable</a:t>
            </a:r>
            <a:r>
              <a:rPr lang="fr-FR" sz="2200" b="1" dirty="0">
                <a:solidFill>
                  <a:srgbClr val="FF0000"/>
                </a:solidFill>
                <a:effectLst/>
                <a:ea typeface="Times New Roman" panose="02020603050405020304" pitchFamily="18" charset="0"/>
                <a:cs typeface="Times New Roman" panose="02020603050405020304" pitchFamily="18" charset="0"/>
              </a:rPr>
              <a:t>, à tous les niveaux d’enseignement et de formation professionnelle.</a:t>
            </a:r>
          </a:p>
          <a:p>
            <a:pPr algn="l"/>
            <a:endParaRPr lang="fr-FR" sz="2200" dirty="0">
              <a:ea typeface="Times New Roman" panose="02020603050405020304" pitchFamily="18" charset="0"/>
              <a:cs typeface="Times New Roman" panose="02020603050405020304" pitchFamily="18" charset="0"/>
            </a:endParaRPr>
          </a:p>
          <a:p>
            <a:pPr algn="l"/>
            <a:r>
              <a:rPr lang="fr-FR" sz="2200" dirty="0">
                <a:effectLst/>
                <a:ea typeface="Times New Roman" panose="02020603050405020304" pitchFamily="18" charset="0"/>
                <a:cs typeface="Times New Roman" panose="02020603050405020304" pitchFamily="18" charset="0"/>
              </a:rPr>
              <a:t>Faire construire des établissements scolaires qui soient </a:t>
            </a:r>
            <a:r>
              <a:rPr lang="fr-FR" sz="2200" b="1" dirty="0">
                <a:solidFill>
                  <a:srgbClr val="FF0000"/>
                </a:solidFill>
                <a:effectLst/>
                <a:ea typeface="Times New Roman" panose="02020603050405020304" pitchFamily="18" charset="0"/>
                <a:cs typeface="Times New Roman" panose="02020603050405020304" pitchFamily="18" charset="0"/>
              </a:rPr>
              <a:t>adaptés … aux personnes handicapées </a:t>
            </a:r>
            <a:r>
              <a:rPr lang="fr-FR" sz="2200" dirty="0">
                <a:effectLst/>
                <a:ea typeface="Times New Roman" panose="02020603050405020304" pitchFamily="18" charset="0"/>
                <a:cs typeface="Times New Roman" panose="02020603050405020304" pitchFamily="18" charset="0"/>
              </a:rPr>
              <a:t>et aux deux sexes ou adapter les établissements existants à cette fin et </a:t>
            </a:r>
            <a:r>
              <a:rPr lang="fr-FR" sz="2200" b="1" dirty="0">
                <a:solidFill>
                  <a:srgbClr val="FF0000"/>
                </a:solidFill>
                <a:effectLst/>
                <a:ea typeface="Times New Roman" panose="02020603050405020304" pitchFamily="18" charset="0"/>
                <a:cs typeface="Times New Roman" panose="02020603050405020304" pitchFamily="18" charset="0"/>
              </a:rPr>
              <a:t>fournir un cadre d’apprentissage effectif</a:t>
            </a:r>
            <a:r>
              <a:rPr lang="fr-FR" sz="2200" dirty="0">
                <a:effectLst/>
                <a:ea typeface="Times New Roman" panose="02020603050405020304" pitchFamily="18" charset="0"/>
                <a:cs typeface="Times New Roman" panose="02020603050405020304" pitchFamily="18" charset="0"/>
              </a:rPr>
              <a:t> qui soit sûr, exempt de violence et </a:t>
            </a:r>
            <a:r>
              <a:rPr lang="fr-FR" sz="2200" b="1" dirty="0">
                <a:solidFill>
                  <a:srgbClr val="FF0000"/>
                </a:solidFill>
                <a:effectLst/>
                <a:ea typeface="Times New Roman" panose="02020603050405020304" pitchFamily="18" charset="0"/>
                <a:cs typeface="Times New Roman" panose="02020603050405020304" pitchFamily="18" charset="0"/>
              </a:rPr>
              <a:t>accessible à tous.</a:t>
            </a:r>
          </a:p>
          <a:p>
            <a:pPr algn="l"/>
            <a:endParaRPr lang="fr-FR" sz="1800" dirty="0">
              <a:latin typeface="locator-web"/>
              <a:ea typeface="Times New Roman" panose="02020603050405020304" pitchFamily="18" charset="0"/>
              <a:cs typeface="Times New Roman" panose="02020603050405020304" pitchFamily="18" charset="0"/>
            </a:endParaRPr>
          </a:p>
          <a:p>
            <a:pPr algn="l"/>
            <a:endParaRPr lang="fr-FR" sz="1800" dirty="0">
              <a:effectLst/>
              <a:latin typeface="locator-web"/>
              <a:ea typeface="Times New Roman" panose="02020603050405020304" pitchFamily="18" charset="0"/>
              <a:cs typeface="Times New Roman" panose="02020603050405020304" pitchFamily="18" charset="0"/>
            </a:endParaRPr>
          </a:p>
          <a:p>
            <a:pPr algn="l"/>
            <a:endParaRPr lang="fr-FR" sz="1800" dirty="0">
              <a:latin typeface="locator-web"/>
              <a:ea typeface="Times New Roman" panose="02020603050405020304" pitchFamily="18" charset="0"/>
              <a:cs typeface="Times New Roman" panose="02020603050405020304" pitchFamily="18" charset="0"/>
            </a:endParaRPr>
          </a:p>
          <a:p>
            <a:pPr algn="l"/>
            <a:endParaRPr lang="fr-FR" sz="2000" dirty="0">
              <a:effectLst/>
              <a:latin typeface="locator-web"/>
              <a:ea typeface="Times New Roman" panose="02020603050405020304" pitchFamily="18" charset="0"/>
              <a:cs typeface="Times New Roman" panose="02020603050405020304" pitchFamily="18" charset="0"/>
            </a:endParaRPr>
          </a:p>
          <a:p>
            <a:pPr algn="l"/>
            <a:endParaRPr lang="fr-FR" sz="2000" dirty="0">
              <a:latin typeface="locator-web"/>
              <a:cs typeface="Times New Roman" panose="02020603050405020304" pitchFamily="18" charset="0"/>
            </a:endParaRPr>
          </a:p>
          <a:p>
            <a:pPr algn="l"/>
            <a:endParaRPr lang="fr-FR" dirty="0"/>
          </a:p>
        </p:txBody>
      </p:sp>
      <p:pic>
        <p:nvPicPr>
          <p:cNvPr id="4" name="Image 3">
            <a:extLst>
              <a:ext uri="{FF2B5EF4-FFF2-40B4-BE49-F238E27FC236}">
                <a16:creationId xmlns:a16="http://schemas.microsoft.com/office/drawing/2014/main" id="{27F27A25-8560-4E7F-8E3F-72B30B6A21D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42415" y="546089"/>
            <a:ext cx="952500" cy="952500"/>
          </a:xfrm>
          <a:prstGeom prst="rect">
            <a:avLst/>
          </a:prstGeom>
          <a:noFill/>
          <a:ln>
            <a:noFill/>
          </a:ln>
        </p:spPr>
      </p:pic>
    </p:spTree>
    <p:extLst>
      <p:ext uri="{BB962C8B-B14F-4D97-AF65-F5344CB8AC3E}">
        <p14:creationId xmlns:p14="http://schemas.microsoft.com/office/powerpoint/2010/main" val="428497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9022C-07AF-4C75-AEB8-12BCEA6DF85B}"/>
              </a:ext>
            </a:extLst>
          </p:cNvPr>
          <p:cNvSpPr>
            <a:spLocks noGrp="1"/>
          </p:cNvSpPr>
          <p:nvPr>
            <p:ph type="ctrTitle"/>
          </p:nvPr>
        </p:nvSpPr>
        <p:spPr>
          <a:xfrm>
            <a:off x="1524000" y="364902"/>
            <a:ext cx="9144000" cy="1764406"/>
          </a:xfrm>
        </p:spPr>
        <p:txBody>
          <a:bodyPr>
            <a:normAutofit fontScale="90000"/>
          </a:bodyPr>
          <a:lstStyle/>
          <a:p>
            <a:pPr>
              <a:lnSpc>
                <a:spcPct val="115000"/>
              </a:lnSpc>
              <a:spcAft>
                <a:spcPts val="825"/>
              </a:spcAft>
            </a:pPr>
            <a:r>
              <a:rPr lang="fr-FR" sz="2200" b="1" dirty="0">
                <a:solidFill>
                  <a:srgbClr val="666666"/>
                </a:solidFill>
                <a:effectLst/>
                <a:latin typeface="+mn-lt"/>
                <a:ea typeface="Times New Roman" panose="02020603050405020304" pitchFamily="18" charset="0"/>
                <a:cs typeface="Calibri" panose="020F0502020204030204" pitchFamily="34" charset="0"/>
              </a:rPr>
              <a:t>Sommet sur </a:t>
            </a:r>
            <a:r>
              <a:rPr lang="fr-FR" sz="2200" b="1" kern="1800" dirty="0">
                <a:solidFill>
                  <a:srgbClr val="333333"/>
                </a:solidFill>
                <a:effectLst/>
                <a:latin typeface="+mn-lt"/>
                <a:ea typeface="Times New Roman" panose="02020603050405020304" pitchFamily="18" charset="0"/>
                <a:cs typeface="Calibri" panose="020F0502020204030204" pitchFamily="34" charset="0"/>
              </a:rPr>
              <a:t>les droits des personnes handicapées sont au cœur des objectifs du développement durable (ONU, 2018)</a:t>
            </a:r>
            <a:br>
              <a:rPr lang="fr-FR" sz="1800" dirty="0">
                <a:effectLst/>
                <a:latin typeface="+mn-lt"/>
                <a:ea typeface="Calibri" panose="020F0502020204030204" pitchFamily="34" charset="0"/>
                <a:cs typeface="Times New Roman" panose="02020603050405020304" pitchFamily="18" charset="0"/>
              </a:rPr>
            </a:br>
            <a:r>
              <a:rPr lang="fr-FR" sz="1100" b="1" u="sng" kern="1800" dirty="0">
                <a:solidFill>
                  <a:srgbClr val="333333"/>
                </a:solidFill>
                <a:effectLst/>
                <a:latin typeface="+mn-lt"/>
                <a:ea typeface="Times New Roman" panose="02020603050405020304" pitchFamily="18" charset="0"/>
                <a:cs typeface="Helvetica" panose="020B0604020202020204" pitchFamily="34" charset="0"/>
                <a:hlinkClick r:id="rId2"/>
              </a:rPr>
              <a:t>https://news.un.org/fr/story/2018/07/1019742</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33B0736E-29EA-4E1D-9505-87F9DD9EA18F}"/>
              </a:ext>
            </a:extLst>
          </p:cNvPr>
          <p:cNvSpPr>
            <a:spLocks noGrp="1"/>
          </p:cNvSpPr>
          <p:nvPr>
            <p:ph type="subTitle" idx="1"/>
          </p:nvPr>
        </p:nvSpPr>
        <p:spPr>
          <a:xfrm>
            <a:off x="1600200" y="1243321"/>
            <a:ext cx="9144000" cy="5179426"/>
          </a:xfrm>
        </p:spPr>
        <p:txBody>
          <a:bodyPr>
            <a:normAutofit/>
          </a:bodyPr>
          <a:lstStyle/>
          <a:p>
            <a:pPr algn="l"/>
            <a:r>
              <a:rPr lang="fr-FR" sz="2000" dirty="0">
                <a:solidFill>
                  <a:srgbClr val="666666"/>
                </a:solidFill>
                <a:effectLst/>
                <a:ea typeface="Times New Roman" panose="02020603050405020304" pitchFamily="18" charset="0"/>
                <a:cs typeface="Times New Roman" panose="02020603050405020304" pitchFamily="18" charset="0"/>
              </a:rPr>
              <a:t>Les </a:t>
            </a:r>
            <a:r>
              <a:rPr lang="fr-FR" sz="2000" b="1" dirty="0">
                <a:solidFill>
                  <a:srgbClr val="FF0000"/>
                </a:solidFill>
                <a:effectLst/>
                <a:ea typeface="Times New Roman" panose="02020603050405020304" pitchFamily="18" charset="0"/>
                <a:cs typeface="Times New Roman" panose="02020603050405020304" pitchFamily="18" charset="0"/>
              </a:rPr>
              <a:t>préjugés</a:t>
            </a:r>
            <a:r>
              <a:rPr lang="fr-FR" sz="2000" dirty="0">
                <a:solidFill>
                  <a:srgbClr val="666666"/>
                </a:solidFill>
                <a:effectLst/>
                <a:ea typeface="Times New Roman" panose="02020603050405020304" pitchFamily="18" charset="0"/>
                <a:cs typeface="Times New Roman" panose="02020603050405020304" pitchFamily="18" charset="0"/>
              </a:rPr>
              <a:t>, </a:t>
            </a:r>
            <a:r>
              <a:rPr lang="fr-FR" sz="1800" dirty="0">
                <a:solidFill>
                  <a:srgbClr val="666666"/>
                </a:solidFill>
                <a:effectLst/>
                <a:ea typeface="Times New Roman" panose="02020603050405020304" pitchFamily="18" charset="0"/>
                <a:cs typeface="Times New Roman" panose="02020603050405020304" pitchFamily="18" charset="0"/>
              </a:rPr>
              <a:t>la</a:t>
            </a:r>
            <a:r>
              <a:rPr lang="fr-FR" sz="2000" dirty="0">
                <a:solidFill>
                  <a:srgbClr val="666666"/>
                </a:solidFill>
                <a:effectLst/>
                <a:ea typeface="Times New Roman" panose="02020603050405020304" pitchFamily="18" charset="0"/>
                <a:cs typeface="Times New Roman" panose="02020603050405020304" pitchFamily="18" charset="0"/>
              </a:rPr>
              <a:t> </a:t>
            </a:r>
            <a:r>
              <a:rPr lang="fr-FR" sz="2000" b="1" dirty="0">
                <a:solidFill>
                  <a:srgbClr val="FF0000"/>
                </a:solidFill>
                <a:effectLst/>
                <a:ea typeface="Times New Roman" panose="02020603050405020304" pitchFamily="18" charset="0"/>
                <a:cs typeface="Times New Roman" panose="02020603050405020304" pitchFamily="18" charset="0"/>
              </a:rPr>
              <a:t>stigmatisation </a:t>
            </a:r>
            <a:r>
              <a:rPr lang="fr-FR" sz="2000" dirty="0">
                <a:solidFill>
                  <a:srgbClr val="666666"/>
                </a:solidFill>
                <a:effectLst/>
                <a:ea typeface="Times New Roman" panose="02020603050405020304" pitchFamily="18" charset="0"/>
                <a:cs typeface="Times New Roman" panose="02020603050405020304" pitchFamily="18" charset="0"/>
              </a:rPr>
              <a:t>explique que certains élèves en situation de handicap ne reçoivent pas une éducation de qualité.</a:t>
            </a:r>
            <a:endParaRPr lang="fr-FR" sz="2800" dirty="0"/>
          </a:p>
        </p:txBody>
      </p:sp>
      <p:sp>
        <p:nvSpPr>
          <p:cNvPr id="4" name="Sous-titre 2">
            <a:extLst>
              <a:ext uri="{FF2B5EF4-FFF2-40B4-BE49-F238E27FC236}">
                <a16:creationId xmlns:a16="http://schemas.microsoft.com/office/drawing/2014/main" id="{03BDD1E6-F1BC-411D-9CBA-9970685287EF}"/>
              </a:ext>
            </a:extLst>
          </p:cNvPr>
          <p:cNvSpPr txBox="1">
            <a:spLocks/>
          </p:cNvSpPr>
          <p:nvPr/>
        </p:nvSpPr>
        <p:spPr>
          <a:xfrm>
            <a:off x="1656665" y="3384996"/>
            <a:ext cx="9144000" cy="17644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FR" dirty="0"/>
          </a:p>
        </p:txBody>
      </p:sp>
      <p:sp>
        <p:nvSpPr>
          <p:cNvPr id="6" name="Sous-titre 2">
            <a:extLst>
              <a:ext uri="{FF2B5EF4-FFF2-40B4-BE49-F238E27FC236}">
                <a16:creationId xmlns:a16="http://schemas.microsoft.com/office/drawing/2014/main" id="{778A2F57-8F44-4561-A6F3-D659C1CB05AA}"/>
              </a:ext>
            </a:extLst>
          </p:cNvPr>
          <p:cNvSpPr txBox="1">
            <a:spLocks/>
          </p:cNvSpPr>
          <p:nvPr/>
        </p:nvSpPr>
        <p:spPr>
          <a:xfrm>
            <a:off x="1809065" y="3537396"/>
            <a:ext cx="9144000" cy="17644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FR" dirty="0"/>
          </a:p>
        </p:txBody>
      </p:sp>
      <p:sp>
        <p:nvSpPr>
          <p:cNvPr id="8" name="ZoneTexte 7">
            <a:extLst>
              <a:ext uri="{FF2B5EF4-FFF2-40B4-BE49-F238E27FC236}">
                <a16:creationId xmlns:a16="http://schemas.microsoft.com/office/drawing/2014/main" id="{E1EEB233-CC17-4165-A8FC-CD010D09387A}"/>
              </a:ext>
            </a:extLst>
          </p:cNvPr>
          <p:cNvSpPr txBox="1"/>
          <p:nvPr/>
        </p:nvSpPr>
        <p:spPr>
          <a:xfrm>
            <a:off x="1524000" y="2295976"/>
            <a:ext cx="8880863" cy="3780522"/>
          </a:xfrm>
          <a:prstGeom prst="rect">
            <a:avLst/>
          </a:prstGeom>
          <a:noFill/>
        </p:spPr>
        <p:txBody>
          <a:bodyPr wrap="square">
            <a:spAutoFit/>
          </a:bodyPr>
          <a:lstStyle/>
          <a:p>
            <a:pPr algn="ctr"/>
            <a:r>
              <a:rPr lang="fr-FR" sz="2000" b="1" dirty="0">
                <a:solidFill>
                  <a:srgbClr val="666666"/>
                </a:solidFill>
                <a:effectLst/>
                <a:ea typeface="Times New Roman" panose="02020603050405020304" pitchFamily="18" charset="0"/>
              </a:rPr>
              <a:t>Rapport 2018 sur le handicap et le développement (ONU, 2018).</a:t>
            </a:r>
          </a:p>
          <a:p>
            <a:pPr algn="ctr"/>
            <a:r>
              <a:rPr lang="fr-FR" sz="1050" b="1" u="sng" kern="1800" dirty="0">
                <a:solidFill>
                  <a:srgbClr val="0000FF"/>
                </a:solidFill>
                <a:effectLst/>
                <a:ea typeface="Times New Roman" panose="02020603050405020304" pitchFamily="18" charset="0"/>
                <a:cs typeface="Times New Roman" panose="02020603050405020304" pitchFamily="18" charset="0"/>
                <a:hlinkClick r:id="rId3"/>
              </a:rPr>
              <a:t>https://news.un.org/fr/story/2018/12/1030651</a:t>
            </a:r>
            <a:endParaRPr lang="fr-FR" sz="1050" b="1" u="sng" kern="1800" dirty="0">
              <a:solidFill>
                <a:srgbClr val="0000FF"/>
              </a:solidFill>
              <a:effectLst/>
              <a:ea typeface="Times New Roman" panose="02020603050405020304" pitchFamily="18" charset="0"/>
              <a:cs typeface="Times New Roman" panose="02020603050405020304" pitchFamily="18" charset="0"/>
            </a:endParaRPr>
          </a:p>
          <a:p>
            <a:r>
              <a:rPr lang="fr-FR" sz="1800" b="1" u="sng" kern="1800" dirty="0">
                <a:solidFill>
                  <a:srgbClr val="0000FF"/>
                </a:solidFill>
                <a:effectLst/>
                <a:ea typeface="Times New Roman" panose="02020603050405020304" pitchFamily="18" charset="0"/>
                <a:cs typeface="Times New Roman" panose="02020603050405020304" pitchFamily="18" charset="0"/>
              </a:rPr>
              <a:t>… </a:t>
            </a:r>
            <a:r>
              <a:rPr lang="fr-FR" sz="1800" dirty="0">
                <a:solidFill>
                  <a:srgbClr val="666666"/>
                </a:solidFill>
                <a:effectLst/>
                <a:ea typeface="Times New Roman" panose="02020603050405020304" pitchFamily="18" charset="0"/>
              </a:rPr>
              <a:t>la </a:t>
            </a:r>
            <a:r>
              <a:rPr lang="fr-FR" sz="1800" b="1" dirty="0">
                <a:solidFill>
                  <a:srgbClr val="FF0000"/>
                </a:solidFill>
                <a:effectLst/>
                <a:ea typeface="Times New Roman" panose="02020603050405020304" pitchFamily="18" charset="0"/>
              </a:rPr>
              <a:t>discrimination</a:t>
            </a:r>
            <a:r>
              <a:rPr lang="fr-FR" sz="1800" dirty="0">
                <a:solidFill>
                  <a:srgbClr val="666666"/>
                </a:solidFill>
                <a:effectLst/>
                <a:ea typeface="Times New Roman" panose="02020603050405020304" pitchFamily="18" charset="0"/>
              </a:rPr>
              <a:t> fondée sur le handicap a des effets graves sur les transports, la vie culturelle et l'accès aux lieux et services publics …</a:t>
            </a:r>
          </a:p>
          <a:p>
            <a:endParaRPr lang="fr-FR" sz="1800" dirty="0">
              <a:solidFill>
                <a:srgbClr val="666666"/>
              </a:solidFill>
              <a:effectLst/>
              <a:ea typeface="Times New Roman" panose="02020603050405020304" pitchFamily="18" charset="0"/>
            </a:endParaRPr>
          </a:p>
          <a:p>
            <a:endParaRPr lang="fr-FR" b="1" i="1" dirty="0">
              <a:solidFill>
                <a:srgbClr val="666666"/>
              </a:solidFill>
              <a:ea typeface="Times New Roman" panose="02020603050405020304" pitchFamily="18" charset="0"/>
            </a:endParaRPr>
          </a:p>
          <a:p>
            <a:pPr algn="ctr"/>
            <a:r>
              <a:rPr lang="fr-FR" sz="2000" b="1" dirty="0">
                <a:effectLst/>
                <a:ea typeface="Times New Roman" panose="02020603050405020304" pitchFamily="18" charset="0"/>
              </a:rPr>
              <a:t>Conseil des droits de l’homme. ONU, 2019.</a:t>
            </a:r>
          </a:p>
          <a:p>
            <a:pPr algn="ctr">
              <a:spcAft>
                <a:spcPts val="1000"/>
              </a:spcAft>
            </a:pPr>
            <a:r>
              <a:rPr lang="fr-FR" sz="1050" b="1" u="sng" dirty="0">
                <a:solidFill>
                  <a:srgbClr val="FF0000"/>
                </a:solidFill>
                <a:effectLst/>
                <a:ea typeface="Calibri" panose="020F0502020204030204" pitchFamily="34" charset="0"/>
                <a:cs typeface="Times New Roman" panose="02020603050405020304" pitchFamily="18" charset="0"/>
                <a:hlinkClick r:id="rId4"/>
              </a:rPr>
              <a:t>https://organisation.nexem.fr/assets/rapp rt-2019-de-lonu-sur-le-droits-des-personnes-handicapees-cf23-32135.html?lang=</a:t>
            </a:r>
            <a:r>
              <a:rPr lang="fr-FR" sz="1050" b="1" u="sng" dirty="0" err="1">
                <a:solidFill>
                  <a:srgbClr val="FF0000"/>
                </a:solidFill>
                <a:effectLst/>
                <a:ea typeface="Calibri" panose="020F0502020204030204" pitchFamily="34" charset="0"/>
                <a:cs typeface="Times New Roman" panose="02020603050405020304" pitchFamily="18" charset="0"/>
                <a:hlinkClick r:id="rId4"/>
              </a:rPr>
              <a:t>fr</a:t>
            </a:r>
            <a:endParaRPr lang="fr-FR" sz="1050" b="1" u="sng" dirty="0">
              <a:solidFill>
                <a:srgbClr val="FF0000"/>
              </a:solidFill>
              <a:ea typeface="Calibri" panose="020F0502020204030204" pitchFamily="34" charset="0"/>
              <a:cs typeface="Times New Roman" panose="02020603050405020304" pitchFamily="18" charset="0"/>
            </a:endParaRPr>
          </a:p>
          <a:p>
            <a:pPr>
              <a:spcAft>
                <a:spcPts val="1000"/>
              </a:spcAft>
            </a:pPr>
            <a:r>
              <a:rPr lang="fr-FR" sz="1800" dirty="0">
                <a:effectLst/>
                <a:ea typeface="Calibri" panose="020F0502020204030204" pitchFamily="34" charset="0"/>
                <a:cs typeface="Times New Roman" panose="02020603050405020304" pitchFamily="18" charset="0"/>
              </a:rPr>
              <a:t>… organiser des campagnes de sensibilisation aux droits des personnes handicapées pour encourager les médias et la population dans son ensemble à </a:t>
            </a:r>
            <a:r>
              <a:rPr lang="fr-FR" sz="1800" b="1" dirty="0">
                <a:solidFill>
                  <a:srgbClr val="FF0000"/>
                </a:solidFill>
                <a:effectLst/>
                <a:ea typeface="Calibri" panose="020F0502020204030204" pitchFamily="34" charset="0"/>
                <a:cs typeface="Times New Roman" panose="02020603050405020304" pitchFamily="18" charset="0"/>
              </a:rPr>
              <a:t>combattre la stigmatisation et les préjugés dont ces personnes sont victimes …</a:t>
            </a:r>
            <a:endParaRPr lang="fr-FR" b="1" u="sng" kern="1800" dirty="0">
              <a:solidFill>
                <a:srgbClr val="FF0000"/>
              </a:solidFill>
              <a:ea typeface="Calibri" panose="020F0502020204030204" pitchFamily="34" charset="0"/>
              <a:cs typeface="Times New Roman" panose="02020603050405020304" pitchFamily="18" charset="0"/>
            </a:endParaRP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solidFill>
                  <a:srgbClr val="666666"/>
                </a:solidFill>
                <a:effectLst/>
                <a:latin typeface="Helvetica" panose="020B0604020202020204" pitchFamily="34" charset="0"/>
                <a:ea typeface="Times New Roman" panose="02020603050405020304" pitchFamily="18" charset="0"/>
              </a:rPr>
              <a:t> </a:t>
            </a:r>
            <a:endParaRPr lang="fr-FR" dirty="0"/>
          </a:p>
        </p:txBody>
      </p:sp>
    </p:spTree>
    <p:extLst>
      <p:ext uri="{BB962C8B-B14F-4D97-AF65-F5344CB8AC3E}">
        <p14:creationId xmlns:p14="http://schemas.microsoft.com/office/powerpoint/2010/main" val="196783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F209A81-E74C-49E8-B365-6E3910DECDCD}"/>
              </a:ext>
            </a:extLst>
          </p:cNvPr>
          <p:cNvSpPr txBox="1"/>
          <p:nvPr/>
        </p:nvSpPr>
        <p:spPr>
          <a:xfrm>
            <a:off x="881508" y="117693"/>
            <a:ext cx="10301801" cy="5632311"/>
          </a:xfrm>
          <a:prstGeom prst="rect">
            <a:avLst/>
          </a:prstGeom>
          <a:noFill/>
        </p:spPr>
        <p:txBody>
          <a:bodyPr wrap="square">
            <a:spAutoFit/>
          </a:bodyPr>
          <a:lstStyle/>
          <a:p>
            <a:pPr algn="ctr"/>
            <a:r>
              <a:rPr lang="fr-FR" sz="7200" b="1" dirty="0">
                <a:solidFill>
                  <a:srgbClr val="0070C0"/>
                </a:solidFill>
                <a:latin typeface="+mn-lt"/>
              </a:rPr>
              <a:t>Que peut-on lire dans quelques textes nationaux tunisiens essentiels sur l’éducation des enfants en situation de handicap?</a:t>
            </a:r>
            <a:endParaRPr lang="fr-FR" sz="7200" dirty="0">
              <a:solidFill>
                <a:srgbClr val="0070C0"/>
              </a:solidFill>
            </a:endParaRPr>
          </a:p>
        </p:txBody>
      </p:sp>
    </p:spTree>
    <p:extLst>
      <p:ext uri="{BB962C8B-B14F-4D97-AF65-F5344CB8AC3E}">
        <p14:creationId xmlns:p14="http://schemas.microsoft.com/office/powerpoint/2010/main" val="3746306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1DAD33-1BB7-4B71-9C3B-8074584B4B4C}"/>
              </a:ext>
            </a:extLst>
          </p:cNvPr>
          <p:cNvSpPr>
            <a:spLocks noGrp="1"/>
          </p:cNvSpPr>
          <p:nvPr>
            <p:ph type="ctrTitle"/>
          </p:nvPr>
        </p:nvSpPr>
        <p:spPr>
          <a:xfrm>
            <a:off x="1524000" y="1122363"/>
            <a:ext cx="9144000" cy="1226132"/>
          </a:xfrm>
        </p:spPr>
        <p:txBody>
          <a:bodyPr>
            <a:noAutofit/>
          </a:bodyPr>
          <a:lstStyle/>
          <a:p>
            <a:r>
              <a:rPr lang="fr-F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loi n° 81-46 du 29 mai 1981 relative à la protection et à la promotion des handicapés telle que modifiée par la loi n° 89-52 du 14 mars 1989 </a:t>
            </a:r>
            <a:endParaRPr lang="fr-FR" sz="2000" dirty="0"/>
          </a:p>
        </p:txBody>
      </p:sp>
      <p:sp>
        <p:nvSpPr>
          <p:cNvPr id="3" name="Sous-titre 2">
            <a:extLst>
              <a:ext uri="{FF2B5EF4-FFF2-40B4-BE49-F238E27FC236}">
                <a16:creationId xmlns:a16="http://schemas.microsoft.com/office/drawing/2014/main" id="{09D911EA-796F-44BA-9C83-F459C979A008}"/>
              </a:ext>
            </a:extLst>
          </p:cNvPr>
          <p:cNvSpPr>
            <a:spLocks noGrp="1"/>
          </p:cNvSpPr>
          <p:nvPr>
            <p:ph type="subTitle" idx="1"/>
          </p:nvPr>
        </p:nvSpPr>
        <p:spPr>
          <a:xfrm>
            <a:off x="1524000" y="4009900"/>
            <a:ext cx="9144000" cy="1655762"/>
          </a:xfrm>
        </p:spPr>
        <p:txBody>
          <a:bodyPr/>
          <a:lstStyle/>
          <a:p>
            <a:pPr algn="l"/>
            <a:r>
              <a:rPr lang="fr-F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Article 6 </a:t>
            </a:r>
            <a:r>
              <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les handicapés ont le </a:t>
            </a:r>
            <a:r>
              <a:rPr lang="fr-FR"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doit de bénéficier d'une éducation, d'une rééducation et d'une formation professionnelle appropriées</a:t>
            </a:r>
            <a:r>
              <a:rPr lang="fr-FR"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1645383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1587</Words>
  <Application>Microsoft Office PowerPoint</Application>
  <PresentationFormat>Grand écran</PresentationFormat>
  <Paragraphs>69</Paragraphs>
  <Slides>12</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12</vt:i4>
      </vt:variant>
    </vt:vector>
  </HeadingPairs>
  <TitlesOfParts>
    <vt:vector size="22" baseType="lpstr">
      <vt:lpstr>Arial</vt:lpstr>
      <vt:lpstr>Calibri</vt:lpstr>
      <vt:lpstr>Calibri Light</vt:lpstr>
      <vt:lpstr>Cambria</vt:lpstr>
      <vt:lpstr>Helvetica</vt:lpstr>
      <vt:lpstr>locator-web</vt:lpstr>
      <vt:lpstr>Source Sans Pro</vt:lpstr>
      <vt:lpstr>Times New Roman</vt:lpstr>
      <vt:lpstr>Verdana</vt:lpstr>
      <vt:lpstr>Thème Office</vt:lpstr>
      <vt:lpstr>        Que peut-on lire dans quelques textes internationaux essentiels sur l’éducation des enfants en situation de handicap?</vt:lpstr>
      <vt:lpstr>La Convention internationale relative aux droits de l’enfant (ONU, 1989) (Ratifiée par la Tunisie en 1992) https://www.un.org/disabilities/documents/convention/convoptprot-f.pdf </vt:lpstr>
      <vt:lpstr>Charte africaine des droits et du bien-être de l'enfant. Organisation de l'unité africaine, 1990. https://www.un.org/fr, 1990/africa/osaa/pdf/au/afr_charter_rights_welfare_child_africa_1990f.pdf </vt:lpstr>
      <vt:lpstr>La déclaration de Salamanque et le cadre d’action pour l’éducation et les besoins spéciaux.  ONU, 1994. http://dcalin.fr/internat/declaration_salamanque.html  </vt:lpstr>
      <vt:lpstr> Convention Internationale Relative aux Droits des Personnes Handicapées (ONU, 2006). (Ratifiée par la Tunisie le 2 avril 2008) https://www.admin.ch/opc/fr/classified-compilation/20122488/index.html </vt:lpstr>
      <vt:lpstr>Les Objectifs de Développement Durable des Nations Unies. 2015. https://www.globalcompact-france.org/images/un_global_compact/page_odd/Liste_des_17_ODD_et_169_cibles_-_web.pdf   Assurer l’accès de tous à une éducation de qualité, sur un pied d’égalité, et promouvoir les possibilités d’apprentissage tout au long de la vie. </vt:lpstr>
      <vt:lpstr>Sommet sur les droits des personnes handicapées sont au cœur des objectifs du développement durable (ONU, 2018) https://news.un.org/fr/story/2018/07/1019742 </vt:lpstr>
      <vt:lpstr>Présentation PowerPoint</vt:lpstr>
      <vt:lpstr>loi n° 81-46 du 29 mai 1981 relative à la protection et à la promotion des handicapés telle que modifiée par la loi n° 89-52 du 14 mars 1989 </vt:lpstr>
      <vt:lpstr>     Loi no. 95-92 du 9 novembre 1995, relative à la publication du code de la protection de l'enfant https://www.ilo.org/dyn/natlex/docs/WEBTEXT/42904/64989/F95TUN01.htm#:~:text=Il%20est%20interdit%20de%20faire,de%20violence%20et%20de%20terreur </vt:lpstr>
      <vt:lpstr>  Loi d’orientation n° 2005-83 du 15 août 2005 http://www.droit-afrique.com/upload/doc/tunisie/Tunisie-Loi-2005-83-promotion-protection-handicapes.pdf </vt:lpstr>
      <vt:lpstr>Constitution de la République tunisienne, 2014 http://www.ivd.tn/wp-content/uploads/2018/02/constitution-b-a-t.pdf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disent les textes internationaux essentiels ?</dc:title>
  <dc:creator>ALAIN MANTE</dc:creator>
  <cp:lastModifiedBy>ALAIN MANTE</cp:lastModifiedBy>
  <cp:revision>35</cp:revision>
  <dcterms:created xsi:type="dcterms:W3CDTF">2020-11-11T15:31:14Z</dcterms:created>
  <dcterms:modified xsi:type="dcterms:W3CDTF">2020-11-14T12:03:38Z</dcterms:modified>
</cp:coreProperties>
</file>