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81" r:id="rId3"/>
    <p:sldId id="257" r:id="rId4"/>
    <p:sldId id="272" r:id="rId5"/>
    <p:sldId id="283" r:id="rId6"/>
    <p:sldId id="270" r:id="rId7"/>
    <p:sldId id="276"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MANTE" initials="AM" lastIdx="25" clrIdx="0">
    <p:extLst>
      <p:ext uri="{19B8F6BF-5375-455C-9EA6-DF929625EA0E}">
        <p15:presenceInfo xmlns:p15="http://schemas.microsoft.com/office/powerpoint/2012/main" userId="f3649506c0580b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CC"/>
    <a:srgbClr val="FFCCFF"/>
    <a:srgbClr val="00FFFF"/>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5253" autoAdjust="0"/>
  </p:normalViewPr>
  <p:slideViewPr>
    <p:cSldViewPr snapToGrid="0">
      <p:cViewPr varScale="1">
        <p:scale>
          <a:sx n="76" d="100"/>
          <a:sy n="76" d="100"/>
        </p:scale>
        <p:origin x="103" y="329"/>
      </p:cViewPr>
      <p:guideLst/>
    </p:cSldViewPr>
  </p:slideViewPr>
  <p:notesTextViewPr>
    <p:cViewPr>
      <p:scale>
        <a:sx n="1" d="1"/>
        <a:sy n="1" d="1"/>
      </p:scale>
      <p:origin x="0" y="0"/>
    </p:cViewPr>
  </p:notesTextViewPr>
  <p:notesViewPr>
    <p:cSldViewPr snapToGrid="0">
      <p:cViewPr varScale="1">
        <p:scale>
          <a:sx n="60" d="100"/>
          <a:sy n="60" d="100"/>
        </p:scale>
        <p:origin x="1231"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3T15:37:27.960" idx="10">
    <p:pos x="-599" y="-1154"/>
    <p:text/>
    <p:extLst>
      <p:ext uri="{C676402C-5697-4E1C-873F-D02D1690AC5C}">
        <p15:threadingInfo xmlns:p15="http://schemas.microsoft.com/office/powerpoint/2012/main" timeZoneBias="-60"/>
      </p:ext>
    </p:extLst>
  </p:cm>
  <p:cm authorId="1" dt="2021-01-24T11:05:16.471" idx="11">
    <p:pos x="-599" y="-1018"/>
    <p:text>Les TCC sont une appelltion très générale (générique)</p:text>
    <p:extLst>
      <p:ext uri="{C676402C-5697-4E1C-873F-D02D1690AC5C}">
        <p15:threadingInfo xmlns:p15="http://schemas.microsoft.com/office/powerpoint/2012/main" timeZoneBias="-60">
          <p15:parentCm authorId="1" idx="10"/>
        </p15:threadingInfo>
      </p:ext>
    </p:extLst>
  </p:cm>
  <p:cm authorId="1" dt="2021-01-24T11:06:24.484" idx="12">
    <p:pos x="-599" y="-882"/>
    <p:text>3 caractéristiques essentielles : 1. ils sont durables, 2. ils affectent la socialisation présente à l'école, dasn la famille, et plus tard, 3. ils perturbent les apprentissages et déroulement de la scolarité</p:text>
    <p:extLst>
      <p:ext uri="{C676402C-5697-4E1C-873F-D02D1690AC5C}">
        <p15:threadingInfo xmlns:p15="http://schemas.microsoft.com/office/powerpoint/2012/main" timeZoneBias="-60">
          <p15:parentCm authorId="1" idx="10"/>
        </p15:threadingInfo>
      </p:ext>
    </p:extLst>
  </p:cm>
  <p:cm authorId="1" dt="2021-02-07T10:02:16.191" idx="24">
    <p:pos x="-599" y="-746"/>
    <p:text>Nous commençons par une courte présentation de l'ensemble de la formation pour les TCC.
Nous passons ensuite en revue les TC, les TOP, les TDA-H et les TSA, avec pour chacun d'eux, une courte description théorique, suivies de recommandations d'attitudes pratiques en classe également théoriques.
Nous terminons par quelques recommandations communes à tous les cas.</p:text>
    <p:extLst>
      <p:ext uri="{C676402C-5697-4E1C-873F-D02D1690AC5C}">
        <p15:threadingInfo xmlns:p15="http://schemas.microsoft.com/office/powerpoint/2012/main" timeZoneBias="-60">
          <p15:parentCm authorId="1" idx="10"/>
        </p15:threadingInfo>
      </p:ext>
    </p:extLst>
  </p:cm>
  <p:cm authorId="1" dt="2021-01-29T16:04:19.175" idx="15">
    <p:pos x="-151" y="-1366"/>
    <p:text/>
    <p:extLst>
      <p:ext uri="{C676402C-5697-4E1C-873F-D02D1690AC5C}">
        <p15:threadingInfo xmlns:p15="http://schemas.microsoft.com/office/powerpoint/2012/main" timeZoneBias="-60"/>
      </p:ext>
    </p:extLst>
  </p:cm>
  <p:cm authorId="1" dt="2021-01-29T16:04:57.856" idx="16">
    <p:pos x="98" y="-1904"/>
    <p:text>Prévenir les participantes, que cette formation sera plustôt descriptive et informative avec peu de participation. Une quantité d'informations seront présentées plutôt sous forme de cours. Les dispositives présententent un résumé, les notions importantes à retenir sont en gras. Un document word plus complet reprend toutes les diapositives et comporte tout ce que dit la foramateur.</p:text>
    <p:extLst>
      <p:ext uri="{C676402C-5697-4E1C-873F-D02D1690AC5C}">
        <p15:threadingInfo xmlns:p15="http://schemas.microsoft.com/office/powerpoint/2012/main" timeZoneBias="-60"/>
      </p:ext>
    </p:extLst>
  </p:cm>
  <p:cm authorId="1" dt="2021-01-30T08:21:15.476" idx="21">
    <p:pos x="676" y="-620"/>
    <p:text>L'appellation "trouble neurodéveloppemental " date de la fin du XX°. Elle regroupe l'ensemble des perturbatiosn psychiques, (liste?) et s'appuie entre autres sur les progrès de l'imagerie médicale et son exploration des zones du cerveau effectées.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4T11:09:01.131" idx="13">
    <p:pos x="-190" y="-361"/>
    <p:text>COMPORTEMENT définition : manière d’agir et de réagir d’une personne dans son milieu.</p:text>
    <p:extLst>
      <p:ext uri="{C676402C-5697-4E1C-873F-D02D1690AC5C}">
        <p15:threadingInfo xmlns:p15="http://schemas.microsoft.com/office/powerpoint/2012/main" timeZoneBias="-60"/>
      </p:ext>
    </p:extLst>
  </p:cm>
  <p:cm authorId="1" dt="2021-01-24T11:09:56.481" idx="14">
    <p:pos x="-190" y="-225"/>
    <p:text>TROUBLE 2 définitions : 1. (adjectif qualificatif) aspect flou, non limpide, douteux, manquent de clarté …. , 2. Un trouble (nom commun) sous un angle médical se définit comme l’altération ou la perturbation d’une  fonction du corps humain = déficience dignostiquéeobjectivée</p:text>
    <p:extLst>
      <p:ext uri="{C676402C-5697-4E1C-873F-D02D1690AC5C}">
        <p15:threadingInfo xmlns:p15="http://schemas.microsoft.com/office/powerpoint/2012/main" timeZoneBias="-60">
          <p15:parentCm authorId="1" idx="1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20T17:43:59.874" idx="1">
    <p:pos x="70" y="-918"/>
    <p:text/>
    <p:extLst>
      <p:ext uri="{C676402C-5697-4E1C-873F-D02D1690AC5C}">
        <p15:threadingInfo xmlns:p15="http://schemas.microsoft.com/office/powerpoint/2012/main" timeZoneBias="-60"/>
      </p:ext>
    </p:extLst>
  </p:cm>
  <p:cm authorId="1" dt="2021-01-21T17:25:31.987" idx="6">
    <p:pos x="70" y="-782"/>
    <p:text>POSSIBILITE DE PARTICIPATION selon temps disponible : parmi ces nombreuses manisfestations, quelles sont celles que vous avez rencontrées chez les élèves qui dérangent votre classe, seulement. Enoncé, comptage à main levée et report sur un document de comptage par personnel extrérieur (Ammar) &gt; exploitation ultérieure lots des présentations des TC, TOP, TDAH, TSA.</p:text>
    <p:extLst>
      <p:ext uri="{C676402C-5697-4E1C-873F-D02D1690AC5C}">
        <p15:threadingInfo xmlns:p15="http://schemas.microsoft.com/office/powerpoint/2012/main" timeZoneBias="-60">
          <p15:parentCm authorId="1" idx="1"/>
        </p15:threadingInfo>
      </p:ext>
    </p:extLst>
  </p:cm>
  <p:cm authorId="1" dt="2021-01-21T18:41:13.571" idx="9">
    <p:pos x="473" y="-933"/>
    <p:text>Cette approche est générale, très empirique et destinée à l'entrée en matière du thème. Les cas de TC, TOP, TDAH, ou TSA seront inventotiés plus en détail pour justifier des réactons et attitudes enseignantes appropriées.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1-29T16:11:04.794" idx="17">
    <p:pos x="42" y="-993"/>
    <p:text>Souligner le côté psychologique de l'enfant, au delà des manifestations visibles. Ce qu'il ressent en matière de culpabilité, angoisse, et en perte de l'estime de soi n'est pas toujours directement visible ni perçu par l'enseignante.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1-29T16:14:58.809" idx="18">
    <p:pos x="73" y="-839"/>
    <p:text>Rappeler que si ce diagramme est complexe en apparence, il doit être suivi avec les commentaires du formateur. Ce sont toujours les mot en gras qui sont importants. Une partie importante de ce diagramme est décomposé et expliqué à la diapo suivante.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1-29T16:18:07.666" idx="19">
    <p:pos x="-41" y="-467"/>
    <p:text>Le principe de cette formation s'appuie sur une logique simple : 1. description des faits saillants du trouble. 2. Recommandatison qui en découlent pour les enseignant(e)s dasn leur classe.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2-11T13:29:26.234" idx="25">
    <p:pos x="-10" y="-24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B18E4-6276-44D9-9D90-A292F89DAE35}" type="datetimeFigureOut">
              <a:rPr lang="fr-FR" smtClean="0"/>
              <a:t>14/02/2021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EC1FF-47E8-4AE5-AA2F-0D3305663C13}" type="slidenum">
              <a:rPr lang="fr-FR" smtClean="0"/>
              <a:t>‹N°›</a:t>
            </a:fld>
            <a:endParaRPr lang="fr-FR"/>
          </a:p>
        </p:txBody>
      </p:sp>
    </p:spTree>
    <p:extLst>
      <p:ext uri="{BB962C8B-B14F-4D97-AF65-F5344CB8AC3E}">
        <p14:creationId xmlns:p14="http://schemas.microsoft.com/office/powerpoint/2010/main" val="124379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BEC1FF-47E8-4AE5-AA2F-0D3305663C13}" type="slidenum">
              <a:rPr lang="fr-FR" smtClean="0"/>
              <a:t>6</a:t>
            </a:fld>
            <a:endParaRPr lang="fr-FR"/>
          </a:p>
        </p:txBody>
      </p:sp>
    </p:spTree>
    <p:extLst>
      <p:ext uri="{BB962C8B-B14F-4D97-AF65-F5344CB8AC3E}">
        <p14:creationId xmlns:p14="http://schemas.microsoft.com/office/powerpoint/2010/main" val="261762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451B7-910E-4F32-BDAE-F0850F23392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664FC54-F869-47AB-B7CB-E47E02F7D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338D9C-3305-4707-B1E9-813E03819116}"/>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8DCE48A0-0989-49B0-80C4-A0CE21B64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A62EF7-DBE1-4D5B-8D16-E8473C260537}"/>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1438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E1744-30E1-4FC9-86EC-B65C4972BA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72B34A-656E-44AB-A02C-2865316045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02A75A-545A-4CFA-843D-47E45E94D823}"/>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CB135D85-DA7F-4AFF-99D3-AC91E68B0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494EB7-1799-4B0C-8903-4ACA4C5BCB06}"/>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290811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0C2DE7-52D5-4A9B-9978-DF3B6597B2B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FFA917-25C8-4B77-A9C6-C25F00D895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1007F1-A57E-4F4A-BACF-78E6FAB61B73}"/>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56625B3D-1708-46E9-ADD9-69204E59A2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C9DDA2-F904-4B33-8498-7E86C4D6C40C}"/>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150035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66E1-A065-40A0-8884-FB7F3FAE68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522FE5-B5A1-43C2-85E9-96FC7642577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06DC1A-527D-4D43-A293-15D7874F7AA8}"/>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5F5759D9-899C-4F3F-8856-9CF637A1D8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1FBB0C-2A00-4D5D-B218-69CC58A7D63C}"/>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23703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35D9D-86F0-4502-9805-46FFC9F59E6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BF8F4F-D1A1-4AE5-9CBE-7CF8F510A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0839E59-331C-4617-804D-D2C86C097B5B}"/>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631B94FD-1684-40CD-8969-9120498073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74953D-4D5F-439B-9052-928B970F088E}"/>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277575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86F85-5D78-444C-AEDD-228A841063E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E840B4-1FC8-4AB3-B12D-C687543E6BD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43476B7-B245-4E90-815A-96601B082F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D322CE-0952-4A37-9B13-AAB65D383B5E}"/>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6" name="Espace réservé du pied de page 5">
            <a:extLst>
              <a:ext uri="{FF2B5EF4-FFF2-40B4-BE49-F238E27FC236}">
                <a16:creationId xmlns:a16="http://schemas.microsoft.com/office/drawing/2014/main" id="{C3598ABE-642A-41DB-AAE4-15E20F6ABD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E5AE49-7168-436E-8811-BD4A0A996848}"/>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146407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CA436-4ACA-4151-9166-60673E627ED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3EBB4C4-9D9C-4DDD-A650-B6914CBAF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3CE272-CDD2-41BE-A703-4783AA4B05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E424C1-34EA-4DA9-95BC-E9E7E5D08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3116B1-7D76-49D3-A52C-049B86F509D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6365F60-F77E-42B4-87D6-095DBE20C16A}"/>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8" name="Espace réservé du pied de page 7">
            <a:extLst>
              <a:ext uri="{FF2B5EF4-FFF2-40B4-BE49-F238E27FC236}">
                <a16:creationId xmlns:a16="http://schemas.microsoft.com/office/drawing/2014/main" id="{D8D9F8E9-7F21-411F-9752-171BB60241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01DE96-2797-45A5-B887-51FDB4AB6E4F}"/>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289051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E140D-B819-4D0C-A3B0-4B13B44F57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8C4838-A144-4C8C-A9A4-63EF5C51234C}"/>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4" name="Espace réservé du pied de page 3">
            <a:extLst>
              <a:ext uri="{FF2B5EF4-FFF2-40B4-BE49-F238E27FC236}">
                <a16:creationId xmlns:a16="http://schemas.microsoft.com/office/drawing/2014/main" id="{CD675642-5E0A-47A7-A34F-EFB08C5A2B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D6F89AF-8899-4214-9291-515FEA01398E}"/>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188110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554914-72B8-4095-ADE0-B7A0CA7227BF}"/>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3" name="Espace réservé du pied de page 2">
            <a:extLst>
              <a:ext uri="{FF2B5EF4-FFF2-40B4-BE49-F238E27FC236}">
                <a16:creationId xmlns:a16="http://schemas.microsoft.com/office/drawing/2014/main" id="{E0855F9A-5AB8-413D-AE7C-50B7FF96CCB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FCD9BE-84DD-48BF-949C-77E7DAA3BFB0}"/>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59615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63366-DA7E-45FE-B32A-23B8080160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1F9FD9F-104E-4FE1-8A10-FB433F937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7DC3C36-E58D-4FA5-9F8A-D73AD4495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DC6DB0-D74E-4A94-9E7C-3D070D839284}"/>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6" name="Espace réservé du pied de page 5">
            <a:extLst>
              <a:ext uri="{FF2B5EF4-FFF2-40B4-BE49-F238E27FC236}">
                <a16:creationId xmlns:a16="http://schemas.microsoft.com/office/drawing/2014/main" id="{3324E83D-2566-4299-86EB-7C3F23641F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2361E7-4FE5-47E5-BF80-FB668713364F}"/>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394624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A59D-5E7B-4B54-ABDB-244B8487EC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9B9D9F-AC29-489B-A654-254005DC2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FA0A295-DB2D-4F6C-A6AB-3F3EC45CB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568EE4-E314-4E74-84F1-58EBD12CD45A}"/>
              </a:ext>
            </a:extLst>
          </p:cNvPr>
          <p:cNvSpPr>
            <a:spLocks noGrp="1"/>
          </p:cNvSpPr>
          <p:nvPr>
            <p:ph type="dt" sz="half" idx="10"/>
          </p:nvPr>
        </p:nvSpPr>
        <p:spPr/>
        <p:txBody>
          <a:bodyPr/>
          <a:lstStyle/>
          <a:p>
            <a:fld id="{215A3932-C28A-461D-A055-9FE21C36663D}" type="datetimeFigureOut">
              <a:rPr lang="fr-FR" smtClean="0"/>
              <a:t>14/02/2021</a:t>
            </a:fld>
            <a:endParaRPr lang="fr-FR"/>
          </a:p>
        </p:txBody>
      </p:sp>
      <p:sp>
        <p:nvSpPr>
          <p:cNvPr id="6" name="Espace réservé du pied de page 5">
            <a:extLst>
              <a:ext uri="{FF2B5EF4-FFF2-40B4-BE49-F238E27FC236}">
                <a16:creationId xmlns:a16="http://schemas.microsoft.com/office/drawing/2014/main" id="{0D18FC23-1CC2-40BA-8860-58FBB7CC77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94CF6B-19BD-4641-AEA8-EF40BCA7B415}"/>
              </a:ext>
            </a:extLst>
          </p:cNvPr>
          <p:cNvSpPr>
            <a:spLocks noGrp="1"/>
          </p:cNvSpPr>
          <p:nvPr>
            <p:ph type="sldNum" sz="quarter" idx="12"/>
          </p:nvPr>
        </p:nvSpPr>
        <p:spPr/>
        <p:txBody>
          <a:bodyPr/>
          <a:lstStyle/>
          <a:p>
            <a:fld id="{00BCEE1E-2617-43CF-8A59-44B01078968B}" type="slidenum">
              <a:rPr lang="fr-FR" smtClean="0"/>
              <a:t>‹N°›</a:t>
            </a:fld>
            <a:endParaRPr lang="fr-FR"/>
          </a:p>
        </p:txBody>
      </p:sp>
    </p:spTree>
    <p:extLst>
      <p:ext uri="{BB962C8B-B14F-4D97-AF65-F5344CB8AC3E}">
        <p14:creationId xmlns:p14="http://schemas.microsoft.com/office/powerpoint/2010/main" val="51314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1D4B42-709C-4C96-8B88-44F72AE81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4C426DC-BCB7-46D2-989C-2C3F49665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E69094-BA42-4B21-8250-E807C96E7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A3932-C28A-461D-A055-9FE21C36663D}" type="datetimeFigureOut">
              <a:rPr lang="fr-FR" smtClean="0"/>
              <a:t>14/02/2021</a:t>
            </a:fld>
            <a:endParaRPr lang="fr-FR"/>
          </a:p>
        </p:txBody>
      </p:sp>
      <p:sp>
        <p:nvSpPr>
          <p:cNvPr id="5" name="Espace réservé du pied de page 4">
            <a:extLst>
              <a:ext uri="{FF2B5EF4-FFF2-40B4-BE49-F238E27FC236}">
                <a16:creationId xmlns:a16="http://schemas.microsoft.com/office/drawing/2014/main" id="{8F74396A-DACB-4E1B-8A6B-DCB7D32AD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DAF368-CC5F-4FD1-B9E3-A2B68AD9C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CEE1E-2617-43CF-8A59-44B01078968B}" type="slidenum">
              <a:rPr lang="fr-FR" smtClean="0"/>
              <a:t>‹N°›</a:t>
            </a:fld>
            <a:endParaRPr lang="fr-FR"/>
          </a:p>
        </p:txBody>
      </p:sp>
    </p:spTree>
    <p:extLst>
      <p:ext uri="{BB962C8B-B14F-4D97-AF65-F5344CB8AC3E}">
        <p14:creationId xmlns:p14="http://schemas.microsoft.com/office/powerpoint/2010/main" val="318700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5766F22-0A1E-4D9A-A6F9-4B01B4F2F4C0}"/>
              </a:ext>
            </a:extLst>
          </p:cNvPr>
          <p:cNvSpPr>
            <a:spLocks noGrp="1"/>
          </p:cNvSpPr>
          <p:nvPr>
            <p:ph type="ctrTitle"/>
          </p:nvPr>
        </p:nvSpPr>
        <p:spPr>
          <a:xfrm>
            <a:off x="1583439" y="691234"/>
            <a:ext cx="9144000" cy="3072860"/>
          </a:xfrm>
          <a:solidFill>
            <a:srgbClr val="CCFFCC">
              <a:alpha val="23000"/>
            </a:srgbClr>
          </a:solidFill>
          <a:ln w="38100">
            <a:solidFill>
              <a:srgbClr val="92D050"/>
            </a:solidFill>
          </a:ln>
          <a:effectLst/>
        </p:spPr>
        <p:txBody>
          <a:bodyPr>
            <a:noAutofit/>
          </a:bodyPr>
          <a:lstStyle/>
          <a:p>
            <a:r>
              <a:rPr lang="fr-FR" sz="7200" b="1" dirty="0">
                <a:solidFill>
                  <a:srgbClr val="0070C0"/>
                </a:solidFill>
              </a:rPr>
              <a:t>Les troubles </a:t>
            </a:r>
            <a:br>
              <a:rPr lang="fr-FR" sz="7200" b="1" dirty="0">
                <a:solidFill>
                  <a:srgbClr val="0070C0"/>
                </a:solidFill>
              </a:rPr>
            </a:br>
            <a:r>
              <a:rPr lang="fr-FR" sz="7200" b="1" dirty="0">
                <a:solidFill>
                  <a:srgbClr val="0070C0"/>
                </a:solidFill>
              </a:rPr>
              <a:t>du comportement </a:t>
            </a:r>
            <a:br>
              <a:rPr lang="fr-FR" sz="7200" b="1" dirty="0">
                <a:solidFill>
                  <a:srgbClr val="0070C0"/>
                </a:solidFill>
              </a:rPr>
            </a:br>
            <a:r>
              <a:rPr lang="fr-FR" sz="7200" b="1" dirty="0">
                <a:solidFill>
                  <a:srgbClr val="0070C0"/>
                </a:solidFill>
              </a:rPr>
              <a:t>et de la conduite (TCC)</a:t>
            </a:r>
          </a:p>
        </p:txBody>
      </p:sp>
      <p:sp>
        <p:nvSpPr>
          <p:cNvPr id="3" name="ZoneTexte 2">
            <a:extLst>
              <a:ext uri="{FF2B5EF4-FFF2-40B4-BE49-F238E27FC236}">
                <a16:creationId xmlns:a16="http://schemas.microsoft.com/office/drawing/2014/main" id="{647EC83C-D570-461B-8F51-0AF5A130B940}"/>
              </a:ext>
            </a:extLst>
          </p:cNvPr>
          <p:cNvSpPr txBox="1"/>
          <p:nvPr/>
        </p:nvSpPr>
        <p:spPr>
          <a:xfrm>
            <a:off x="1647986" y="4406685"/>
            <a:ext cx="9079453" cy="1754326"/>
          </a:xfrm>
          <a:prstGeom prst="rect">
            <a:avLst/>
          </a:prstGeom>
          <a:solidFill>
            <a:srgbClr val="FFFFCC">
              <a:alpha val="24000"/>
            </a:srgbClr>
          </a:solidFill>
        </p:spPr>
        <p:txBody>
          <a:bodyPr wrap="square" rtlCol="0">
            <a:spAutoFit/>
          </a:bodyPr>
          <a:lstStyle/>
          <a:p>
            <a:pPr algn="ctr"/>
            <a:r>
              <a:rPr lang="fr-FR" dirty="0">
                <a:solidFill>
                  <a:srgbClr val="FF0000"/>
                </a:solidFill>
              </a:rPr>
              <a:t>Les TCC sont un terme générique pour désigner des comportements variés :</a:t>
            </a:r>
          </a:p>
          <a:p>
            <a:pPr marL="2114550" lvl="4" indent="-285750">
              <a:buFont typeface="Courier New" panose="02070309020205020404" pitchFamily="49" charset="0"/>
              <a:buChar char="o"/>
            </a:pPr>
            <a:r>
              <a:rPr lang="fr-FR" b="1" dirty="0">
                <a:solidFill>
                  <a:srgbClr val="FF0000"/>
                </a:solidFill>
              </a:rPr>
              <a:t>durables,</a:t>
            </a:r>
          </a:p>
          <a:p>
            <a:pPr marL="2114550" lvl="4" indent="-285750">
              <a:buFont typeface="Courier New" panose="02070309020205020404" pitchFamily="49" charset="0"/>
              <a:buChar char="o"/>
            </a:pPr>
            <a:r>
              <a:rPr lang="fr-FR" dirty="0">
                <a:solidFill>
                  <a:srgbClr val="FF0000"/>
                </a:solidFill>
              </a:rPr>
              <a:t>qui affectent la </a:t>
            </a:r>
            <a:r>
              <a:rPr lang="fr-FR" b="1" dirty="0">
                <a:solidFill>
                  <a:srgbClr val="FF0000"/>
                </a:solidFill>
              </a:rPr>
              <a:t>socialisation présente et future </a:t>
            </a:r>
            <a:r>
              <a:rPr lang="fr-FR" dirty="0">
                <a:solidFill>
                  <a:srgbClr val="FF0000"/>
                </a:solidFill>
              </a:rPr>
              <a:t>de l’enfant,</a:t>
            </a:r>
          </a:p>
          <a:p>
            <a:pPr marL="2114550" lvl="4" indent="-285750">
              <a:buFont typeface="Courier New" panose="02070309020205020404" pitchFamily="49" charset="0"/>
              <a:buChar char="o"/>
            </a:pPr>
            <a:r>
              <a:rPr lang="fr-FR" dirty="0">
                <a:solidFill>
                  <a:srgbClr val="FF0000"/>
                </a:solidFill>
              </a:rPr>
              <a:t>qui </a:t>
            </a:r>
            <a:r>
              <a:rPr lang="fr-FR" b="1" dirty="0">
                <a:solidFill>
                  <a:srgbClr val="FF0000"/>
                </a:solidFill>
              </a:rPr>
              <a:t>perturbent les apprentissages et le déroulement de la scolarité</a:t>
            </a:r>
            <a:r>
              <a:rPr lang="fr-FR" dirty="0"/>
              <a:t>. </a:t>
            </a:r>
          </a:p>
          <a:p>
            <a:pPr marL="2114550" lvl="4" indent="-285750">
              <a:buFont typeface="Courier New" panose="02070309020205020404" pitchFamily="49" charset="0"/>
              <a:buChar char="o"/>
            </a:pPr>
            <a:r>
              <a:rPr lang="fr-FR" dirty="0">
                <a:solidFill>
                  <a:srgbClr val="FF0000"/>
                </a:solidFill>
              </a:rPr>
              <a:t>Ils se rangent dans une classification plus large des troubles </a:t>
            </a:r>
            <a:r>
              <a:rPr lang="fr-FR" b="1" dirty="0">
                <a:solidFill>
                  <a:srgbClr val="FF0000"/>
                </a:solidFill>
              </a:rPr>
              <a:t>neurodéveloppementaux (TND). </a:t>
            </a:r>
            <a:endParaRPr lang="fr-FR" dirty="0"/>
          </a:p>
        </p:txBody>
      </p:sp>
    </p:spTree>
    <p:extLst>
      <p:ext uri="{BB962C8B-B14F-4D97-AF65-F5344CB8AC3E}">
        <p14:creationId xmlns:p14="http://schemas.microsoft.com/office/powerpoint/2010/main" val="420133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670ED0-7742-4D5C-AC2E-CFB68B6790A3}"/>
              </a:ext>
            </a:extLst>
          </p:cNvPr>
          <p:cNvPicPr/>
          <p:nvPr/>
        </p:nvPicPr>
        <p:blipFill>
          <a:blip r:embed="rId2"/>
          <a:stretch>
            <a:fillRect/>
          </a:stretch>
        </p:blipFill>
        <p:spPr>
          <a:xfrm>
            <a:off x="76200" y="66675"/>
            <a:ext cx="11785600" cy="6724650"/>
          </a:xfrm>
          <a:prstGeom prst="rect">
            <a:avLst/>
          </a:prstGeom>
          <a:ln>
            <a:solidFill>
              <a:srgbClr val="0070C0"/>
            </a:solidFill>
          </a:ln>
        </p:spPr>
      </p:pic>
    </p:spTree>
    <p:extLst>
      <p:ext uri="{BB962C8B-B14F-4D97-AF65-F5344CB8AC3E}">
        <p14:creationId xmlns:p14="http://schemas.microsoft.com/office/powerpoint/2010/main" val="364636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B9BF0CA-9386-49F8-9C1A-C18F4662E3F8}"/>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224269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3B148E-814B-46E9-9EDF-726B79ADEE41}"/>
              </a:ext>
            </a:extLst>
          </p:cNvPr>
          <p:cNvPicPr>
            <a:picLocks noChangeAspect="1"/>
          </p:cNvPicPr>
          <p:nvPr/>
        </p:nvPicPr>
        <p:blipFill>
          <a:blip r:embed="rId2"/>
          <a:stretch>
            <a:fillRect/>
          </a:stretch>
        </p:blipFill>
        <p:spPr>
          <a:xfrm>
            <a:off x="351481" y="197708"/>
            <a:ext cx="11620841" cy="6536723"/>
          </a:xfrm>
          <a:prstGeom prst="rect">
            <a:avLst/>
          </a:prstGeom>
        </p:spPr>
      </p:pic>
    </p:spTree>
    <p:extLst>
      <p:ext uri="{BB962C8B-B14F-4D97-AF65-F5344CB8AC3E}">
        <p14:creationId xmlns:p14="http://schemas.microsoft.com/office/powerpoint/2010/main" val="162129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E54833-0B56-4C0A-B5B0-EA7063EA69AF}"/>
              </a:ext>
            </a:extLst>
          </p:cNvPr>
          <p:cNvPicPr>
            <a:picLocks noChangeAspect="1"/>
          </p:cNvPicPr>
          <p:nvPr/>
        </p:nvPicPr>
        <p:blipFill>
          <a:blip r:embed="rId2"/>
          <a:stretch>
            <a:fillRect/>
          </a:stretch>
        </p:blipFill>
        <p:spPr>
          <a:xfrm>
            <a:off x="49717" y="0"/>
            <a:ext cx="12092565" cy="6858000"/>
          </a:xfrm>
          <a:prstGeom prst="rect">
            <a:avLst/>
          </a:prstGeom>
        </p:spPr>
      </p:pic>
    </p:spTree>
    <p:extLst>
      <p:ext uri="{BB962C8B-B14F-4D97-AF65-F5344CB8AC3E}">
        <p14:creationId xmlns:p14="http://schemas.microsoft.com/office/powerpoint/2010/main" val="375105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64BDAE-7D14-4ABB-AE48-A61A7BFA345C}"/>
              </a:ext>
            </a:extLst>
          </p:cNvPr>
          <p:cNvPicPr>
            <a:picLocks noChangeAspect="1"/>
          </p:cNvPicPr>
          <p:nvPr/>
        </p:nvPicPr>
        <p:blipFill>
          <a:blip r:embed="rId2"/>
          <a:stretch>
            <a:fillRect/>
          </a:stretch>
        </p:blipFill>
        <p:spPr>
          <a:xfrm>
            <a:off x="285579" y="160638"/>
            <a:ext cx="11906419" cy="6697361"/>
          </a:xfrm>
          <a:prstGeom prst="rect">
            <a:avLst/>
          </a:prstGeom>
        </p:spPr>
      </p:pic>
    </p:spTree>
    <p:extLst>
      <p:ext uri="{BB962C8B-B14F-4D97-AF65-F5344CB8AC3E}">
        <p14:creationId xmlns:p14="http://schemas.microsoft.com/office/powerpoint/2010/main" val="280798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B087E96-324D-497E-8D83-E7F9BEBDF29E}"/>
              </a:ext>
            </a:extLst>
          </p:cNvPr>
          <p:cNvPicPr>
            <a:picLocks noChangeAspect="1"/>
          </p:cNvPicPr>
          <p:nvPr/>
        </p:nvPicPr>
        <p:blipFill>
          <a:blip r:embed="rId2"/>
          <a:stretch>
            <a:fillRect/>
          </a:stretch>
        </p:blipFill>
        <p:spPr>
          <a:xfrm>
            <a:off x="241643" y="135924"/>
            <a:ext cx="11774615" cy="6623221"/>
          </a:xfrm>
          <a:prstGeom prst="rect">
            <a:avLst/>
          </a:prstGeom>
        </p:spPr>
      </p:pic>
      <p:pic>
        <p:nvPicPr>
          <p:cNvPr id="4" name="Image 3">
            <a:extLst>
              <a:ext uri="{FF2B5EF4-FFF2-40B4-BE49-F238E27FC236}">
                <a16:creationId xmlns:a16="http://schemas.microsoft.com/office/drawing/2014/main" id="{1D977868-95B5-48E3-ACF5-902F95F4B67B}"/>
              </a:ext>
            </a:extLst>
          </p:cNvPr>
          <p:cNvPicPr>
            <a:picLocks noChangeAspect="1"/>
          </p:cNvPicPr>
          <p:nvPr/>
        </p:nvPicPr>
        <p:blipFill>
          <a:blip r:embed="rId3"/>
          <a:stretch>
            <a:fillRect/>
          </a:stretch>
        </p:blipFill>
        <p:spPr>
          <a:xfrm>
            <a:off x="60521" y="0"/>
            <a:ext cx="12070957" cy="6858000"/>
          </a:xfrm>
          <a:prstGeom prst="rect">
            <a:avLst/>
          </a:prstGeom>
        </p:spPr>
      </p:pic>
    </p:spTree>
    <p:extLst>
      <p:ext uri="{BB962C8B-B14F-4D97-AF65-F5344CB8AC3E}">
        <p14:creationId xmlns:p14="http://schemas.microsoft.com/office/powerpoint/2010/main" val="64593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7A5C9A-50A7-466D-87A6-16399F8BC2FA}"/>
              </a:ext>
            </a:extLst>
          </p:cNvPr>
          <p:cNvPicPr>
            <a:picLocks noChangeAspect="1"/>
          </p:cNvPicPr>
          <p:nvPr/>
        </p:nvPicPr>
        <p:blipFill>
          <a:blip r:embed="rId2"/>
          <a:stretch>
            <a:fillRect/>
          </a:stretch>
        </p:blipFill>
        <p:spPr>
          <a:xfrm>
            <a:off x="1" y="1"/>
            <a:ext cx="11928387" cy="6709718"/>
          </a:xfrm>
          <a:prstGeom prst="rect">
            <a:avLst/>
          </a:prstGeom>
        </p:spPr>
      </p:pic>
    </p:spTree>
    <p:extLst>
      <p:ext uri="{BB962C8B-B14F-4D97-AF65-F5344CB8AC3E}">
        <p14:creationId xmlns:p14="http://schemas.microsoft.com/office/powerpoint/2010/main" val="67730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FC1E84-7E8C-4185-91A6-55B5E224501E}"/>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211147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D9239A-79F0-42E7-A974-BA9228644F9F}"/>
              </a:ext>
            </a:extLst>
          </p:cNvPr>
          <p:cNvPicPr>
            <a:picLocks noChangeAspect="1"/>
          </p:cNvPicPr>
          <p:nvPr/>
        </p:nvPicPr>
        <p:blipFill>
          <a:blip r:embed="rId2"/>
          <a:stretch>
            <a:fillRect/>
          </a:stretch>
        </p:blipFill>
        <p:spPr>
          <a:xfrm>
            <a:off x="92537" y="0"/>
            <a:ext cx="12006926" cy="6858000"/>
          </a:xfrm>
          <a:prstGeom prst="rect">
            <a:avLst/>
          </a:prstGeom>
        </p:spPr>
      </p:pic>
    </p:spTree>
    <p:extLst>
      <p:ext uri="{BB962C8B-B14F-4D97-AF65-F5344CB8AC3E}">
        <p14:creationId xmlns:p14="http://schemas.microsoft.com/office/powerpoint/2010/main" val="95481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14F109E-49D3-454E-8E8D-1F517C2AEF97}"/>
              </a:ext>
            </a:extLst>
          </p:cNvPr>
          <p:cNvPicPr>
            <a:picLocks noChangeAspect="1"/>
          </p:cNvPicPr>
          <p:nvPr/>
        </p:nvPicPr>
        <p:blipFill>
          <a:blip r:embed="rId2"/>
          <a:stretch>
            <a:fillRect/>
          </a:stretch>
        </p:blipFill>
        <p:spPr>
          <a:xfrm>
            <a:off x="1" y="0"/>
            <a:ext cx="12411675" cy="6981567"/>
          </a:xfrm>
          <a:prstGeom prst="rect">
            <a:avLst/>
          </a:prstGeom>
        </p:spPr>
      </p:pic>
    </p:spTree>
    <p:extLst>
      <p:ext uri="{BB962C8B-B14F-4D97-AF65-F5344CB8AC3E}">
        <p14:creationId xmlns:p14="http://schemas.microsoft.com/office/powerpoint/2010/main" val="293578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8364A1-8D82-4DEA-A358-8C5099951100}"/>
              </a:ext>
            </a:extLst>
          </p:cNvPr>
          <p:cNvSpPr>
            <a:spLocks noGrp="1"/>
          </p:cNvSpPr>
          <p:nvPr>
            <p:ph idx="1"/>
          </p:nvPr>
        </p:nvSpPr>
        <p:spPr>
          <a:xfrm>
            <a:off x="793750" y="340005"/>
            <a:ext cx="10515600" cy="2676245"/>
          </a:xfrm>
          <a:solidFill>
            <a:srgbClr val="FFCCFF">
              <a:alpha val="19000"/>
            </a:srgbClr>
          </a:solidFill>
          <a:ln w="19050">
            <a:solidFill>
              <a:srgbClr val="FF66FF"/>
            </a:solidFill>
          </a:ln>
        </p:spPr>
        <p:txBody>
          <a:bodyPr>
            <a:normAutofit/>
          </a:bodyPr>
          <a:lstStyle/>
          <a:p>
            <a:pPr marL="0" indent="0">
              <a:buNone/>
            </a:pPr>
            <a:r>
              <a:rPr lang="fr-FR" b="1" dirty="0">
                <a:solidFill>
                  <a:srgbClr val="00B050"/>
                </a:solidFill>
              </a:rPr>
              <a:t>* </a:t>
            </a:r>
            <a:r>
              <a:rPr lang="fr-FR" b="1" dirty="0">
                <a:solidFill>
                  <a:srgbClr val="FF0000"/>
                </a:solidFill>
              </a:rPr>
              <a:t>trouble</a:t>
            </a:r>
            <a:r>
              <a:rPr lang="fr-FR" b="1" dirty="0">
                <a:solidFill>
                  <a:srgbClr val="00B050"/>
                </a:solidFill>
              </a:rPr>
              <a:t> (adjectif qualificatif) </a:t>
            </a:r>
            <a:r>
              <a:rPr lang="fr-FR" dirty="0">
                <a:solidFill>
                  <a:srgbClr val="00B050"/>
                </a:solidFill>
              </a:rPr>
              <a:t>se dit d’un aspect flou, non limpide, douteux, manquant de clarté ….</a:t>
            </a:r>
          </a:p>
          <a:p>
            <a:pPr marL="0" indent="0">
              <a:buNone/>
            </a:pPr>
            <a:r>
              <a:rPr lang="fr-FR" b="1" dirty="0">
                <a:solidFill>
                  <a:srgbClr val="00B050"/>
                </a:solidFill>
              </a:rPr>
              <a:t>* Un </a:t>
            </a:r>
            <a:r>
              <a:rPr lang="fr-FR" b="1" dirty="0">
                <a:solidFill>
                  <a:srgbClr val="FF0000"/>
                </a:solidFill>
              </a:rPr>
              <a:t>trouble (nom commun) </a:t>
            </a:r>
            <a:r>
              <a:rPr lang="fr-FR" dirty="0">
                <a:solidFill>
                  <a:srgbClr val="00B050"/>
                </a:solidFill>
              </a:rPr>
              <a:t>sous un angle </a:t>
            </a:r>
            <a:r>
              <a:rPr lang="fr-FR" b="1" dirty="0">
                <a:solidFill>
                  <a:srgbClr val="00B050"/>
                </a:solidFill>
              </a:rPr>
              <a:t>médical</a:t>
            </a:r>
            <a:r>
              <a:rPr lang="fr-FR" dirty="0">
                <a:solidFill>
                  <a:srgbClr val="00B050"/>
                </a:solidFill>
                <a:effectLst/>
                <a:ea typeface="Times New Roman" panose="02020603050405020304" pitchFamily="18" charset="0"/>
              </a:rPr>
              <a:t> se définit comme l’altération ou la </a:t>
            </a:r>
            <a:r>
              <a:rPr lang="fr-FR" b="1" dirty="0">
                <a:solidFill>
                  <a:srgbClr val="00B050"/>
                </a:solidFill>
                <a:effectLst/>
                <a:ea typeface="Times New Roman" panose="02020603050405020304" pitchFamily="18" charset="0"/>
              </a:rPr>
              <a:t>perturbation d’une  fonction du corps humain</a:t>
            </a:r>
            <a:r>
              <a:rPr lang="fr-FR" dirty="0">
                <a:solidFill>
                  <a:srgbClr val="00B050"/>
                </a:solidFill>
                <a:effectLst/>
                <a:ea typeface="Times New Roman" panose="02020603050405020304" pitchFamily="18" charset="0"/>
              </a:rPr>
              <a:t>. </a:t>
            </a:r>
          </a:p>
          <a:p>
            <a:pPr marL="0" indent="0">
              <a:buNone/>
            </a:pPr>
            <a:r>
              <a:rPr lang="fr-FR" i="1" dirty="0">
                <a:solidFill>
                  <a:srgbClr val="00B050"/>
                </a:solidFill>
                <a:effectLst/>
                <a:ea typeface="Times New Roman" panose="02020603050405020304" pitchFamily="18" charset="0"/>
              </a:rPr>
              <a:t>On parle ainsi de troubles du comportement, du rythme cardiaque, du sommeil, d’un trouble auditif, d’un trouble visuel, …</a:t>
            </a:r>
          </a:p>
          <a:p>
            <a:pPr marL="0" indent="0">
              <a:buNone/>
            </a:pPr>
            <a:endParaRPr lang="fr-FR" i="1" dirty="0">
              <a:solidFill>
                <a:srgbClr val="00B050"/>
              </a:solidFill>
            </a:endParaRPr>
          </a:p>
        </p:txBody>
      </p:sp>
      <p:sp>
        <p:nvSpPr>
          <p:cNvPr id="6" name="Titre 1">
            <a:extLst>
              <a:ext uri="{FF2B5EF4-FFF2-40B4-BE49-F238E27FC236}">
                <a16:creationId xmlns:a16="http://schemas.microsoft.com/office/drawing/2014/main" id="{18E28D58-CD57-4F76-8A4C-344337461065}"/>
              </a:ext>
            </a:extLst>
          </p:cNvPr>
          <p:cNvSpPr txBox="1">
            <a:spLocks/>
          </p:cNvSpPr>
          <p:nvPr/>
        </p:nvSpPr>
        <p:spPr>
          <a:xfrm>
            <a:off x="838200" y="3409749"/>
            <a:ext cx="10515600" cy="982066"/>
          </a:xfrm>
          <a:prstGeom prst="rect">
            <a:avLst/>
          </a:prstGeom>
          <a:solidFill>
            <a:srgbClr val="CCFFCC">
              <a:alpha val="19000"/>
            </a:srgbClr>
          </a:solidFill>
          <a:ln w="19050">
            <a:solidFill>
              <a:srgbClr val="00B05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70C0"/>
                </a:solidFill>
                <a:latin typeface="Calibri" panose="020F0502020204030204" pitchFamily="34" charset="0"/>
                <a:ea typeface="Times New Roman" panose="02020603050405020304" pitchFamily="18" charset="0"/>
              </a:rPr>
              <a:t>Le </a:t>
            </a:r>
            <a:r>
              <a:rPr lang="fr-FR" sz="2400" b="1" dirty="0">
                <a:solidFill>
                  <a:srgbClr val="FF0000"/>
                </a:solidFill>
                <a:latin typeface="Calibri" panose="020F0502020204030204" pitchFamily="34" charset="0"/>
                <a:ea typeface="Times New Roman" panose="02020603050405020304" pitchFamily="18" charset="0"/>
              </a:rPr>
              <a:t>comportement</a:t>
            </a:r>
            <a:r>
              <a:rPr lang="fr-FR" sz="2400" dirty="0">
                <a:solidFill>
                  <a:srgbClr val="FF0000"/>
                </a:solidFill>
                <a:latin typeface="Calibri" panose="020F0502020204030204" pitchFamily="34" charset="0"/>
                <a:ea typeface="Times New Roman" panose="02020603050405020304" pitchFamily="18" charset="0"/>
              </a:rPr>
              <a:t> </a:t>
            </a:r>
            <a:r>
              <a:rPr lang="fr-FR" sz="2400" dirty="0">
                <a:solidFill>
                  <a:srgbClr val="0070C0"/>
                </a:solidFill>
                <a:latin typeface="Calibri" panose="020F0502020204030204" pitchFamily="34" charset="0"/>
                <a:ea typeface="Times New Roman" panose="02020603050405020304" pitchFamily="18" charset="0"/>
              </a:rPr>
              <a:t>signifie </a:t>
            </a:r>
            <a:br>
              <a:rPr lang="fr-FR" sz="2400" dirty="0">
                <a:solidFill>
                  <a:srgbClr val="0070C0"/>
                </a:solidFill>
                <a:latin typeface="Calibri" panose="020F0502020204030204" pitchFamily="34" charset="0"/>
                <a:ea typeface="Times New Roman" panose="02020603050405020304" pitchFamily="18" charset="0"/>
              </a:rPr>
            </a:br>
            <a:r>
              <a:rPr lang="fr-FR" sz="2400" dirty="0">
                <a:solidFill>
                  <a:srgbClr val="0070C0"/>
                </a:solidFill>
                <a:latin typeface="Calibri" panose="020F0502020204030204" pitchFamily="34" charset="0"/>
                <a:ea typeface="Times New Roman" panose="02020603050405020304" pitchFamily="18" charset="0"/>
              </a:rPr>
              <a:t>la </a:t>
            </a:r>
            <a:r>
              <a:rPr lang="fr-FR" sz="2400" b="1" dirty="0">
                <a:solidFill>
                  <a:srgbClr val="0070C0"/>
                </a:solidFill>
                <a:latin typeface="Calibri" panose="020F0502020204030204" pitchFamily="34" charset="0"/>
                <a:ea typeface="Times New Roman" panose="02020603050405020304" pitchFamily="18" charset="0"/>
              </a:rPr>
              <a:t>manière d’</a:t>
            </a:r>
            <a:r>
              <a:rPr lang="fr-FR" sz="2400" b="1" dirty="0">
                <a:solidFill>
                  <a:srgbClr val="FF0000"/>
                </a:solidFill>
                <a:latin typeface="Calibri" panose="020F0502020204030204" pitchFamily="34" charset="0"/>
                <a:ea typeface="Times New Roman" panose="02020603050405020304" pitchFamily="18" charset="0"/>
              </a:rPr>
              <a:t>agir</a:t>
            </a:r>
            <a:r>
              <a:rPr lang="fr-FR" sz="2400" b="1" dirty="0">
                <a:solidFill>
                  <a:srgbClr val="0070C0"/>
                </a:solidFill>
                <a:latin typeface="Calibri" panose="020F0502020204030204" pitchFamily="34" charset="0"/>
                <a:ea typeface="Times New Roman" panose="02020603050405020304" pitchFamily="18" charset="0"/>
              </a:rPr>
              <a:t> et de r</a:t>
            </a:r>
            <a:r>
              <a:rPr lang="fr-FR" sz="2400" b="1" dirty="0">
                <a:solidFill>
                  <a:srgbClr val="FF0000"/>
                </a:solidFill>
                <a:latin typeface="Calibri" panose="020F0502020204030204" pitchFamily="34" charset="0"/>
                <a:ea typeface="Times New Roman" panose="02020603050405020304" pitchFamily="18" charset="0"/>
              </a:rPr>
              <a:t>éagir</a:t>
            </a:r>
            <a:r>
              <a:rPr lang="fr-FR" sz="2400" b="1" dirty="0">
                <a:solidFill>
                  <a:srgbClr val="0070C0"/>
                </a:solidFill>
                <a:latin typeface="Calibri" panose="020F0502020204030204" pitchFamily="34" charset="0"/>
                <a:ea typeface="Times New Roman" panose="02020603050405020304" pitchFamily="18" charset="0"/>
              </a:rPr>
              <a:t> d’une personne dans son </a:t>
            </a:r>
            <a:r>
              <a:rPr lang="fr-FR" sz="2400" b="1" dirty="0">
                <a:solidFill>
                  <a:srgbClr val="FF0000"/>
                </a:solidFill>
                <a:latin typeface="Calibri" panose="020F0502020204030204" pitchFamily="34" charset="0"/>
                <a:ea typeface="Times New Roman" panose="02020603050405020304" pitchFamily="18" charset="0"/>
              </a:rPr>
              <a:t>milieu</a:t>
            </a:r>
            <a:r>
              <a:rPr lang="fr-FR" sz="2400" dirty="0">
                <a:solidFill>
                  <a:srgbClr val="0070C0"/>
                </a:solidFill>
                <a:latin typeface="Calibri" panose="020F0502020204030204" pitchFamily="34" charset="0"/>
                <a:ea typeface="Times New Roman" panose="02020603050405020304" pitchFamily="18" charset="0"/>
              </a:rPr>
              <a:t>.</a:t>
            </a:r>
          </a:p>
          <a:p>
            <a:pPr algn="ctr"/>
            <a:r>
              <a:rPr lang="fr-FR" sz="2400" i="1" dirty="0">
                <a:solidFill>
                  <a:srgbClr val="0070C0"/>
                </a:solidFill>
                <a:latin typeface="Calibri" panose="020F0502020204030204" pitchFamily="34" charset="0"/>
                <a:ea typeface="Times New Roman" panose="02020603050405020304" pitchFamily="18" charset="0"/>
              </a:rPr>
              <a:t>(sens </a:t>
            </a:r>
            <a:r>
              <a:rPr lang="fr-FR" sz="2400" b="1" i="1" dirty="0">
                <a:solidFill>
                  <a:srgbClr val="FF0000"/>
                </a:solidFill>
                <a:latin typeface="Calibri" panose="020F0502020204030204" pitchFamily="34" charset="0"/>
                <a:ea typeface="Times New Roman" panose="02020603050405020304" pitchFamily="18" charset="0"/>
              </a:rPr>
              <a:t>biologique</a:t>
            </a:r>
            <a:r>
              <a:rPr lang="fr-FR" sz="2400" i="1" dirty="0">
                <a:solidFill>
                  <a:srgbClr val="0070C0"/>
                </a:solidFill>
                <a:latin typeface="Calibri" panose="020F0502020204030204" pitchFamily="34" charset="0"/>
                <a:ea typeface="Times New Roman" panose="02020603050405020304" pitchFamily="18" charset="0"/>
              </a:rPr>
              <a:t> très général) </a:t>
            </a:r>
            <a:endParaRPr lang="fr-FR" sz="2400" i="1" dirty="0">
              <a:solidFill>
                <a:srgbClr val="0070C0"/>
              </a:solidFill>
            </a:endParaRPr>
          </a:p>
        </p:txBody>
      </p:sp>
      <p:sp>
        <p:nvSpPr>
          <p:cNvPr id="4" name="Titre 1">
            <a:extLst>
              <a:ext uri="{FF2B5EF4-FFF2-40B4-BE49-F238E27FC236}">
                <a16:creationId xmlns:a16="http://schemas.microsoft.com/office/drawing/2014/main" id="{4AF90155-02BC-4CF7-AE4A-DA3B18F48E1A}"/>
              </a:ext>
            </a:extLst>
          </p:cNvPr>
          <p:cNvSpPr txBox="1">
            <a:spLocks/>
          </p:cNvSpPr>
          <p:nvPr/>
        </p:nvSpPr>
        <p:spPr>
          <a:xfrm>
            <a:off x="838200" y="4785313"/>
            <a:ext cx="10515600" cy="1499930"/>
          </a:xfrm>
          <a:prstGeom prst="rect">
            <a:avLst/>
          </a:prstGeom>
          <a:solidFill>
            <a:srgbClr val="CCFFCC">
              <a:alpha val="19000"/>
            </a:srgbClr>
          </a:solidFill>
          <a:ln w="19050">
            <a:solidFill>
              <a:srgbClr val="00B05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solidFill>
                  <a:srgbClr val="0070C0"/>
                </a:solidFill>
                <a:latin typeface="+mn-lt"/>
                <a:ea typeface="Times New Roman" panose="02020603050405020304" pitchFamily="18" charset="0"/>
              </a:rPr>
              <a:t>Le trouble de la </a:t>
            </a:r>
            <a:r>
              <a:rPr lang="fr-FR" sz="2400" b="1" dirty="0">
                <a:solidFill>
                  <a:srgbClr val="FF0000"/>
                </a:solidFill>
                <a:latin typeface="+mn-lt"/>
                <a:ea typeface="Times New Roman" panose="02020603050405020304" pitchFamily="18" charset="0"/>
              </a:rPr>
              <a:t>conduite</a:t>
            </a:r>
            <a:r>
              <a:rPr lang="fr-FR" sz="2400" dirty="0">
                <a:solidFill>
                  <a:srgbClr val="0070C0"/>
                </a:solidFill>
                <a:latin typeface="+mn-lt"/>
                <a:ea typeface="Times New Roman" panose="02020603050405020304" pitchFamily="18" charset="0"/>
              </a:rPr>
              <a:t> est plus spécifique avec un sens </a:t>
            </a:r>
            <a:r>
              <a:rPr lang="fr-FR" sz="2400" b="1" dirty="0">
                <a:solidFill>
                  <a:srgbClr val="FF0000"/>
                </a:solidFill>
                <a:latin typeface="+mn-lt"/>
                <a:ea typeface="Times New Roman" panose="02020603050405020304" pitchFamily="18" charset="0"/>
              </a:rPr>
              <a:t>social</a:t>
            </a:r>
            <a:r>
              <a:rPr lang="fr-FR" sz="2400" b="1" dirty="0">
                <a:solidFill>
                  <a:srgbClr val="0070C0"/>
                </a:solidFill>
                <a:latin typeface="+mn-lt"/>
                <a:ea typeface="Times New Roman" panose="02020603050405020304" pitchFamily="18" charset="0"/>
              </a:rPr>
              <a:t> </a:t>
            </a:r>
            <a:r>
              <a:rPr lang="fr-FR" sz="2400" dirty="0">
                <a:solidFill>
                  <a:srgbClr val="0070C0"/>
                </a:solidFill>
                <a:latin typeface="+mn-lt"/>
                <a:ea typeface="Times New Roman" panose="02020603050405020304" pitchFamily="18" charset="0"/>
              </a:rPr>
              <a:t>: la personne, l’enfant,  </a:t>
            </a:r>
            <a:r>
              <a:rPr lang="fr-FR" sz="2400" b="1" dirty="0">
                <a:solidFill>
                  <a:srgbClr val="0070C0"/>
                </a:solidFill>
                <a:latin typeface="+mn-lt"/>
                <a:ea typeface="Times New Roman" panose="02020603050405020304" pitchFamily="18" charset="0"/>
              </a:rPr>
              <a:t>bafoue, méprise, ne respecte pas les </a:t>
            </a:r>
            <a:r>
              <a:rPr lang="fr-FR" sz="2400" b="1" spc="10" dirty="0">
                <a:solidFill>
                  <a:srgbClr val="0070C0"/>
                </a:solidFill>
                <a:effectLst/>
                <a:latin typeface="+mn-lt"/>
                <a:ea typeface="Times New Roman" panose="02020603050405020304" pitchFamily="18" charset="0"/>
              </a:rPr>
              <a:t>droits des autres personnes, </a:t>
            </a:r>
            <a:r>
              <a:rPr lang="fr-FR" sz="2400" spc="10" dirty="0">
                <a:solidFill>
                  <a:srgbClr val="0070C0"/>
                </a:solidFill>
                <a:effectLst/>
                <a:latin typeface="+mn-lt"/>
                <a:ea typeface="Times New Roman" panose="02020603050405020304" pitchFamily="18" charset="0"/>
              </a:rPr>
              <a:t>ou les principales </a:t>
            </a:r>
            <a:r>
              <a:rPr lang="fr-FR" sz="2400" b="1" spc="10" dirty="0">
                <a:solidFill>
                  <a:srgbClr val="0070C0"/>
                </a:solidFill>
                <a:effectLst/>
                <a:latin typeface="+mn-lt"/>
                <a:ea typeface="Times New Roman" panose="02020603050405020304" pitchFamily="18" charset="0"/>
              </a:rPr>
              <a:t>règles ou normes sociales</a:t>
            </a:r>
            <a:r>
              <a:rPr lang="fr-FR" sz="2400" spc="10" dirty="0">
                <a:solidFill>
                  <a:srgbClr val="0070C0"/>
                </a:solidFill>
                <a:effectLst/>
                <a:latin typeface="+mn-lt"/>
                <a:ea typeface="Times New Roman" panose="02020603050405020304" pitchFamily="18" charset="0"/>
              </a:rPr>
              <a:t> liées à son âge (celles de la classe et de l’école par exemple)</a:t>
            </a:r>
            <a:endParaRPr lang="fr-FR" sz="2400" i="1" dirty="0">
              <a:solidFill>
                <a:srgbClr val="0070C0"/>
              </a:solidFill>
              <a:latin typeface="+mn-lt"/>
            </a:endParaRPr>
          </a:p>
        </p:txBody>
      </p:sp>
    </p:spTree>
    <p:extLst>
      <p:ext uri="{BB962C8B-B14F-4D97-AF65-F5344CB8AC3E}">
        <p14:creationId xmlns:p14="http://schemas.microsoft.com/office/powerpoint/2010/main" val="35724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3E02D7F-D483-4E45-B51E-781A5DB3B285}"/>
              </a:ext>
            </a:extLst>
          </p:cNvPr>
          <p:cNvPicPr/>
          <p:nvPr/>
        </p:nvPicPr>
        <p:blipFill>
          <a:blip r:embed="rId2"/>
          <a:stretch>
            <a:fillRect/>
          </a:stretch>
        </p:blipFill>
        <p:spPr>
          <a:xfrm>
            <a:off x="444500" y="107950"/>
            <a:ext cx="11061700" cy="6699249"/>
          </a:xfrm>
          <a:prstGeom prst="rect">
            <a:avLst/>
          </a:prstGeom>
          <a:ln w="12700">
            <a:solidFill>
              <a:srgbClr val="0070C0"/>
            </a:solidFill>
          </a:ln>
        </p:spPr>
      </p:pic>
    </p:spTree>
    <p:extLst>
      <p:ext uri="{BB962C8B-B14F-4D97-AF65-F5344CB8AC3E}">
        <p14:creationId xmlns:p14="http://schemas.microsoft.com/office/powerpoint/2010/main" val="148159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4D222C7-5CDC-424C-9D9A-8F4B4D77C38E}"/>
              </a:ext>
            </a:extLst>
          </p:cNvPr>
          <p:cNvPicPr>
            <a:picLocks noChangeAspect="1"/>
          </p:cNvPicPr>
          <p:nvPr/>
        </p:nvPicPr>
        <p:blipFill>
          <a:blip r:embed="rId2"/>
          <a:stretch>
            <a:fillRect/>
          </a:stretch>
        </p:blipFill>
        <p:spPr>
          <a:xfrm>
            <a:off x="-153773" y="-86497"/>
            <a:ext cx="12345773" cy="6944497"/>
          </a:xfrm>
          <a:prstGeom prst="rect">
            <a:avLst/>
          </a:prstGeom>
        </p:spPr>
      </p:pic>
    </p:spTree>
    <p:extLst>
      <p:ext uri="{BB962C8B-B14F-4D97-AF65-F5344CB8AC3E}">
        <p14:creationId xmlns:p14="http://schemas.microsoft.com/office/powerpoint/2010/main" val="429019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06E3E73-7152-4AA4-BA30-E7B1CA0BDC62}"/>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272771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EEE1CF8-36E2-4BFF-AB8F-B27D0AC91E83}"/>
              </a:ext>
            </a:extLst>
          </p:cNvPr>
          <p:cNvPicPr>
            <a:picLocks noChangeAspect="1"/>
          </p:cNvPicPr>
          <p:nvPr/>
        </p:nvPicPr>
        <p:blipFill>
          <a:blip r:embed="rId2"/>
          <a:stretch>
            <a:fillRect/>
          </a:stretch>
        </p:blipFill>
        <p:spPr>
          <a:xfrm>
            <a:off x="571157" y="321276"/>
            <a:ext cx="11379199" cy="6400799"/>
          </a:xfrm>
          <a:prstGeom prst="rect">
            <a:avLst/>
          </a:prstGeom>
        </p:spPr>
      </p:pic>
    </p:spTree>
    <p:extLst>
      <p:ext uri="{BB962C8B-B14F-4D97-AF65-F5344CB8AC3E}">
        <p14:creationId xmlns:p14="http://schemas.microsoft.com/office/powerpoint/2010/main" val="142712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713D086-8F4A-4416-AB57-28F631BBE266}"/>
              </a:ext>
            </a:extLst>
          </p:cNvPr>
          <p:cNvPicPr>
            <a:picLocks noChangeAspect="1"/>
          </p:cNvPicPr>
          <p:nvPr/>
        </p:nvPicPr>
        <p:blipFill>
          <a:blip r:embed="rId2"/>
          <a:stretch>
            <a:fillRect/>
          </a:stretch>
        </p:blipFill>
        <p:spPr>
          <a:xfrm>
            <a:off x="172995" y="97311"/>
            <a:ext cx="12019005" cy="6760690"/>
          </a:xfrm>
          <a:prstGeom prst="rect">
            <a:avLst/>
          </a:prstGeom>
        </p:spPr>
      </p:pic>
    </p:spTree>
    <p:extLst>
      <p:ext uri="{BB962C8B-B14F-4D97-AF65-F5344CB8AC3E}">
        <p14:creationId xmlns:p14="http://schemas.microsoft.com/office/powerpoint/2010/main" val="348808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C14E17E-457A-4E57-9D5F-2F508074794D}"/>
              </a:ext>
            </a:extLst>
          </p:cNvPr>
          <p:cNvPicPr>
            <a:picLocks noChangeAspect="1"/>
          </p:cNvPicPr>
          <p:nvPr/>
        </p:nvPicPr>
        <p:blipFill>
          <a:blip r:embed="rId2"/>
          <a:stretch>
            <a:fillRect/>
          </a:stretch>
        </p:blipFill>
        <p:spPr>
          <a:xfrm>
            <a:off x="241643" y="135924"/>
            <a:ext cx="12170031" cy="6845643"/>
          </a:xfrm>
          <a:prstGeom prst="rect">
            <a:avLst/>
          </a:prstGeom>
        </p:spPr>
      </p:pic>
    </p:spTree>
    <p:extLst>
      <p:ext uri="{BB962C8B-B14F-4D97-AF65-F5344CB8AC3E}">
        <p14:creationId xmlns:p14="http://schemas.microsoft.com/office/powerpoint/2010/main" val="429132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4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9F78319-83D4-4E3E-B5A6-15822861CC41}"/>
              </a:ext>
            </a:extLst>
          </p:cNvPr>
          <p:cNvPicPr>
            <a:picLocks noChangeAspect="1"/>
          </p:cNvPicPr>
          <p:nvPr/>
        </p:nvPicPr>
        <p:blipFill>
          <a:blip r:embed="rId2"/>
          <a:stretch>
            <a:fillRect/>
          </a:stretch>
        </p:blipFill>
        <p:spPr>
          <a:xfrm>
            <a:off x="1" y="0"/>
            <a:ext cx="12016258" cy="6759145"/>
          </a:xfrm>
          <a:prstGeom prst="rect">
            <a:avLst/>
          </a:prstGeom>
        </p:spPr>
      </p:pic>
    </p:spTree>
    <p:extLst>
      <p:ext uri="{BB962C8B-B14F-4D97-AF65-F5344CB8AC3E}">
        <p14:creationId xmlns:p14="http://schemas.microsoft.com/office/powerpoint/2010/main" val="374091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F74006B8-C8CF-487F-BB6E-A24BC6D5E0F2}"/>
              </a:ext>
            </a:extLst>
          </p:cNvPr>
          <p:cNvPicPr>
            <a:picLocks noChangeAspect="1"/>
          </p:cNvPicPr>
          <p:nvPr/>
        </p:nvPicPr>
        <p:blipFill>
          <a:blip r:embed="rId2"/>
          <a:stretch>
            <a:fillRect/>
          </a:stretch>
        </p:blipFill>
        <p:spPr>
          <a:xfrm>
            <a:off x="1283367" y="457200"/>
            <a:ext cx="9625265" cy="5943600"/>
          </a:xfrm>
          <a:prstGeom prst="rect">
            <a:avLst/>
          </a:prstGeom>
        </p:spPr>
      </p:pic>
    </p:spTree>
    <p:extLst>
      <p:ext uri="{BB962C8B-B14F-4D97-AF65-F5344CB8AC3E}">
        <p14:creationId xmlns:p14="http://schemas.microsoft.com/office/powerpoint/2010/main" val="401220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706FF68-D5BB-495C-988A-E20423892C1F}"/>
              </a:ext>
            </a:extLst>
          </p:cNvPr>
          <p:cNvPicPr>
            <a:picLocks noChangeAspect="1"/>
          </p:cNvPicPr>
          <p:nvPr/>
        </p:nvPicPr>
        <p:blipFill>
          <a:blip r:embed="rId2"/>
          <a:stretch>
            <a:fillRect/>
          </a:stretch>
        </p:blipFill>
        <p:spPr>
          <a:xfrm>
            <a:off x="1" y="0"/>
            <a:ext cx="12411675" cy="6981567"/>
          </a:xfrm>
          <a:prstGeom prst="rect">
            <a:avLst/>
          </a:prstGeom>
        </p:spPr>
      </p:pic>
    </p:spTree>
    <p:extLst>
      <p:ext uri="{BB962C8B-B14F-4D97-AF65-F5344CB8AC3E}">
        <p14:creationId xmlns:p14="http://schemas.microsoft.com/office/powerpoint/2010/main" val="190729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F1D81EB-D8DC-41E4-A85A-5311DE7C8AD5}"/>
              </a:ext>
            </a:extLst>
          </p:cNvPr>
          <p:cNvGrpSpPr/>
          <p:nvPr/>
        </p:nvGrpSpPr>
        <p:grpSpPr>
          <a:xfrm>
            <a:off x="466726" y="145915"/>
            <a:ext cx="11601449" cy="6504209"/>
            <a:chOff x="466726" y="145915"/>
            <a:chExt cx="11601449" cy="6504209"/>
          </a:xfrm>
        </p:grpSpPr>
        <p:sp>
          <p:nvSpPr>
            <p:cNvPr id="3" name="ZoneTexte 2">
              <a:extLst>
                <a:ext uri="{FF2B5EF4-FFF2-40B4-BE49-F238E27FC236}">
                  <a16:creationId xmlns:a16="http://schemas.microsoft.com/office/drawing/2014/main" id="{E66FFAD9-150B-4377-BFAF-C73392BAA6A9}"/>
                </a:ext>
              </a:extLst>
            </p:cNvPr>
            <p:cNvSpPr txBox="1"/>
            <p:nvPr/>
          </p:nvSpPr>
          <p:spPr>
            <a:xfrm>
              <a:off x="519769" y="3154464"/>
              <a:ext cx="10776882" cy="1077218"/>
            </a:xfrm>
            <a:prstGeom prst="rect">
              <a:avLst/>
            </a:prstGeom>
            <a:solidFill>
              <a:srgbClr val="FFC000">
                <a:alpha val="5000"/>
              </a:srgbClr>
            </a:solidFill>
          </p:spPr>
          <p:txBody>
            <a:bodyPr wrap="square">
              <a:spAutoFit/>
            </a:bodyPr>
            <a:lstStyle/>
            <a:p>
              <a:pPr algn="ctr"/>
              <a:r>
                <a:rPr lang="fr-FR" sz="3200" b="1" i="1" dirty="0">
                  <a:solidFill>
                    <a:srgbClr val="FF0000"/>
                  </a:solidFill>
                </a:rPr>
                <a:t>Les comportement dérangeants, perturbant la classe prennent parfois les aspects suivants : </a:t>
              </a:r>
            </a:p>
          </p:txBody>
        </p:sp>
        <p:sp>
          <p:nvSpPr>
            <p:cNvPr id="6" name="ZoneTexte 5">
              <a:extLst>
                <a:ext uri="{FF2B5EF4-FFF2-40B4-BE49-F238E27FC236}">
                  <a16:creationId xmlns:a16="http://schemas.microsoft.com/office/drawing/2014/main" id="{D6514C5E-7ADE-409F-BC53-88C7829955DD}"/>
                </a:ext>
              </a:extLst>
            </p:cNvPr>
            <p:cNvSpPr txBox="1"/>
            <p:nvPr/>
          </p:nvSpPr>
          <p:spPr>
            <a:xfrm>
              <a:off x="519769" y="145915"/>
              <a:ext cx="9538631" cy="369332"/>
            </a:xfrm>
            <a:prstGeom prst="rect">
              <a:avLst/>
            </a:prstGeom>
            <a:solidFill>
              <a:srgbClr val="FFFFCC">
                <a:alpha val="22000"/>
              </a:srgbClr>
            </a:solidFill>
          </p:spPr>
          <p:txBody>
            <a:bodyPr wrap="square" rtlCol="0">
              <a:spAutoFit/>
            </a:bodyPr>
            <a:lstStyle/>
            <a:p>
              <a:r>
                <a:rPr lang="fr-FR" b="1" dirty="0">
                  <a:solidFill>
                    <a:srgbClr val="0070C0"/>
                  </a:solidFill>
                </a:rPr>
                <a:t>Agressivité</a:t>
              </a:r>
              <a:r>
                <a:rPr lang="fr-FR" dirty="0">
                  <a:solidFill>
                    <a:srgbClr val="0070C0"/>
                  </a:solidFill>
                </a:rPr>
                <a:t> envers d’autres enfants : violence physique, coups, morsures, bousculades, insultes, …</a:t>
              </a:r>
            </a:p>
          </p:txBody>
        </p:sp>
        <p:sp>
          <p:nvSpPr>
            <p:cNvPr id="7" name="ZoneTexte 6">
              <a:extLst>
                <a:ext uri="{FF2B5EF4-FFF2-40B4-BE49-F238E27FC236}">
                  <a16:creationId xmlns:a16="http://schemas.microsoft.com/office/drawing/2014/main" id="{BE2F55D9-4C18-40D4-8874-86C0A6B251D4}"/>
                </a:ext>
              </a:extLst>
            </p:cNvPr>
            <p:cNvSpPr txBox="1"/>
            <p:nvPr/>
          </p:nvSpPr>
          <p:spPr>
            <a:xfrm>
              <a:off x="631933" y="1742071"/>
              <a:ext cx="2458109" cy="369332"/>
            </a:xfrm>
            <a:prstGeom prst="rect">
              <a:avLst/>
            </a:prstGeom>
            <a:solidFill>
              <a:srgbClr val="CCFFCC">
                <a:alpha val="19000"/>
              </a:srgbClr>
            </a:solidFill>
          </p:spPr>
          <p:txBody>
            <a:bodyPr wrap="square" rtlCol="0">
              <a:spAutoFit/>
            </a:bodyPr>
            <a:lstStyle/>
            <a:p>
              <a:r>
                <a:rPr lang="fr-FR" b="1" dirty="0">
                  <a:solidFill>
                    <a:srgbClr val="0070C0"/>
                  </a:solidFill>
                </a:rPr>
                <a:t>Refus</a:t>
              </a:r>
              <a:r>
                <a:rPr lang="fr-FR" dirty="0">
                  <a:solidFill>
                    <a:srgbClr val="0070C0"/>
                  </a:solidFill>
                </a:rPr>
                <a:t> des consignes, ...</a:t>
              </a:r>
            </a:p>
          </p:txBody>
        </p:sp>
        <p:sp>
          <p:nvSpPr>
            <p:cNvPr id="8" name="ZoneTexte 7">
              <a:extLst>
                <a:ext uri="{FF2B5EF4-FFF2-40B4-BE49-F238E27FC236}">
                  <a16:creationId xmlns:a16="http://schemas.microsoft.com/office/drawing/2014/main" id="{51E506A5-D1B2-4AB6-805B-4ECC7D57ABA8}"/>
                </a:ext>
              </a:extLst>
            </p:cNvPr>
            <p:cNvSpPr txBox="1"/>
            <p:nvPr/>
          </p:nvSpPr>
          <p:spPr>
            <a:xfrm>
              <a:off x="4924425" y="5572688"/>
              <a:ext cx="7143750" cy="369332"/>
            </a:xfrm>
            <a:prstGeom prst="rect">
              <a:avLst/>
            </a:prstGeom>
            <a:solidFill>
              <a:srgbClr val="FFCCFF">
                <a:alpha val="20000"/>
              </a:srgbClr>
            </a:solidFill>
          </p:spPr>
          <p:txBody>
            <a:bodyPr wrap="square" rtlCol="0">
              <a:spAutoFit/>
            </a:bodyPr>
            <a:lstStyle/>
            <a:p>
              <a:r>
                <a:rPr lang="fr-FR" dirty="0">
                  <a:solidFill>
                    <a:srgbClr val="0070C0"/>
                  </a:solidFill>
                </a:rPr>
                <a:t>Manifestations diverses de </a:t>
              </a:r>
              <a:r>
                <a:rPr lang="fr-FR" b="1" dirty="0">
                  <a:solidFill>
                    <a:srgbClr val="0070C0"/>
                  </a:solidFill>
                </a:rPr>
                <a:t>repli sur soi</a:t>
              </a:r>
              <a:r>
                <a:rPr lang="fr-FR" dirty="0">
                  <a:solidFill>
                    <a:srgbClr val="0070C0"/>
                  </a:solidFill>
                </a:rPr>
                <a:t>, mutisme, inhibition, isolement, …</a:t>
              </a:r>
            </a:p>
          </p:txBody>
        </p:sp>
        <p:sp>
          <p:nvSpPr>
            <p:cNvPr id="9" name="ZoneTexte 8">
              <a:extLst>
                <a:ext uri="{FF2B5EF4-FFF2-40B4-BE49-F238E27FC236}">
                  <a16:creationId xmlns:a16="http://schemas.microsoft.com/office/drawing/2014/main" id="{A801C10E-9B12-4091-A0D4-897ABE424E72}"/>
                </a:ext>
              </a:extLst>
            </p:cNvPr>
            <p:cNvSpPr txBox="1"/>
            <p:nvPr/>
          </p:nvSpPr>
          <p:spPr>
            <a:xfrm>
              <a:off x="563079" y="5013984"/>
              <a:ext cx="8407035" cy="369332"/>
            </a:xfrm>
            <a:prstGeom prst="rect">
              <a:avLst/>
            </a:prstGeom>
            <a:solidFill>
              <a:srgbClr val="FFFFCC">
                <a:alpha val="22000"/>
              </a:srgbClr>
            </a:solidFill>
          </p:spPr>
          <p:txBody>
            <a:bodyPr wrap="square" rtlCol="0">
              <a:spAutoFit/>
            </a:bodyPr>
            <a:lstStyle/>
            <a:p>
              <a:r>
                <a:rPr lang="fr-FR" b="1" dirty="0">
                  <a:solidFill>
                    <a:srgbClr val="0070C0"/>
                  </a:solidFill>
                </a:rPr>
                <a:t>violences envers les objets </a:t>
              </a:r>
              <a:r>
                <a:rPr lang="fr-FR" dirty="0">
                  <a:solidFill>
                    <a:srgbClr val="0070C0"/>
                  </a:solidFill>
                </a:rPr>
                <a:t>... cahiers déchirés, froissés, stylos, règles, jetés, cassés, …</a:t>
              </a:r>
            </a:p>
          </p:txBody>
        </p:sp>
        <p:sp>
          <p:nvSpPr>
            <p:cNvPr id="10" name="ZoneTexte 9">
              <a:extLst>
                <a:ext uri="{FF2B5EF4-FFF2-40B4-BE49-F238E27FC236}">
                  <a16:creationId xmlns:a16="http://schemas.microsoft.com/office/drawing/2014/main" id="{D61B8B01-00F4-4D4F-861F-2AECD558DB13}"/>
                </a:ext>
              </a:extLst>
            </p:cNvPr>
            <p:cNvSpPr txBox="1"/>
            <p:nvPr/>
          </p:nvSpPr>
          <p:spPr>
            <a:xfrm>
              <a:off x="3422675" y="2163900"/>
              <a:ext cx="2936328" cy="369332"/>
            </a:xfrm>
            <a:prstGeom prst="rect">
              <a:avLst/>
            </a:prstGeom>
            <a:solidFill>
              <a:srgbClr val="FFCCFF">
                <a:alpha val="20000"/>
              </a:srgbClr>
            </a:solidFill>
          </p:spPr>
          <p:txBody>
            <a:bodyPr wrap="square" rtlCol="0">
              <a:spAutoFit/>
            </a:bodyPr>
            <a:lstStyle/>
            <a:p>
              <a:r>
                <a:rPr lang="fr-FR" b="1" dirty="0">
                  <a:solidFill>
                    <a:srgbClr val="0070C0"/>
                  </a:solidFill>
                </a:rPr>
                <a:t>Colère</a:t>
              </a:r>
              <a:r>
                <a:rPr lang="fr-FR" dirty="0">
                  <a:solidFill>
                    <a:srgbClr val="0070C0"/>
                  </a:solidFill>
                </a:rPr>
                <a:t> injustifiée, caprices ...</a:t>
              </a:r>
            </a:p>
          </p:txBody>
        </p:sp>
        <p:sp>
          <p:nvSpPr>
            <p:cNvPr id="11" name="ZoneTexte 10">
              <a:extLst>
                <a:ext uri="{FF2B5EF4-FFF2-40B4-BE49-F238E27FC236}">
                  <a16:creationId xmlns:a16="http://schemas.microsoft.com/office/drawing/2014/main" id="{8AE1FCAD-B751-402C-A623-1202ED4B3A41}"/>
                </a:ext>
              </a:extLst>
            </p:cNvPr>
            <p:cNvSpPr txBox="1"/>
            <p:nvPr/>
          </p:nvSpPr>
          <p:spPr>
            <a:xfrm>
              <a:off x="8180660" y="2554558"/>
              <a:ext cx="3201715" cy="369332"/>
            </a:xfrm>
            <a:prstGeom prst="rect">
              <a:avLst/>
            </a:prstGeom>
            <a:solidFill>
              <a:srgbClr val="CCFFCC">
                <a:alpha val="19000"/>
              </a:srgbClr>
            </a:solidFill>
          </p:spPr>
          <p:txBody>
            <a:bodyPr wrap="square" rtlCol="0">
              <a:spAutoFit/>
            </a:bodyPr>
            <a:lstStyle/>
            <a:p>
              <a:r>
                <a:rPr lang="fr-FR" b="1" dirty="0">
                  <a:solidFill>
                    <a:srgbClr val="0070C0"/>
                  </a:solidFill>
                </a:rPr>
                <a:t>crises </a:t>
              </a:r>
              <a:r>
                <a:rPr lang="fr-FR" dirty="0">
                  <a:solidFill>
                    <a:srgbClr val="0070C0"/>
                  </a:solidFill>
                </a:rPr>
                <a:t>violentes, inattendues …</a:t>
              </a:r>
            </a:p>
          </p:txBody>
        </p:sp>
        <p:sp>
          <p:nvSpPr>
            <p:cNvPr id="14" name="ZoneTexte 13">
              <a:extLst>
                <a:ext uri="{FF2B5EF4-FFF2-40B4-BE49-F238E27FC236}">
                  <a16:creationId xmlns:a16="http://schemas.microsoft.com/office/drawing/2014/main" id="{6C884207-698C-4AC9-BB50-2EF7BE3CE89F}"/>
                </a:ext>
              </a:extLst>
            </p:cNvPr>
            <p:cNvSpPr txBox="1"/>
            <p:nvPr/>
          </p:nvSpPr>
          <p:spPr>
            <a:xfrm>
              <a:off x="585788" y="5710804"/>
              <a:ext cx="3475148" cy="369332"/>
            </a:xfrm>
            <a:prstGeom prst="rect">
              <a:avLst/>
            </a:prstGeom>
            <a:solidFill>
              <a:srgbClr val="CCFFFF">
                <a:alpha val="17000"/>
              </a:srgbClr>
            </a:solidFill>
          </p:spPr>
          <p:txBody>
            <a:bodyPr wrap="square" rtlCol="0">
              <a:spAutoFit/>
            </a:bodyPr>
            <a:lstStyle/>
            <a:p>
              <a:r>
                <a:rPr lang="fr-FR" dirty="0">
                  <a:solidFill>
                    <a:srgbClr val="0070C0"/>
                  </a:solidFill>
                </a:rPr>
                <a:t>Recherche de la </a:t>
              </a:r>
              <a:r>
                <a:rPr lang="fr-FR" b="1" dirty="0">
                  <a:solidFill>
                    <a:srgbClr val="0070C0"/>
                  </a:solidFill>
                </a:rPr>
                <a:t>confrontation …</a:t>
              </a:r>
            </a:p>
          </p:txBody>
        </p:sp>
        <p:sp>
          <p:nvSpPr>
            <p:cNvPr id="15" name="ZoneTexte 14">
              <a:extLst>
                <a:ext uri="{FF2B5EF4-FFF2-40B4-BE49-F238E27FC236}">
                  <a16:creationId xmlns:a16="http://schemas.microsoft.com/office/drawing/2014/main" id="{37E83572-F82B-45A1-9CB0-6FB432B41C53}"/>
                </a:ext>
              </a:extLst>
            </p:cNvPr>
            <p:cNvSpPr txBox="1"/>
            <p:nvPr/>
          </p:nvSpPr>
          <p:spPr>
            <a:xfrm>
              <a:off x="8788946" y="3790534"/>
              <a:ext cx="3279229" cy="646331"/>
            </a:xfrm>
            <a:prstGeom prst="rect">
              <a:avLst/>
            </a:prstGeom>
            <a:solidFill>
              <a:srgbClr val="CCFFFF">
                <a:alpha val="17000"/>
              </a:srgbClr>
            </a:solidFill>
          </p:spPr>
          <p:txBody>
            <a:bodyPr wrap="square" rtlCol="0">
              <a:spAutoFit/>
            </a:bodyPr>
            <a:lstStyle/>
            <a:p>
              <a:r>
                <a:rPr lang="fr-FR" b="1" dirty="0">
                  <a:solidFill>
                    <a:srgbClr val="0070C0"/>
                  </a:solidFill>
                </a:rPr>
                <a:t>Refus des règles sociales </a:t>
              </a:r>
              <a:r>
                <a:rPr lang="fr-FR" dirty="0">
                  <a:solidFill>
                    <a:srgbClr val="0070C0"/>
                  </a:solidFill>
                </a:rPr>
                <a:t>de la classe, de l’école, des routines, …</a:t>
              </a:r>
            </a:p>
          </p:txBody>
        </p:sp>
        <p:sp>
          <p:nvSpPr>
            <p:cNvPr id="16" name="ZoneTexte 15">
              <a:extLst>
                <a:ext uri="{FF2B5EF4-FFF2-40B4-BE49-F238E27FC236}">
                  <a16:creationId xmlns:a16="http://schemas.microsoft.com/office/drawing/2014/main" id="{D196560C-49E6-4D28-A635-26F1FDC73EC0}"/>
                </a:ext>
              </a:extLst>
            </p:cNvPr>
            <p:cNvSpPr txBox="1"/>
            <p:nvPr/>
          </p:nvSpPr>
          <p:spPr>
            <a:xfrm>
              <a:off x="839351" y="4444746"/>
              <a:ext cx="5482460" cy="369332"/>
            </a:xfrm>
            <a:prstGeom prst="rect">
              <a:avLst/>
            </a:prstGeom>
            <a:solidFill>
              <a:srgbClr val="FFCCFF">
                <a:alpha val="20000"/>
              </a:srgbClr>
            </a:solidFill>
          </p:spPr>
          <p:txBody>
            <a:bodyPr wrap="square" rtlCol="0">
              <a:spAutoFit/>
            </a:bodyPr>
            <a:lstStyle/>
            <a:p>
              <a:r>
                <a:rPr lang="fr-FR" b="1" dirty="0">
                  <a:solidFill>
                    <a:srgbClr val="0070C0"/>
                  </a:solidFill>
                </a:rPr>
                <a:t>Intimidation</a:t>
              </a:r>
              <a:r>
                <a:rPr lang="fr-FR" dirty="0">
                  <a:solidFill>
                    <a:srgbClr val="0070C0"/>
                  </a:solidFill>
                </a:rPr>
                <a:t>, déclenchement de </a:t>
              </a:r>
              <a:r>
                <a:rPr lang="fr-FR" b="1" dirty="0">
                  <a:solidFill>
                    <a:srgbClr val="0070C0"/>
                  </a:solidFill>
                </a:rPr>
                <a:t>bagarres</a:t>
              </a:r>
              <a:r>
                <a:rPr lang="fr-FR" dirty="0">
                  <a:solidFill>
                    <a:srgbClr val="0070C0"/>
                  </a:solidFill>
                </a:rPr>
                <a:t> dans la cour …</a:t>
              </a:r>
            </a:p>
          </p:txBody>
        </p:sp>
        <p:sp>
          <p:nvSpPr>
            <p:cNvPr id="18" name="ZoneTexte 17">
              <a:extLst>
                <a:ext uri="{FF2B5EF4-FFF2-40B4-BE49-F238E27FC236}">
                  <a16:creationId xmlns:a16="http://schemas.microsoft.com/office/drawing/2014/main" id="{E2BBB9BA-5691-4F85-88C8-8F34341AA1C2}"/>
                </a:ext>
              </a:extLst>
            </p:cNvPr>
            <p:cNvSpPr txBox="1"/>
            <p:nvPr/>
          </p:nvSpPr>
          <p:spPr>
            <a:xfrm>
              <a:off x="839351" y="1171912"/>
              <a:ext cx="2421648" cy="369332"/>
            </a:xfrm>
            <a:prstGeom prst="rect">
              <a:avLst/>
            </a:prstGeom>
            <a:solidFill>
              <a:srgbClr val="FFCCFF">
                <a:alpha val="18000"/>
              </a:srgbClr>
            </a:solidFill>
          </p:spPr>
          <p:txBody>
            <a:bodyPr wrap="square">
              <a:spAutoFit/>
            </a:bodyPr>
            <a:lstStyle/>
            <a:p>
              <a:r>
                <a:rPr lang="fr-FR" b="1" dirty="0">
                  <a:solidFill>
                    <a:srgbClr val="0070C0"/>
                  </a:solidFill>
                </a:rPr>
                <a:t>Opposition</a:t>
              </a:r>
              <a:r>
                <a:rPr lang="fr-FR" dirty="0">
                  <a:solidFill>
                    <a:srgbClr val="0070C0"/>
                  </a:solidFill>
                </a:rPr>
                <a:t> à l’adulte …</a:t>
              </a:r>
            </a:p>
          </p:txBody>
        </p:sp>
        <p:sp>
          <p:nvSpPr>
            <p:cNvPr id="21" name="ZoneTexte 20">
              <a:extLst>
                <a:ext uri="{FF2B5EF4-FFF2-40B4-BE49-F238E27FC236}">
                  <a16:creationId xmlns:a16="http://schemas.microsoft.com/office/drawing/2014/main" id="{6FC9B30E-ACB6-448F-BCC0-5D471990CBEE}"/>
                </a:ext>
              </a:extLst>
            </p:cNvPr>
            <p:cNvSpPr txBox="1"/>
            <p:nvPr/>
          </p:nvSpPr>
          <p:spPr>
            <a:xfrm>
              <a:off x="519769" y="2488092"/>
              <a:ext cx="1690031" cy="369332"/>
            </a:xfrm>
            <a:prstGeom prst="rect">
              <a:avLst/>
            </a:prstGeom>
            <a:solidFill>
              <a:srgbClr val="FFFFCC">
                <a:alpha val="22000"/>
              </a:srgbClr>
            </a:solidFill>
          </p:spPr>
          <p:txBody>
            <a:bodyPr wrap="square" rtlCol="0">
              <a:spAutoFit/>
            </a:bodyPr>
            <a:lstStyle/>
            <a:p>
              <a:r>
                <a:rPr lang="fr-FR" b="1" dirty="0">
                  <a:solidFill>
                    <a:srgbClr val="0070C0"/>
                  </a:solidFill>
                </a:rPr>
                <a:t>Provocations </a:t>
              </a:r>
              <a:r>
                <a:rPr lang="fr-FR" dirty="0">
                  <a:solidFill>
                    <a:srgbClr val="0070C0"/>
                  </a:solidFill>
                </a:rPr>
                <a:t>…</a:t>
              </a:r>
            </a:p>
          </p:txBody>
        </p:sp>
        <p:sp>
          <p:nvSpPr>
            <p:cNvPr id="22" name="ZoneTexte 21">
              <a:extLst>
                <a:ext uri="{FF2B5EF4-FFF2-40B4-BE49-F238E27FC236}">
                  <a16:creationId xmlns:a16="http://schemas.microsoft.com/office/drawing/2014/main" id="{F7F53C29-99AD-4549-A5D0-EA66214B97B9}"/>
                </a:ext>
              </a:extLst>
            </p:cNvPr>
            <p:cNvSpPr txBox="1"/>
            <p:nvPr/>
          </p:nvSpPr>
          <p:spPr>
            <a:xfrm>
              <a:off x="8029224" y="1353522"/>
              <a:ext cx="3670738" cy="369332"/>
            </a:xfrm>
            <a:prstGeom prst="rect">
              <a:avLst/>
            </a:prstGeom>
            <a:solidFill>
              <a:srgbClr val="FFCCFF">
                <a:alpha val="20000"/>
              </a:srgbClr>
            </a:solidFill>
          </p:spPr>
          <p:txBody>
            <a:bodyPr wrap="square">
              <a:spAutoFit/>
            </a:bodyPr>
            <a:lstStyle/>
            <a:p>
              <a:r>
                <a:rPr lang="fr-FR" b="1" dirty="0">
                  <a:solidFill>
                    <a:srgbClr val="0070C0"/>
                  </a:solidFill>
                </a:rPr>
                <a:t>Contestation</a:t>
              </a:r>
              <a:r>
                <a:rPr lang="fr-FR" dirty="0">
                  <a:solidFill>
                    <a:srgbClr val="0070C0"/>
                  </a:solidFill>
                </a:rPr>
                <a:t> de ce que dit l’adulte …</a:t>
              </a:r>
            </a:p>
          </p:txBody>
        </p:sp>
        <p:sp>
          <p:nvSpPr>
            <p:cNvPr id="23" name="ZoneTexte 22">
              <a:extLst>
                <a:ext uri="{FF2B5EF4-FFF2-40B4-BE49-F238E27FC236}">
                  <a16:creationId xmlns:a16="http://schemas.microsoft.com/office/drawing/2014/main" id="{EDC618FB-84D5-4AB0-BA5B-34E978695B7C}"/>
                </a:ext>
              </a:extLst>
            </p:cNvPr>
            <p:cNvSpPr txBox="1"/>
            <p:nvPr/>
          </p:nvSpPr>
          <p:spPr>
            <a:xfrm>
              <a:off x="6704036" y="1918488"/>
              <a:ext cx="5364139" cy="369332"/>
            </a:xfrm>
            <a:prstGeom prst="rect">
              <a:avLst/>
            </a:prstGeom>
            <a:solidFill>
              <a:srgbClr val="FFFFCC">
                <a:alpha val="22000"/>
              </a:srgbClr>
            </a:solidFill>
          </p:spPr>
          <p:txBody>
            <a:bodyPr wrap="square">
              <a:spAutoFit/>
            </a:bodyPr>
            <a:lstStyle/>
            <a:p>
              <a:r>
                <a:rPr lang="fr-FR" dirty="0">
                  <a:solidFill>
                    <a:srgbClr val="0070C0"/>
                  </a:solidFill>
                </a:rPr>
                <a:t>L’élève dit que c’est </a:t>
              </a:r>
              <a:r>
                <a:rPr lang="fr-FR" b="1" dirty="0">
                  <a:solidFill>
                    <a:srgbClr val="0070C0"/>
                  </a:solidFill>
                </a:rPr>
                <a:t>la faute de l’autre</a:t>
              </a:r>
              <a:r>
                <a:rPr lang="fr-FR" dirty="0">
                  <a:solidFill>
                    <a:srgbClr val="0070C0"/>
                  </a:solidFill>
                </a:rPr>
                <a:t>, des autres …</a:t>
              </a:r>
            </a:p>
          </p:txBody>
        </p:sp>
        <p:sp>
          <p:nvSpPr>
            <p:cNvPr id="24" name="ZoneTexte 23">
              <a:extLst>
                <a:ext uri="{FF2B5EF4-FFF2-40B4-BE49-F238E27FC236}">
                  <a16:creationId xmlns:a16="http://schemas.microsoft.com/office/drawing/2014/main" id="{9F13E3A8-2E42-41AE-920B-7131C4449057}"/>
                </a:ext>
              </a:extLst>
            </p:cNvPr>
            <p:cNvSpPr txBox="1"/>
            <p:nvPr/>
          </p:nvSpPr>
          <p:spPr>
            <a:xfrm>
              <a:off x="4466923" y="1433869"/>
              <a:ext cx="2471572" cy="369332"/>
            </a:xfrm>
            <a:prstGeom prst="rect">
              <a:avLst/>
            </a:prstGeom>
            <a:solidFill>
              <a:srgbClr val="CCFFFF">
                <a:alpha val="17000"/>
              </a:srgbClr>
            </a:solidFill>
          </p:spPr>
          <p:txBody>
            <a:bodyPr wrap="square">
              <a:spAutoFit/>
            </a:bodyPr>
            <a:lstStyle/>
            <a:p>
              <a:r>
                <a:rPr lang="fr-FR" b="1" dirty="0">
                  <a:solidFill>
                    <a:srgbClr val="0070C0"/>
                  </a:solidFill>
                </a:rPr>
                <a:t>Mensonges</a:t>
              </a:r>
              <a:r>
                <a:rPr lang="fr-FR" dirty="0">
                  <a:solidFill>
                    <a:srgbClr val="0070C0"/>
                  </a:solidFill>
                </a:rPr>
                <a:t> fréquents …</a:t>
              </a:r>
            </a:p>
          </p:txBody>
        </p:sp>
        <p:sp>
          <p:nvSpPr>
            <p:cNvPr id="25" name="ZoneTexte 24">
              <a:extLst>
                <a:ext uri="{FF2B5EF4-FFF2-40B4-BE49-F238E27FC236}">
                  <a16:creationId xmlns:a16="http://schemas.microsoft.com/office/drawing/2014/main" id="{E99677A6-6314-46D1-9907-661A359718DE}"/>
                </a:ext>
              </a:extLst>
            </p:cNvPr>
            <p:cNvSpPr txBox="1"/>
            <p:nvPr/>
          </p:nvSpPr>
          <p:spPr>
            <a:xfrm>
              <a:off x="7296643" y="765650"/>
              <a:ext cx="1894490" cy="369332"/>
            </a:xfrm>
            <a:prstGeom prst="rect">
              <a:avLst/>
            </a:prstGeom>
            <a:solidFill>
              <a:srgbClr val="CCFFFF">
                <a:alpha val="17000"/>
              </a:srgbClr>
            </a:solidFill>
          </p:spPr>
          <p:txBody>
            <a:bodyPr wrap="square">
              <a:spAutoFit/>
            </a:bodyPr>
            <a:lstStyle/>
            <a:p>
              <a:r>
                <a:rPr lang="fr-FR" b="1" dirty="0">
                  <a:solidFill>
                    <a:srgbClr val="0070C0"/>
                  </a:solidFill>
                </a:rPr>
                <a:t>Désobéissances</a:t>
              </a:r>
              <a:r>
                <a:rPr lang="fr-FR" dirty="0">
                  <a:solidFill>
                    <a:srgbClr val="0070C0"/>
                  </a:solidFill>
                </a:rPr>
                <a:t>…</a:t>
              </a:r>
            </a:p>
          </p:txBody>
        </p:sp>
        <p:sp>
          <p:nvSpPr>
            <p:cNvPr id="28" name="ZoneTexte 27">
              <a:extLst>
                <a:ext uri="{FF2B5EF4-FFF2-40B4-BE49-F238E27FC236}">
                  <a16:creationId xmlns:a16="http://schemas.microsoft.com/office/drawing/2014/main" id="{E780A21A-7617-425B-81EA-9A4D74911C3D}"/>
                </a:ext>
              </a:extLst>
            </p:cNvPr>
            <p:cNvSpPr txBox="1"/>
            <p:nvPr/>
          </p:nvSpPr>
          <p:spPr>
            <a:xfrm>
              <a:off x="4799697" y="6280792"/>
              <a:ext cx="2867518" cy="369332"/>
            </a:xfrm>
            <a:prstGeom prst="rect">
              <a:avLst/>
            </a:prstGeom>
            <a:solidFill>
              <a:srgbClr val="CCFFCC">
                <a:alpha val="19000"/>
              </a:srgbClr>
            </a:solidFill>
          </p:spPr>
          <p:txBody>
            <a:bodyPr wrap="square" rtlCol="0">
              <a:spAutoFit/>
            </a:bodyPr>
            <a:lstStyle/>
            <a:p>
              <a:r>
                <a:rPr lang="fr-FR" b="1" dirty="0">
                  <a:solidFill>
                    <a:srgbClr val="0070C0"/>
                  </a:solidFill>
                </a:rPr>
                <a:t>Apprentissages hétérogènes</a:t>
              </a:r>
            </a:p>
          </p:txBody>
        </p:sp>
        <p:sp>
          <p:nvSpPr>
            <p:cNvPr id="19" name="ZoneTexte 18">
              <a:extLst>
                <a:ext uri="{FF2B5EF4-FFF2-40B4-BE49-F238E27FC236}">
                  <a16:creationId xmlns:a16="http://schemas.microsoft.com/office/drawing/2014/main" id="{F5A08B16-F6B7-4100-8951-87954B699161}"/>
                </a:ext>
              </a:extLst>
            </p:cNvPr>
            <p:cNvSpPr txBox="1"/>
            <p:nvPr/>
          </p:nvSpPr>
          <p:spPr>
            <a:xfrm>
              <a:off x="8243888" y="6061865"/>
              <a:ext cx="3824287" cy="369332"/>
            </a:xfrm>
            <a:prstGeom prst="rect">
              <a:avLst/>
            </a:prstGeom>
            <a:solidFill>
              <a:srgbClr val="FFFFCC">
                <a:alpha val="22000"/>
              </a:srgbClr>
            </a:solidFill>
          </p:spPr>
          <p:txBody>
            <a:bodyPr wrap="square">
              <a:spAutoFit/>
            </a:bodyPr>
            <a:lstStyle/>
            <a:p>
              <a:r>
                <a:rPr lang="fr-FR" dirty="0">
                  <a:solidFill>
                    <a:srgbClr val="0070C0"/>
                  </a:solidFill>
                </a:rPr>
                <a:t>Comportements, gestes </a:t>
              </a:r>
              <a:r>
                <a:rPr lang="fr-FR" b="1" dirty="0">
                  <a:solidFill>
                    <a:srgbClr val="0070C0"/>
                  </a:solidFill>
                </a:rPr>
                <a:t>répétitifs</a:t>
              </a:r>
              <a:r>
                <a:rPr lang="fr-FR" dirty="0">
                  <a:solidFill>
                    <a:srgbClr val="0070C0"/>
                  </a:solidFill>
                </a:rPr>
                <a:t> …</a:t>
              </a:r>
            </a:p>
          </p:txBody>
        </p:sp>
        <p:sp>
          <p:nvSpPr>
            <p:cNvPr id="20" name="ZoneTexte 19">
              <a:extLst>
                <a:ext uri="{FF2B5EF4-FFF2-40B4-BE49-F238E27FC236}">
                  <a16:creationId xmlns:a16="http://schemas.microsoft.com/office/drawing/2014/main" id="{2FEAA1B2-4AC3-4F85-AE6A-562A53C4256F}"/>
                </a:ext>
              </a:extLst>
            </p:cNvPr>
            <p:cNvSpPr txBox="1"/>
            <p:nvPr/>
          </p:nvSpPr>
          <p:spPr>
            <a:xfrm>
              <a:off x="1618211" y="2798306"/>
              <a:ext cx="6411013" cy="369332"/>
            </a:xfrm>
            <a:prstGeom prst="rect">
              <a:avLst/>
            </a:prstGeom>
            <a:solidFill>
              <a:srgbClr val="CCFFCC">
                <a:alpha val="19000"/>
              </a:srgbClr>
            </a:solidFill>
          </p:spPr>
          <p:txBody>
            <a:bodyPr wrap="square" rtlCol="0">
              <a:spAutoFit/>
            </a:bodyPr>
            <a:lstStyle/>
            <a:p>
              <a:r>
                <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Communications difficiles avec les adultes, avec ses camarades, </a:t>
              </a:r>
              <a:r>
                <a:rPr lang="fr-FR" dirty="0">
                  <a:solidFill>
                    <a:srgbClr val="0070C0"/>
                  </a:solidFill>
                </a:rPr>
                <a:t>...</a:t>
              </a:r>
            </a:p>
          </p:txBody>
        </p:sp>
        <p:sp>
          <p:nvSpPr>
            <p:cNvPr id="26" name="ZoneTexte 25">
              <a:extLst>
                <a:ext uri="{FF2B5EF4-FFF2-40B4-BE49-F238E27FC236}">
                  <a16:creationId xmlns:a16="http://schemas.microsoft.com/office/drawing/2014/main" id="{B217B7DF-4F7A-4DD9-BAAA-507504C37A3A}"/>
                </a:ext>
              </a:extLst>
            </p:cNvPr>
            <p:cNvSpPr txBox="1"/>
            <p:nvPr/>
          </p:nvSpPr>
          <p:spPr>
            <a:xfrm>
              <a:off x="466726" y="6246531"/>
              <a:ext cx="3862386" cy="369332"/>
            </a:xfrm>
            <a:prstGeom prst="rect">
              <a:avLst/>
            </a:prstGeom>
            <a:solidFill>
              <a:srgbClr val="FFCCFF">
                <a:alpha val="20000"/>
              </a:srgbClr>
            </a:solidFill>
          </p:spPr>
          <p:txBody>
            <a:bodyPr wrap="square" rtlCol="0">
              <a:spAutoFit/>
            </a:bodyPr>
            <a:lstStyle/>
            <a:p>
              <a:r>
                <a:rPr lang="fr-FR" b="1" dirty="0">
                  <a:solidFill>
                    <a:srgbClr val="0070C0"/>
                  </a:solidFill>
                </a:rPr>
                <a:t>Aucune manifestation d’émotion </a:t>
              </a:r>
              <a:r>
                <a:rPr lang="fr-FR" dirty="0">
                  <a:solidFill>
                    <a:srgbClr val="0070C0"/>
                  </a:solidFill>
                </a:rPr>
                <a:t>...</a:t>
              </a:r>
            </a:p>
          </p:txBody>
        </p:sp>
        <p:sp>
          <p:nvSpPr>
            <p:cNvPr id="27" name="ZoneTexte 26">
              <a:extLst>
                <a:ext uri="{FF2B5EF4-FFF2-40B4-BE49-F238E27FC236}">
                  <a16:creationId xmlns:a16="http://schemas.microsoft.com/office/drawing/2014/main" id="{5FE266F8-26FA-40D1-B983-66E0E736636F}"/>
                </a:ext>
              </a:extLst>
            </p:cNvPr>
            <p:cNvSpPr txBox="1"/>
            <p:nvPr/>
          </p:nvSpPr>
          <p:spPr>
            <a:xfrm>
              <a:off x="8180659" y="4584730"/>
              <a:ext cx="3201715" cy="369332"/>
            </a:xfrm>
            <a:prstGeom prst="rect">
              <a:avLst/>
            </a:prstGeom>
            <a:solidFill>
              <a:srgbClr val="CCFFCC">
                <a:alpha val="19000"/>
              </a:srgbClr>
            </a:solidFill>
          </p:spPr>
          <p:txBody>
            <a:bodyPr wrap="square" rtlCol="0">
              <a:spAutoFit/>
            </a:bodyPr>
            <a:lstStyle/>
            <a:p>
              <a:r>
                <a:rPr lang="fr-FR" b="1" dirty="0">
                  <a:solidFill>
                    <a:srgbClr val="0070C0"/>
                  </a:solidFill>
                </a:rPr>
                <a:t>Argumente, discute </a:t>
              </a:r>
              <a:r>
                <a:rPr lang="fr-FR" dirty="0">
                  <a:solidFill>
                    <a:srgbClr val="0070C0"/>
                  </a:solidFill>
                </a:rPr>
                <a:t>toujours</a:t>
              </a:r>
              <a:r>
                <a:rPr lang="fr-FR" b="1" dirty="0">
                  <a:solidFill>
                    <a:srgbClr val="0070C0"/>
                  </a:solidFill>
                </a:rPr>
                <a:t>, </a:t>
              </a:r>
              <a:r>
                <a:rPr lang="fr-FR" dirty="0">
                  <a:solidFill>
                    <a:srgbClr val="0070C0"/>
                  </a:solidFill>
                </a:rPr>
                <a:t>…</a:t>
              </a:r>
            </a:p>
          </p:txBody>
        </p:sp>
        <p:sp>
          <p:nvSpPr>
            <p:cNvPr id="29" name="ZoneTexte 28">
              <a:extLst>
                <a:ext uri="{FF2B5EF4-FFF2-40B4-BE49-F238E27FC236}">
                  <a16:creationId xmlns:a16="http://schemas.microsoft.com/office/drawing/2014/main" id="{2B747BE2-F532-443E-BC7D-8306EB1641E9}"/>
                </a:ext>
              </a:extLst>
            </p:cNvPr>
            <p:cNvSpPr txBox="1"/>
            <p:nvPr/>
          </p:nvSpPr>
          <p:spPr>
            <a:xfrm>
              <a:off x="1312292" y="656986"/>
              <a:ext cx="4689937" cy="369332"/>
            </a:xfrm>
            <a:prstGeom prst="rect">
              <a:avLst/>
            </a:prstGeom>
            <a:solidFill>
              <a:srgbClr val="CCFFCC">
                <a:alpha val="18000"/>
              </a:srgbClr>
            </a:solidFill>
          </p:spPr>
          <p:txBody>
            <a:bodyPr wrap="square">
              <a:spAutoFit/>
            </a:bodyPr>
            <a:lstStyle/>
            <a:p>
              <a:r>
                <a:rPr lang="fr-FR" b="1" dirty="0">
                  <a:solidFill>
                    <a:srgbClr val="0070C0"/>
                  </a:solidFill>
                </a:rPr>
                <a:t>Malveillance, intention délibérée de nuire, …</a:t>
              </a:r>
              <a:endParaRPr lang="fr-FR" dirty="0">
                <a:solidFill>
                  <a:srgbClr val="0070C0"/>
                </a:solidFill>
              </a:endParaRPr>
            </a:p>
          </p:txBody>
        </p:sp>
      </p:grpSp>
    </p:spTree>
    <p:extLst>
      <p:ext uri="{BB962C8B-B14F-4D97-AF65-F5344CB8AC3E}">
        <p14:creationId xmlns:p14="http://schemas.microsoft.com/office/powerpoint/2010/main" val="153029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9E7A17C-A963-4A3C-9852-7AA7995976F1}"/>
              </a:ext>
            </a:extLst>
          </p:cNvPr>
          <p:cNvPicPr>
            <a:picLocks noChangeAspect="1"/>
          </p:cNvPicPr>
          <p:nvPr/>
        </p:nvPicPr>
        <p:blipFill>
          <a:blip r:embed="rId2"/>
          <a:stretch>
            <a:fillRect/>
          </a:stretch>
        </p:blipFill>
        <p:spPr>
          <a:xfrm>
            <a:off x="259645" y="146051"/>
            <a:ext cx="11650134" cy="6553200"/>
          </a:xfrm>
          <a:prstGeom prst="rect">
            <a:avLst/>
          </a:prstGeom>
          <a:ln w="12700">
            <a:solidFill>
              <a:srgbClr val="FF66FF"/>
            </a:solidFill>
          </a:ln>
        </p:spPr>
      </p:pic>
    </p:spTree>
    <p:extLst>
      <p:ext uri="{BB962C8B-B14F-4D97-AF65-F5344CB8AC3E}">
        <p14:creationId xmlns:p14="http://schemas.microsoft.com/office/powerpoint/2010/main" val="328467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822F365-188A-4290-86AD-D0C7C34C6DDD}"/>
              </a:ext>
            </a:extLst>
          </p:cNvPr>
          <p:cNvPicPr>
            <a:picLocks noChangeAspect="1"/>
          </p:cNvPicPr>
          <p:nvPr/>
        </p:nvPicPr>
        <p:blipFill>
          <a:blip r:embed="rId2"/>
          <a:stretch>
            <a:fillRect/>
          </a:stretch>
        </p:blipFill>
        <p:spPr>
          <a:xfrm>
            <a:off x="107101" y="0"/>
            <a:ext cx="11977797" cy="6858000"/>
          </a:xfrm>
          <a:prstGeom prst="rect">
            <a:avLst/>
          </a:prstGeom>
        </p:spPr>
      </p:pic>
    </p:spTree>
    <p:extLst>
      <p:ext uri="{BB962C8B-B14F-4D97-AF65-F5344CB8AC3E}">
        <p14:creationId xmlns:p14="http://schemas.microsoft.com/office/powerpoint/2010/main" val="297974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D8E183-DC14-4EC1-AA1D-C04C818396EE}"/>
              </a:ext>
            </a:extLst>
          </p:cNvPr>
          <p:cNvPicPr>
            <a:picLocks noChangeAspect="1"/>
          </p:cNvPicPr>
          <p:nvPr/>
        </p:nvPicPr>
        <p:blipFill>
          <a:blip r:embed="rId2"/>
          <a:stretch>
            <a:fillRect/>
          </a:stretch>
        </p:blipFill>
        <p:spPr>
          <a:xfrm>
            <a:off x="270933" y="152401"/>
            <a:ext cx="11774311" cy="6623050"/>
          </a:xfrm>
          <a:prstGeom prst="rect">
            <a:avLst/>
          </a:prstGeom>
          <a:ln w="12700">
            <a:solidFill>
              <a:srgbClr val="FF66FF"/>
            </a:solidFill>
          </a:ln>
        </p:spPr>
      </p:pic>
    </p:spTree>
    <p:extLst>
      <p:ext uri="{BB962C8B-B14F-4D97-AF65-F5344CB8AC3E}">
        <p14:creationId xmlns:p14="http://schemas.microsoft.com/office/powerpoint/2010/main" val="409109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40EBF3D-E645-4C22-9D64-AAAA6DD93614}"/>
              </a:ext>
            </a:extLst>
          </p:cNvPr>
          <p:cNvPicPr>
            <a:picLocks noChangeAspect="1"/>
          </p:cNvPicPr>
          <p:nvPr/>
        </p:nvPicPr>
        <p:blipFill>
          <a:blip r:embed="rId2"/>
          <a:stretch>
            <a:fillRect/>
          </a:stretch>
        </p:blipFill>
        <p:spPr>
          <a:xfrm>
            <a:off x="146756" y="82551"/>
            <a:ext cx="11875912" cy="6680200"/>
          </a:xfrm>
          <a:prstGeom prst="rect">
            <a:avLst/>
          </a:prstGeom>
          <a:ln w="12700">
            <a:solidFill>
              <a:srgbClr val="FF66FF"/>
            </a:solidFill>
          </a:ln>
        </p:spPr>
      </p:pic>
    </p:spTree>
    <p:extLst>
      <p:ext uri="{BB962C8B-B14F-4D97-AF65-F5344CB8AC3E}">
        <p14:creationId xmlns:p14="http://schemas.microsoft.com/office/powerpoint/2010/main" val="24872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3DF2399-2037-471E-AA47-25BCE8E2FD79}"/>
              </a:ext>
            </a:extLst>
          </p:cNvPr>
          <p:cNvPicPr>
            <a:picLocks noChangeAspect="1"/>
          </p:cNvPicPr>
          <p:nvPr/>
        </p:nvPicPr>
        <p:blipFill>
          <a:blip r:embed="rId2"/>
          <a:stretch>
            <a:fillRect/>
          </a:stretch>
        </p:blipFill>
        <p:spPr>
          <a:xfrm>
            <a:off x="372534" y="209551"/>
            <a:ext cx="11334045" cy="6375400"/>
          </a:xfrm>
          <a:prstGeom prst="rect">
            <a:avLst/>
          </a:prstGeom>
          <a:ln w="12700">
            <a:solidFill>
              <a:srgbClr val="FF66FF"/>
            </a:solidFill>
          </a:ln>
        </p:spPr>
      </p:pic>
    </p:spTree>
    <p:extLst>
      <p:ext uri="{BB962C8B-B14F-4D97-AF65-F5344CB8AC3E}">
        <p14:creationId xmlns:p14="http://schemas.microsoft.com/office/powerpoint/2010/main" val="343860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E44A4BD-4704-423F-BAEB-35B9D06025D4}"/>
              </a:ext>
            </a:extLst>
          </p:cNvPr>
          <p:cNvPicPr>
            <a:picLocks noChangeAspect="1"/>
          </p:cNvPicPr>
          <p:nvPr/>
        </p:nvPicPr>
        <p:blipFill>
          <a:blip r:embed="rId2"/>
          <a:stretch>
            <a:fillRect/>
          </a:stretch>
        </p:blipFill>
        <p:spPr>
          <a:xfrm>
            <a:off x="184395" y="0"/>
            <a:ext cx="11823210" cy="6858000"/>
          </a:xfrm>
          <a:prstGeom prst="rect">
            <a:avLst/>
          </a:prstGeom>
        </p:spPr>
      </p:pic>
    </p:spTree>
    <p:extLst>
      <p:ext uri="{BB962C8B-B14F-4D97-AF65-F5344CB8AC3E}">
        <p14:creationId xmlns:p14="http://schemas.microsoft.com/office/powerpoint/2010/main" val="121215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E098594-9FCE-4CD5-A612-DE63760E6EDD}"/>
              </a:ext>
            </a:extLst>
          </p:cNvPr>
          <p:cNvPicPr>
            <a:picLocks noChangeAspect="1"/>
          </p:cNvPicPr>
          <p:nvPr/>
        </p:nvPicPr>
        <p:blipFill>
          <a:blip r:embed="rId2"/>
          <a:stretch>
            <a:fillRect/>
          </a:stretch>
        </p:blipFill>
        <p:spPr>
          <a:xfrm>
            <a:off x="334925" y="366002"/>
            <a:ext cx="7784128" cy="5838096"/>
          </a:xfrm>
          <a:prstGeom prst="rect">
            <a:avLst/>
          </a:prstGeom>
        </p:spPr>
      </p:pic>
      <p:sp>
        <p:nvSpPr>
          <p:cNvPr id="3" name="ZoneTexte 2">
            <a:extLst>
              <a:ext uri="{FF2B5EF4-FFF2-40B4-BE49-F238E27FC236}">
                <a16:creationId xmlns:a16="http://schemas.microsoft.com/office/drawing/2014/main" id="{B1AFEAE4-B0C1-41D0-B149-FFFB1CFDCFAA}"/>
              </a:ext>
            </a:extLst>
          </p:cNvPr>
          <p:cNvSpPr txBox="1"/>
          <p:nvPr/>
        </p:nvSpPr>
        <p:spPr>
          <a:xfrm rot="20905880">
            <a:off x="7837967" y="2500221"/>
            <a:ext cx="4779335" cy="1569660"/>
          </a:xfrm>
          <a:prstGeom prst="rect">
            <a:avLst/>
          </a:prstGeom>
          <a:noFill/>
        </p:spPr>
        <p:txBody>
          <a:bodyPr wrap="square" rtlCol="0">
            <a:spAutoFit/>
          </a:bodyPr>
          <a:lstStyle/>
          <a:p>
            <a:pPr algn="ctr"/>
            <a:r>
              <a:rPr lang="fr-FR" sz="4800" b="1" i="1" dirty="0">
                <a:solidFill>
                  <a:srgbClr val="FF66FF"/>
                </a:solidFill>
              </a:rPr>
              <a:t>Merci de votre attention ! </a:t>
            </a:r>
          </a:p>
        </p:txBody>
      </p:sp>
    </p:spTree>
    <p:extLst>
      <p:ext uri="{BB962C8B-B14F-4D97-AF65-F5344CB8AC3E}">
        <p14:creationId xmlns:p14="http://schemas.microsoft.com/office/powerpoint/2010/main" val="240362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7D68A7-7053-4182-8193-C09D9EF9EC65}"/>
              </a:ext>
            </a:extLst>
          </p:cNvPr>
          <p:cNvSpPr txBox="1"/>
          <p:nvPr/>
        </p:nvSpPr>
        <p:spPr>
          <a:xfrm>
            <a:off x="984885" y="1871663"/>
            <a:ext cx="10142219" cy="4154984"/>
          </a:xfrm>
          <a:prstGeom prst="rect">
            <a:avLst/>
          </a:prstGeom>
          <a:noFill/>
        </p:spPr>
        <p:txBody>
          <a:bodyPr wrap="square" rtlCol="0">
            <a:spAutoFit/>
          </a:bodyPr>
          <a:lstStyle/>
          <a:p>
            <a:pPr algn="ctr"/>
            <a:r>
              <a:rPr lang="fr-FR" sz="4400" b="1" i="1" dirty="0">
                <a:solidFill>
                  <a:srgbClr val="00B050"/>
                </a:solidFill>
              </a:rPr>
              <a:t>Essayez </a:t>
            </a:r>
          </a:p>
          <a:p>
            <a:pPr algn="ctr"/>
            <a:r>
              <a:rPr lang="fr-FR" sz="4400" b="1" i="1" dirty="0">
                <a:solidFill>
                  <a:srgbClr val="00B050"/>
                </a:solidFill>
              </a:rPr>
              <a:t>parmi tous ces comportements </a:t>
            </a:r>
          </a:p>
          <a:p>
            <a:pPr algn="ctr"/>
            <a:r>
              <a:rPr lang="fr-FR" sz="4400" b="1" i="1" dirty="0">
                <a:solidFill>
                  <a:srgbClr val="00B050"/>
                </a:solidFill>
              </a:rPr>
              <a:t>de désigner ceux </a:t>
            </a:r>
          </a:p>
          <a:p>
            <a:pPr algn="ctr"/>
            <a:r>
              <a:rPr lang="fr-FR" sz="4400" b="1" i="1" dirty="0">
                <a:solidFill>
                  <a:srgbClr val="00B050"/>
                </a:solidFill>
              </a:rPr>
              <a:t>que vous avez déjà rencontrés </a:t>
            </a:r>
          </a:p>
          <a:p>
            <a:pPr algn="ctr"/>
            <a:r>
              <a:rPr lang="fr-FR" sz="4400" b="1" i="1" dirty="0">
                <a:solidFill>
                  <a:srgbClr val="00B050"/>
                </a:solidFill>
              </a:rPr>
              <a:t>avec les élèves qui dérangent la classe (ANNEXE 1 document </a:t>
            </a:r>
            <a:r>
              <a:rPr lang="fr-FR" sz="4400" b="1" i="1">
                <a:solidFill>
                  <a:srgbClr val="00B050"/>
                </a:solidFill>
              </a:rPr>
              <a:t>WORD joint)…</a:t>
            </a:r>
            <a:endParaRPr lang="fr-FR" sz="4400" b="1" i="1" dirty="0">
              <a:solidFill>
                <a:srgbClr val="00B050"/>
              </a:solidFill>
            </a:endParaRPr>
          </a:p>
        </p:txBody>
      </p:sp>
    </p:spTree>
    <p:extLst>
      <p:ext uri="{BB962C8B-B14F-4D97-AF65-F5344CB8AC3E}">
        <p14:creationId xmlns:p14="http://schemas.microsoft.com/office/powerpoint/2010/main" val="235025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4F3BA196-4FCE-4980-B02B-E47927E2F639}"/>
              </a:ext>
            </a:extLst>
          </p:cNvPr>
          <p:cNvSpPr/>
          <p:nvPr/>
        </p:nvSpPr>
        <p:spPr>
          <a:xfrm>
            <a:off x="769026" y="1906568"/>
            <a:ext cx="5054283" cy="2328571"/>
          </a:xfrm>
          <a:prstGeom prst="ellipse">
            <a:avLst/>
          </a:prstGeom>
          <a:solidFill>
            <a:srgbClr val="FFFFCC">
              <a:alpha val="26000"/>
            </a:srgbClr>
          </a:solidFill>
          <a:ln w="38100">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Sous-titre 2">
            <a:extLst>
              <a:ext uri="{FF2B5EF4-FFF2-40B4-BE49-F238E27FC236}">
                <a16:creationId xmlns:a16="http://schemas.microsoft.com/office/drawing/2014/main" id="{ED785593-3669-4670-B10B-FC22FB58B19F}"/>
              </a:ext>
            </a:extLst>
          </p:cNvPr>
          <p:cNvSpPr>
            <a:spLocks noGrp="1"/>
          </p:cNvSpPr>
          <p:nvPr>
            <p:ph type="subTitle" idx="1"/>
          </p:nvPr>
        </p:nvSpPr>
        <p:spPr>
          <a:xfrm>
            <a:off x="2179480" y="2470689"/>
            <a:ext cx="2233374" cy="1200329"/>
          </a:xfrm>
          <a:noFill/>
          <a:ln w="12700">
            <a:noFill/>
          </a:ln>
        </p:spPr>
        <p:txBody>
          <a:bodyPr>
            <a:noAutofit/>
          </a:bodyPr>
          <a:lstStyle/>
          <a:p>
            <a:r>
              <a:rPr lang="fr-FR" dirty="0">
                <a:solidFill>
                  <a:srgbClr val="0070C0"/>
                </a:solidFill>
              </a:rPr>
              <a:t>Le </a:t>
            </a:r>
            <a:r>
              <a:rPr lang="fr-FR" b="1" dirty="0">
                <a:solidFill>
                  <a:srgbClr val="0070C0"/>
                </a:solidFill>
              </a:rPr>
              <a:t>comportement</a:t>
            </a:r>
            <a:r>
              <a:rPr lang="fr-FR" dirty="0">
                <a:solidFill>
                  <a:srgbClr val="0070C0"/>
                </a:solidFill>
              </a:rPr>
              <a:t> </a:t>
            </a:r>
          </a:p>
          <a:p>
            <a:r>
              <a:rPr lang="fr-FR" dirty="0">
                <a:solidFill>
                  <a:srgbClr val="0070C0"/>
                </a:solidFill>
              </a:rPr>
              <a:t>peut être : </a:t>
            </a:r>
          </a:p>
        </p:txBody>
      </p:sp>
      <p:sp>
        <p:nvSpPr>
          <p:cNvPr id="12" name="Forme libre : forme 11">
            <a:extLst>
              <a:ext uri="{FF2B5EF4-FFF2-40B4-BE49-F238E27FC236}">
                <a16:creationId xmlns:a16="http://schemas.microsoft.com/office/drawing/2014/main" id="{B37C81B4-6E4C-431E-A718-40B52514440E}"/>
              </a:ext>
            </a:extLst>
          </p:cNvPr>
          <p:cNvSpPr/>
          <p:nvPr/>
        </p:nvSpPr>
        <p:spPr>
          <a:xfrm>
            <a:off x="7524335" y="3141310"/>
            <a:ext cx="3969275" cy="2791761"/>
          </a:xfrm>
          <a:custGeom>
            <a:avLst/>
            <a:gdLst>
              <a:gd name="connsiteX0" fmla="*/ 0 w 3898639"/>
              <a:gd name="connsiteY0" fmla="*/ 1395881 h 2791761"/>
              <a:gd name="connsiteX1" fmla="*/ 1949320 w 3898639"/>
              <a:gd name="connsiteY1" fmla="*/ 0 h 2791761"/>
              <a:gd name="connsiteX2" fmla="*/ 3898640 w 3898639"/>
              <a:gd name="connsiteY2" fmla="*/ 1395881 h 2791761"/>
              <a:gd name="connsiteX3" fmla="*/ 1949320 w 3898639"/>
              <a:gd name="connsiteY3" fmla="*/ 2791762 h 2791761"/>
              <a:gd name="connsiteX4" fmla="*/ 0 w 3898639"/>
              <a:gd name="connsiteY4" fmla="*/ 1395881 h 279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639" h="2791761">
                <a:moveTo>
                  <a:pt x="0" y="1395881"/>
                </a:moveTo>
                <a:cubicBezTo>
                  <a:pt x="0" y="624957"/>
                  <a:pt x="872740" y="0"/>
                  <a:pt x="1949320" y="0"/>
                </a:cubicBezTo>
                <a:cubicBezTo>
                  <a:pt x="3025900" y="0"/>
                  <a:pt x="3898640" y="624957"/>
                  <a:pt x="3898640" y="1395881"/>
                </a:cubicBezTo>
                <a:cubicBezTo>
                  <a:pt x="3898640" y="2166805"/>
                  <a:pt x="3025900" y="2791762"/>
                  <a:pt x="1949320" y="2791762"/>
                </a:cubicBezTo>
                <a:cubicBezTo>
                  <a:pt x="872740" y="2791762"/>
                  <a:pt x="0" y="2166805"/>
                  <a:pt x="0" y="1395881"/>
                </a:cubicBezTo>
                <a:close/>
              </a:path>
            </a:pathLst>
          </a:custGeom>
          <a:solidFill>
            <a:srgbClr val="FFFFCC">
              <a:alpha val="26000"/>
            </a:srgbClr>
          </a:solidFill>
          <a:ln w="38100">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6182" tIns="424084" rIns="586182" bIns="424084"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70C0"/>
                </a:solidFill>
              </a:rPr>
              <a:t>… mais il est  sans cesse dominé par l’</a:t>
            </a:r>
            <a:r>
              <a:rPr lang="fr-FR" sz="2400" b="1" kern="1200" dirty="0">
                <a:solidFill>
                  <a:srgbClr val="0070C0"/>
                </a:solidFill>
              </a:rPr>
              <a:t>aspect psychologique </a:t>
            </a:r>
            <a:r>
              <a:rPr lang="fr-FR" sz="2400" kern="1200" dirty="0">
                <a:solidFill>
                  <a:srgbClr val="0070C0"/>
                </a:solidFill>
              </a:rPr>
              <a:t>de la personne, et le </a:t>
            </a:r>
            <a:r>
              <a:rPr lang="fr-FR" sz="2400" b="1" kern="1200" dirty="0">
                <a:solidFill>
                  <a:srgbClr val="0070C0"/>
                </a:solidFill>
              </a:rPr>
              <a:t>ressenti de l’estime de soi.</a:t>
            </a:r>
            <a:endParaRPr lang="fr-FR" sz="2400" b="1" kern="1200" dirty="0"/>
          </a:p>
        </p:txBody>
      </p:sp>
      <p:sp>
        <p:nvSpPr>
          <p:cNvPr id="11" name="Forme libre : forme 10">
            <a:extLst>
              <a:ext uri="{FF2B5EF4-FFF2-40B4-BE49-F238E27FC236}">
                <a16:creationId xmlns:a16="http://schemas.microsoft.com/office/drawing/2014/main" id="{38792B44-96DE-42A7-8228-AC681CA89EA2}"/>
              </a:ext>
            </a:extLst>
          </p:cNvPr>
          <p:cNvSpPr/>
          <p:nvPr/>
        </p:nvSpPr>
        <p:spPr>
          <a:xfrm>
            <a:off x="7482550" y="796616"/>
            <a:ext cx="3940424" cy="1967763"/>
          </a:xfrm>
          <a:custGeom>
            <a:avLst/>
            <a:gdLst>
              <a:gd name="connsiteX0" fmla="*/ 0 w 3735555"/>
              <a:gd name="connsiteY0" fmla="*/ 983882 h 1967763"/>
              <a:gd name="connsiteX1" fmla="*/ 1867778 w 3735555"/>
              <a:gd name="connsiteY1" fmla="*/ 0 h 1967763"/>
              <a:gd name="connsiteX2" fmla="*/ 3735556 w 3735555"/>
              <a:gd name="connsiteY2" fmla="*/ 983882 h 1967763"/>
              <a:gd name="connsiteX3" fmla="*/ 1867778 w 3735555"/>
              <a:gd name="connsiteY3" fmla="*/ 1967764 h 1967763"/>
              <a:gd name="connsiteX4" fmla="*/ 0 w 3735555"/>
              <a:gd name="connsiteY4" fmla="*/ 983882 h 196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555" h="1967763">
                <a:moveTo>
                  <a:pt x="0" y="983882"/>
                </a:moveTo>
                <a:cubicBezTo>
                  <a:pt x="0" y="440499"/>
                  <a:pt x="836233" y="0"/>
                  <a:pt x="1867778" y="0"/>
                </a:cubicBezTo>
                <a:cubicBezTo>
                  <a:pt x="2899323" y="0"/>
                  <a:pt x="3735556" y="440499"/>
                  <a:pt x="3735556" y="983882"/>
                </a:cubicBezTo>
                <a:cubicBezTo>
                  <a:pt x="3735556" y="1527265"/>
                  <a:pt x="2899323" y="1967764"/>
                  <a:pt x="1867778" y="1967764"/>
                </a:cubicBezTo>
                <a:cubicBezTo>
                  <a:pt x="836233" y="1967764"/>
                  <a:pt x="0" y="1527265"/>
                  <a:pt x="0" y="983882"/>
                </a:cubicBezTo>
                <a:close/>
              </a:path>
            </a:pathLst>
          </a:custGeom>
          <a:solidFill>
            <a:srgbClr val="FFFFCC">
              <a:alpha val="25000"/>
            </a:srgbClr>
          </a:solidFill>
          <a:ln w="38100">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62299" tIns="303412" rIns="562299" bIns="303412"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0070C0"/>
                </a:solidFill>
              </a:rPr>
              <a:t>dynamique</a:t>
            </a:r>
            <a:r>
              <a:rPr lang="fr-FR" sz="2400" kern="1200" dirty="0">
                <a:solidFill>
                  <a:srgbClr val="0070C0"/>
                </a:solidFill>
              </a:rPr>
              <a:t>, </a:t>
            </a:r>
            <a:r>
              <a:rPr lang="fr-FR" sz="2400" b="1" kern="1200" dirty="0">
                <a:solidFill>
                  <a:srgbClr val="0070C0"/>
                </a:solidFill>
              </a:rPr>
              <a:t>visible</a:t>
            </a:r>
            <a:r>
              <a:rPr lang="fr-FR" sz="2400" kern="1200" dirty="0">
                <a:solidFill>
                  <a:srgbClr val="0070C0"/>
                </a:solidFill>
              </a:rPr>
              <a:t>, …</a:t>
            </a:r>
            <a:endParaRPr lang="fr-FR" sz="2400" kern="1200" dirty="0"/>
          </a:p>
        </p:txBody>
      </p:sp>
      <p:cxnSp>
        <p:nvCxnSpPr>
          <p:cNvPr id="15" name="Connecteur droit avec flèche 14">
            <a:extLst>
              <a:ext uri="{FF2B5EF4-FFF2-40B4-BE49-F238E27FC236}">
                <a16:creationId xmlns:a16="http://schemas.microsoft.com/office/drawing/2014/main" id="{73B59362-863B-426A-A3DC-71FE841DA0F6}"/>
              </a:ext>
            </a:extLst>
          </p:cNvPr>
          <p:cNvCxnSpPr/>
          <p:nvPr/>
        </p:nvCxnSpPr>
        <p:spPr>
          <a:xfrm flipV="1">
            <a:off x="5960224" y="2125226"/>
            <a:ext cx="1522326" cy="517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82B4FF6-7421-46FA-A6A6-7E6EEE345E0E}"/>
              </a:ext>
            </a:extLst>
          </p:cNvPr>
          <p:cNvCxnSpPr>
            <a:cxnSpLocks/>
          </p:cNvCxnSpPr>
          <p:nvPr/>
        </p:nvCxnSpPr>
        <p:spPr>
          <a:xfrm>
            <a:off x="5960224" y="3575499"/>
            <a:ext cx="1522326" cy="517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1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28001C99-B607-4D4D-8B11-5E54D4A16ECF}"/>
              </a:ext>
            </a:extLst>
          </p:cNvPr>
          <p:cNvGrpSpPr/>
          <p:nvPr/>
        </p:nvGrpSpPr>
        <p:grpSpPr>
          <a:xfrm>
            <a:off x="187244" y="320456"/>
            <a:ext cx="11861549" cy="6217087"/>
            <a:chOff x="187244" y="320456"/>
            <a:chExt cx="11861549" cy="6217087"/>
          </a:xfrm>
        </p:grpSpPr>
        <p:sp>
          <p:nvSpPr>
            <p:cNvPr id="4" name="ZoneTexte 3">
              <a:extLst>
                <a:ext uri="{FF2B5EF4-FFF2-40B4-BE49-F238E27FC236}">
                  <a16:creationId xmlns:a16="http://schemas.microsoft.com/office/drawing/2014/main" id="{E1074CF1-2EDF-413A-B19B-5A033017A1D8}"/>
                </a:ext>
              </a:extLst>
            </p:cNvPr>
            <p:cNvSpPr txBox="1"/>
            <p:nvPr/>
          </p:nvSpPr>
          <p:spPr>
            <a:xfrm>
              <a:off x="187244" y="1628780"/>
              <a:ext cx="2020835" cy="3600438"/>
            </a:xfrm>
            <a:prstGeom prst="rect">
              <a:avLst/>
            </a:prstGeom>
            <a:solidFill>
              <a:srgbClr val="FFFFCC">
                <a:alpha val="49000"/>
              </a:srgbClr>
            </a:solidFill>
            <a:ln w="25400">
              <a:solidFill>
                <a:schemeClr val="accent1"/>
              </a:solidFill>
            </a:ln>
          </p:spPr>
          <p:txBody>
            <a:bodyPr wrap="square" rtlCol="0" anchor="ctr" anchorCtr="0">
              <a:noAutofit/>
            </a:bodyPr>
            <a:lstStyle/>
            <a:p>
              <a:pPr algn="ctr"/>
              <a:r>
                <a:rPr lang="fr-FR" dirty="0">
                  <a:solidFill>
                    <a:schemeClr val="accent5">
                      <a:lumMod val="75000"/>
                    </a:schemeClr>
                  </a:solidFill>
                </a:rPr>
                <a:t>un </a:t>
              </a:r>
              <a:r>
                <a:rPr lang="fr-FR" b="1" dirty="0">
                  <a:solidFill>
                    <a:srgbClr val="FF0000"/>
                  </a:solidFill>
                </a:rPr>
                <a:t>comportement visible qui dérange, qui perturbe la classe</a:t>
              </a:r>
              <a:r>
                <a:rPr lang="fr-FR" dirty="0">
                  <a:solidFill>
                    <a:schemeClr val="accent5">
                      <a:lumMod val="75000"/>
                    </a:schemeClr>
                  </a:solidFill>
                </a:rPr>
                <a:t>, </a:t>
              </a:r>
            </a:p>
            <a:p>
              <a:pPr algn="ctr"/>
              <a:r>
                <a:rPr lang="fr-FR" dirty="0">
                  <a:solidFill>
                    <a:schemeClr val="accent5">
                      <a:lumMod val="75000"/>
                    </a:schemeClr>
                  </a:solidFill>
                </a:rPr>
                <a:t>sans retard mental ni dysfonctionnement cognitif diagnostiqués ,  peut avoir </a:t>
              </a:r>
              <a:r>
                <a:rPr lang="fr-FR" b="1" dirty="0">
                  <a:solidFill>
                    <a:srgbClr val="FF0000"/>
                  </a:solidFill>
                </a:rPr>
                <a:t>plusieurs causes possibles </a:t>
              </a:r>
              <a:r>
                <a:rPr lang="fr-FR" b="1" dirty="0">
                  <a:solidFill>
                    <a:schemeClr val="accent5">
                      <a:lumMod val="75000"/>
                    </a:schemeClr>
                  </a:solidFill>
                </a:rPr>
                <a:t>:</a:t>
              </a:r>
            </a:p>
          </p:txBody>
        </p:sp>
        <p:sp>
          <p:nvSpPr>
            <p:cNvPr id="6" name="ZoneTexte 5">
              <a:extLst>
                <a:ext uri="{FF2B5EF4-FFF2-40B4-BE49-F238E27FC236}">
                  <a16:creationId xmlns:a16="http://schemas.microsoft.com/office/drawing/2014/main" id="{D779D6D3-78C2-44B6-A68A-7A549C5A8543}"/>
                </a:ext>
              </a:extLst>
            </p:cNvPr>
            <p:cNvSpPr txBox="1"/>
            <p:nvPr/>
          </p:nvSpPr>
          <p:spPr>
            <a:xfrm>
              <a:off x="9672141" y="320456"/>
              <a:ext cx="2376652" cy="6217087"/>
            </a:xfrm>
            <a:prstGeom prst="rect">
              <a:avLst/>
            </a:prstGeom>
            <a:solidFill>
              <a:srgbClr val="FFFFCC">
                <a:alpha val="49000"/>
              </a:srgbClr>
            </a:solidFill>
            <a:ln w="25400">
              <a:solidFill>
                <a:schemeClr val="accent1"/>
              </a:solidFill>
            </a:ln>
          </p:spPr>
          <p:txBody>
            <a:bodyPr wrap="square" rtlCol="0">
              <a:spAutoFit/>
            </a:bodyPr>
            <a:lstStyle/>
            <a:p>
              <a:r>
                <a:rPr lang="fr-FR" sz="1600" b="1" dirty="0">
                  <a:solidFill>
                    <a:schemeClr val="accent1">
                      <a:lumMod val="75000"/>
                    </a:schemeClr>
                  </a:solidFill>
                </a:rPr>
                <a:t>Comportements </a:t>
              </a:r>
              <a:r>
                <a:rPr lang="fr-FR" sz="1600" b="1" dirty="0">
                  <a:solidFill>
                    <a:srgbClr val="FF0000"/>
                  </a:solidFill>
                </a:rPr>
                <a:t>extériorisés visibles, bruyants </a:t>
              </a:r>
              <a:r>
                <a:rPr lang="fr-FR" sz="1600" b="1" dirty="0">
                  <a:solidFill>
                    <a:schemeClr val="accent1">
                      <a:lumMod val="75000"/>
                    </a:schemeClr>
                  </a:solidFill>
                </a:rPr>
                <a:t>:</a:t>
              </a:r>
            </a:p>
            <a:p>
              <a:r>
                <a:rPr lang="fr-FR" sz="1600" dirty="0">
                  <a:solidFill>
                    <a:schemeClr val="accent1">
                      <a:lumMod val="75000"/>
                    </a:schemeClr>
                  </a:solidFill>
                </a:rPr>
                <a:t>désobéissances,</a:t>
              </a:r>
            </a:p>
            <a:p>
              <a:r>
                <a:rPr lang="fr-FR" sz="1600" dirty="0">
                  <a:solidFill>
                    <a:schemeClr val="accent1">
                      <a:lumMod val="75000"/>
                    </a:schemeClr>
                  </a:solidFill>
                </a:rPr>
                <a:t>mensonges,</a:t>
              </a:r>
            </a:p>
            <a:p>
              <a:r>
                <a:rPr lang="fr-FR" sz="1600" dirty="0">
                  <a:solidFill>
                    <a:schemeClr val="accent1">
                      <a:lumMod val="75000"/>
                    </a:schemeClr>
                  </a:solidFill>
                </a:rPr>
                <a:t>oppositions, provocations, </a:t>
              </a:r>
            </a:p>
            <a:p>
              <a:r>
                <a:rPr lang="fr-FR" sz="1600" dirty="0">
                  <a:solidFill>
                    <a:schemeClr val="accent1">
                      <a:lumMod val="75000"/>
                    </a:schemeClr>
                  </a:solidFill>
                </a:rPr>
                <a:t>agressions,</a:t>
              </a:r>
            </a:p>
            <a:p>
              <a:r>
                <a:rPr lang="fr-FR" sz="1600" dirty="0">
                  <a:solidFill>
                    <a:schemeClr val="accent1">
                      <a:lumMod val="75000"/>
                    </a:schemeClr>
                  </a:solidFill>
                </a:rPr>
                <a:t>colères,</a:t>
              </a:r>
            </a:p>
            <a:p>
              <a:r>
                <a:rPr lang="fr-FR" sz="1600" dirty="0">
                  <a:solidFill>
                    <a:schemeClr val="accent1">
                      <a:lumMod val="75000"/>
                    </a:schemeClr>
                  </a:solidFill>
                </a:rPr>
                <a:t>irritabilité,</a:t>
              </a:r>
            </a:p>
            <a:p>
              <a:r>
                <a:rPr lang="fr-FR" sz="1600" dirty="0">
                  <a:solidFill>
                    <a:schemeClr val="accent1">
                      <a:lumMod val="75000"/>
                    </a:schemeClr>
                  </a:solidFill>
                </a:rPr>
                <a:t>non respect des règles, refus des consignes, agitations,</a:t>
              </a:r>
            </a:p>
            <a:p>
              <a:r>
                <a:rPr lang="fr-FR" sz="1600" dirty="0">
                  <a:solidFill>
                    <a:schemeClr val="accent1">
                      <a:lumMod val="75000"/>
                    </a:schemeClr>
                  </a:solidFill>
                </a:rPr>
                <a:t>hypersensibilité, …</a:t>
              </a:r>
            </a:p>
            <a:p>
              <a:pPr algn="ctr"/>
              <a:endParaRPr lang="fr-FR" sz="1600" dirty="0">
                <a:solidFill>
                  <a:schemeClr val="accent1">
                    <a:lumMod val="75000"/>
                  </a:schemeClr>
                </a:solidFill>
              </a:endParaRPr>
            </a:p>
            <a:p>
              <a:pPr algn="ctr"/>
              <a:r>
                <a:rPr lang="fr-FR" sz="2400" b="1" i="1" dirty="0">
                  <a:solidFill>
                    <a:schemeClr val="accent1">
                      <a:lumMod val="75000"/>
                    </a:schemeClr>
                  </a:solidFill>
                </a:rPr>
                <a:t>ou </a:t>
              </a:r>
            </a:p>
            <a:p>
              <a:endParaRPr lang="fr-FR" sz="1600" b="1" dirty="0">
                <a:solidFill>
                  <a:schemeClr val="accent1">
                    <a:lumMod val="75000"/>
                  </a:schemeClr>
                </a:solidFill>
              </a:endParaRPr>
            </a:p>
            <a:p>
              <a:r>
                <a:rPr lang="fr-FR" sz="1600" b="1" dirty="0">
                  <a:solidFill>
                    <a:schemeClr val="accent1">
                      <a:lumMod val="75000"/>
                    </a:schemeClr>
                  </a:solidFill>
                </a:rPr>
                <a:t>Comportements </a:t>
              </a:r>
              <a:r>
                <a:rPr lang="fr-FR" sz="1600" b="1" dirty="0">
                  <a:solidFill>
                    <a:srgbClr val="FF0000"/>
                  </a:solidFill>
                </a:rPr>
                <a:t>intériorisés peu visibles, silencieux </a:t>
              </a:r>
              <a:r>
                <a:rPr lang="fr-FR" sz="1600" b="1" dirty="0">
                  <a:solidFill>
                    <a:schemeClr val="accent1">
                      <a:lumMod val="75000"/>
                    </a:schemeClr>
                  </a:solidFill>
                </a:rPr>
                <a:t>:</a:t>
              </a:r>
            </a:p>
            <a:p>
              <a:r>
                <a:rPr lang="fr-FR" sz="1600" dirty="0">
                  <a:solidFill>
                    <a:schemeClr val="accent1">
                      <a:lumMod val="75000"/>
                    </a:schemeClr>
                  </a:solidFill>
                </a:rPr>
                <a:t>inhibition motrice et/ou intellectuelle, repli sur soi, </a:t>
              </a:r>
            </a:p>
            <a:p>
              <a:r>
                <a:rPr lang="fr-FR" sz="1600" dirty="0">
                  <a:solidFill>
                    <a:schemeClr val="accent1">
                      <a:lumMod val="75000"/>
                    </a:schemeClr>
                  </a:solidFill>
                </a:rPr>
                <a:t>isolement, </a:t>
              </a:r>
            </a:p>
            <a:p>
              <a:r>
                <a:rPr lang="fr-FR" sz="1600" dirty="0">
                  <a:solidFill>
                    <a:schemeClr val="accent1">
                      <a:lumMod val="75000"/>
                    </a:schemeClr>
                  </a:solidFill>
                </a:rPr>
                <a:t>anxiété, </a:t>
              </a:r>
            </a:p>
            <a:p>
              <a:r>
                <a:rPr lang="fr-FR" sz="1600" dirty="0">
                  <a:solidFill>
                    <a:schemeClr val="accent1">
                      <a:lumMod val="75000"/>
                    </a:schemeClr>
                  </a:solidFill>
                </a:rPr>
                <a:t>état dépressif, …</a:t>
              </a:r>
            </a:p>
          </p:txBody>
        </p:sp>
        <p:grpSp>
          <p:nvGrpSpPr>
            <p:cNvPr id="38" name="Groupe 37">
              <a:extLst>
                <a:ext uri="{FF2B5EF4-FFF2-40B4-BE49-F238E27FC236}">
                  <a16:creationId xmlns:a16="http://schemas.microsoft.com/office/drawing/2014/main" id="{71F67B69-7E57-4911-9E54-B1DFD272405E}"/>
                </a:ext>
              </a:extLst>
            </p:cNvPr>
            <p:cNvGrpSpPr/>
            <p:nvPr/>
          </p:nvGrpSpPr>
          <p:grpSpPr>
            <a:xfrm>
              <a:off x="2118241" y="2504727"/>
              <a:ext cx="1422669" cy="1848545"/>
              <a:chOff x="2161335" y="1479258"/>
              <a:chExt cx="1422669" cy="1848545"/>
            </a:xfrm>
          </p:grpSpPr>
          <p:sp>
            <p:nvSpPr>
              <p:cNvPr id="7" name="Flèche : droite 6">
                <a:extLst>
                  <a:ext uri="{FF2B5EF4-FFF2-40B4-BE49-F238E27FC236}">
                    <a16:creationId xmlns:a16="http://schemas.microsoft.com/office/drawing/2014/main" id="{D5950B6A-ADB9-4575-8E6F-29BC46B57D9B}"/>
                  </a:ext>
                </a:extLst>
              </p:cNvPr>
              <p:cNvSpPr/>
              <p:nvPr/>
            </p:nvSpPr>
            <p:spPr>
              <a:xfrm rot="18962247">
                <a:off x="2161335" y="1479258"/>
                <a:ext cx="1383533" cy="210558"/>
              </a:xfrm>
              <a:prstGeom prst="rightArrow">
                <a:avLst/>
              </a:prstGeom>
              <a:solidFill>
                <a:srgbClr val="FFFFCC">
                  <a:alpha val="48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010B78C0-2FF5-407C-8677-2ADE6AC29D29}"/>
                  </a:ext>
                </a:extLst>
              </p:cNvPr>
              <p:cNvSpPr/>
              <p:nvPr/>
            </p:nvSpPr>
            <p:spPr>
              <a:xfrm rot="2637753" flipV="1">
                <a:off x="2174853" y="3074795"/>
                <a:ext cx="1409151" cy="253008"/>
              </a:xfrm>
              <a:prstGeom prst="rightArrow">
                <a:avLst/>
              </a:prstGeom>
              <a:solidFill>
                <a:srgbClr val="FFFFCC">
                  <a:alpha val="48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034F7E2E-9EFE-49BF-A2BC-BFA1FDC8B120}"/>
                </a:ext>
              </a:extLst>
            </p:cNvPr>
            <p:cNvGrpSpPr/>
            <p:nvPr/>
          </p:nvGrpSpPr>
          <p:grpSpPr>
            <a:xfrm>
              <a:off x="8355671" y="2506198"/>
              <a:ext cx="1432574" cy="1845602"/>
              <a:chOff x="8290360" y="1482201"/>
              <a:chExt cx="1432574" cy="1845602"/>
            </a:xfrm>
          </p:grpSpPr>
          <p:sp>
            <p:nvSpPr>
              <p:cNvPr id="19" name="Flèche : droite 18">
                <a:extLst>
                  <a:ext uri="{FF2B5EF4-FFF2-40B4-BE49-F238E27FC236}">
                    <a16:creationId xmlns:a16="http://schemas.microsoft.com/office/drawing/2014/main" id="{8CA35E40-5872-46F4-BB72-A43EEBF665B6}"/>
                  </a:ext>
                </a:extLst>
              </p:cNvPr>
              <p:cNvSpPr/>
              <p:nvPr/>
            </p:nvSpPr>
            <p:spPr>
              <a:xfrm rot="2637753" flipV="1">
                <a:off x="8313783" y="1482201"/>
                <a:ext cx="1409151" cy="253008"/>
              </a:xfrm>
              <a:prstGeom prst="rightArrow">
                <a:avLst/>
              </a:prstGeom>
              <a:solidFill>
                <a:srgbClr val="FFFFCC">
                  <a:alpha val="48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DD582DC6-A3F9-4C84-9FB1-49A276E8C277}"/>
                  </a:ext>
                </a:extLst>
              </p:cNvPr>
              <p:cNvSpPr/>
              <p:nvPr/>
            </p:nvSpPr>
            <p:spPr>
              <a:xfrm rot="18962247">
                <a:off x="8290360" y="3074795"/>
                <a:ext cx="1409151" cy="253008"/>
              </a:xfrm>
              <a:prstGeom prst="rightArrow">
                <a:avLst/>
              </a:prstGeom>
              <a:solidFill>
                <a:srgbClr val="FFFFCC">
                  <a:alpha val="48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4">
              <a:extLst>
                <a:ext uri="{FF2B5EF4-FFF2-40B4-BE49-F238E27FC236}">
                  <a16:creationId xmlns:a16="http://schemas.microsoft.com/office/drawing/2014/main" id="{58C1B32C-3B1F-4F6E-91F5-FA8A86B53C76}"/>
                </a:ext>
              </a:extLst>
            </p:cNvPr>
            <p:cNvGrpSpPr/>
            <p:nvPr/>
          </p:nvGrpSpPr>
          <p:grpSpPr>
            <a:xfrm>
              <a:off x="3411027" y="1729371"/>
              <a:ext cx="5052264" cy="3867910"/>
              <a:chOff x="3411027" y="2038536"/>
              <a:chExt cx="5052264" cy="3867910"/>
            </a:xfrm>
          </p:grpSpPr>
          <p:sp>
            <p:nvSpPr>
              <p:cNvPr id="2" name="ZoneTexte 1">
                <a:extLst>
                  <a:ext uri="{FF2B5EF4-FFF2-40B4-BE49-F238E27FC236}">
                    <a16:creationId xmlns:a16="http://schemas.microsoft.com/office/drawing/2014/main" id="{125323B7-54F9-43B9-BA89-DC9507F2F0E3}"/>
                  </a:ext>
                </a:extLst>
              </p:cNvPr>
              <p:cNvSpPr txBox="1"/>
              <p:nvPr/>
            </p:nvSpPr>
            <p:spPr>
              <a:xfrm>
                <a:off x="3431302" y="2038536"/>
                <a:ext cx="5031989" cy="646331"/>
              </a:xfrm>
              <a:prstGeom prst="rect">
                <a:avLst/>
              </a:prstGeom>
              <a:solidFill>
                <a:srgbClr val="FFFFCC">
                  <a:alpha val="49000"/>
                </a:srgbClr>
              </a:solidFill>
              <a:ln w="25400">
                <a:solidFill>
                  <a:schemeClr val="accent1"/>
                </a:solidFill>
              </a:ln>
            </p:spPr>
            <p:txBody>
              <a:bodyPr wrap="square" rtlCol="0">
                <a:spAutoFit/>
              </a:bodyPr>
              <a:lstStyle/>
              <a:p>
                <a:pPr algn="ctr"/>
                <a:r>
                  <a:rPr lang="fr-FR" dirty="0">
                    <a:solidFill>
                      <a:schemeClr val="accent1">
                        <a:lumMod val="75000"/>
                      </a:schemeClr>
                    </a:solidFill>
                  </a:rPr>
                  <a:t>Une </a:t>
                </a:r>
                <a:r>
                  <a:rPr lang="fr-FR" b="1" dirty="0">
                    <a:solidFill>
                      <a:srgbClr val="FF0000"/>
                    </a:solidFill>
                  </a:rPr>
                  <a:t>manifestation réactionnelle </a:t>
                </a:r>
                <a:r>
                  <a:rPr lang="fr-FR" dirty="0">
                    <a:solidFill>
                      <a:schemeClr val="accent1">
                        <a:lumMod val="75000"/>
                      </a:schemeClr>
                    </a:solidFill>
                  </a:rPr>
                  <a:t>liée à un contexte propre à l’enfant, fréquemment familial. </a:t>
                </a:r>
              </a:p>
            </p:txBody>
          </p:sp>
          <p:sp>
            <p:nvSpPr>
              <p:cNvPr id="24" name="ZoneTexte 23">
                <a:extLst>
                  <a:ext uri="{FF2B5EF4-FFF2-40B4-BE49-F238E27FC236}">
                    <a16:creationId xmlns:a16="http://schemas.microsoft.com/office/drawing/2014/main" id="{35346B6E-5EEF-4E17-84F2-A7A2EC10C82F}"/>
                  </a:ext>
                </a:extLst>
              </p:cNvPr>
              <p:cNvSpPr txBox="1"/>
              <p:nvPr/>
            </p:nvSpPr>
            <p:spPr>
              <a:xfrm>
                <a:off x="3411027" y="4152120"/>
                <a:ext cx="5031988" cy="1754326"/>
              </a:xfrm>
              <a:prstGeom prst="rect">
                <a:avLst/>
              </a:prstGeom>
              <a:solidFill>
                <a:srgbClr val="FFFFCC">
                  <a:alpha val="49000"/>
                </a:srgbClr>
              </a:solidFill>
              <a:ln w="25400">
                <a:solidFill>
                  <a:schemeClr val="accent1"/>
                </a:solidFill>
              </a:ln>
            </p:spPr>
            <p:txBody>
              <a:bodyPr wrap="square" rtlCol="0">
                <a:spAutoFit/>
              </a:bodyPr>
              <a:lstStyle/>
              <a:p>
                <a:pPr algn="ctr"/>
                <a:r>
                  <a:rPr lang="fr-FR" dirty="0">
                    <a:solidFill>
                      <a:schemeClr val="accent1">
                        <a:lumMod val="75000"/>
                      </a:schemeClr>
                    </a:solidFill>
                  </a:rPr>
                  <a:t>Pour un </a:t>
                </a:r>
                <a:r>
                  <a:rPr lang="fr-FR" b="1" dirty="0">
                    <a:solidFill>
                      <a:srgbClr val="FF0000"/>
                    </a:solidFill>
                  </a:rPr>
                  <a:t>trouble de la conduite et du comportement </a:t>
                </a:r>
                <a:r>
                  <a:rPr lang="fr-FR" dirty="0">
                    <a:solidFill>
                      <a:srgbClr val="0070C0"/>
                    </a:solidFill>
                  </a:rPr>
                  <a:t>(</a:t>
                </a:r>
                <a:r>
                  <a:rPr lang="fr-FR" i="1" dirty="0">
                    <a:solidFill>
                      <a:srgbClr val="0070C0"/>
                    </a:solidFill>
                  </a:rPr>
                  <a:t>terme générique</a:t>
                </a:r>
                <a:r>
                  <a:rPr lang="fr-FR" dirty="0">
                    <a:solidFill>
                      <a:srgbClr val="0070C0"/>
                    </a:solidFill>
                  </a:rPr>
                  <a:t>), </a:t>
                </a:r>
              </a:p>
              <a:p>
                <a:pPr algn="ctr"/>
                <a:r>
                  <a:rPr lang="fr-FR" dirty="0">
                    <a:solidFill>
                      <a:schemeClr val="accent1">
                        <a:lumMod val="75000"/>
                      </a:schemeClr>
                    </a:solidFill>
                  </a:rPr>
                  <a:t>on observe des </a:t>
                </a:r>
                <a:r>
                  <a:rPr lang="fr-FR" b="1" dirty="0">
                    <a:solidFill>
                      <a:srgbClr val="FF0000"/>
                    </a:solidFill>
                  </a:rPr>
                  <a:t>anomalies dans la façon d’agir ou de réagir</a:t>
                </a:r>
                <a:r>
                  <a:rPr lang="fr-FR" dirty="0">
                    <a:solidFill>
                      <a:srgbClr val="FF0000"/>
                    </a:solidFill>
                  </a:rPr>
                  <a:t>.</a:t>
                </a:r>
              </a:p>
              <a:p>
                <a:pPr algn="ctr"/>
                <a:r>
                  <a:rPr lang="fr-FR" i="1" dirty="0">
                    <a:solidFill>
                      <a:schemeClr val="accent1">
                        <a:lumMod val="75000"/>
                      </a:schemeClr>
                    </a:solidFill>
                  </a:rPr>
                  <a:t>Ce peut être pour les cas signalés et/ou diagnostiqués qui nous intéressent ici ( seulement) </a:t>
                </a:r>
                <a:r>
                  <a:rPr lang="fr-FR" dirty="0">
                    <a:solidFill>
                      <a:schemeClr val="accent1">
                        <a:lumMod val="75000"/>
                      </a:schemeClr>
                    </a:solidFill>
                  </a:rPr>
                  <a:t>:</a:t>
                </a:r>
              </a:p>
            </p:txBody>
          </p:sp>
        </p:grpSp>
      </p:grpSp>
    </p:spTree>
    <p:extLst>
      <p:ext uri="{BB962C8B-B14F-4D97-AF65-F5344CB8AC3E}">
        <p14:creationId xmlns:p14="http://schemas.microsoft.com/office/powerpoint/2010/main" val="198301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58FC7BB9-ACA5-4919-A55B-64019E38085D}"/>
              </a:ext>
            </a:extLst>
          </p:cNvPr>
          <p:cNvGrpSpPr/>
          <p:nvPr/>
        </p:nvGrpSpPr>
        <p:grpSpPr>
          <a:xfrm>
            <a:off x="58761" y="374624"/>
            <a:ext cx="11825177" cy="6736320"/>
            <a:chOff x="58761" y="313350"/>
            <a:chExt cx="11825177" cy="6736320"/>
          </a:xfrm>
        </p:grpSpPr>
        <p:sp>
          <p:nvSpPr>
            <p:cNvPr id="34" name="ZoneTexte 33">
              <a:extLst>
                <a:ext uri="{FF2B5EF4-FFF2-40B4-BE49-F238E27FC236}">
                  <a16:creationId xmlns:a16="http://schemas.microsoft.com/office/drawing/2014/main" id="{B81F7EF7-392F-41E5-8247-1F20E24100F5}"/>
                </a:ext>
              </a:extLst>
            </p:cNvPr>
            <p:cNvSpPr txBox="1"/>
            <p:nvPr/>
          </p:nvSpPr>
          <p:spPr>
            <a:xfrm>
              <a:off x="58761" y="5575973"/>
              <a:ext cx="11825177" cy="646331"/>
            </a:xfrm>
            <a:prstGeom prst="rect">
              <a:avLst/>
            </a:prstGeom>
            <a:noFill/>
          </p:spPr>
          <p:txBody>
            <a:bodyPr wrap="square" rtlCol="0">
              <a:spAutoFit/>
            </a:bodyPr>
            <a:lstStyle/>
            <a:p>
              <a:pPr algn="ctr"/>
              <a:r>
                <a:rPr lang="fr-FR" sz="2000" i="1" dirty="0">
                  <a:solidFill>
                    <a:srgbClr val="0070C0"/>
                  </a:solidFill>
                </a:rPr>
                <a:t>Plusieurs de  ces troubles peuvent être </a:t>
              </a:r>
              <a:r>
                <a:rPr lang="fr-FR" sz="2000" b="1" i="1" dirty="0">
                  <a:solidFill>
                    <a:srgbClr val="0070C0"/>
                  </a:solidFill>
                </a:rPr>
                <a:t>associés entre eux ou à d’autres troubles ou d’autres </a:t>
              </a:r>
              <a:r>
                <a:rPr lang="fr-FR" b="1" i="1" dirty="0">
                  <a:solidFill>
                    <a:srgbClr val="0070C0"/>
                  </a:solidFill>
                </a:rPr>
                <a:t>déficiences</a:t>
              </a:r>
              <a:r>
                <a:rPr lang="fr-FR" sz="1600" i="1" dirty="0"/>
                <a:t>.</a:t>
              </a:r>
            </a:p>
            <a:p>
              <a:pPr algn="ctr"/>
              <a:endParaRPr lang="fr-FR" sz="1600" i="1" dirty="0"/>
            </a:p>
          </p:txBody>
        </p:sp>
        <p:grpSp>
          <p:nvGrpSpPr>
            <p:cNvPr id="6" name="Groupe 5">
              <a:extLst>
                <a:ext uri="{FF2B5EF4-FFF2-40B4-BE49-F238E27FC236}">
                  <a16:creationId xmlns:a16="http://schemas.microsoft.com/office/drawing/2014/main" id="{1DD533AF-F829-4760-885A-9AA2BFBD851A}"/>
                </a:ext>
              </a:extLst>
            </p:cNvPr>
            <p:cNvGrpSpPr/>
            <p:nvPr/>
          </p:nvGrpSpPr>
          <p:grpSpPr>
            <a:xfrm>
              <a:off x="1002294" y="313350"/>
              <a:ext cx="9938110" cy="5199650"/>
              <a:chOff x="1079934" y="313350"/>
              <a:chExt cx="9938110" cy="5199650"/>
            </a:xfrm>
          </p:grpSpPr>
          <p:sp>
            <p:nvSpPr>
              <p:cNvPr id="15" name="ZoneTexte 14">
                <a:extLst>
                  <a:ext uri="{FF2B5EF4-FFF2-40B4-BE49-F238E27FC236}">
                    <a16:creationId xmlns:a16="http://schemas.microsoft.com/office/drawing/2014/main" id="{CDF053D2-4674-4523-A324-A82F44B65ED2}"/>
                  </a:ext>
                </a:extLst>
              </p:cNvPr>
              <p:cNvSpPr txBox="1"/>
              <p:nvPr/>
            </p:nvSpPr>
            <p:spPr>
              <a:xfrm>
                <a:off x="1883947" y="313350"/>
                <a:ext cx="8330084" cy="2616241"/>
              </a:xfrm>
              <a:prstGeom prst="rect">
                <a:avLst/>
              </a:prstGeom>
              <a:solidFill>
                <a:srgbClr val="FFFFCC">
                  <a:alpha val="49000"/>
                </a:srgbClr>
              </a:solidFill>
              <a:ln w="25400">
                <a:solidFill>
                  <a:schemeClr val="accent1"/>
                </a:solidFill>
              </a:ln>
            </p:spPr>
            <p:txBody>
              <a:bodyPr wrap="square" rtlCol="0" anchor="ctr" anchorCtr="0">
                <a:noAutofit/>
              </a:bodyPr>
              <a:lstStyle/>
              <a:p>
                <a:pPr algn="ctr"/>
                <a:r>
                  <a:rPr lang="fr-FR" dirty="0">
                    <a:solidFill>
                      <a:schemeClr val="accent1">
                        <a:lumMod val="75000"/>
                      </a:schemeClr>
                    </a:solidFill>
                  </a:rPr>
                  <a:t>Un </a:t>
                </a:r>
                <a:r>
                  <a:rPr lang="fr-FR" b="1" dirty="0">
                    <a:solidFill>
                      <a:srgbClr val="FF0000"/>
                    </a:solidFill>
                  </a:rPr>
                  <a:t>trouble durable de la conduite et du comportement</a:t>
                </a:r>
                <a:r>
                  <a:rPr lang="fr-FR" b="1" dirty="0">
                    <a:solidFill>
                      <a:schemeClr val="accent1">
                        <a:lumMod val="75000"/>
                      </a:schemeClr>
                    </a:solidFill>
                  </a:rPr>
                  <a:t>. </a:t>
                </a:r>
              </a:p>
              <a:p>
                <a:pPr algn="ctr"/>
                <a:endParaRPr lang="fr-FR" b="1" dirty="0">
                  <a:solidFill>
                    <a:schemeClr val="accent1">
                      <a:lumMod val="75000"/>
                    </a:schemeClr>
                  </a:solidFill>
                </a:endParaRPr>
              </a:p>
              <a:p>
                <a:pPr algn="ctr"/>
                <a:r>
                  <a:rPr lang="fr-FR" dirty="0">
                    <a:solidFill>
                      <a:schemeClr val="accent1">
                        <a:lumMod val="75000"/>
                      </a:schemeClr>
                    </a:solidFill>
                  </a:rPr>
                  <a:t>On observe des </a:t>
                </a:r>
                <a:r>
                  <a:rPr lang="fr-FR" b="1" dirty="0">
                    <a:solidFill>
                      <a:srgbClr val="FF0000"/>
                    </a:solidFill>
                  </a:rPr>
                  <a:t>anomalies dans la façon d’agir ou de réagir</a:t>
                </a:r>
                <a:r>
                  <a:rPr lang="fr-FR" dirty="0">
                    <a:solidFill>
                      <a:srgbClr val="FF0000"/>
                    </a:solidFill>
                  </a:rPr>
                  <a:t>.</a:t>
                </a:r>
              </a:p>
              <a:p>
                <a:pPr algn="ctr"/>
                <a:endParaRPr lang="fr-FR" i="1" dirty="0">
                  <a:solidFill>
                    <a:srgbClr val="FF0000"/>
                  </a:solidFill>
                </a:endParaRPr>
              </a:p>
              <a:p>
                <a:pPr algn="ctr"/>
                <a:r>
                  <a:rPr lang="fr-FR" dirty="0">
                    <a:solidFill>
                      <a:schemeClr val="accent1">
                        <a:lumMod val="75000"/>
                      </a:schemeClr>
                    </a:solidFill>
                  </a:rPr>
                  <a:t>Le </a:t>
                </a:r>
                <a:r>
                  <a:rPr lang="fr-FR" b="1" dirty="0">
                    <a:solidFill>
                      <a:srgbClr val="FF0000"/>
                    </a:solidFill>
                  </a:rPr>
                  <a:t>diagnostic </a:t>
                </a:r>
                <a:r>
                  <a:rPr lang="fr-FR" dirty="0">
                    <a:solidFill>
                      <a:schemeClr val="accent1">
                        <a:lumMod val="75000"/>
                      </a:schemeClr>
                    </a:solidFill>
                  </a:rPr>
                  <a:t>par un personnel médical et/ou paramédical est nécessaire sans trop attendre.</a:t>
                </a:r>
              </a:p>
              <a:p>
                <a:pPr algn="ctr"/>
                <a:endParaRPr lang="fr-FR" dirty="0">
                  <a:solidFill>
                    <a:schemeClr val="accent1">
                      <a:lumMod val="75000"/>
                    </a:schemeClr>
                  </a:solidFill>
                </a:endParaRPr>
              </a:p>
              <a:p>
                <a:pPr algn="ctr"/>
                <a:r>
                  <a:rPr lang="fr-FR" dirty="0">
                    <a:solidFill>
                      <a:schemeClr val="accent1">
                        <a:lumMod val="75000"/>
                      </a:schemeClr>
                    </a:solidFill>
                  </a:rPr>
                  <a:t>Ce sont des </a:t>
                </a:r>
                <a:r>
                  <a:rPr lang="fr-FR" b="1" dirty="0">
                    <a:solidFill>
                      <a:srgbClr val="FF0000"/>
                    </a:solidFill>
                  </a:rPr>
                  <a:t>situations de handicap.</a:t>
                </a:r>
              </a:p>
              <a:p>
                <a:pPr algn="ctr"/>
                <a:endParaRPr lang="fr-FR" sz="900" dirty="0">
                  <a:solidFill>
                    <a:schemeClr val="accent1">
                      <a:lumMod val="75000"/>
                    </a:schemeClr>
                  </a:solidFill>
                </a:endParaRPr>
              </a:p>
              <a:p>
                <a:pPr algn="ctr"/>
                <a:r>
                  <a:rPr lang="fr-FR" i="1" dirty="0">
                    <a:solidFill>
                      <a:schemeClr val="accent1">
                        <a:lumMod val="75000"/>
                      </a:schemeClr>
                    </a:solidFill>
                  </a:rPr>
                  <a:t>pour les cas signalés et/ou diagnostiqués qui nous intéressent ici ( seulement) :</a:t>
                </a:r>
              </a:p>
            </p:txBody>
          </p:sp>
          <p:grpSp>
            <p:nvGrpSpPr>
              <p:cNvPr id="5" name="Groupe 4">
                <a:extLst>
                  <a:ext uri="{FF2B5EF4-FFF2-40B4-BE49-F238E27FC236}">
                    <a16:creationId xmlns:a16="http://schemas.microsoft.com/office/drawing/2014/main" id="{F35BACAD-8F42-4EB0-85EE-AF84172A6CC1}"/>
                  </a:ext>
                </a:extLst>
              </p:cNvPr>
              <p:cNvGrpSpPr/>
              <p:nvPr/>
            </p:nvGrpSpPr>
            <p:grpSpPr>
              <a:xfrm>
                <a:off x="1079934" y="3526584"/>
                <a:ext cx="9938110" cy="1986416"/>
                <a:chOff x="1079934" y="4023726"/>
                <a:chExt cx="9938110" cy="1986416"/>
              </a:xfrm>
            </p:grpSpPr>
            <p:sp>
              <p:nvSpPr>
                <p:cNvPr id="29" name="ZoneTexte 28">
                  <a:extLst>
                    <a:ext uri="{FF2B5EF4-FFF2-40B4-BE49-F238E27FC236}">
                      <a16:creationId xmlns:a16="http://schemas.microsoft.com/office/drawing/2014/main" id="{878D5A70-9D6D-4747-BABF-4FA6E060C7E9}"/>
                    </a:ext>
                  </a:extLst>
                </p:cNvPr>
                <p:cNvSpPr txBox="1"/>
                <p:nvPr/>
              </p:nvSpPr>
              <p:spPr>
                <a:xfrm>
                  <a:off x="8696506" y="4023727"/>
                  <a:ext cx="2321538" cy="1986413"/>
                </a:xfrm>
                <a:prstGeom prst="rect">
                  <a:avLst/>
                </a:prstGeom>
                <a:solidFill>
                  <a:srgbClr val="FFCCFF">
                    <a:alpha val="28000"/>
                  </a:srgbClr>
                </a:solidFill>
              </p:spPr>
              <p:txBody>
                <a:bodyPr wrap="square" rtlCol="0" anchor="ctr" anchorCtr="0">
                  <a:noAutofit/>
                </a:bodyPr>
                <a:lstStyle/>
                <a:p>
                  <a:pPr algn="ctr"/>
                  <a:r>
                    <a:rPr lang="fr-FR" i="1" dirty="0">
                      <a:solidFill>
                        <a:srgbClr val="FF66FF"/>
                      </a:solidFill>
                    </a:rPr>
                    <a:t>Un </a:t>
                  </a:r>
                  <a:r>
                    <a:rPr lang="fr-FR" b="1" i="1" dirty="0">
                      <a:solidFill>
                        <a:srgbClr val="FF66FF"/>
                      </a:solidFill>
                    </a:rPr>
                    <a:t>trouble du spectre autistique </a:t>
                  </a:r>
                  <a:r>
                    <a:rPr lang="fr-FR" b="1" dirty="0">
                      <a:solidFill>
                        <a:srgbClr val="FF66FF"/>
                      </a:solidFill>
                    </a:rPr>
                    <a:t>(TSA)</a:t>
                  </a:r>
                </a:p>
              </p:txBody>
            </p:sp>
            <p:sp>
              <p:nvSpPr>
                <p:cNvPr id="30" name="ZoneTexte 29">
                  <a:extLst>
                    <a:ext uri="{FF2B5EF4-FFF2-40B4-BE49-F238E27FC236}">
                      <a16:creationId xmlns:a16="http://schemas.microsoft.com/office/drawing/2014/main" id="{C7D95782-BB2D-43A1-A9C9-5B301C9B62C6}"/>
                    </a:ext>
                  </a:extLst>
                </p:cNvPr>
                <p:cNvSpPr txBox="1"/>
                <p:nvPr/>
              </p:nvSpPr>
              <p:spPr>
                <a:xfrm>
                  <a:off x="6176409" y="4023726"/>
                  <a:ext cx="2321538" cy="1986413"/>
                </a:xfrm>
                <a:prstGeom prst="rect">
                  <a:avLst/>
                </a:prstGeom>
                <a:solidFill>
                  <a:srgbClr val="FFCCFF">
                    <a:alpha val="28000"/>
                  </a:srgbClr>
                </a:solidFill>
              </p:spPr>
              <p:txBody>
                <a:bodyPr wrap="square" rtlCol="0" anchor="ctr" anchorCtr="0">
                  <a:noAutofit/>
                </a:bodyPr>
                <a:lstStyle/>
                <a:p>
                  <a:pPr algn="ctr"/>
                  <a:r>
                    <a:rPr lang="fr-FR" i="1" dirty="0">
                      <a:solidFill>
                        <a:srgbClr val="FF66FF"/>
                      </a:solidFill>
                    </a:rPr>
                    <a:t>Un trouble </a:t>
                  </a:r>
                  <a:r>
                    <a:rPr lang="fr-FR" b="1" i="1" dirty="0">
                      <a:solidFill>
                        <a:srgbClr val="FF66FF"/>
                      </a:solidFill>
                    </a:rPr>
                    <a:t>déficitaire de l’attention avec </a:t>
                  </a:r>
                  <a:r>
                    <a:rPr lang="fr-FR" b="1" i="1" u="sng" dirty="0">
                      <a:solidFill>
                        <a:srgbClr val="FF66FF"/>
                      </a:solidFill>
                    </a:rPr>
                    <a:t>ou sans</a:t>
                  </a:r>
                  <a:r>
                    <a:rPr lang="fr-FR" i="1" u="sng" dirty="0">
                      <a:solidFill>
                        <a:srgbClr val="FF66FF"/>
                      </a:solidFill>
                    </a:rPr>
                    <a:t> </a:t>
                  </a:r>
                  <a:r>
                    <a:rPr lang="fr-FR" b="1" i="1" dirty="0">
                      <a:solidFill>
                        <a:srgbClr val="FF66FF"/>
                      </a:solidFill>
                    </a:rPr>
                    <a:t>hyperactivité</a:t>
                  </a:r>
                  <a:r>
                    <a:rPr lang="fr-FR" i="1" dirty="0">
                      <a:solidFill>
                        <a:srgbClr val="FF66FF"/>
                      </a:solidFill>
                    </a:rPr>
                    <a:t> </a:t>
                  </a:r>
                </a:p>
                <a:p>
                  <a:pPr algn="ctr"/>
                  <a:r>
                    <a:rPr lang="fr-FR" b="1" dirty="0">
                      <a:solidFill>
                        <a:srgbClr val="FF66FF"/>
                      </a:solidFill>
                    </a:rPr>
                    <a:t>(TDA-H)</a:t>
                  </a:r>
                </a:p>
              </p:txBody>
            </p:sp>
            <p:sp>
              <p:nvSpPr>
                <p:cNvPr id="33" name="ZoneTexte 32">
                  <a:extLst>
                    <a:ext uri="{FF2B5EF4-FFF2-40B4-BE49-F238E27FC236}">
                      <a16:creationId xmlns:a16="http://schemas.microsoft.com/office/drawing/2014/main" id="{9C0EBF70-C77A-4694-89DF-9549A9E308F7}"/>
                    </a:ext>
                  </a:extLst>
                </p:cNvPr>
                <p:cNvSpPr txBox="1"/>
                <p:nvPr/>
              </p:nvSpPr>
              <p:spPr>
                <a:xfrm>
                  <a:off x="3656312" y="4023727"/>
                  <a:ext cx="2321538" cy="1986413"/>
                </a:xfrm>
                <a:prstGeom prst="rect">
                  <a:avLst/>
                </a:prstGeom>
                <a:solidFill>
                  <a:srgbClr val="FFCCFF">
                    <a:alpha val="28000"/>
                  </a:srgbClr>
                </a:solidFill>
              </p:spPr>
              <p:txBody>
                <a:bodyPr wrap="square" rtlCol="0" anchor="ctr" anchorCtr="0">
                  <a:noAutofit/>
                </a:bodyPr>
                <a:lstStyle/>
                <a:p>
                  <a:pPr algn="ctr"/>
                  <a:r>
                    <a:rPr lang="fr-FR" i="1" dirty="0">
                      <a:solidFill>
                        <a:srgbClr val="FF66FF"/>
                      </a:solidFill>
                    </a:rPr>
                    <a:t>Un trouble de l’</a:t>
                  </a:r>
                  <a:r>
                    <a:rPr lang="fr-FR" b="1" i="1" dirty="0">
                      <a:solidFill>
                        <a:srgbClr val="FF66FF"/>
                      </a:solidFill>
                    </a:rPr>
                    <a:t>opposition avec provocation </a:t>
                  </a:r>
                  <a:r>
                    <a:rPr lang="fr-FR" b="1" dirty="0">
                      <a:solidFill>
                        <a:srgbClr val="FF66FF"/>
                      </a:solidFill>
                    </a:rPr>
                    <a:t>(TOP)</a:t>
                  </a:r>
                </a:p>
              </p:txBody>
            </p:sp>
            <p:sp>
              <p:nvSpPr>
                <p:cNvPr id="36" name="ZoneTexte 35">
                  <a:extLst>
                    <a:ext uri="{FF2B5EF4-FFF2-40B4-BE49-F238E27FC236}">
                      <a16:creationId xmlns:a16="http://schemas.microsoft.com/office/drawing/2014/main" id="{1C11EB56-B106-44E6-B717-F0A738830503}"/>
                    </a:ext>
                  </a:extLst>
                </p:cNvPr>
                <p:cNvSpPr txBox="1"/>
                <p:nvPr/>
              </p:nvSpPr>
              <p:spPr>
                <a:xfrm>
                  <a:off x="1079934" y="4023729"/>
                  <a:ext cx="2377819" cy="1986413"/>
                </a:xfrm>
                <a:prstGeom prst="rect">
                  <a:avLst/>
                </a:prstGeom>
                <a:solidFill>
                  <a:srgbClr val="FFCCFF">
                    <a:alpha val="28000"/>
                  </a:srgbClr>
                </a:solidFill>
              </p:spPr>
              <p:txBody>
                <a:bodyPr wrap="square" rtlCol="0" anchor="ctr" anchorCtr="0">
                  <a:noAutofit/>
                </a:bodyPr>
                <a:lstStyle/>
                <a:p>
                  <a:pPr algn="ctr"/>
                  <a:r>
                    <a:rPr lang="fr-FR" i="1" dirty="0">
                      <a:solidFill>
                        <a:srgbClr val="FF66FF"/>
                      </a:solidFill>
                    </a:rPr>
                    <a:t>Un trouble des </a:t>
                  </a:r>
                  <a:r>
                    <a:rPr lang="fr-FR" b="1" i="1" dirty="0">
                      <a:solidFill>
                        <a:srgbClr val="FF66FF"/>
                      </a:solidFill>
                    </a:rPr>
                    <a:t>conduites</a:t>
                  </a:r>
                  <a:r>
                    <a:rPr lang="fr-FR" i="1" dirty="0">
                      <a:solidFill>
                        <a:srgbClr val="FF66FF"/>
                      </a:solidFill>
                    </a:rPr>
                    <a:t> </a:t>
                  </a:r>
                  <a:r>
                    <a:rPr lang="fr-FR" b="1" dirty="0">
                      <a:solidFill>
                        <a:srgbClr val="FF66FF"/>
                      </a:solidFill>
                    </a:rPr>
                    <a:t>(TC)</a:t>
                  </a:r>
                  <a:endParaRPr lang="fr-FR" b="1" dirty="0">
                    <a:solidFill>
                      <a:srgbClr val="00B0F0"/>
                    </a:solidFill>
                  </a:endParaRPr>
                </a:p>
              </p:txBody>
            </p:sp>
          </p:grpSp>
          <p:grpSp>
            <p:nvGrpSpPr>
              <p:cNvPr id="4" name="Groupe 3">
                <a:extLst>
                  <a:ext uri="{FF2B5EF4-FFF2-40B4-BE49-F238E27FC236}">
                    <a16:creationId xmlns:a16="http://schemas.microsoft.com/office/drawing/2014/main" id="{ED4B6B64-1DB0-4546-BD49-01CE1CE89818}"/>
                  </a:ext>
                </a:extLst>
              </p:cNvPr>
              <p:cNvGrpSpPr/>
              <p:nvPr/>
            </p:nvGrpSpPr>
            <p:grpSpPr>
              <a:xfrm>
                <a:off x="3004566" y="3090406"/>
                <a:ext cx="6088847" cy="373203"/>
                <a:chOff x="3014505" y="3553982"/>
                <a:chExt cx="6088847" cy="373203"/>
              </a:xfrm>
            </p:grpSpPr>
            <p:sp>
              <p:nvSpPr>
                <p:cNvPr id="18" name="Flèche : bas 17">
                  <a:extLst>
                    <a:ext uri="{FF2B5EF4-FFF2-40B4-BE49-F238E27FC236}">
                      <a16:creationId xmlns:a16="http://schemas.microsoft.com/office/drawing/2014/main" id="{D31FC8AF-7433-4D56-BA21-E8935B4D1FCF}"/>
                    </a:ext>
                  </a:extLst>
                </p:cNvPr>
                <p:cNvSpPr/>
                <p:nvPr/>
              </p:nvSpPr>
              <p:spPr>
                <a:xfrm>
                  <a:off x="7012943" y="3553982"/>
                  <a:ext cx="75876" cy="373202"/>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bas 18">
                  <a:extLst>
                    <a:ext uri="{FF2B5EF4-FFF2-40B4-BE49-F238E27FC236}">
                      <a16:creationId xmlns:a16="http://schemas.microsoft.com/office/drawing/2014/main" id="{798CA197-32FE-49EE-B2A9-42764671D06C}"/>
                    </a:ext>
                  </a:extLst>
                </p:cNvPr>
                <p:cNvSpPr/>
                <p:nvPr/>
              </p:nvSpPr>
              <p:spPr>
                <a:xfrm rot="19711548">
                  <a:off x="9002407" y="3554575"/>
                  <a:ext cx="100945" cy="350145"/>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bas 19">
                  <a:extLst>
                    <a:ext uri="{FF2B5EF4-FFF2-40B4-BE49-F238E27FC236}">
                      <a16:creationId xmlns:a16="http://schemas.microsoft.com/office/drawing/2014/main" id="{A35D03FD-764C-491D-8667-047C4123416E}"/>
                    </a:ext>
                  </a:extLst>
                </p:cNvPr>
                <p:cNvSpPr/>
                <p:nvPr/>
              </p:nvSpPr>
              <p:spPr>
                <a:xfrm rot="1888452" flipH="1">
                  <a:off x="3014505" y="3554578"/>
                  <a:ext cx="100945" cy="350144"/>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bas 21">
                  <a:extLst>
                    <a:ext uri="{FF2B5EF4-FFF2-40B4-BE49-F238E27FC236}">
                      <a16:creationId xmlns:a16="http://schemas.microsoft.com/office/drawing/2014/main" id="{F272E689-C670-4628-A7AC-C0991A84E933}"/>
                    </a:ext>
                  </a:extLst>
                </p:cNvPr>
                <p:cNvSpPr/>
                <p:nvPr/>
              </p:nvSpPr>
              <p:spPr>
                <a:xfrm>
                  <a:off x="5031448" y="3553983"/>
                  <a:ext cx="75876" cy="373202"/>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7" name="ZoneTexte 16">
              <a:extLst>
                <a:ext uri="{FF2B5EF4-FFF2-40B4-BE49-F238E27FC236}">
                  <a16:creationId xmlns:a16="http://schemas.microsoft.com/office/drawing/2014/main" id="{23356E99-FAFD-49D9-BC67-C7A56FA54B1B}"/>
                </a:ext>
              </a:extLst>
            </p:cNvPr>
            <p:cNvSpPr txBox="1"/>
            <p:nvPr/>
          </p:nvSpPr>
          <p:spPr>
            <a:xfrm>
              <a:off x="58761" y="6095563"/>
              <a:ext cx="11825177" cy="954107"/>
            </a:xfrm>
            <a:prstGeom prst="rect">
              <a:avLst/>
            </a:prstGeom>
            <a:noFill/>
          </p:spPr>
          <p:txBody>
            <a:bodyPr wrap="square" rtlCol="0">
              <a:spAutoFit/>
            </a:bodyPr>
            <a:lstStyle/>
            <a:p>
              <a:pPr algn="ctr"/>
              <a:r>
                <a:rPr lang="fr-FR" sz="2000" i="1" dirty="0">
                  <a:solidFill>
                    <a:srgbClr val="0070C0"/>
                  </a:solidFill>
                </a:rPr>
                <a:t>Quel que soit le trouble, tous ces enfants sont des </a:t>
              </a:r>
              <a:r>
                <a:rPr lang="fr-FR" sz="2000" b="1" i="1" dirty="0">
                  <a:solidFill>
                    <a:srgbClr val="FF0000"/>
                  </a:solidFill>
                </a:rPr>
                <a:t>êtres en souffrance</a:t>
              </a:r>
              <a:r>
                <a:rPr lang="fr-FR" sz="2000" i="1" dirty="0">
                  <a:solidFill>
                    <a:srgbClr val="0070C0"/>
                  </a:solidFill>
                </a:rPr>
                <a:t>. </a:t>
              </a:r>
            </a:p>
            <a:p>
              <a:pPr algn="ctr"/>
              <a:r>
                <a:rPr lang="fr-FR" sz="2000" i="1" dirty="0">
                  <a:solidFill>
                    <a:srgbClr val="0070C0"/>
                  </a:solidFill>
                </a:rPr>
                <a:t>Leur </a:t>
              </a:r>
              <a:r>
                <a:rPr lang="fr-FR" sz="2000" b="1" i="1" dirty="0">
                  <a:solidFill>
                    <a:srgbClr val="FF0000"/>
                  </a:solidFill>
                </a:rPr>
                <a:t>représentation de soi </a:t>
              </a:r>
              <a:r>
                <a:rPr lang="fr-FR" sz="2000" i="1" dirty="0">
                  <a:solidFill>
                    <a:srgbClr val="0070C0"/>
                  </a:solidFill>
                </a:rPr>
                <a:t>est généralement </a:t>
              </a:r>
              <a:r>
                <a:rPr lang="fr-FR" sz="2000" b="1" i="1" dirty="0">
                  <a:solidFill>
                    <a:srgbClr val="FF0000"/>
                  </a:solidFill>
                </a:rPr>
                <a:t>dégradée</a:t>
              </a:r>
              <a:r>
                <a:rPr lang="fr-FR" sz="2000" i="1" dirty="0">
                  <a:solidFill>
                    <a:srgbClr val="0070C0"/>
                  </a:solidFill>
                </a:rPr>
                <a:t>. </a:t>
              </a:r>
              <a:endParaRPr lang="fr-FR" sz="1600" i="1" dirty="0"/>
            </a:p>
            <a:p>
              <a:pPr algn="ctr"/>
              <a:endParaRPr lang="fr-FR" sz="1600" i="1" dirty="0"/>
            </a:p>
          </p:txBody>
        </p:sp>
      </p:grpSp>
    </p:spTree>
    <p:extLst>
      <p:ext uri="{BB962C8B-B14F-4D97-AF65-F5344CB8AC3E}">
        <p14:creationId xmlns:p14="http://schemas.microsoft.com/office/powerpoint/2010/main" val="105285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alpha val="28000"/>
          </a:srgb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D80633-1F6F-4BA6-85A8-E4B8748A6ABD}"/>
              </a:ext>
            </a:extLst>
          </p:cNvPr>
          <p:cNvSpPr txBox="1"/>
          <p:nvPr/>
        </p:nvSpPr>
        <p:spPr>
          <a:xfrm>
            <a:off x="1031675" y="260037"/>
            <a:ext cx="9985247" cy="3784913"/>
          </a:xfrm>
          <a:prstGeom prst="rect">
            <a:avLst/>
          </a:prstGeom>
          <a:solidFill>
            <a:schemeClr val="accent4">
              <a:lumMod val="60000"/>
              <a:lumOff val="40000"/>
              <a:alpha val="18000"/>
            </a:schemeClr>
          </a:solidFill>
          <a:ln w="25400">
            <a:solidFill>
              <a:schemeClr val="accent2">
                <a:lumMod val="75000"/>
              </a:schemeClr>
            </a:solidFill>
          </a:ln>
        </p:spPr>
        <p:txBody>
          <a:bodyPr wrap="square" rtlCol="0">
            <a:noAutofit/>
          </a:bodyPr>
          <a:lstStyle/>
          <a:p>
            <a:r>
              <a:rPr lang="fr-FR" dirty="0">
                <a:solidFill>
                  <a:srgbClr val="0070C0"/>
                </a:solidFill>
              </a:rPr>
              <a:t>Pour chacun de ces troubles, </a:t>
            </a:r>
            <a:r>
              <a:rPr lang="fr-FR" sz="2000" b="1" dirty="0">
                <a:solidFill>
                  <a:srgbClr val="FF0000"/>
                </a:solidFill>
              </a:rPr>
              <a:t>TC, TOP, TDAH, TSA, </a:t>
            </a:r>
            <a:r>
              <a:rPr lang="fr-FR" dirty="0">
                <a:solidFill>
                  <a:srgbClr val="0070C0"/>
                </a:solidFill>
              </a:rPr>
              <a:t>nous aborderons </a:t>
            </a:r>
            <a:r>
              <a:rPr lang="fr-FR" sz="2000" dirty="0">
                <a:solidFill>
                  <a:srgbClr val="0070C0"/>
                </a:solidFill>
              </a:rPr>
              <a:t>: </a:t>
            </a:r>
            <a:endParaRPr lang="fr-FR" sz="1600" dirty="0">
              <a:solidFill>
                <a:srgbClr val="0070C0"/>
              </a:solidFill>
            </a:endParaRPr>
          </a:p>
          <a:p>
            <a:endParaRPr lang="fr-FR" dirty="0">
              <a:solidFill>
                <a:srgbClr val="0070C0"/>
              </a:solidFill>
            </a:endParaRPr>
          </a:p>
          <a:p>
            <a:pPr marL="285750" indent="-285750">
              <a:buFont typeface="Wingdings" panose="05000000000000000000" pitchFamily="2" charset="2"/>
              <a:buChar char="q"/>
            </a:pPr>
            <a:r>
              <a:rPr lang="fr-FR" dirty="0">
                <a:solidFill>
                  <a:srgbClr val="0070C0"/>
                </a:solidFill>
              </a:rPr>
              <a:t>une brève </a:t>
            </a:r>
            <a:r>
              <a:rPr lang="fr-FR" sz="2400" b="1" dirty="0">
                <a:solidFill>
                  <a:srgbClr val="FF0000"/>
                </a:solidFill>
              </a:rPr>
              <a:t>description spécifique des symptômes</a:t>
            </a:r>
            <a:r>
              <a:rPr lang="fr-FR" dirty="0">
                <a:solidFill>
                  <a:srgbClr val="0070C0"/>
                </a:solidFill>
              </a:rPr>
              <a:t>, </a:t>
            </a:r>
          </a:p>
          <a:p>
            <a:endParaRPr lang="fr-FR" dirty="0">
              <a:solidFill>
                <a:srgbClr val="0070C0"/>
              </a:solidFill>
            </a:endParaRPr>
          </a:p>
          <a:p>
            <a:pPr marL="285750" indent="-285750">
              <a:buFont typeface="Wingdings" panose="05000000000000000000" pitchFamily="2" charset="2"/>
              <a:buChar char="q"/>
            </a:pPr>
            <a:r>
              <a:rPr lang="fr-FR" dirty="0">
                <a:solidFill>
                  <a:srgbClr val="0070C0"/>
                </a:solidFill>
              </a:rPr>
              <a:t>les </a:t>
            </a:r>
            <a:r>
              <a:rPr lang="fr-FR" sz="2400" b="1" dirty="0">
                <a:solidFill>
                  <a:srgbClr val="FF0000"/>
                </a:solidFill>
              </a:rPr>
              <a:t>recommandations spécifiques d’attitudes enseignantes à adopter </a:t>
            </a:r>
            <a:r>
              <a:rPr lang="fr-FR" dirty="0">
                <a:solidFill>
                  <a:srgbClr val="0070C0"/>
                </a:solidFill>
              </a:rPr>
              <a:t>dans l’attente ou en liaison avec le ou la psychologue affectée à votre Centre, et qui connaît l’enfant. </a:t>
            </a:r>
          </a:p>
          <a:p>
            <a:endParaRPr lang="fr-FR" dirty="0">
              <a:solidFill>
                <a:srgbClr val="0070C0"/>
              </a:solidFill>
            </a:endParaRPr>
          </a:p>
          <a:p>
            <a:pPr marL="285750" indent="-285750">
              <a:buFont typeface="Wingdings" panose="05000000000000000000" pitchFamily="2" charset="2"/>
              <a:buChar char="q"/>
            </a:pPr>
            <a:r>
              <a:rPr lang="fr-FR" dirty="0">
                <a:solidFill>
                  <a:srgbClr val="0070C0"/>
                </a:solidFill>
              </a:rPr>
              <a:t>La plupart de  ces recommandations paraissent naturelles, </a:t>
            </a:r>
            <a:r>
              <a:rPr lang="fr-FR" sz="2400" b="1" dirty="0">
                <a:solidFill>
                  <a:srgbClr val="FF0000"/>
                </a:solidFill>
              </a:rPr>
              <a:t>évidentes et de bon sens</a:t>
            </a:r>
            <a:r>
              <a:rPr lang="fr-FR" dirty="0">
                <a:solidFill>
                  <a:srgbClr val="0070C0"/>
                </a:solidFill>
              </a:rPr>
              <a:t>, mais pour autant, elles sont </a:t>
            </a:r>
            <a:r>
              <a:rPr lang="fr-FR" sz="2400" b="1" dirty="0">
                <a:solidFill>
                  <a:srgbClr val="FF0000"/>
                </a:solidFill>
              </a:rPr>
              <a:t>rarement mises en œuvre</a:t>
            </a:r>
            <a:r>
              <a:rPr lang="fr-FR" dirty="0">
                <a:solidFill>
                  <a:srgbClr val="0070C0"/>
                </a:solidFill>
              </a:rPr>
              <a:t>.</a:t>
            </a:r>
          </a:p>
          <a:p>
            <a:endParaRPr lang="fr-FR" dirty="0">
              <a:solidFill>
                <a:srgbClr val="0070C0"/>
              </a:solidFill>
            </a:endParaRPr>
          </a:p>
          <a:p>
            <a:pPr marL="285750" indent="-285750">
              <a:buFont typeface="Wingdings" panose="05000000000000000000" pitchFamily="2" charset="2"/>
              <a:buChar char="q"/>
            </a:pPr>
            <a:r>
              <a:rPr lang="fr-FR" dirty="0">
                <a:solidFill>
                  <a:srgbClr val="0070C0"/>
                </a:solidFill>
              </a:rPr>
              <a:t>Quelques </a:t>
            </a:r>
            <a:r>
              <a:rPr lang="fr-FR" sz="2400" b="1" dirty="0">
                <a:solidFill>
                  <a:srgbClr val="FF0000"/>
                </a:solidFill>
              </a:rPr>
              <a:t>recommandations communes </a:t>
            </a:r>
            <a:r>
              <a:rPr lang="fr-FR" dirty="0">
                <a:solidFill>
                  <a:srgbClr val="0070C0"/>
                </a:solidFill>
              </a:rPr>
              <a:t>à ces cas seront regroupées en fin de séance</a:t>
            </a:r>
            <a:r>
              <a:rPr lang="fr-FR" dirty="0"/>
              <a:t>.</a:t>
            </a:r>
          </a:p>
          <a:p>
            <a:endParaRPr lang="fr-FR" dirty="0"/>
          </a:p>
        </p:txBody>
      </p:sp>
      <p:graphicFrame>
        <p:nvGraphicFramePr>
          <p:cNvPr id="3" name="Tableau 2">
            <a:extLst>
              <a:ext uri="{FF2B5EF4-FFF2-40B4-BE49-F238E27FC236}">
                <a16:creationId xmlns:a16="http://schemas.microsoft.com/office/drawing/2014/main" id="{BFE90799-97CD-4AD2-89FB-3FD385558F32}"/>
              </a:ext>
            </a:extLst>
          </p:cNvPr>
          <p:cNvGraphicFramePr>
            <a:graphicFrameLocks noGrp="1"/>
          </p:cNvGraphicFramePr>
          <p:nvPr>
            <p:extLst>
              <p:ext uri="{D42A27DB-BD31-4B8C-83A1-F6EECF244321}">
                <p14:modId xmlns:p14="http://schemas.microsoft.com/office/powerpoint/2010/main" val="520029496"/>
              </p:ext>
            </p:extLst>
          </p:nvPr>
        </p:nvGraphicFramePr>
        <p:xfrm>
          <a:off x="3521947" y="4395754"/>
          <a:ext cx="5280409" cy="2060312"/>
        </p:xfrm>
        <a:graphic>
          <a:graphicData uri="http://schemas.openxmlformats.org/drawingml/2006/table">
            <a:tbl>
              <a:tblPr firstRow="1" firstCol="1" bandRow="1">
                <a:tableStyleId>{5C22544A-7EE6-4342-B048-85BDC9FD1C3A}</a:tableStyleId>
              </a:tblPr>
              <a:tblGrid>
                <a:gridCol w="732626">
                  <a:extLst>
                    <a:ext uri="{9D8B030D-6E8A-4147-A177-3AD203B41FA5}">
                      <a16:colId xmlns:a16="http://schemas.microsoft.com/office/drawing/2014/main" val="2246094487"/>
                    </a:ext>
                  </a:extLst>
                </a:gridCol>
                <a:gridCol w="4547783">
                  <a:extLst>
                    <a:ext uri="{9D8B030D-6E8A-4147-A177-3AD203B41FA5}">
                      <a16:colId xmlns:a16="http://schemas.microsoft.com/office/drawing/2014/main" val="1032807955"/>
                    </a:ext>
                  </a:extLst>
                </a:gridCol>
              </a:tblGrid>
              <a:tr h="257539">
                <a:tc>
                  <a:txBody>
                    <a:bodyPr/>
                    <a:lstStyle/>
                    <a:p>
                      <a:pPr algn="ctr">
                        <a:lnSpc>
                          <a:spcPct val="115000"/>
                        </a:lnSpc>
                        <a:spcAft>
                          <a:spcPts val="1000"/>
                        </a:spcAft>
                      </a:pPr>
                      <a:r>
                        <a:rPr lang="fr-FR" sz="1100">
                          <a:effectLst/>
                        </a:rPr>
                        <a:t>TND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NeuroDéveloppementaux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112726"/>
                  </a:ext>
                </a:extLst>
              </a:tr>
              <a:tr h="257539">
                <a:tc>
                  <a:txBody>
                    <a:bodyPr/>
                    <a:lstStyle/>
                    <a:p>
                      <a:pPr algn="ctr">
                        <a:lnSpc>
                          <a:spcPct val="115000"/>
                        </a:lnSpc>
                        <a:spcAft>
                          <a:spcPts val="1000"/>
                        </a:spcAft>
                      </a:pPr>
                      <a:r>
                        <a:rPr lang="fr-FR" sz="1100">
                          <a:effectLst/>
                        </a:rPr>
                        <a:t>TCC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du Comportement et de la Conduite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3592867"/>
                  </a:ext>
                </a:extLst>
              </a:tr>
              <a:tr h="257539">
                <a:tc>
                  <a:txBody>
                    <a:bodyPr/>
                    <a:lstStyle/>
                    <a:p>
                      <a:pPr algn="ctr">
                        <a:lnSpc>
                          <a:spcPct val="115000"/>
                        </a:lnSpc>
                        <a:spcAft>
                          <a:spcPts val="1000"/>
                        </a:spcAft>
                      </a:pPr>
                      <a:r>
                        <a:rPr lang="fr-FR" sz="1100">
                          <a:effectLst/>
                        </a:rPr>
                        <a:t>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de la Conduite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159835"/>
                  </a:ext>
                </a:extLst>
              </a:tr>
              <a:tr h="257539">
                <a:tc>
                  <a:txBody>
                    <a:bodyPr/>
                    <a:lstStyle/>
                    <a:p>
                      <a:pPr algn="ctr">
                        <a:lnSpc>
                          <a:spcPct val="115000"/>
                        </a:lnSpc>
                        <a:spcAft>
                          <a:spcPts val="1000"/>
                        </a:spcAft>
                      </a:pPr>
                      <a:r>
                        <a:rPr lang="fr-FR" sz="1100">
                          <a:effectLst/>
                        </a:rPr>
                        <a:t>TOP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Oppositionnels avec Provocation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760424"/>
                  </a:ext>
                </a:extLst>
              </a:tr>
              <a:tr h="257539">
                <a:tc>
                  <a:txBody>
                    <a:bodyPr/>
                    <a:lstStyle/>
                    <a:p>
                      <a:pPr algn="ctr">
                        <a:lnSpc>
                          <a:spcPct val="115000"/>
                        </a:lnSpc>
                        <a:spcAft>
                          <a:spcPts val="1000"/>
                        </a:spcAft>
                      </a:pPr>
                      <a:r>
                        <a:rPr lang="fr-FR" sz="1100">
                          <a:effectLst/>
                        </a:rPr>
                        <a:t>TDA-H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Déficitaires de l’Attention avec ou sans Hyperactivité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6240345"/>
                  </a:ext>
                </a:extLst>
              </a:tr>
              <a:tr h="257539">
                <a:tc>
                  <a:txBody>
                    <a:bodyPr/>
                    <a:lstStyle/>
                    <a:p>
                      <a:pPr algn="ctr">
                        <a:lnSpc>
                          <a:spcPct val="115000"/>
                        </a:lnSpc>
                        <a:spcAft>
                          <a:spcPts val="1000"/>
                        </a:spcAft>
                      </a:pPr>
                      <a:r>
                        <a:rPr lang="fr-FR" sz="1100">
                          <a:effectLst/>
                        </a:rPr>
                        <a:t>TSA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Troubles du Spectre Autistique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315955"/>
                  </a:ext>
                </a:extLst>
              </a:tr>
              <a:tr h="257539">
                <a:tc>
                  <a:txBody>
                    <a:bodyPr/>
                    <a:lstStyle/>
                    <a:p>
                      <a:pPr algn="ctr">
                        <a:lnSpc>
                          <a:spcPct val="115000"/>
                        </a:lnSpc>
                        <a:spcAft>
                          <a:spcPts val="1000"/>
                        </a:spcAft>
                      </a:pPr>
                      <a:r>
                        <a:rPr lang="fr-FR" sz="1100">
                          <a:effectLst/>
                        </a:rPr>
                        <a:t>PEI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a:effectLst/>
                        </a:rPr>
                        <a:t>Projet d’Éducation Inclusive (ou Projet Éducatif Individualisé)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775106"/>
                  </a:ext>
                </a:extLst>
              </a:tr>
              <a:tr h="257539">
                <a:tc>
                  <a:txBody>
                    <a:bodyPr/>
                    <a:lstStyle/>
                    <a:p>
                      <a:pPr algn="ctr">
                        <a:lnSpc>
                          <a:spcPct val="115000"/>
                        </a:lnSpc>
                        <a:spcAft>
                          <a:spcPts val="1000"/>
                        </a:spcAft>
                      </a:pPr>
                      <a:r>
                        <a:rPr lang="fr-FR" sz="1100">
                          <a:effectLst/>
                        </a:rPr>
                        <a:t>BEP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100" dirty="0">
                          <a:effectLst/>
                        </a:rPr>
                        <a:t>Besoin Éducatif Particulier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493859"/>
                  </a:ext>
                </a:extLst>
              </a:tr>
            </a:tbl>
          </a:graphicData>
        </a:graphic>
      </p:graphicFrame>
    </p:spTree>
    <p:extLst>
      <p:ext uri="{BB962C8B-B14F-4D97-AF65-F5344CB8AC3E}">
        <p14:creationId xmlns:p14="http://schemas.microsoft.com/office/powerpoint/2010/main" val="150853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12BE72-61F1-4A59-A91E-37BC3E4B57A5}"/>
              </a:ext>
            </a:extLst>
          </p:cNvPr>
          <p:cNvPicPr>
            <a:picLocks noChangeAspect="1"/>
          </p:cNvPicPr>
          <p:nvPr/>
        </p:nvPicPr>
        <p:blipFill>
          <a:blip r:embed="rId2"/>
          <a:stretch>
            <a:fillRect/>
          </a:stretch>
        </p:blipFill>
        <p:spPr>
          <a:xfrm>
            <a:off x="240147" y="135082"/>
            <a:ext cx="11674762" cy="6567053"/>
          </a:xfrm>
          <a:prstGeom prst="rect">
            <a:avLst/>
          </a:prstGeom>
        </p:spPr>
      </p:pic>
    </p:spTree>
    <p:extLst>
      <p:ext uri="{BB962C8B-B14F-4D97-AF65-F5344CB8AC3E}">
        <p14:creationId xmlns:p14="http://schemas.microsoft.com/office/powerpoint/2010/main" val="17129009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8413</TotalTime>
  <Words>863</Words>
  <Application>Microsoft Office PowerPoint</Application>
  <PresentationFormat>Grand écran</PresentationFormat>
  <Paragraphs>110</Paragraphs>
  <Slides>36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Courier New</vt:lpstr>
      <vt:lpstr>Wingdings</vt:lpstr>
      <vt:lpstr>Thème Office</vt:lpstr>
      <vt:lpstr>Les troubles  du comportement  et de la conduite (TCC)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troubles du comportement et de la conduite</dc:title>
  <dc:creator>Alain MANTE</dc:creator>
  <cp:lastModifiedBy>Alain MANTE</cp:lastModifiedBy>
  <cp:revision>245</cp:revision>
  <dcterms:created xsi:type="dcterms:W3CDTF">2021-01-22T08:49:19Z</dcterms:created>
  <dcterms:modified xsi:type="dcterms:W3CDTF">2021-02-14T16:26:09Z</dcterms:modified>
</cp:coreProperties>
</file>