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comments/comment2.xml" ContentType="application/vnd.openxmlformats-officedocument.presentationml.comments+xml"/>
  <Override PartName="/ppt/comments/comment3.xml" ContentType="application/vnd.openxmlformats-officedocument.presentationml.comments+xml"/>
  <Override PartName="/ppt/comments/comment4.xml" ContentType="application/vnd.openxmlformats-officedocument.presentationml.comments+xml"/>
  <Override PartName="/ppt/comments/comment5.xml" ContentType="application/vnd.openxmlformats-officedocument.presentationml.comments+xml"/>
  <Override PartName="/ppt/comments/comment6.xml" ContentType="application/vnd.openxmlformats-officedocument.presentationml.comments+xml"/>
  <Override PartName="/ppt/comments/comment7.xml" ContentType="application/vnd.openxmlformats-officedocument.presentationml.comments+xml"/>
  <Override PartName="/ppt/notesSlides/notesSlide2.xml" ContentType="application/vnd.openxmlformats-officedocument.presentationml.notesSlide+xml"/>
  <Override PartName="/ppt/comments/comment8.xml" ContentType="application/vnd.openxmlformats-officedocument.presentationml.comments+xml"/>
  <Override PartName="/ppt/comments/comment9.xml" ContentType="application/vnd.openxmlformats-officedocument.presentationml.comments+xml"/>
  <Override PartName="/ppt/comments/comment10.xml" ContentType="application/vnd.openxmlformats-officedocument.presentationml.comments+xml"/>
  <Override PartName="/ppt/comments/comment11.xml" ContentType="application/vnd.openxmlformats-officedocument.presentationml.comments+xml"/>
  <Override PartName="/ppt/notesSlides/notesSlide3.xml" ContentType="application/vnd.openxmlformats-officedocument.presentationml.notesSlide+xml"/>
  <Override PartName="/ppt/comments/comment12.xml" ContentType="application/vnd.openxmlformats-officedocument.presentationml.comments+xml"/>
  <Override PartName="/ppt/comments/comment13.xml" ContentType="application/vnd.openxmlformats-officedocument.presentationml.comments+xml"/>
  <Override PartName="/ppt/notesSlides/notesSlide4.xml" ContentType="application/vnd.openxmlformats-officedocument.presentationml.notesSlide+xml"/>
  <Override PartName="/ppt/comments/comment14.xml" ContentType="application/vnd.openxmlformats-officedocument.presentationml.comments+xml"/>
  <Override PartName="/ppt/comments/comment15.xml" ContentType="application/vnd.openxmlformats-officedocument.presentationml.comments+xml"/>
  <Override PartName="/ppt/comments/comment16.xml" ContentType="application/vnd.openxmlformats-officedocument.presentationml.comments+xml"/>
  <Override PartName="/ppt/comments/comment17.xml" ContentType="application/vnd.openxmlformats-officedocument.presentationml.comments+xml"/>
  <Override PartName="/ppt/comments/comment18.xml" ContentType="application/vnd.openxmlformats-officedocument.presentationml.comments+xml"/>
  <Override PartName="/ppt/comments/comment19.xml" ContentType="application/vnd.openxmlformats-officedocument.presentationml.comments+xml"/>
  <Override PartName="/ppt/comments/comment20.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76" r:id="rId2"/>
    <p:sldId id="291" r:id="rId3"/>
    <p:sldId id="296" r:id="rId4"/>
    <p:sldId id="294" r:id="rId5"/>
    <p:sldId id="295" r:id="rId6"/>
    <p:sldId id="282" r:id="rId7"/>
    <p:sldId id="265" r:id="rId8"/>
    <p:sldId id="261" r:id="rId9"/>
    <p:sldId id="262" r:id="rId10"/>
    <p:sldId id="280" r:id="rId11"/>
    <p:sldId id="263" r:id="rId12"/>
    <p:sldId id="298" r:id="rId13"/>
    <p:sldId id="290" r:id="rId14"/>
    <p:sldId id="284" r:id="rId15"/>
    <p:sldId id="257" r:id="rId16"/>
    <p:sldId id="288" r:id="rId17"/>
    <p:sldId id="289" r:id="rId18"/>
    <p:sldId id="260" r:id="rId19"/>
    <p:sldId id="266" r:id="rId20"/>
    <p:sldId id="267" r:id="rId21"/>
    <p:sldId id="268" r:id="rId22"/>
    <p:sldId id="285" r:id="rId23"/>
    <p:sldId id="271" r:id="rId24"/>
    <p:sldId id="270" r:id="rId25"/>
    <p:sldId id="272" r:id="rId26"/>
    <p:sldId id="273" r:id="rId27"/>
    <p:sldId id="274" r:id="rId28"/>
    <p:sldId id="275" r:id="rId29"/>
    <p:sldId id="279" r:id="rId30"/>
    <p:sldId id="286" r:id="rId31"/>
  </p:sldIdLst>
  <p:sldSz cx="12192000" cy="6858000"/>
  <p:notesSz cx="9144000" cy="6858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LAIN MANTE" initials="AM" lastIdx="50" clrIdx="0">
    <p:extLst>
      <p:ext uri="{19B8F6BF-5375-455C-9EA6-DF929625EA0E}">
        <p15:presenceInfo xmlns:p15="http://schemas.microsoft.com/office/powerpoint/2012/main" userId="2d6fc82fe688a2d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CC"/>
    <a:srgbClr val="FFCCCC"/>
    <a:srgbClr val="FF66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006" autoAdjust="0"/>
    <p:restoredTop sz="94669" autoAdjust="0"/>
  </p:normalViewPr>
  <p:slideViewPr>
    <p:cSldViewPr snapToGrid="0">
      <p:cViewPr varScale="1">
        <p:scale>
          <a:sx n="81" d="100"/>
          <a:sy n="81" d="100"/>
        </p:scale>
        <p:origin x="602" y="3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67" d="100"/>
          <a:sy n="67" d="100"/>
        </p:scale>
        <p:origin x="3118" y="4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0-12-21T17:39:55.492" idx="49">
    <p:pos x="10" y="10"/>
    <p:text/>
    <p:extLst>
      <p:ext uri="{C676402C-5697-4E1C-873F-D02D1690AC5C}">
        <p15:threadingInfo xmlns:p15="http://schemas.microsoft.com/office/powerpoint/2012/main" timeZoneBias="-60"/>
      </p:ext>
    </p:extLst>
  </p:cm>
</p:cmLst>
</file>

<file path=ppt/comments/comment10.xml><?xml version="1.0" encoding="utf-8"?>
<p:cmLst xmlns:a="http://schemas.openxmlformats.org/drawingml/2006/main" xmlns:r="http://schemas.openxmlformats.org/officeDocument/2006/relationships" xmlns:p="http://schemas.openxmlformats.org/presentationml/2006/main">
  <p:cm authorId="1" dt="2020-12-16T10:35:40.564" idx="16">
    <p:pos x="6981" y="2909"/>
    <p:text>Pour nous entrainer à répondre aux questions de  ce tableau, nous allons répondre ensemble à celles de la première diapositive.</p:text>
    <p:extLst>
      <p:ext uri="{C676402C-5697-4E1C-873F-D02D1690AC5C}">
        <p15:threadingInfo xmlns:p15="http://schemas.microsoft.com/office/powerpoint/2012/main" timeZoneBias="-60"/>
      </p:ext>
    </p:extLst>
  </p:cm>
  <p:cm authorId="1" dt="2020-12-16T10:40:26.976" idx="17">
    <p:pos x="7677" y="-46"/>
    <p:text>Ce jeune garçon est atteint de parlysie cérébrale (infirmité motrice cérébrale, IMC).  Un dispositif compensatoire lui permet de se tenir droit face à son entourage. Il n'est pas autonome  dans ses déplacements.</p:text>
    <p:extLst>
      <p:ext uri="{C676402C-5697-4E1C-873F-D02D1690AC5C}">
        <p15:threadingInfo xmlns:p15="http://schemas.microsoft.com/office/powerpoint/2012/main" timeZoneBias="-60"/>
      </p:ext>
    </p:extLst>
  </p:cm>
  <p:cm authorId="1" dt="2020-12-16T10:44:39.102" idx="18">
    <p:pos x="10" y="10"/>
    <p:text>Il présente également un problème de préhendion manuelle.</p:text>
    <p:extLst>
      <p:ext uri="{C676402C-5697-4E1C-873F-D02D1690AC5C}">
        <p15:threadingInfo xmlns:p15="http://schemas.microsoft.com/office/powerpoint/2012/main" timeZoneBias="-60"/>
      </p:ext>
    </p:extLst>
  </p:cm>
  <p:cm authorId="1" dt="2020-12-16T11:06:34.898" idx="19">
    <p:pos x="335" y="13"/>
    <p:text>Il doit se rendre deux journées par semaine dans un Centre spécialisé pour soins et rééducations.</p:text>
    <p:extLst>
      <p:ext uri="{C676402C-5697-4E1C-873F-D02D1690AC5C}">
        <p15:threadingInfo xmlns:p15="http://schemas.microsoft.com/office/powerpoint/2012/main" timeZoneBias="-60"/>
      </p:ext>
    </p:extLst>
  </p:cm>
</p:cmLst>
</file>

<file path=ppt/comments/comment11.xml><?xml version="1.0" encoding="utf-8"?>
<p:cmLst xmlns:a="http://schemas.openxmlformats.org/drawingml/2006/main" xmlns:r="http://schemas.openxmlformats.org/officeDocument/2006/relationships" xmlns:p="http://schemas.openxmlformats.org/presentationml/2006/main">
  <p:cm authorId="1" dt="2020-12-16T11:08:08.422" idx="20">
    <p:pos x="2551" y="1351"/>
    <p:text>visible : OUI. Type : Moteur. Assidu : NON. Exécuter activité scoLAirecourante : NON. Surmonter : OUI.</p:text>
    <p:extLst>
      <p:ext uri="{C676402C-5697-4E1C-873F-D02D1690AC5C}">
        <p15:threadingInfo xmlns:p15="http://schemas.microsoft.com/office/powerpoint/2012/main" timeZoneBias="-60"/>
      </p:ext>
    </p:extLst>
  </p:cm>
</p:cmLst>
</file>

<file path=ppt/comments/comment12.xml><?xml version="1.0" encoding="utf-8"?>
<p:cmLst xmlns:a="http://schemas.openxmlformats.org/drawingml/2006/main" xmlns:r="http://schemas.openxmlformats.org/officeDocument/2006/relationships" xmlns:p="http://schemas.openxmlformats.org/presentationml/2006/main">
  <p:cm authorId="1" dt="2020-12-16T12:10:22.482" idx="21">
    <p:pos x="2810" y="68"/>
    <p:text>Voici une nouvelle illustration aves les mêmes 5 questions du questionnaire qui s'affichent systématiquement.</p:text>
    <p:extLst>
      <p:ext uri="{C676402C-5697-4E1C-873F-D02D1690AC5C}">
        <p15:threadingInfo xmlns:p15="http://schemas.microsoft.com/office/powerpoint/2012/main" timeZoneBias="-60"/>
      </p:ext>
    </p:extLst>
  </p:cm>
  <p:cm authorId="1" dt="2020-12-16T12:11:52.387" idx="22">
    <p:pos x="3629" y="88"/>
    <p:text>Ces 3 photographies se suivent. Nous voyons d'abord un élève au tableau (cercle blanc), et son institutrice. On la voit ensuite et succesivement écrire au tableau.</p:text>
    <p:extLst>
      <p:ext uri="{C676402C-5697-4E1C-873F-D02D1690AC5C}">
        <p15:threadingInfo xmlns:p15="http://schemas.microsoft.com/office/powerpoint/2012/main" timeZoneBias="-60"/>
      </p:ext>
    </p:extLst>
  </p:cm>
  <p:cm authorId="1" dt="2020-12-16T18:09:20.123" idx="25">
    <p:pos x="3629" y="224"/>
    <p:text>Cet élève vient en classe inclusive tous les jours.</p:text>
    <p:extLst>
      <p:ext uri="{C676402C-5697-4E1C-873F-D02D1690AC5C}">
        <p15:threadingInfo xmlns:p15="http://schemas.microsoft.com/office/powerpoint/2012/main" timeZoneBias="-60">
          <p15:parentCm authorId="1" idx="22"/>
        </p15:threadingInfo>
      </p:ext>
    </p:extLst>
  </p:cm>
  <p:cm authorId="1" dt="2020-12-16T12:57:41.554" idx="23">
    <p:pos x="3260" y="78"/>
    <p:text>PARTICULARITE CLASSE INCLUIVE :Faire repérer au passage le tableau surbaissé pour accès facilité aux ESH avec problème de locomotion.</p:text>
    <p:extLst>
      <p:ext uri="{C676402C-5697-4E1C-873F-D02D1690AC5C}">
        <p15:threadingInfo xmlns:p15="http://schemas.microsoft.com/office/powerpoint/2012/main" timeZoneBias="-60"/>
      </p:ext>
    </p:extLst>
  </p:cm>
</p:cmLst>
</file>

<file path=ppt/comments/comment13.xml><?xml version="1.0" encoding="utf-8"?>
<p:cmLst xmlns:a="http://schemas.openxmlformats.org/drawingml/2006/main" xmlns:r="http://schemas.openxmlformats.org/officeDocument/2006/relationships" xmlns:p="http://schemas.openxmlformats.org/presentationml/2006/main">
  <p:cm authorId="1" dt="2020-12-16T18:10:01.866" idx="26">
    <p:pos x="10" y="10"/>
    <p:text>Sur ces deux photographies on voit un élève en situation de handicap mental modéré qui fréquente sa classe inclusive tous les jours.</p:text>
    <p:extLst>
      <p:ext uri="{C676402C-5697-4E1C-873F-D02D1690AC5C}">
        <p15:threadingInfo xmlns:p15="http://schemas.microsoft.com/office/powerpoint/2012/main" timeZoneBias="-60"/>
      </p:ext>
    </p:extLst>
  </p:cm>
  <p:cm authorId="1" dt="2020-12-16T18:11:31.661" idx="27">
    <p:pos x="345" y="26"/>
    <p:text>Cette déficience l'empêche d'exécuter correctement et seul un exercice d'application. Son instituteur trouve le temps de venir lui expliquer.</p:text>
    <p:extLst>
      <p:ext uri="{C676402C-5697-4E1C-873F-D02D1690AC5C}">
        <p15:threadingInfo xmlns:p15="http://schemas.microsoft.com/office/powerpoint/2012/main" timeZoneBias="-60"/>
      </p:ext>
    </p:extLst>
  </p:cm>
</p:cmLst>
</file>

<file path=ppt/comments/comment14.xml><?xml version="1.0" encoding="utf-8"?>
<p:cmLst xmlns:a="http://schemas.openxmlformats.org/drawingml/2006/main" xmlns:r="http://schemas.openxmlformats.org/officeDocument/2006/relationships" xmlns:p="http://schemas.openxmlformats.org/presentationml/2006/main">
  <p:cm authorId="1" dt="2020-12-16T18:27:19.418" idx="28">
    <p:pos x="10" y="10"/>
    <p:text>Nous sommes ici dans une classe inclusive de 4° de collège, avec un professeur qui fait un cours de géométrie, à des élèves adolescentes et adolescents (grande photo). Toutes et tous fréquentent régulièrement ce collège.</p:text>
    <p:extLst>
      <p:ext uri="{C676402C-5697-4E1C-873F-D02D1690AC5C}">
        <p15:threadingInfo xmlns:p15="http://schemas.microsoft.com/office/powerpoint/2012/main" timeZoneBias="-60"/>
      </p:ext>
    </p:extLst>
  </p:cm>
  <p:cm authorId="1" dt="2020-12-16T19:46:32.539" idx="29">
    <p:pos x="146" y="146"/>
    <p:text>Remarquons la dame entourée d'un cercle blanc. Pouvons-nous dire ce qu'elle fait dasn cette classe ? ... La réponse se trouve dasn le cadre de droite. Cette dam est une interprète en langage des signes.</p:text>
    <p:extLst>
      <p:ext uri="{C676402C-5697-4E1C-873F-D02D1690AC5C}">
        <p15:threadingInfo xmlns:p15="http://schemas.microsoft.com/office/powerpoint/2012/main" timeZoneBias="-60"/>
      </p:ext>
    </p:extLst>
  </p:cm>
  <p:cm authorId="1" dt="2020-12-16T19:51:50.265" idx="30">
    <p:pos x="146" y="282"/>
    <p:text>Effectivement se trouvent dans cette classe plusieurs élèves sourds-muets.</p:text>
    <p:extLst>
      <p:ext uri="{C676402C-5697-4E1C-873F-D02D1690AC5C}">
        <p15:threadingInfo xmlns:p15="http://schemas.microsoft.com/office/powerpoint/2012/main" timeZoneBias="-60">
          <p15:parentCm authorId="1" idx="29"/>
        </p15:threadingInfo>
      </p:ext>
    </p:extLst>
  </p:cm>
  <p:cm authorId="1" dt="2020-12-16T19:53:47.352" idx="31">
    <p:pos x="146" y="418"/>
    <p:text>Dans les 2 vignettes en bas à gauche, et au centre, l'interprète traduit une question du professeur : " pourquoi la droite M est-elle perpendiculiare à (D) ?". Plusieurs élèves lèvent le doigt. Une adolescente interrrogée (dernière vignette) exprime dans sa réponse : "...parce qu'elles se coupent à angle droit !"</p:text>
    <p:extLst>
      <p:ext uri="{C676402C-5697-4E1C-873F-D02D1690AC5C}">
        <p15:threadingInfo xmlns:p15="http://schemas.microsoft.com/office/powerpoint/2012/main" timeZoneBias="-60">
          <p15:parentCm authorId="1" idx="29"/>
        </p15:threadingInfo>
      </p:ext>
    </p:extLst>
  </p:cm>
</p:cmLst>
</file>

<file path=ppt/comments/comment15.xml><?xml version="1.0" encoding="utf-8"?>
<p:cmLst xmlns:a="http://schemas.openxmlformats.org/drawingml/2006/main" xmlns:r="http://schemas.openxmlformats.org/officeDocument/2006/relationships" xmlns:p="http://schemas.openxmlformats.org/presentationml/2006/main">
  <p:cm authorId="1" dt="2020-12-17T10:48:21.913" idx="32">
    <p:pos x="10" y="10"/>
    <p:text>Nous avons en bas au centre un texte court en vert : "La dyslexie est une ..". La flèche verte montre le même texte tel que peut le voir un ESH dyslexique avec visualisation confuse des lettres symétriques, voisnes,  b/d n/u p/q, .... (cas de dyslexie de surface ici).</p:text>
    <p:extLst>
      <p:ext uri="{C676402C-5697-4E1C-873F-D02D1690AC5C}">
        <p15:threadingInfo xmlns:p15="http://schemas.microsoft.com/office/powerpoint/2012/main" timeZoneBias="-60"/>
      </p:ext>
    </p:extLst>
  </p:cm>
  <p:cm authorId="1" dt="2020-12-17T11:20:06.849" idx="33">
    <p:pos x="10" y="146"/>
    <p:text>Nous avons en bas à gauche une affiche permanente dans une classe, autorisant une référence et un apprentissage par imprégnation des distinctions des graphèmes et phonèmes voisins.</p:text>
    <p:extLst>
      <p:ext uri="{C676402C-5697-4E1C-873F-D02D1690AC5C}">
        <p15:threadingInfo xmlns:p15="http://schemas.microsoft.com/office/powerpoint/2012/main" timeZoneBias="-60">
          <p15:parentCm authorId="1" idx="32"/>
        </p15:threadingInfo>
      </p:ext>
    </p:extLst>
  </p:cm>
  <p:cm authorId="1" dt="2020-12-17T11:24:38.836" idx="34">
    <p:pos x="10" y="282"/>
    <p:text>Il est à noter que les ESH dyslexiques présentent généralement des capacités intellectuelles ordinaires et suffisantes, pas de troubles sensoriels particuliers de la vision ou de de l'audition. Des rééducatiosn orthophoniques sont en principe nécessaires, une à deux fois par semaine, sans qu'elle ne gênent formellement l'assiduité.</p:text>
    <p:extLst>
      <p:ext uri="{C676402C-5697-4E1C-873F-D02D1690AC5C}">
        <p15:threadingInfo xmlns:p15="http://schemas.microsoft.com/office/powerpoint/2012/main" timeZoneBias="-60">
          <p15:parentCm authorId="1" idx="32"/>
        </p15:threadingInfo>
      </p:ext>
    </p:extLst>
  </p:cm>
</p:cmLst>
</file>

<file path=ppt/comments/comment16.xml><?xml version="1.0" encoding="utf-8"?>
<p:cmLst xmlns:a="http://schemas.openxmlformats.org/drawingml/2006/main" xmlns:r="http://schemas.openxmlformats.org/officeDocument/2006/relationships" xmlns:p="http://schemas.openxmlformats.org/presentationml/2006/main">
  <p:cm authorId="1" dt="2020-12-17T11:49:00.373" idx="35">
    <p:pos x="10" y="10"/>
    <p:text>Ce petit garçon d'une classe préscolaire inclusive présente de grosses difficultés de locomotion (faiblesse musculaire périodique hyperkaliémique) et d'élocution. Il ne s'exprime le plus souvent qu'au moyen d'un tableau de communication (à droite) pour ses besoins essentiels. Il pointe du doigt ce qu'il veut exprimer.</p:text>
    <p:extLst>
      <p:ext uri="{C676402C-5697-4E1C-873F-D02D1690AC5C}">
        <p15:threadingInfo xmlns:p15="http://schemas.microsoft.com/office/powerpoint/2012/main" timeZoneBias="-60"/>
      </p:ext>
    </p:extLst>
  </p:cm>
  <p:cm authorId="1" dt="2020-12-17T11:56:56.569" idx="36">
    <p:pos x="10" y="146"/>
    <p:text>Son suivi médidal et besoin de réeducation importants, l'amènent à s'absenter au moins deux 1/2 journées par semaine. Il est par ailleurs très fatigable et souvent absent.</p:text>
    <p:extLst>
      <p:ext uri="{C676402C-5697-4E1C-873F-D02D1690AC5C}">
        <p15:threadingInfo xmlns:p15="http://schemas.microsoft.com/office/powerpoint/2012/main" timeZoneBias="-60">
          <p15:parentCm authorId="1" idx="35"/>
        </p15:threadingInfo>
      </p:ext>
    </p:extLst>
  </p:cm>
</p:cmLst>
</file>

<file path=ppt/comments/comment17.xml><?xml version="1.0" encoding="utf-8"?>
<p:cmLst xmlns:a="http://schemas.openxmlformats.org/drawingml/2006/main" xmlns:r="http://schemas.openxmlformats.org/officeDocument/2006/relationships" xmlns:p="http://schemas.openxmlformats.org/presentationml/2006/main">
  <p:cm authorId="1" dt="2020-12-17T16:27:59.585" idx="37">
    <p:pos x="10" y="10"/>
    <p:text>Cette petite fille est attaeinte de narcolepsie (somnolence irrésistible, avec risques de chutes brusques aux conséquences parfois graves). Cette maladie invalidante l'oblige à respecter plusieurs rendez-vous mensuels à l'hôpital pour suivi et adaptation de traitement médicamenteux. Elle doit 2 fois par jour dormir au moins une 1/2 heure.</p:text>
    <p:extLst>
      <p:ext uri="{C676402C-5697-4E1C-873F-D02D1690AC5C}">
        <p15:threadingInfo xmlns:p15="http://schemas.microsoft.com/office/powerpoint/2012/main" timeZoneBias="-60"/>
      </p:ext>
    </p:extLst>
  </p:cm>
  <p:cm authorId="1" dt="2020-12-17T16:42:36.334" idx="41">
    <p:pos x="10" y="146"/>
    <p:text>Elle ne présente aucun autre trouble pouvant perturber ses apprentissages.</p:text>
    <p:extLst>
      <p:ext uri="{C676402C-5697-4E1C-873F-D02D1690AC5C}">
        <p15:threadingInfo xmlns:p15="http://schemas.microsoft.com/office/powerpoint/2012/main" timeZoneBias="-60">
          <p15:parentCm authorId="1" idx="37"/>
        </p15:threadingInfo>
      </p:ext>
    </p:extLst>
  </p:cm>
</p:cmLst>
</file>

<file path=ppt/comments/comment18.xml><?xml version="1.0" encoding="utf-8"?>
<p:cmLst xmlns:a="http://schemas.openxmlformats.org/drawingml/2006/main" xmlns:r="http://schemas.openxmlformats.org/officeDocument/2006/relationships" xmlns:p="http://schemas.openxmlformats.org/presentationml/2006/main">
  <p:cm authorId="1" dt="2020-12-17T16:36:30.084" idx="38">
    <p:pos x="10" y="10"/>
    <p:text>Ces deux élèves souffrent de Troubles Déficitaires de l'Attention avec ou sans Hyperactivité (TDAH). Ils semblent rêver en classe. Ils perdent rapidement le fil des explications de la maîtresse. Celles-ci les rappellent fréquemmenet à l'ordre pour qu'ils les écoutent.</p:text>
    <p:extLst>
      <p:ext uri="{C676402C-5697-4E1C-873F-D02D1690AC5C}">
        <p15:threadingInfo xmlns:p15="http://schemas.microsoft.com/office/powerpoint/2012/main" timeZoneBias="-60"/>
      </p:ext>
    </p:extLst>
  </p:cm>
  <p:cm authorId="1" dt="2020-12-17T16:41:09.053" idx="39">
    <p:pos x="10" y="146"/>
    <p:text>Pourtant ils offrent de bonnes compétences pour accomplir toutes les activités scolaires.</p:text>
    <p:extLst>
      <p:ext uri="{C676402C-5697-4E1C-873F-D02D1690AC5C}">
        <p15:threadingInfo xmlns:p15="http://schemas.microsoft.com/office/powerpoint/2012/main" timeZoneBias="-60">
          <p15:parentCm authorId="1" idx="38"/>
        </p15:threadingInfo>
      </p:ext>
    </p:extLst>
  </p:cm>
  <p:cm authorId="1" dt="2020-12-17T16:41:23.763" idx="40">
    <p:pos x="10" y="282"/>
    <p:text>Ils sont assidus et ne manquent pratiquement jamais l'école.</p:text>
    <p:extLst>
      <p:ext uri="{C676402C-5697-4E1C-873F-D02D1690AC5C}">
        <p15:threadingInfo xmlns:p15="http://schemas.microsoft.com/office/powerpoint/2012/main" timeZoneBias="-60">
          <p15:parentCm authorId="1" idx="38"/>
        </p15:threadingInfo>
      </p:ext>
    </p:extLst>
  </p:cm>
</p:cmLst>
</file>

<file path=ppt/comments/comment19.xml><?xml version="1.0" encoding="utf-8"?>
<p:cmLst xmlns:a="http://schemas.openxmlformats.org/drawingml/2006/main" xmlns:r="http://schemas.openxmlformats.org/officeDocument/2006/relationships" xmlns:p="http://schemas.openxmlformats.org/presentationml/2006/main">
  <p:cm authorId="1" dt="2020-12-17T17:15:41.078" idx="42">
    <p:pos x="10" y="10"/>
    <p:text>Ce très jeune garçon appareillé élève en 3° année d'une école maternelle inclusive, est pris en charge 2 matinées par semaine par des personnels paramédicaux (orthophoniste ici). d'une ONG spécialisée.</p:text>
    <p:extLst>
      <p:ext uri="{C676402C-5697-4E1C-873F-D02D1690AC5C}">
        <p15:threadingInfo xmlns:p15="http://schemas.microsoft.com/office/powerpoint/2012/main" timeZoneBias="-60"/>
      </p:ext>
    </p:extLst>
  </p:cm>
  <p:cm authorId="1" dt="2020-12-17T17:21:57.376" idx="43">
    <p:pos x="10" y="146"/>
    <p:text>Malgré ce déficit auditif, ses autres capacités intactes lui permettent beaucoup d'autres apprentissages scolaires.</p:text>
    <p:extLst>
      <p:ext uri="{C676402C-5697-4E1C-873F-D02D1690AC5C}">
        <p15:threadingInfo xmlns:p15="http://schemas.microsoft.com/office/powerpoint/2012/main" timeZoneBias="-60">
          <p15:parentCm authorId="1" idx="42"/>
        </p15:threadingInfo>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0-12-19T11:14:35.257" idx="47">
    <p:pos x="7244" y="199"/>
    <p:text>On ne peut aborder un thème particulier et circonscrit comme celui du vécu des ESH, sans faire référence à des connaissances plus générales qui structurent le domaine du handicap, de l’éducation inclusive et qui nous permettent de s’y repérer. 
Au cours de ces deux sessions, ous évoquerons donc aussi rapidement, sans nous attarder, mais chaque fois que possible, les grandes classes de handicap, ses invisibilités fréquentes, la notion primordiales de participation et d’inclusion sociale, par de courts commentaires.</p:text>
    <p:extLst>
      <p:ext uri="{C676402C-5697-4E1C-873F-D02D1690AC5C}">
        <p15:threadingInfo xmlns:p15="http://schemas.microsoft.com/office/powerpoint/2012/main" timeZoneBias="-60"/>
      </p:ext>
    </p:extLst>
  </p:cm>
</p:cmLst>
</file>

<file path=ppt/comments/comment20.xml><?xml version="1.0" encoding="utf-8"?>
<p:cmLst xmlns:a="http://schemas.openxmlformats.org/drawingml/2006/main" xmlns:r="http://schemas.openxmlformats.org/officeDocument/2006/relationships" xmlns:p="http://schemas.openxmlformats.org/presentationml/2006/main">
  <p:cm authorId="1" dt="2020-12-17T17:57:51.367" idx="44">
    <p:pos x="10" y="10"/>
    <p:text>Dans ce Centre spécialisé pour aveugles et malvoyants, on apprend à cette petite fille de 7 ans à lire en braille, à reconnaître des formes au toucher, à se déplacer en suivant des bandes en relief tracées au sol.</p:text>
    <p:extLst>
      <p:ext uri="{C676402C-5697-4E1C-873F-D02D1690AC5C}">
        <p15:threadingInfo xmlns:p15="http://schemas.microsoft.com/office/powerpoint/2012/main" timeZoneBias="-60"/>
      </p:ext>
    </p:extLst>
  </p:cm>
  <p:cm authorId="1" dt="2020-12-17T18:01:55.564" idx="45">
    <p:pos x="10" y="146"/>
    <p:text>Elle est présente 4 jours par semaine seulement dans une classe inclusive. Une accompagnante pour élèves en situation de handicap (AESH) l'assiste dans ses apprentissages et l'utilisation d'un clavier en braille, pour réussir plusieurs tâches comme ses camarades non handicapés.</p:text>
    <p:extLst>
      <p:ext uri="{C676402C-5697-4E1C-873F-D02D1690AC5C}">
        <p15:threadingInfo xmlns:p15="http://schemas.microsoft.com/office/powerpoint/2012/main" timeZoneBias="-60">
          <p15:parentCm authorId="1" idx="44"/>
        </p15:threadingInfo>
      </p:ext>
    </p:extLst>
  </p:cm>
  <p:cm authorId="1" dt="2020-12-17T18:06:15.952" idx="46">
    <p:pos x="10" y="282"/>
    <p:text>Ses possibilités d'acquistions lui permettent par ailleurs des réussites en mathématiques, sciences, et dans d'autres disciplines. Elle a une écoute particulièrement fine et réussit bien dans les activités musicales.</p:text>
    <p:extLst>
      <p:ext uri="{C676402C-5697-4E1C-873F-D02D1690AC5C}">
        <p15:threadingInfo xmlns:p15="http://schemas.microsoft.com/office/powerpoint/2012/main" timeZoneBias="-60">
          <p15:parentCm authorId="1" idx="44"/>
        </p15:threadingInfo>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1" dt="2020-12-15T09:18:41.285" idx="11">
    <p:pos x="6609" y="1877"/>
    <p:text>ONU, UNICEF, UNESCO, UA, ...</p:text>
    <p:extLst>
      <p:ext uri="{C676402C-5697-4E1C-873F-D02D1690AC5C}">
        <p15:threadingInfo xmlns:p15="http://schemas.microsoft.com/office/powerpoint/2012/main" timeZoneBias="-60"/>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1" dt="2020-12-14T18:26:40.632" idx="7">
    <p:pos x="7075" y="3654"/>
    <p:text>Eviter "normal" &gt; ordinaire, courant, habituel</p:text>
    <p:extLst>
      <p:ext uri="{C676402C-5697-4E1C-873F-D02D1690AC5C}">
        <p15:threadingInfo xmlns:p15="http://schemas.microsoft.com/office/powerpoint/2012/main" timeZoneBias="-60"/>
      </p:ext>
    </p:extLst>
  </p:cm>
  <p:cm authorId="1" dt="2020-12-22T13:13:55.052" idx="50">
    <p:pos x="7075" y="3790"/>
    <p:text>Il s'agit d'une entrée en matière, un préalabe avant l'objet de la formation. Les questions sont simples, les réponses attendues également.</p:text>
    <p:extLst>
      <p:ext uri="{C676402C-5697-4E1C-873F-D02D1690AC5C}">
        <p15:threadingInfo xmlns:p15="http://schemas.microsoft.com/office/powerpoint/2012/main" timeZoneBias="-60">
          <p15:parentCm authorId="1" idx="7"/>
        </p15:threadingInfo>
      </p:ext>
    </p:extLst>
  </p:cm>
</p:cmLst>
</file>

<file path=ppt/comments/comment5.xml><?xml version="1.0" encoding="utf-8"?>
<p:cmLst xmlns:a="http://schemas.openxmlformats.org/drawingml/2006/main" xmlns:r="http://schemas.openxmlformats.org/officeDocument/2006/relationships" xmlns:p="http://schemas.openxmlformats.org/presentationml/2006/main">
  <p:cm authorId="1" dt="2020-12-15T09:20:47.348" idx="12">
    <p:pos x="7680" y="586"/>
    <p:text>COMMENTER: ils lèvent le doigt, écoutent répondent, un enfant lit à haute voix un manuel de lecture, un trace sur leur cahier, un petit enfant va à l'école, ils sautent, dansent, jouent, ...</p:text>
    <p:extLst>
      <p:ext uri="{C676402C-5697-4E1C-873F-D02D1690AC5C}">
        <p15:threadingInfo xmlns:p15="http://schemas.microsoft.com/office/powerpoint/2012/main" timeZoneBias="-60"/>
      </p:ext>
    </p:extLst>
  </p:cm>
</p:cmLst>
</file>

<file path=ppt/comments/comment6.xml><?xml version="1.0" encoding="utf-8"?>
<p:cmLst xmlns:a="http://schemas.openxmlformats.org/drawingml/2006/main" xmlns:r="http://schemas.openxmlformats.org/officeDocument/2006/relationships" xmlns:p="http://schemas.openxmlformats.org/presentationml/2006/main">
  <p:cm authorId="1" dt="2020-12-15T09:22:28.252" idx="13">
    <p:pos x="10" y="10"/>
    <p:text>COMMENTER : ils jouent dasn une cour de récréation, s'amusent dasn une espace de jeux pour enfants, jouent ensemble à un jeu de société, une maman tient son enfant par le main et l'accompagne à sa classe préscolaire au moment de l'accueil, ils chantent et participent à une chorale, une petite fille lit au tableau, ...</p:text>
    <p:extLst>
      <p:ext uri="{C676402C-5697-4E1C-873F-D02D1690AC5C}">
        <p15:threadingInfo xmlns:p15="http://schemas.microsoft.com/office/powerpoint/2012/main" timeZoneBias="-60"/>
      </p:ext>
    </p:extLst>
  </p:cm>
</p:cmLst>
</file>

<file path=ppt/comments/comment7.xml><?xml version="1.0" encoding="utf-8"?>
<p:cmLst xmlns:a="http://schemas.openxmlformats.org/drawingml/2006/main" xmlns:r="http://schemas.openxmlformats.org/officeDocument/2006/relationships" xmlns:p="http://schemas.openxmlformats.org/presentationml/2006/main">
  <p:cm authorId="1" dt="2020-12-15T09:28:52.355" idx="14">
    <p:pos x="6808" y="1260"/>
    <p:text>ils effectuent des activités ordinaires d'écoliers  dans une école préscoalire ou primaire ...</p:text>
    <p:extLst>
      <p:ext uri="{C676402C-5697-4E1C-873F-D02D1690AC5C}">
        <p15:threadingInfo xmlns:p15="http://schemas.microsoft.com/office/powerpoint/2012/main" timeZoneBias="-60"/>
      </p:ext>
    </p:extLst>
  </p:cm>
  <p:cm authorId="1" dt="2020-12-15T09:30:02.462" idx="15">
    <p:pos x="6789" y="3149"/>
    <p:text>Ce sont des espaces scolaires ordinaires, des salles de classes, des cours de récréation, des espaces de jeux, d'autres salles diverses .... Ce sont des espaces courants d'un système éducatif ordinaire. Certaines classes sont peut-être inclusives mais on ne le voit pas (REMARQUER : INVISIBILITE DU HANDICAP).</p:text>
    <p:extLst>
      <p:ext uri="{C676402C-5697-4E1C-873F-D02D1690AC5C}">
        <p15:threadingInfo xmlns:p15="http://schemas.microsoft.com/office/powerpoint/2012/main" timeZoneBias="-60"/>
      </p:ext>
    </p:extLst>
  </p:cm>
</p:cmLst>
</file>

<file path=ppt/comments/comment8.xml><?xml version="1.0" encoding="utf-8"?>
<p:cmLst xmlns:a="http://schemas.openxmlformats.org/drawingml/2006/main" xmlns:r="http://schemas.openxmlformats.org/officeDocument/2006/relationships" xmlns:p="http://schemas.openxmlformats.org/presentationml/2006/main">
  <p:cm authorId="1" dt="2020-12-14T09:38:47.725" idx="6">
    <p:pos x="6989" y="2106"/>
    <p:text>Ces situations concernent tous les cycles d'enseignement (présolaire, primaire, secondaire), mais peuvent aussi se rapporter au préscolaire seul. Ce sont des cas que vous pourriez rencontrer un jour dans votre classe.</p:text>
    <p:extLst>
      <p:ext uri="{C676402C-5697-4E1C-873F-D02D1690AC5C}">
        <p15:threadingInfo xmlns:p15="http://schemas.microsoft.com/office/powerpoint/2012/main" timeZoneBias="-60"/>
      </p:ext>
    </p:extLst>
  </p:cm>
  <p:cm authorId="1" dt="2020-12-19T11:42:50.922" idx="48">
    <p:pos x="6990" y="1579"/>
    <p:text>SYNTHESE</p:text>
    <p:extLst>
      <p:ext uri="{C676402C-5697-4E1C-873F-D02D1690AC5C}">
        <p15:threadingInfo xmlns:p15="http://schemas.microsoft.com/office/powerpoint/2012/main" timeZoneBias="-60"/>
      </p:ext>
    </p:extLst>
  </p:cm>
</p:cmLst>
</file>

<file path=ppt/comments/comment9.xml><?xml version="1.0" encoding="utf-8"?>
<p:cmLst xmlns:a="http://schemas.openxmlformats.org/drawingml/2006/main" xmlns:r="http://schemas.openxmlformats.org/officeDocument/2006/relationships" xmlns:p="http://schemas.openxmlformats.org/presentationml/2006/main">
  <p:cm authorId="1" dt="2020-12-15T09:08:12.911" idx="8">
    <p:pos x="10" y="10"/>
    <p:text>Ce tableau peut vous paraître compliqué mais son utilisation est simple. Il va rester sous vos yeux avec chaque illustration.</p:text>
    <p:extLst>
      <p:ext uri="{C676402C-5697-4E1C-873F-D02D1690AC5C}">
        <p15:threadingInfo xmlns:p15="http://schemas.microsoft.com/office/powerpoint/2012/main" timeZoneBias="-60"/>
      </p:ext>
    </p:extLst>
  </p:cm>
  <p:cm authorId="1" dt="2020-12-15T09:11:59.371" idx="9">
    <p:pos x="328" y="9"/>
    <p:text>Les questions 1, 2 et 3 renvoient au domaine général de la situation de handicap. Leurs réponses sont faciles, il faut bien écouter ce que dit le formateur.</p:text>
    <p:extLst>
      <p:ext uri="{C676402C-5697-4E1C-873F-D02D1690AC5C}">
        <p15:threadingInfo xmlns:p15="http://schemas.microsoft.com/office/powerpoint/2012/main" timeZoneBias="-60"/>
      </p:ext>
    </p:extLst>
  </p:cm>
  <p:cm authorId="1" dt="2020-12-15T09:12:33.756" idx="10">
    <p:pos x="646" y="15"/>
    <p:text>Les questions 4 et 5 sont davantage en rapport avec les contenus des diapositives et avec l'objectif de  cette formation.</p:text>
    <p:extLst>
      <p:ext uri="{C676402C-5697-4E1C-873F-D02D1690AC5C}">
        <p15:threadingInfo xmlns:p15="http://schemas.microsoft.com/office/powerpoint/2012/main" timeZoneBias="-6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vl1pPr>
          </a:lstStyle>
          <a:p>
            <a:fld id="{1C65ED67-258A-4A34-8689-3CCFD43240D1}" type="datetimeFigureOut">
              <a:rPr lang="fr-FR" smtClean="0"/>
              <a:t>14/09/2021</a:t>
            </a:fld>
            <a:endParaRPr lang="fr-FR"/>
          </a:p>
        </p:txBody>
      </p:sp>
      <p:sp>
        <p:nvSpPr>
          <p:cNvPr id="4" name="Espace réservé de l'image des diapositives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11FDD56A-B5AB-4C3B-BC66-2E659A4F70E9}" type="slidenum">
              <a:rPr lang="fr-FR" smtClean="0"/>
              <a:t>‹N°›</a:t>
            </a:fld>
            <a:endParaRPr lang="fr-FR"/>
          </a:p>
        </p:txBody>
      </p:sp>
    </p:spTree>
    <p:extLst>
      <p:ext uri="{BB962C8B-B14F-4D97-AF65-F5344CB8AC3E}">
        <p14:creationId xmlns:p14="http://schemas.microsoft.com/office/powerpoint/2010/main" val="31602064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11FDD56A-B5AB-4C3B-BC66-2E659A4F70E9}" type="slidenum">
              <a:rPr lang="fr-FR" smtClean="0"/>
              <a:t>1</a:t>
            </a:fld>
            <a:endParaRPr lang="fr-FR"/>
          </a:p>
        </p:txBody>
      </p:sp>
    </p:spTree>
    <p:extLst>
      <p:ext uri="{BB962C8B-B14F-4D97-AF65-F5344CB8AC3E}">
        <p14:creationId xmlns:p14="http://schemas.microsoft.com/office/powerpoint/2010/main" val="3910644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11FDD56A-B5AB-4C3B-BC66-2E659A4F70E9}" type="slidenum">
              <a:rPr lang="fr-FR" smtClean="0"/>
              <a:t>11</a:t>
            </a:fld>
            <a:endParaRPr lang="fr-FR"/>
          </a:p>
        </p:txBody>
      </p:sp>
    </p:spTree>
    <p:extLst>
      <p:ext uri="{BB962C8B-B14F-4D97-AF65-F5344CB8AC3E}">
        <p14:creationId xmlns:p14="http://schemas.microsoft.com/office/powerpoint/2010/main" val="42388730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11FDD56A-B5AB-4C3B-BC66-2E659A4F70E9}" type="slidenum">
              <a:rPr lang="fr-FR" smtClean="0"/>
              <a:t>17</a:t>
            </a:fld>
            <a:endParaRPr lang="fr-FR"/>
          </a:p>
        </p:txBody>
      </p:sp>
    </p:spTree>
    <p:extLst>
      <p:ext uri="{BB962C8B-B14F-4D97-AF65-F5344CB8AC3E}">
        <p14:creationId xmlns:p14="http://schemas.microsoft.com/office/powerpoint/2010/main" val="36127955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11FDD56A-B5AB-4C3B-BC66-2E659A4F70E9}" type="slidenum">
              <a:rPr lang="fr-FR" smtClean="0"/>
              <a:t>20</a:t>
            </a:fld>
            <a:endParaRPr lang="fr-FR"/>
          </a:p>
        </p:txBody>
      </p:sp>
    </p:spTree>
    <p:extLst>
      <p:ext uri="{BB962C8B-B14F-4D97-AF65-F5344CB8AC3E}">
        <p14:creationId xmlns:p14="http://schemas.microsoft.com/office/powerpoint/2010/main" val="38703887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5FDE20F-F825-45B4-81FE-C4AC830C3064}"/>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4B6672B0-5449-42B2-B9CA-A350BB52B32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52BA1D7C-66E5-4DB9-B986-468164263A06}"/>
              </a:ext>
            </a:extLst>
          </p:cNvPr>
          <p:cNvSpPr>
            <a:spLocks noGrp="1"/>
          </p:cNvSpPr>
          <p:nvPr>
            <p:ph type="dt" sz="half" idx="10"/>
          </p:nvPr>
        </p:nvSpPr>
        <p:spPr/>
        <p:txBody>
          <a:bodyPr/>
          <a:lstStyle/>
          <a:p>
            <a:fld id="{2C5D6428-AB1E-4C83-B89E-BA5ED4017984}" type="datetimeFigureOut">
              <a:rPr lang="fr-FR" smtClean="0"/>
              <a:t>14/09/2021</a:t>
            </a:fld>
            <a:endParaRPr lang="fr-FR" dirty="0"/>
          </a:p>
        </p:txBody>
      </p:sp>
      <p:sp>
        <p:nvSpPr>
          <p:cNvPr id="5" name="Espace réservé du pied de page 4">
            <a:extLst>
              <a:ext uri="{FF2B5EF4-FFF2-40B4-BE49-F238E27FC236}">
                <a16:creationId xmlns:a16="http://schemas.microsoft.com/office/drawing/2014/main" id="{B2E6AD2F-81DF-45D2-AC5F-7DED41A5397A}"/>
              </a:ext>
            </a:extLst>
          </p:cNvPr>
          <p:cNvSpPr>
            <a:spLocks noGrp="1"/>
          </p:cNvSpPr>
          <p:nvPr>
            <p:ph type="ftr" sz="quarter" idx="11"/>
          </p:nvPr>
        </p:nvSpPr>
        <p:spPr/>
        <p:txBody>
          <a:bodyPr/>
          <a:lstStyle/>
          <a:p>
            <a:endParaRPr lang="fr-FR" dirty="0"/>
          </a:p>
        </p:txBody>
      </p:sp>
      <p:sp>
        <p:nvSpPr>
          <p:cNvPr id="6" name="Espace réservé du numéro de diapositive 5">
            <a:extLst>
              <a:ext uri="{FF2B5EF4-FFF2-40B4-BE49-F238E27FC236}">
                <a16:creationId xmlns:a16="http://schemas.microsoft.com/office/drawing/2014/main" id="{5A539733-3C21-416B-A3EE-1DC91C33CBEE}"/>
              </a:ext>
            </a:extLst>
          </p:cNvPr>
          <p:cNvSpPr>
            <a:spLocks noGrp="1"/>
          </p:cNvSpPr>
          <p:nvPr>
            <p:ph type="sldNum" sz="quarter" idx="12"/>
          </p:nvPr>
        </p:nvSpPr>
        <p:spPr/>
        <p:txBody>
          <a:bodyPr/>
          <a:lstStyle/>
          <a:p>
            <a:fld id="{DD4CB9C6-5B77-4B74-AEB3-D116A64A74C2}" type="slidenum">
              <a:rPr lang="fr-FR" smtClean="0"/>
              <a:t>‹N°›</a:t>
            </a:fld>
            <a:endParaRPr lang="fr-FR" dirty="0"/>
          </a:p>
        </p:txBody>
      </p:sp>
    </p:spTree>
    <p:extLst>
      <p:ext uri="{BB962C8B-B14F-4D97-AF65-F5344CB8AC3E}">
        <p14:creationId xmlns:p14="http://schemas.microsoft.com/office/powerpoint/2010/main" val="3834550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2C50293-C0E8-4FDA-B10C-A8F25B87AECE}"/>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660962C9-BB90-43F6-9814-85E5C62C7254}"/>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60C2F99C-87D8-4071-A9DA-4E9A83B78D50}"/>
              </a:ext>
            </a:extLst>
          </p:cNvPr>
          <p:cNvSpPr>
            <a:spLocks noGrp="1"/>
          </p:cNvSpPr>
          <p:nvPr>
            <p:ph type="dt" sz="half" idx="10"/>
          </p:nvPr>
        </p:nvSpPr>
        <p:spPr/>
        <p:txBody>
          <a:bodyPr/>
          <a:lstStyle/>
          <a:p>
            <a:fld id="{2C5D6428-AB1E-4C83-B89E-BA5ED4017984}" type="datetimeFigureOut">
              <a:rPr lang="fr-FR" smtClean="0"/>
              <a:t>14/09/2021</a:t>
            </a:fld>
            <a:endParaRPr lang="fr-FR" dirty="0"/>
          </a:p>
        </p:txBody>
      </p:sp>
      <p:sp>
        <p:nvSpPr>
          <p:cNvPr id="5" name="Espace réservé du pied de page 4">
            <a:extLst>
              <a:ext uri="{FF2B5EF4-FFF2-40B4-BE49-F238E27FC236}">
                <a16:creationId xmlns:a16="http://schemas.microsoft.com/office/drawing/2014/main" id="{BF4D2B04-F317-48BE-A195-3E07DC6B4860}"/>
              </a:ext>
            </a:extLst>
          </p:cNvPr>
          <p:cNvSpPr>
            <a:spLocks noGrp="1"/>
          </p:cNvSpPr>
          <p:nvPr>
            <p:ph type="ftr" sz="quarter" idx="11"/>
          </p:nvPr>
        </p:nvSpPr>
        <p:spPr/>
        <p:txBody>
          <a:bodyPr/>
          <a:lstStyle/>
          <a:p>
            <a:endParaRPr lang="fr-FR" dirty="0"/>
          </a:p>
        </p:txBody>
      </p:sp>
      <p:sp>
        <p:nvSpPr>
          <p:cNvPr id="6" name="Espace réservé du numéro de diapositive 5">
            <a:extLst>
              <a:ext uri="{FF2B5EF4-FFF2-40B4-BE49-F238E27FC236}">
                <a16:creationId xmlns:a16="http://schemas.microsoft.com/office/drawing/2014/main" id="{F2C6AF38-2E5E-4DF9-816F-ECB21F21BC80}"/>
              </a:ext>
            </a:extLst>
          </p:cNvPr>
          <p:cNvSpPr>
            <a:spLocks noGrp="1"/>
          </p:cNvSpPr>
          <p:nvPr>
            <p:ph type="sldNum" sz="quarter" idx="12"/>
          </p:nvPr>
        </p:nvSpPr>
        <p:spPr/>
        <p:txBody>
          <a:bodyPr/>
          <a:lstStyle/>
          <a:p>
            <a:fld id="{DD4CB9C6-5B77-4B74-AEB3-D116A64A74C2}" type="slidenum">
              <a:rPr lang="fr-FR" smtClean="0"/>
              <a:t>‹N°›</a:t>
            </a:fld>
            <a:endParaRPr lang="fr-FR" dirty="0"/>
          </a:p>
        </p:txBody>
      </p:sp>
    </p:spTree>
    <p:extLst>
      <p:ext uri="{BB962C8B-B14F-4D97-AF65-F5344CB8AC3E}">
        <p14:creationId xmlns:p14="http://schemas.microsoft.com/office/powerpoint/2010/main" val="1308225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4112C8AA-8B0E-45F8-9AF3-B1A07EA6D40E}"/>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CD67F278-8A57-4589-B759-EB54949EE95C}"/>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98CE9F57-0D98-403C-BEF4-1D83D56688BD}"/>
              </a:ext>
            </a:extLst>
          </p:cNvPr>
          <p:cNvSpPr>
            <a:spLocks noGrp="1"/>
          </p:cNvSpPr>
          <p:nvPr>
            <p:ph type="dt" sz="half" idx="10"/>
          </p:nvPr>
        </p:nvSpPr>
        <p:spPr/>
        <p:txBody>
          <a:bodyPr/>
          <a:lstStyle/>
          <a:p>
            <a:fld id="{2C5D6428-AB1E-4C83-B89E-BA5ED4017984}" type="datetimeFigureOut">
              <a:rPr lang="fr-FR" smtClean="0"/>
              <a:t>14/09/2021</a:t>
            </a:fld>
            <a:endParaRPr lang="fr-FR" dirty="0"/>
          </a:p>
        </p:txBody>
      </p:sp>
      <p:sp>
        <p:nvSpPr>
          <p:cNvPr id="5" name="Espace réservé du pied de page 4">
            <a:extLst>
              <a:ext uri="{FF2B5EF4-FFF2-40B4-BE49-F238E27FC236}">
                <a16:creationId xmlns:a16="http://schemas.microsoft.com/office/drawing/2014/main" id="{D2317188-2EE9-4E91-A8E7-5EBCCC07E151}"/>
              </a:ext>
            </a:extLst>
          </p:cNvPr>
          <p:cNvSpPr>
            <a:spLocks noGrp="1"/>
          </p:cNvSpPr>
          <p:nvPr>
            <p:ph type="ftr" sz="quarter" idx="11"/>
          </p:nvPr>
        </p:nvSpPr>
        <p:spPr/>
        <p:txBody>
          <a:bodyPr/>
          <a:lstStyle/>
          <a:p>
            <a:endParaRPr lang="fr-FR" dirty="0"/>
          </a:p>
        </p:txBody>
      </p:sp>
      <p:sp>
        <p:nvSpPr>
          <p:cNvPr id="6" name="Espace réservé du numéro de diapositive 5">
            <a:extLst>
              <a:ext uri="{FF2B5EF4-FFF2-40B4-BE49-F238E27FC236}">
                <a16:creationId xmlns:a16="http://schemas.microsoft.com/office/drawing/2014/main" id="{3C93972B-156F-48EF-86B2-583C9C1317CA}"/>
              </a:ext>
            </a:extLst>
          </p:cNvPr>
          <p:cNvSpPr>
            <a:spLocks noGrp="1"/>
          </p:cNvSpPr>
          <p:nvPr>
            <p:ph type="sldNum" sz="quarter" idx="12"/>
          </p:nvPr>
        </p:nvSpPr>
        <p:spPr/>
        <p:txBody>
          <a:bodyPr/>
          <a:lstStyle/>
          <a:p>
            <a:fld id="{DD4CB9C6-5B77-4B74-AEB3-D116A64A74C2}" type="slidenum">
              <a:rPr lang="fr-FR" smtClean="0"/>
              <a:t>‹N°›</a:t>
            </a:fld>
            <a:endParaRPr lang="fr-FR" dirty="0"/>
          </a:p>
        </p:txBody>
      </p:sp>
    </p:spTree>
    <p:extLst>
      <p:ext uri="{BB962C8B-B14F-4D97-AF65-F5344CB8AC3E}">
        <p14:creationId xmlns:p14="http://schemas.microsoft.com/office/powerpoint/2010/main" val="1666612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30ACA8F-D518-48BD-A0B9-AB7C7EDE4A90}"/>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CFCCCC86-C64D-4EAA-8510-DA41F387A2A9}"/>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D6D89019-7467-4E9D-9D59-A19CCCA3652C}"/>
              </a:ext>
            </a:extLst>
          </p:cNvPr>
          <p:cNvSpPr>
            <a:spLocks noGrp="1"/>
          </p:cNvSpPr>
          <p:nvPr>
            <p:ph type="dt" sz="half" idx="10"/>
          </p:nvPr>
        </p:nvSpPr>
        <p:spPr/>
        <p:txBody>
          <a:bodyPr/>
          <a:lstStyle/>
          <a:p>
            <a:fld id="{2C5D6428-AB1E-4C83-B89E-BA5ED4017984}" type="datetimeFigureOut">
              <a:rPr lang="fr-FR" smtClean="0"/>
              <a:t>14/09/2021</a:t>
            </a:fld>
            <a:endParaRPr lang="fr-FR" dirty="0"/>
          </a:p>
        </p:txBody>
      </p:sp>
      <p:sp>
        <p:nvSpPr>
          <p:cNvPr id="5" name="Espace réservé du pied de page 4">
            <a:extLst>
              <a:ext uri="{FF2B5EF4-FFF2-40B4-BE49-F238E27FC236}">
                <a16:creationId xmlns:a16="http://schemas.microsoft.com/office/drawing/2014/main" id="{43F422E9-E887-4C26-ADE1-3E20F9B913D0}"/>
              </a:ext>
            </a:extLst>
          </p:cNvPr>
          <p:cNvSpPr>
            <a:spLocks noGrp="1"/>
          </p:cNvSpPr>
          <p:nvPr>
            <p:ph type="ftr" sz="quarter" idx="11"/>
          </p:nvPr>
        </p:nvSpPr>
        <p:spPr/>
        <p:txBody>
          <a:bodyPr/>
          <a:lstStyle/>
          <a:p>
            <a:endParaRPr lang="fr-FR" dirty="0"/>
          </a:p>
        </p:txBody>
      </p:sp>
      <p:sp>
        <p:nvSpPr>
          <p:cNvPr id="6" name="Espace réservé du numéro de diapositive 5">
            <a:extLst>
              <a:ext uri="{FF2B5EF4-FFF2-40B4-BE49-F238E27FC236}">
                <a16:creationId xmlns:a16="http://schemas.microsoft.com/office/drawing/2014/main" id="{3B11433B-7DCB-4D07-897B-8178AF3ABF2B}"/>
              </a:ext>
            </a:extLst>
          </p:cNvPr>
          <p:cNvSpPr>
            <a:spLocks noGrp="1"/>
          </p:cNvSpPr>
          <p:nvPr>
            <p:ph type="sldNum" sz="quarter" idx="12"/>
          </p:nvPr>
        </p:nvSpPr>
        <p:spPr/>
        <p:txBody>
          <a:bodyPr/>
          <a:lstStyle/>
          <a:p>
            <a:fld id="{DD4CB9C6-5B77-4B74-AEB3-D116A64A74C2}" type="slidenum">
              <a:rPr lang="fr-FR" smtClean="0"/>
              <a:t>‹N°›</a:t>
            </a:fld>
            <a:endParaRPr lang="fr-FR" dirty="0"/>
          </a:p>
        </p:txBody>
      </p:sp>
    </p:spTree>
    <p:extLst>
      <p:ext uri="{BB962C8B-B14F-4D97-AF65-F5344CB8AC3E}">
        <p14:creationId xmlns:p14="http://schemas.microsoft.com/office/powerpoint/2010/main" val="3189907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3A3AD15-AFD6-4F22-B60D-C60A03C3CBD9}"/>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1D878DBD-F6CF-4B4A-9A51-C37F4A0CA1F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97BEE2C4-049F-418B-93C6-5D33733BA50D}"/>
              </a:ext>
            </a:extLst>
          </p:cNvPr>
          <p:cNvSpPr>
            <a:spLocks noGrp="1"/>
          </p:cNvSpPr>
          <p:nvPr>
            <p:ph type="dt" sz="half" idx="10"/>
          </p:nvPr>
        </p:nvSpPr>
        <p:spPr/>
        <p:txBody>
          <a:bodyPr/>
          <a:lstStyle/>
          <a:p>
            <a:fld id="{2C5D6428-AB1E-4C83-B89E-BA5ED4017984}" type="datetimeFigureOut">
              <a:rPr lang="fr-FR" smtClean="0"/>
              <a:t>14/09/2021</a:t>
            </a:fld>
            <a:endParaRPr lang="fr-FR" dirty="0"/>
          </a:p>
        </p:txBody>
      </p:sp>
      <p:sp>
        <p:nvSpPr>
          <p:cNvPr id="5" name="Espace réservé du pied de page 4">
            <a:extLst>
              <a:ext uri="{FF2B5EF4-FFF2-40B4-BE49-F238E27FC236}">
                <a16:creationId xmlns:a16="http://schemas.microsoft.com/office/drawing/2014/main" id="{80842869-C651-44AE-BB89-EE093430B0C0}"/>
              </a:ext>
            </a:extLst>
          </p:cNvPr>
          <p:cNvSpPr>
            <a:spLocks noGrp="1"/>
          </p:cNvSpPr>
          <p:nvPr>
            <p:ph type="ftr" sz="quarter" idx="11"/>
          </p:nvPr>
        </p:nvSpPr>
        <p:spPr/>
        <p:txBody>
          <a:bodyPr/>
          <a:lstStyle/>
          <a:p>
            <a:endParaRPr lang="fr-FR" dirty="0"/>
          </a:p>
        </p:txBody>
      </p:sp>
      <p:sp>
        <p:nvSpPr>
          <p:cNvPr id="6" name="Espace réservé du numéro de diapositive 5">
            <a:extLst>
              <a:ext uri="{FF2B5EF4-FFF2-40B4-BE49-F238E27FC236}">
                <a16:creationId xmlns:a16="http://schemas.microsoft.com/office/drawing/2014/main" id="{44931B7D-A1ED-4B14-A2E7-F3004266490F}"/>
              </a:ext>
            </a:extLst>
          </p:cNvPr>
          <p:cNvSpPr>
            <a:spLocks noGrp="1"/>
          </p:cNvSpPr>
          <p:nvPr>
            <p:ph type="sldNum" sz="quarter" idx="12"/>
          </p:nvPr>
        </p:nvSpPr>
        <p:spPr/>
        <p:txBody>
          <a:bodyPr/>
          <a:lstStyle/>
          <a:p>
            <a:fld id="{DD4CB9C6-5B77-4B74-AEB3-D116A64A74C2}" type="slidenum">
              <a:rPr lang="fr-FR" smtClean="0"/>
              <a:t>‹N°›</a:t>
            </a:fld>
            <a:endParaRPr lang="fr-FR" dirty="0"/>
          </a:p>
        </p:txBody>
      </p:sp>
    </p:spTree>
    <p:extLst>
      <p:ext uri="{BB962C8B-B14F-4D97-AF65-F5344CB8AC3E}">
        <p14:creationId xmlns:p14="http://schemas.microsoft.com/office/powerpoint/2010/main" val="1468281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4A39331-5372-4C7A-87AA-6B59A826A32D}"/>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87352145-34DD-4D78-8069-7BF28A8B1618}"/>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6BCE9ADB-84CC-40EE-852A-A596FC56BC2C}"/>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D68D7013-D577-4DE1-BFE4-643B3CF29EB2}"/>
              </a:ext>
            </a:extLst>
          </p:cNvPr>
          <p:cNvSpPr>
            <a:spLocks noGrp="1"/>
          </p:cNvSpPr>
          <p:nvPr>
            <p:ph type="dt" sz="half" idx="10"/>
          </p:nvPr>
        </p:nvSpPr>
        <p:spPr/>
        <p:txBody>
          <a:bodyPr/>
          <a:lstStyle/>
          <a:p>
            <a:fld id="{2C5D6428-AB1E-4C83-B89E-BA5ED4017984}" type="datetimeFigureOut">
              <a:rPr lang="fr-FR" smtClean="0"/>
              <a:t>14/09/2021</a:t>
            </a:fld>
            <a:endParaRPr lang="fr-FR" dirty="0"/>
          </a:p>
        </p:txBody>
      </p:sp>
      <p:sp>
        <p:nvSpPr>
          <p:cNvPr id="6" name="Espace réservé du pied de page 5">
            <a:extLst>
              <a:ext uri="{FF2B5EF4-FFF2-40B4-BE49-F238E27FC236}">
                <a16:creationId xmlns:a16="http://schemas.microsoft.com/office/drawing/2014/main" id="{5288264E-86F6-4C45-BBC7-76D908E3F714}"/>
              </a:ext>
            </a:extLst>
          </p:cNvPr>
          <p:cNvSpPr>
            <a:spLocks noGrp="1"/>
          </p:cNvSpPr>
          <p:nvPr>
            <p:ph type="ftr" sz="quarter" idx="11"/>
          </p:nvPr>
        </p:nvSpPr>
        <p:spPr/>
        <p:txBody>
          <a:bodyPr/>
          <a:lstStyle/>
          <a:p>
            <a:endParaRPr lang="fr-FR" dirty="0"/>
          </a:p>
        </p:txBody>
      </p:sp>
      <p:sp>
        <p:nvSpPr>
          <p:cNvPr id="7" name="Espace réservé du numéro de diapositive 6">
            <a:extLst>
              <a:ext uri="{FF2B5EF4-FFF2-40B4-BE49-F238E27FC236}">
                <a16:creationId xmlns:a16="http://schemas.microsoft.com/office/drawing/2014/main" id="{A11F4954-9B63-44D9-842D-A231A6079847}"/>
              </a:ext>
            </a:extLst>
          </p:cNvPr>
          <p:cNvSpPr>
            <a:spLocks noGrp="1"/>
          </p:cNvSpPr>
          <p:nvPr>
            <p:ph type="sldNum" sz="quarter" idx="12"/>
          </p:nvPr>
        </p:nvSpPr>
        <p:spPr/>
        <p:txBody>
          <a:bodyPr/>
          <a:lstStyle/>
          <a:p>
            <a:fld id="{DD4CB9C6-5B77-4B74-AEB3-D116A64A74C2}" type="slidenum">
              <a:rPr lang="fr-FR" smtClean="0"/>
              <a:t>‹N°›</a:t>
            </a:fld>
            <a:endParaRPr lang="fr-FR" dirty="0"/>
          </a:p>
        </p:txBody>
      </p:sp>
    </p:spTree>
    <p:extLst>
      <p:ext uri="{BB962C8B-B14F-4D97-AF65-F5344CB8AC3E}">
        <p14:creationId xmlns:p14="http://schemas.microsoft.com/office/powerpoint/2010/main" val="1671215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493B4A2-E990-4F17-8F89-BA829C047028}"/>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EC0AB2AE-1C02-40ED-84F4-E37DFE1FF2D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C1C65EA3-7AA7-4A97-9927-B7AD3F96634D}"/>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F2E4C3FB-543B-4492-854A-5E254BC36B1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2099F1ED-D6F3-4FCC-A314-036685790E8E}"/>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003625F1-EE93-4FCD-A8FD-75ACD0660A76}"/>
              </a:ext>
            </a:extLst>
          </p:cNvPr>
          <p:cNvSpPr>
            <a:spLocks noGrp="1"/>
          </p:cNvSpPr>
          <p:nvPr>
            <p:ph type="dt" sz="half" idx="10"/>
          </p:nvPr>
        </p:nvSpPr>
        <p:spPr/>
        <p:txBody>
          <a:bodyPr/>
          <a:lstStyle/>
          <a:p>
            <a:fld id="{2C5D6428-AB1E-4C83-B89E-BA5ED4017984}" type="datetimeFigureOut">
              <a:rPr lang="fr-FR" smtClean="0"/>
              <a:t>14/09/2021</a:t>
            </a:fld>
            <a:endParaRPr lang="fr-FR" dirty="0"/>
          </a:p>
        </p:txBody>
      </p:sp>
      <p:sp>
        <p:nvSpPr>
          <p:cNvPr id="8" name="Espace réservé du pied de page 7">
            <a:extLst>
              <a:ext uri="{FF2B5EF4-FFF2-40B4-BE49-F238E27FC236}">
                <a16:creationId xmlns:a16="http://schemas.microsoft.com/office/drawing/2014/main" id="{0DD7E43D-5247-4D50-9220-BE8769A4E93A}"/>
              </a:ext>
            </a:extLst>
          </p:cNvPr>
          <p:cNvSpPr>
            <a:spLocks noGrp="1"/>
          </p:cNvSpPr>
          <p:nvPr>
            <p:ph type="ftr" sz="quarter" idx="11"/>
          </p:nvPr>
        </p:nvSpPr>
        <p:spPr/>
        <p:txBody>
          <a:bodyPr/>
          <a:lstStyle/>
          <a:p>
            <a:endParaRPr lang="fr-FR" dirty="0"/>
          </a:p>
        </p:txBody>
      </p:sp>
      <p:sp>
        <p:nvSpPr>
          <p:cNvPr id="9" name="Espace réservé du numéro de diapositive 8">
            <a:extLst>
              <a:ext uri="{FF2B5EF4-FFF2-40B4-BE49-F238E27FC236}">
                <a16:creationId xmlns:a16="http://schemas.microsoft.com/office/drawing/2014/main" id="{AEB83E51-0669-4897-8000-BD6202FAE8ED}"/>
              </a:ext>
            </a:extLst>
          </p:cNvPr>
          <p:cNvSpPr>
            <a:spLocks noGrp="1"/>
          </p:cNvSpPr>
          <p:nvPr>
            <p:ph type="sldNum" sz="quarter" idx="12"/>
          </p:nvPr>
        </p:nvSpPr>
        <p:spPr/>
        <p:txBody>
          <a:bodyPr/>
          <a:lstStyle/>
          <a:p>
            <a:fld id="{DD4CB9C6-5B77-4B74-AEB3-D116A64A74C2}" type="slidenum">
              <a:rPr lang="fr-FR" smtClean="0"/>
              <a:t>‹N°›</a:t>
            </a:fld>
            <a:endParaRPr lang="fr-FR" dirty="0"/>
          </a:p>
        </p:txBody>
      </p:sp>
    </p:spTree>
    <p:extLst>
      <p:ext uri="{BB962C8B-B14F-4D97-AF65-F5344CB8AC3E}">
        <p14:creationId xmlns:p14="http://schemas.microsoft.com/office/powerpoint/2010/main" val="4087160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65B9BB2-D26D-4F17-A4C6-8E3B2BA05E0F}"/>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4EBD9617-FEBD-42BB-B2E1-CBE8FE9DB832}"/>
              </a:ext>
            </a:extLst>
          </p:cNvPr>
          <p:cNvSpPr>
            <a:spLocks noGrp="1"/>
          </p:cNvSpPr>
          <p:nvPr>
            <p:ph type="dt" sz="half" idx="10"/>
          </p:nvPr>
        </p:nvSpPr>
        <p:spPr/>
        <p:txBody>
          <a:bodyPr/>
          <a:lstStyle/>
          <a:p>
            <a:fld id="{2C5D6428-AB1E-4C83-B89E-BA5ED4017984}" type="datetimeFigureOut">
              <a:rPr lang="fr-FR" smtClean="0"/>
              <a:t>14/09/2021</a:t>
            </a:fld>
            <a:endParaRPr lang="fr-FR" dirty="0"/>
          </a:p>
        </p:txBody>
      </p:sp>
      <p:sp>
        <p:nvSpPr>
          <p:cNvPr id="4" name="Espace réservé du pied de page 3">
            <a:extLst>
              <a:ext uri="{FF2B5EF4-FFF2-40B4-BE49-F238E27FC236}">
                <a16:creationId xmlns:a16="http://schemas.microsoft.com/office/drawing/2014/main" id="{A6E79EFD-B893-4CA7-86DA-AC8DE808BA0B}"/>
              </a:ext>
            </a:extLst>
          </p:cNvPr>
          <p:cNvSpPr>
            <a:spLocks noGrp="1"/>
          </p:cNvSpPr>
          <p:nvPr>
            <p:ph type="ftr" sz="quarter" idx="11"/>
          </p:nvPr>
        </p:nvSpPr>
        <p:spPr/>
        <p:txBody>
          <a:bodyPr/>
          <a:lstStyle/>
          <a:p>
            <a:endParaRPr lang="fr-FR" dirty="0"/>
          </a:p>
        </p:txBody>
      </p:sp>
      <p:sp>
        <p:nvSpPr>
          <p:cNvPr id="5" name="Espace réservé du numéro de diapositive 4">
            <a:extLst>
              <a:ext uri="{FF2B5EF4-FFF2-40B4-BE49-F238E27FC236}">
                <a16:creationId xmlns:a16="http://schemas.microsoft.com/office/drawing/2014/main" id="{CCDFC93B-60A1-4590-B9A6-C9246F8DCBD5}"/>
              </a:ext>
            </a:extLst>
          </p:cNvPr>
          <p:cNvSpPr>
            <a:spLocks noGrp="1"/>
          </p:cNvSpPr>
          <p:nvPr>
            <p:ph type="sldNum" sz="quarter" idx="12"/>
          </p:nvPr>
        </p:nvSpPr>
        <p:spPr/>
        <p:txBody>
          <a:bodyPr/>
          <a:lstStyle/>
          <a:p>
            <a:fld id="{DD4CB9C6-5B77-4B74-AEB3-D116A64A74C2}" type="slidenum">
              <a:rPr lang="fr-FR" smtClean="0"/>
              <a:t>‹N°›</a:t>
            </a:fld>
            <a:endParaRPr lang="fr-FR" dirty="0"/>
          </a:p>
        </p:txBody>
      </p:sp>
    </p:spTree>
    <p:extLst>
      <p:ext uri="{BB962C8B-B14F-4D97-AF65-F5344CB8AC3E}">
        <p14:creationId xmlns:p14="http://schemas.microsoft.com/office/powerpoint/2010/main" val="4182406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2022C3D4-30AF-4593-9BB9-E840BF15FB42}"/>
              </a:ext>
            </a:extLst>
          </p:cNvPr>
          <p:cNvSpPr>
            <a:spLocks noGrp="1"/>
          </p:cNvSpPr>
          <p:nvPr>
            <p:ph type="dt" sz="half" idx="10"/>
          </p:nvPr>
        </p:nvSpPr>
        <p:spPr/>
        <p:txBody>
          <a:bodyPr/>
          <a:lstStyle/>
          <a:p>
            <a:fld id="{2C5D6428-AB1E-4C83-B89E-BA5ED4017984}" type="datetimeFigureOut">
              <a:rPr lang="fr-FR" smtClean="0"/>
              <a:t>14/09/2021</a:t>
            </a:fld>
            <a:endParaRPr lang="fr-FR" dirty="0"/>
          </a:p>
        </p:txBody>
      </p:sp>
      <p:sp>
        <p:nvSpPr>
          <p:cNvPr id="3" name="Espace réservé du pied de page 2">
            <a:extLst>
              <a:ext uri="{FF2B5EF4-FFF2-40B4-BE49-F238E27FC236}">
                <a16:creationId xmlns:a16="http://schemas.microsoft.com/office/drawing/2014/main" id="{CD5B8781-56A3-4168-B854-47E992207EB4}"/>
              </a:ext>
            </a:extLst>
          </p:cNvPr>
          <p:cNvSpPr>
            <a:spLocks noGrp="1"/>
          </p:cNvSpPr>
          <p:nvPr>
            <p:ph type="ftr" sz="quarter" idx="1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7BDC459A-7FD3-4339-B0F3-F10EC8E6635D}"/>
              </a:ext>
            </a:extLst>
          </p:cNvPr>
          <p:cNvSpPr>
            <a:spLocks noGrp="1"/>
          </p:cNvSpPr>
          <p:nvPr>
            <p:ph type="sldNum" sz="quarter" idx="12"/>
          </p:nvPr>
        </p:nvSpPr>
        <p:spPr/>
        <p:txBody>
          <a:bodyPr/>
          <a:lstStyle/>
          <a:p>
            <a:fld id="{DD4CB9C6-5B77-4B74-AEB3-D116A64A74C2}" type="slidenum">
              <a:rPr lang="fr-FR" smtClean="0"/>
              <a:t>‹N°›</a:t>
            </a:fld>
            <a:endParaRPr lang="fr-FR" dirty="0"/>
          </a:p>
        </p:txBody>
      </p:sp>
    </p:spTree>
    <p:extLst>
      <p:ext uri="{BB962C8B-B14F-4D97-AF65-F5344CB8AC3E}">
        <p14:creationId xmlns:p14="http://schemas.microsoft.com/office/powerpoint/2010/main" val="1266878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B78B0E5-6106-47C9-A9F3-22963ECBBD3F}"/>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CAAD713F-72F0-4F35-A715-C0006143EBC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1821C17A-4D8F-4F83-B1AA-8A942BD8E9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B1497118-0C9B-45D0-945B-067E12D6300D}"/>
              </a:ext>
            </a:extLst>
          </p:cNvPr>
          <p:cNvSpPr>
            <a:spLocks noGrp="1"/>
          </p:cNvSpPr>
          <p:nvPr>
            <p:ph type="dt" sz="half" idx="10"/>
          </p:nvPr>
        </p:nvSpPr>
        <p:spPr/>
        <p:txBody>
          <a:bodyPr/>
          <a:lstStyle/>
          <a:p>
            <a:fld id="{2C5D6428-AB1E-4C83-B89E-BA5ED4017984}" type="datetimeFigureOut">
              <a:rPr lang="fr-FR" smtClean="0"/>
              <a:t>14/09/2021</a:t>
            </a:fld>
            <a:endParaRPr lang="fr-FR" dirty="0"/>
          </a:p>
        </p:txBody>
      </p:sp>
      <p:sp>
        <p:nvSpPr>
          <p:cNvPr id="6" name="Espace réservé du pied de page 5">
            <a:extLst>
              <a:ext uri="{FF2B5EF4-FFF2-40B4-BE49-F238E27FC236}">
                <a16:creationId xmlns:a16="http://schemas.microsoft.com/office/drawing/2014/main" id="{F9DB98A9-B0E5-431C-8CCB-A42FB6D40C01}"/>
              </a:ext>
            </a:extLst>
          </p:cNvPr>
          <p:cNvSpPr>
            <a:spLocks noGrp="1"/>
          </p:cNvSpPr>
          <p:nvPr>
            <p:ph type="ftr" sz="quarter" idx="11"/>
          </p:nvPr>
        </p:nvSpPr>
        <p:spPr/>
        <p:txBody>
          <a:bodyPr/>
          <a:lstStyle/>
          <a:p>
            <a:endParaRPr lang="fr-FR" dirty="0"/>
          </a:p>
        </p:txBody>
      </p:sp>
      <p:sp>
        <p:nvSpPr>
          <p:cNvPr id="7" name="Espace réservé du numéro de diapositive 6">
            <a:extLst>
              <a:ext uri="{FF2B5EF4-FFF2-40B4-BE49-F238E27FC236}">
                <a16:creationId xmlns:a16="http://schemas.microsoft.com/office/drawing/2014/main" id="{C3AA1E55-6131-4CB6-B0EE-9EDB8C37F267}"/>
              </a:ext>
            </a:extLst>
          </p:cNvPr>
          <p:cNvSpPr>
            <a:spLocks noGrp="1"/>
          </p:cNvSpPr>
          <p:nvPr>
            <p:ph type="sldNum" sz="quarter" idx="12"/>
          </p:nvPr>
        </p:nvSpPr>
        <p:spPr/>
        <p:txBody>
          <a:bodyPr/>
          <a:lstStyle/>
          <a:p>
            <a:fld id="{DD4CB9C6-5B77-4B74-AEB3-D116A64A74C2}" type="slidenum">
              <a:rPr lang="fr-FR" smtClean="0"/>
              <a:t>‹N°›</a:t>
            </a:fld>
            <a:endParaRPr lang="fr-FR" dirty="0"/>
          </a:p>
        </p:txBody>
      </p:sp>
    </p:spTree>
    <p:extLst>
      <p:ext uri="{BB962C8B-B14F-4D97-AF65-F5344CB8AC3E}">
        <p14:creationId xmlns:p14="http://schemas.microsoft.com/office/powerpoint/2010/main" val="200911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336282F-814F-4833-BB6D-E8B306854B96}"/>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3EB357EE-FDE7-47F9-A2F4-81BC57DB2C9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dirty="0"/>
          </a:p>
        </p:txBody>
      </p:sp>
      <p:sp>
        <p:nvSpPr>
          <p:cNvPr id="4" name="Espace réservé du texte 3">
            <a:extLst>
              <a:ext uri="{FF2B5EF4-FFF2-40B4-BE49-F238E27FC236}">
                <a16:creationId xmlns:a16="http://schemas.microsoft.com/office/drawing/2014/main" id="{6439D9CF-4BD6-4D25-ABC0-E715311E662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D1B120DE-52FF-4250-B8C6-888BBFF8871D}"/>
              </a:ext>
            </a:extLst>
          </p:cNvPr>
          <p:cNvSpPr>
            <a:spLocks noGrp="1"/>
          </p:cNvSpPr>
          <p:nvPr>
            <p:ph type="dt" sz="half" idx="10"/>
          </p:nvPr>
        </p:nvSpPr>
        <p:spPr/>
        <p:txBody>
          <a:bodyPr/>
          <a:lstStyle/>
          <a:p>
            <a:fld id="{2C5D6428-AB1E-4C83-B89E-BA5ED4017984}" type="datetimeFigureOut">
              <a:rPr lang="fr-FR" smtClean="0"/>
              <a:t>14/09/2021</a:t>
            </a:fld>
            <a:endParaRPr lang="fr-FR" dirty="0"/>
          </a:p>
        </p:txBody>
      </p:sp>
      <p:sp>
        <p:nvSpPr>
          <p:cNvPr id="6" name="Espace réservé du pied de page 5">
            <a:extLst>
              <a:ext uri="{FF2B5EF4-FFF2-40B4-BE49-F238E27FC236}">
                <a16:creationId xmlns:a16="http://schemas.microsoft.com/office/drawing/2014/main" id="{A626EE49-FB49-4047-9D8F-B065AB8FF9CE}"/>
              </a:ext>
            </a:extLst>
          </p:cNvPr>
          <p:cNvSpPr>
            <a:spLocks noGrp="1"/>
          </p:cNvSpPr>
          <p:nvPr>
            <p:ph type="ftr" sz="quarter" idx="11"/>
          </p:nvPr>
        </p:nvSpPr>
        <p:spPr/>
        <p:txBody>
          <a:bodyPr/>
          <a:lstStyle/>
          <a:p>
            <a:endParaRPr lang="fr-FR" dirty="0"/>
          </a:p>
        </p:txBody>
      </p:sp>
      <p:sp>
        <p:nvSpPr>
          <p:cNvPr id="7" name="Espace réservé du numéro de diapositive 6">
            <a:extLst>
              <a:ext uri="{FF2B5EF4-FFF2-40B4-BE49-F238E27FC236}">
                <a16:creationId xmlns:a16="http://schemas.microsoft.com/office/drawing/2014/main" id="{D069A3C1-4325-4852-8BA9-EF57279AB9EA}"/>
              </a:ext>
            </a:extLst>
          </p:cNvPr>
          <p:cNvSpPr>
            <a:spLocks noGrp="1"/>
          </p:cNvSpPr>
          <p:nvPr>
            <p:ph type="sldNum" sz="quarter" idx="12"/>
          </p:nvPr>
        </p:nvSpPr>
        <p:spPr/>
        <p:txBody>
          <a:bodyPr/>
          <a:lstStyle/>
          <a:p>
            <a:fld id="{DD4CB9C6-5B77-4B74-AEB3-D116A64A74C2}" type="slidenum">
              <a:rPr lang="fr-FR" smtClean="0"/>
              <a:t>‹N°›</a:t>
            </a:fld>
            <a:endParaRPr lang="fr-FR" dirty="0"/>
          </a:p>
        </p:txBody>
      </p:sp>
    </p:spTree>
    <p:extLst>
      <p:ext uri="{BB962C8B-B14F-4D97-AF65-F5344CB8AC3E}">
        <p14:creationId xmlns:p14="http://schemas.microsoft.com/office/powerpoint/2010/main" val="3738106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D89964EA-8823-47F9-89A5-EDF2684245C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1DB6527B-1DC4-4886-BDAB-915086938B6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4EEDB3C8-8EB4-478C-865E-65ECECA90EC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5D6428-AB1E-4C83-B89E-BA5ED4017984}" type="datetimeFigureOut">
              <a:rPr lang="fr-FR" smtClean="0"/>
              <a:t>14/09/2021</a:t>
            </a:fld>
            <a:endParaRPr lang="fr-FR" dirty="0"/>
          </a:p>
        </p:txBody>
      </p:sp>
      <p:sp>
        <p:nvSpPr>
          <p:cNvPr id="5" name="Espace réservé du pied de page 4">
            <a:extLst>
              <a:ext uri="{FF2B5EF4-FFF2-40B4-BE49-F238E27FC236}">
                <a16:creationId xmlns:a16="http://schemas.microsoft.com/office/drawing/2014/main" id="{9AE10FD5-8973-4D4D-BE23-8A516309598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dirty="0"/>
          </a:p>
        </p:txBody>
      </p:sp>
      <p:sp>
        <p:nvSpPr>
          <p:cNvPr id="6" name="Espace réservé du numéro de diapositive 5">
            <a:extLst>
              <a:ext uri="{FF2B5EF4-FFF2-40B4-BE49-F238E27FC236}">
                <a16:creationId xmlns:a16="http://schemas.microsoft.com/office/drawing/2014/main" id="{0D05B4B1-8C3B-48CD-B921-AE3DEE46E3D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D4CB9C6-5B77-4B74-AEB3-D116A64A74C2}" type="slidenum">
              <a:rPr lang="fr-FR" smtClean="0"/>
              <a:t>‹N°›</a:t>
            </a:fld>
            <a:endParaRPr lang="fr-FR" dirty="0"/>
          </a:p>
        </p:txBody>
      </p:sp>
    </p:spTree>
    <p:extLst>
      <p:ext uri="{BB962C8B-B14F-4D97-AF65-F5344CB8AC3E}">
        <p14:creationId xmlns:p14="http://schemas.microsoft.com/office/powerpoint/2010/main" val="41949211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comments" Target="../comments/comment7.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comments" Target="../comments/comment8.xml"/><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comments" Target="../comments/comment9.xml"/><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comments" Target="../comments/comment10.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comments" Target="../comments/comment1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comments" Target="../comments/comment12.xml"/><Relationship Id="rId5" Type="http://schemas.openxmlformats.org/officeDocument/2006/relationships/image" Target="../media/image9.png"/><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comments" Target="../comments/comment13.x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2" Type="http://schemas.openxmlformats.org/officeDocument/2006/relationships/comments" Target="../comments/comment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comments" Target="../comments/comment14.xml"/></Relationships>
</file>

<file path=ppt/slides/_rels/slide2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 Id="rId5" Type="http://schemas.openxmlformats.org/officeDocument/2006/relationships/comments" Target="../comments/comment15.xml"/><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 Id="rId5" Type="http://schemas.openxmlformats.org/officeDocument/2006/relationships/comments" Target="../comments/comment16.xml"/><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 Id="rId5" Type="http://schemas.openxmlformats.org/officeDocument/2006/relationships/comments" Target="../comments/comment17.xml"/><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7.xml"/><Relationship Id="rId5" Type="http://schemas.openxmlformats.org/officeDocument/2006/relationships/comments" Target="../comments/comment18.xml"/><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5.jpeg"/><Relationship Id="rId1" Type="http://schemas.openxmlformats.org/officeDocument/2006/relationships/slideLayout" Target="../slideLayouts/slideLayout7.xml"/><Relationship Id="rId4" Type="http://schemas.openxmlformats.org/officeDocument/2006/relationships/comments" Target="../comments/comment19.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7.xml"/><Relationship Id="rId6" Type="http://schemas.openxmlformats.org/officeDocument/2006/relationships/comments" Target="../comments/comment20.xml"/><Relationship Id="rId5" Type="http://schemas.openxmlformats.org/officeDocument/2006/relationships/image" Target="../media/image4.png"/><Relationship Id="rId4" Type="http://schemas.openxmlformats.org/officeDocument/2006/relationships/image" Target="../media/image28.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comments" Target="../comments/comment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comments" Target="../comments/comment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comments" Target="../comments/comment4.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comments" Target="../comments/comment5.xml"/><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comments" Target="../comments/commen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3C91BF1D-05BA-467F-B4AF-DF723DBA76A5}"/>
              </a:ext>
            </a:extLst>
          </p:cNvPr>
          <p:cNvSpPr txBox="1"/>
          <p:nvPr/>
        </p:nvSpPr>
        <p:spPr>
          <a:xfrm>
            <a:off x="231819" y="1260492"/>
            <a:ext cx="11728361" cy="4708981"/>
          </a:xfrm>
          <a:prstGeom prst="rect">
            <a:avLst/>
          </a:prstGeom>
          <a:solidFill>
            <a:srgbClr val="FFFFCC"/>
          </a:solidFill>
        </p:spPr>
        <p:txBody>
          <a:bodyPr wrap="square" rtlCol="0">
            <a:spAutoFit/>
          </a:bodyPr>
          <a:lstStyle/>
          <a:p>
            <a:pPr algn="ctr"/>
            <a:r>
              <a:rPr lang="fr-FR" sz="6000" b="1" dirty="0">
                <a:solidFill>
                  <a:srgbClr val="0070C0"/>
                </a:solidFill>
              </a:rPr>
              <a:t>Bonjour à toutes et à tous. </a:t>
            </a:r>
          </a:p>
          <a:p>
            <a:pPr algn="ctr"/>
            <a:r>
              <a:rPr lang="fr-FR" sz="6000" dirty="0">
                <a:solidFill>
                  <a:srgbClr val="0070C0"/>
                </a:solidFill>
              </a:rPr>
              <a:t>Nous vous remercions de votre présence, et de bien vouloir prêter attention à la formation qui va suivre</a:t>
            </a:r>
            <a:r>
              <a:rPr lang="fr-FR" sz="5400" b="1" dirty="0">
                <a:solidFill>
                  <a:srgbClr val="0070C0"/>
                </a:solidFill>
              </a:rPr>
              <a:t>.</a:t>
            </a:r>
          </a:p>
        </p:txBody>
      </p:sp>
    </p:spTree>
    <p:extLst>
      <p:ext uri="{BB962C8B-B14F-4D97-AF65-F5344CB8AC3E}">
        <p14:creationId xmlns:p14="http://schemas.microsoft.com/office/powerpoint/2010/main" val="1579307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60BC9988-43DA-4A99-B27C-E2AB0874F747}"/>
              </a:ext>
            </a:extLst>
          </p:cNvPr>
          <p:cNvSpPr txBox="1"/>
          <p:nvPr/>
        </p:nvSpPr>
        <p:spPr>
          <a:xfrm>
            <a:off x="208429" y="1459907"/>
            <a:ext cx="11752729" cy="4154984"/>
          </a:xfrm>
          <a:prstGeom prst="rect">
            <a:avLst/>
          </a:prstGeom>
          <a:noFill/>
        </p:spPr>
        <p:txBody>
          <a:bodyPr wrap="square">
            <a:spAutoFit/>
          </a:bodyPr>
          <a:lstStyle/>
          <a:p>
            <a:pPr algn="ctr"/>
            <a:r>
              <a:rPr lang="fr-FR" sz="6600" b="1" dirty="0">
                <a:solidFill>
                  <a:srgbClr val="0070C0"/>
                </a:solidFill>
              </a:rPr>
              <a:t>* Que font ces enfants ?</a:t>
            </a:r>
          </a:p>
          <a:p>
            <a:pPr algn="ctr"/>
            <a:endParaRPr lang="fr-FR" sz="6600" b="1" dirty="0">
              <a:solidFill>
                <a:srgbClr val="0070C0"/>
              </a:solidFill>
            </a:endParaRPr>
          </a:p>
          <a:p>
            <a:pPr algn="ctr"/>
            <a:r>
              <a:rPr lang="fr-FR" sz="6600" b="1" dirty="0">
                <a:solidFill>
                  <a:srgbClr val="0070C0"/>
                </a:solidFill>
              </a:rPr>
              <a:t>* Que pouvez-vous dire de ces divers espaces scolaires ?</a:t>
            </a:r>
          </a:p>
        </p:txBody>
      </p:sp>
    </p:spTree>
    <p:extLst>
      <p:ext uri="{BB962C8B-B14F-4D97-AF65-F5344CB8AC3E}">
        <p14:creationId xmlns:p14="http://schemas.microsoft.com/office/powerpoint/2010/main" val="3206952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4662846-6D6A-4195-B9DE-478C7485AC09}"/>
              </a:ext>
            </a:extLst>
          </p:cNvPr>
          <p:cNvSpPr>
            <a:spLocks noGrp="1"/>
          </p:cNvSpPr>
          <p:nvPr>
            <p:ph type="ctrTitle"/>
          </p:nvPr>
        </p:nvSpPr>
        <p:spPr>
          <a:xfrm>
            <a:off x="0" y="-1560163"/>
            <a:ext cx="11757244" cy="8245099"/>
          </a:xfrm>
        </p:spPr>
        <p:txBody>
          <a:bodyPr>
            <a:noAutofit/>
          </a:bodyPr>
          <a:lstStyle/>
          <a:p>
            <a:pPr>
              <a:lnSpc>
                <a:spcPct val="100000"/>
              </a:lnSpc>
            </a:pPr>
            <a:br>
              <a:rPr lang="fr-FR" sz="4400" dirty="0">
                <a:solidFill>
                  <a:srgbClr val="0070C0"/>
                </a:solidFill>
                <a:latin typeface="+mn-lt"/>
              </a:rPr>
            </a:br>
            <a:br>
              <a:rPr lang="fr-FR" sz="4800" dirty="0">
                <a:solidFill>
                  <a:srgbClr val="0070C0"/>
                </a:solidFill>
                <a:latin typeface="+mn-lt"/>
              </a:rPr>
            </a:br>
            <a:r>
              <a:rPr lang="fr-FR" dirty="0">
                <a:solidFill>
                  <a:srgbClr val="0070C0"/>
                </a:solidFill>
                <a:effectLst>
                  <a:outerShdw blurRad="50800" dist="50800" dir="5400000" algn="ctr" rotWithShape="0">
                    <a:srgbClr val="FFFFCC"/>
                  </a:outerShdw>
                </a:effectLst>
                <a:latin typeface="+mn-lt"/>
              </a:rPr>
              <a:t>Nous venons d’observer et de commenter des contextes scolaires </a:t>
            </a:r>
            <a:br>
              <a:rPr lang="fr-FR" dirty="0">
                <a:solidFill>
                  <a:srgbClr val="0070C0"/>
                </a:solidFill>
                <a:effectLst>
                  <a:outerShdw blurRad="50800" dist="50800" dir="5400000" algn="ctr" rotWithShape="0">
                    <a:srgbClr val="FFFFCC"/>
                  </a:outerShdw>
                </a:effectLst>
                <a:latin typeface="+mn-lt"/>
              </a:rPr>
            </a:br>
            <a:r>
              <a:rPr lang="fr-FR" dirty="0">
                <a:solidFill>
                  <a:srgbClr val="0070C0"/>
                </a:solidFill>
                <a:effectLst>
                  <a:outerShdw blurRad="50800" dist="50800" dir="5400000" algn="ctr" rotWithShape="0">
                    <a:srgbClr val="FFFFCC"/>
                  </a:outerShdw>
                </a:effectLst>
                <a:latin typeface="+mn-lt"/>
              </a:rPr>
              <a:t>majoritairement </a:t>
            </a:r>
            <a:br>
              <a:rPr lang="fr-FR" dirty="0">
                <a:solidFill>
                  <a:srgbClr val="0070C0"/>
                </a:solidFill>
                <a:effectLst>
                  <a:outerShdw blurRad="50800" dist="50800" dir="5400000" algn="ctr" rotWithShape="0">
                    <a:srgbClr val="FFFFCC"/>
                  </a:outerShdw>
                </a:effectLst>
                <a:latin typeface="+mn-lt"/>
              </a:rPr>
            </a:br>
            <a:r>
              <a:rPr lang="fr-FR" b="1" dirty="0">
                <a:solidFill>
                  <a:srgbClr val="FF0000"/>
                </a:solidFill>
                <a:effectLst>
                  <a:outerShdw blurRad="50800" dist="50800" dir="5400000" algn="ctr" rotWithShape="0">
                    <a:srgbClr val="FFFFCC"/>
                  </a:outerShdw>
                </a:effectLst>
                <a:latin typeface="+mn-lt"/>
              </a:rPr>
              <a:t>ordinaires, </a:t>
            </a:r>
            <a:br>
              <a:rPr lang="fr-FR" b="1" dirty="0">
                <a:solidFill>
                  <a:srgbClr val="FF0000"/>
                </a:solidFill>
                <a:effectLst>
                  <a:outerShdw blurRad="50800" dist="50800" dir="5400000" algn="ctr" rotWithShape="0">
                    <a:srgbClr val="FFFFCC"/>
                  </a:outerShdw>
                </a:effectLst>
                <a:latin typeface="+mn-lt"/>
              </a:rPr>
            </a:br>
            <a:r>
              <a:rPr lang="fr-FR" dirty="0">
                <a:solidFill>
                  <a:srgbClr val="0070C0"/>
                </a:solidFill>
                <a:effectLst>
                  <a:outerShdw blurRad="50800" dist="50800" dir="5400000" algn="ctr" rotWithShape="0">
                    <a:srgbClr val="FFFFCC"/>
                  </a:outerShdw>
                </a:effectLst>
                <a:latin typeface="+mn-lt"/>
              </a:rPr>
              <a:t>où des élèves effectuent des </a:t>
            </a:r>
            <a:br>
              <a:rPr lang="fr-FR" dirty="0">
                <a:solidFill>
                  <a:srgbClr val="0070C0"/>
                </a:solidFill>
                <a:effectLst>
                  <a:outerShdw blurRad="50800" dist="50800" dir="5400000" algn="ctr" rotWithShape="0">
                    <a:srgbClr val="FFFFCC"/>
                  </a:outerShdw>
                </a:effectLst>
                <a:latin typeface="+mn-lt"/>
              </a:rPr>
            </a:br>
            <a:r>
              <a:rPr lang="fr-FR" b="1" dirty="0">
                <a:solidFill>
                  <a:srgbClr val="FF0000"/>
                </a:solidFill>
                <a:effectLst>
                  <a:outerShdw blurRad="50800" dist="50800" dir="5400000" algn="ctr" rotWithShape="0">
                    <a:srgbClr val="FFFFCC"/>
                  </a:outerShdw>
                </a:effectLst>
                <a:latin typeface="+mn-lt"/>
              </a:rPr>
              <a:t>tâches</a:t>
            </a:r>
            <a:r>
              <a:rPr lang="fr-FR" dirty="0">
                <a:solidFill>
                  <a:srgbClr val="0070C0"/>
                </a:solidFill>
                <a:effectLst>
                  <a:outerShdw blurRad="50800" dist="50800" dir="5400000" algn="ctr" rotWithShape="0">
                    <a:srgbClr val="FFFFCC"/>
                  </a:outerShdw>
                </a:effectLst>
                <a:latin typeface="+mn-lt"/>
              </a:rPr>
              <a:t> </a:t>
            </a:r>
            <a:r>
              <a:rPr lang="fr-FR" b="1" dirty="0">
                <a:solidFill>
                  <a:srgbClr val="FF0000"/>
                </a:solidFill>
                <a:effectLst>
                  <a:outerShdw blurRad="50800" dist="50800" dir="5400000" algn="ctr" rotWithShape="0">
                    <a:srgbClr val="FFFFCC"/>
                  </a:outerShdw>
                </a:effectLst>
                <a:latin typeface="+mn-lt"/>
              </a:rPr>
              <a:t>scolaires habituelles et très courantes</a:t>
            </a:r>
            <a:r>
              <a:rPr lang="fr-FR" b="1" dirty="0">
                <a:solidFill>
                  <a:srgbClr val="FF0000"/>
                </a:solidFill>
                <a:latin typeface="+mn-lt"/>
              </a:rPr>
              <a:t>.</a:t>
            </a:r>
            <a:endParaRPr lang="fr-FR" sz="3200" b="1" dirty="0">
              <a:solidFill>
                <a:srgbClr val="0070C0"/>
              </a:solidFill>
            </a:endParaRPr>
          </a:p>
        </p:txBody>
      </p:sp>
    </p:spTree>
    <p:extLst>
      <p:ext uri="{BB962C8B-B14F-4D97-AF65-F5344CB8AC3E}">
        <p14:creationId xmlns:p14="http://schemas.microsoft.com/office/powerpoint/2010/main" val="78115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79DAB207-F613-4232-A0E3-2183F00EA9F0}"/>
              </a:ext>
            </a:extLst>
          </p:cNvPr>
          <p:cNvSpPr txBox="1"/>
          <p:nvPr/>
        </p:nvSpPr>
        <p:spPr>
          <a:xfrm>
            <a:off x="0" y="1831739"/>
            <a:ext cx="11783879" cy="2769989"/>
          </a:xfrm>
          <a:prstGeom prst="rect">
            <a:avLst/>
          </a:prstGeom>
          <a:noFill/>
        </p:spPr>
        <p:txBody>
          <a:bodyPr wrap="square">
            <a:spAutoFit/>
          </a:bodyPr>
          <a:lstStyle/>
          <a:p>
            <a:pPr algn="ctr"/>
            <a:r>
              <a:rPr lang="fr-FR" sz="5400" i="1" dirty="0">
                <a:solidFill>
                  <a:srgbClr val="00B0F0"/>
                </a:solidFill>
                <a:latin typeface="+mn-lt"/>
              </a:rPr>
              <a:t>Nous examinons maintenant quelq</a:t>
            </a:r>
            <a:r>
              <a:rPr lang="fr-FR" sz="5400" i="1" dirty="0">
                <a:solidFill>
                  <a:srgbClr val="00B0F0"/>
                </a:solidFill>
              </a:rPr>
              <a:t>ues </a:t>
            </a:r>
          </a:p>
          <a:p>
            <a:pPr algn="ctr"/>
            <a:r>
              <a:rPr lang="fr-FR" sz="6000" b="1" i="1" dirty="0">
                <a:solidFill>
                  <a:srgbClr val="00B0F0"/>
                </a:solidFill>
                <a:latin typeface="+mn-lt"/>
              </a:rPr>
              <a:t>cas possibles </a:t>
            </a:r>
            <a:br>
              <a:rPr lang="fr-FR" sz="6000" b="1" dirty="0">
                <a:solidFill>
                  <a:srgbClr val="0070C0"/>
                </a:solidFill>
                <a:latin typeface="+mn-lt"/>
              </a:rPr>
            </a:br>
            <a:r>
              <a:rPr lang="fr-FR" sz="6000" b="1" dirty="0">
                <a:solidFill>
                  <a:srgbClr val="FF0000"/>
                </a:solidFill>
                <a:latin typeface="+mn-lt"/>
              </a:rPr>
              <a:t>d’élèves en  situation de handicap.</a:t>
            </a:r>
            <a:endParaRPr lang="fr-FR" sz="6000" dirty="0"/>
          </a:p>
        </p:txBody>
      </p:sp>
    </p:spTree>
    <p:extLst>
      <p:ext uri="{BB962C8B-B14F-4D97-AF65-F5344CB8AC3E}">
        <p14:creationId xmlns:p14="http://schemas.microsoft.com/office/powerpoint/2010/main" val="2639334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384FE838-8C9A-4C5B-9F50-0A95E4BC7914}"/>
              </a:ext>
            </a:extLst>
          </p:cNvPr>
          <p:cNvPicPr/>
          <p:nvPr/>
        </p:nvPicPr>
        <p:blipFill>
          <a:blip r:embed="rId2"/>
          <a:stretch>
            <a:fillRect/>
          </a:stretch>
        </p:blipFill>
        <p:spPr>
          <a:xfrm>
            <a:off x="1096372" y="1859804"/>
            <a:ext cx="9175844" cy="4713868"/>
          </a:xfrm>
          <a:prstGeom prst="rect">
            <a:avLst/>
          </a:prstGeom>
        </p:spPr>
      </p:pic>
      <p:sp>
        <p:nvSpPr>
          <p:cNvPr id="4" name="ZoneTexte 3">
            <a:extLst>
              <a:ext uri="{FF2B5EF4-FFF2-40B4-BE49-F238E27FC236}">
                <a16:creationId xmlns:a16="http://schemas.microsoft.com/office/drawing/2014/main" id="{446AF031-98A6-4075-87FF-D13CE0FC46EF}"/>
              </a:ext>
            </a:extLst>
          </p:cNvPr>
          <p:cNvSpPr txBox="1"/>
          <p:nvPr/>
        </p:nvSpPr>
        <p:spPr>
          <a:xfrm>
            <a:off x="459475" y="381969"/>
            <a:ext cx="10972800" cy="1200329"/>
          </a:xfrm>
          <a:prstGeom prst="rect">
            <a:avLst/>
          </a:prstGeom>
          <a:noFill/>
        </p:spPr>
        <p:txBody>
          <a:bodyPr wrap="square">
            <a:spAutoFit/>
          </a:bodyPr>
          <a:lstStyle/>
          <a:p>
            <a:r>
              <a:rPr lang="fr-FR" sz="3600" dirty="0">
                <a:solidFill>
                  <a:srgbClr val="0070C0"/>
                </a:solidFill>
                <a:latin typeface="+mn-lt"/>
              </a:rPr>
              <a:t>Les réponses aux </a:t>
            </a:r>
            <a:r>
              <a:rPr lang="fr-FR" sz="3600" b="1" dirty="0">
                <a:solidFill>
                  <a:srgbClr val="FF0000"/>
                </a:solidFill>
                <a:latin typeface="+mn-lt"/>
              </a:rPr>
              <a:t>questions ci-après </a:t>
            </a:r>
            <a:r>
              <a:rPr lang="fr-FR" sz="3600" dirty="0">
                <a:solidFill>
                  <a:srgbClr val="0070C0"/>
                </a:solidFill>
                <a:latin typeface="+mn-lt"/>
              </a:rPr>
              <a:t>devraient nous permettre de retirer quelques conclusions intéressantes</a:t>
            </a:r>
            <a:r>
              <a:rPr lang="fr-FR" sz="2400" dirty="0">
                <a:solidFill>
                  <a:srgbClr val="0070C0"/>
                </a:solidFill>
                <a:latin typeface="+mn-lt"/>
              </a:rPr>
              <a:t>.</a:t>
            </a:r>
            <a:endParaRPr lang="fr-FR" sz="2400" dirty="0"/>
          </a:p>
        </p:txBody>
      </p:sp>
    </p:spTree>
    <p:extLst>
      <p:ext uri="{BB962C8B-B14F-4D97-AF65-F5344CB8AC3E}">
        <p14:creationId xmlns:p14="http://schemas.microsoft.com/office/powerpoint/2010/main" val="2943552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C9D4756B-85B1-4705-AB01-98198762FAD8}"/>
              </a:ext>
            </a:extLst>
          </p:cNvPr>
          <p:cNvSpPr txBox="1"/>
          <p:nvPr/>
        </p:nvSpPr>
        <p:spPr>
          <a:xfrm>
            <a:off x="770586" y="300463"/>
            <a:ext cx="10650828" cy="6001643"/>
          </a:xfrm>
          <a:prstGeom prst="rect">
            <a:avLst/>
          </a:prstGeom>
          <a:noFill/>
        </p:spPr>
        <p:txBody>
          <a:bodyPr wrap="square">
            <a:spAutoFit/>
          </a:bodyPr>
          <a:lstStyle/>
          <a:p>
            <a:pPr algn="ctr"/>
            <a:r>
              <a:rPr lang="fr-FR" sz="9600" b="1" dirty="0">
                <a:solidFill>
                  <a:srgbClr val="FFC000"/>
                </a:solidFill>
              </a:rPr>
              <a:t>Avez-vous des questions à poser sur ce questionnaire?</a:t>
            </a:r>
            <a:endParaRPr lang="fr-FR" dirty="0">
              <a:solidFill>
                <a:srgbClr val="FFC000"/>
              </a:solidFill>
            </a:endParaRPr>
          </a:p>
        </p:txBody>
      </p:sp>
    </p:spTree>
    <p:extLst>
      <p:ext uri="{BB962C8B-B14F-4D97-AF65-F5344CB8AC3E}">
        <p14:creationId xmlns:p14="http://schemas.microsoft.com/office/powerpoint/2010/main" val="3423871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e 8">
            <a:extLst>
              <a:ext uri="{FF2B5EF4-FFF2-40B4-BE49-F238E27FC236}">
                <a16:creationId xmlns:a16="http://schemas.microsoft.com/office/drawing/2014/main" id="{4EB9DD85-C332-45EA-8D2D-7041B91AAF19}"/>
              </a:ext>
            </a:extLst>
          </p:cNvPr>
          <p:cNvGrpSpPr/>
          <p:nvPr/>
        </p:nvGrpSpPr>
        <p:grpSpPr>
          <a:xfrm>
            <a:off x="0" y="-72964"/>
            <a:ext cx="12187238" cy="7003928"/>
            <a:chOff x="4762" y="-31845"/>
            <a:chExt cx="12187238" cy="7003928"/>
          </a:xfrm>
        </p:grpSpPr>
        <p:pic>
          <p:nvPicPr>
            <p:cNvPr id="1026" name="Image 451">
              <a:extLst>
                <a:ext uri="{FF2B5EF4-FFF2-40B4-BE49-F238E27FC236}">
                  <a16:creationId xmlns:a16="http://schemas.microsoft.com/office/drawing/2014/main" id="{13CDAE4B-F895-49DC-8F8A-0C519B503C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2" y="2535519"/>
              <a:ext cx="6889728" cy="4436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lèche : bas 4">
              <a:extLst>
                <a:ext uri="{FF2B5EF4-FFF2-40B4-BE49-F238E27FC236}">
                  <a16:creationId xmlns:a16="http://schemas.microsoft.com/office/drawing/2014/main" id="{C9919560-C1F2-42A1-A0D3-622C31A20A66}"/>
                </a:ext>
              </a:extLst>
            </p:cNvPr>
            <p:cNvSpPr/>
            <p:nvPr/>
          </p:nvSpPr>
          <p:spPr>
            <a:xfrm flipH="1">
              <a:off x="10495129" y="4896755"/>
              <a:ext cx="245658" cy="80898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a:p>
          </p:txBody>
        </p:sp>
        <p:sp>
          <p:nvSpPr>
            <p:cNvPr id="2" name="ZoneTexte 1">
              <a:extLst>
                <a:ext uri="{FF2B5EF4-FFF2-40B4-BE49-F238E27FC236}">
                  <a16:creationId xmlns:a16="http://schemas.microsoft.com/office/drawing/2014/main" id="{5FE58223-35CF-4FE1-B10A-8E2ED53D782B}"/>
                </a:ext>
              </a:extLst>
            </p:cNvPr>
            <p:cNvSpPr txBox="1"/>
            <p:nvPr/>
          </p:nvSpPr>
          <p:spPr>
            <a:xfrm>
              <a:off x="7795244" y="4885749"/>
              <a:ext cx="2660542" cy="830997"/>
            </a:xfrm>
            <a:prstGeom prst="rect">
              <a:avLst/>
            </a:prstGeom>
            <a:noFill/>
          </p:spPr>
          <p:txBody>
            <a:bodyPr wrap="square" rtlCol="0">
              <a:spAutoFit/>
            </a:bodyPr>
            <a:lstStyle/>
            <a:p>
              <a:pPr algn="ctr"/>
              <a:r>
                <a:rPr lang="fr-FR" sz="4800" b="1" dirty="0">
                  <a:solidFill>
                    <a:srgbClr val="0070C0"/>
                  </a:solidFill>
                </a:rPr>
                <a:t>EXEMPLE</a:t>
              </a:r>
            </a:p>
          </p:txBody>
        </p:sp>
        <p:pic>
          <p:nvPicPr>
            <p:cNvPr id="7" name="Image 6">
              <a:extLst>
                <a:ext uri="{FF2B5EF4-FFF2-40B4-BE49-F238E27FC236}">
                  <a16:creationId xmlns:a16="http://schemas.microsoft.com/office/drawing/2014/main" id="{B2CB23A8-79DD-4760-9C62-3FC56944C8D3}"/>
                </a:ext>
              </a:extLst>
            </p:cNvPr>
            <p:cNvPicPr/>
            <p:nvPr/>
          </p:nvPicPr>
          <p:blipFill>
            <a:blip r:embed="rId3"/>
            <a:stretch>
              <a:fillRect/>
            </a:stretch>
          </p:blipFill>
          <p:spPr>
            <a:xfrm>
              <a:off x="4890448" y="-31845"/>
              <a:ext cx="7301552" cy="3835021"/>
            </a:xfrm>
            <a:prstGeom prst="rect">
              <a:avLst/>
            </a:prstGeom>
          </p:spPr>
        </p:pic>
      </p:grpSp>
    </p:spTree>
    <p:extLst>
      <p:ext uri="{BB962C8B-B14F-4D97-AF65-F5344CB8AC3E}">
        <p14:creationId xmlns:p14="http://schemas.microsoft.com/office/powerpoint/2010/main" val="2895035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e 12">
            <a:extLst>
              <a:ext uri="{FF2B5EF4-FFF2-40B4-BE49-F238E27FC236}">
                <a16:creationId xmlns:a16="http://schemas.microsoft.com/office/drawing/2014/main" id="{5A249918-54E6-46A9-AEB0-FC956C55ACEF}"/>
              </a:ext>
            </a:extLst>
          </p:cNvPr>
          <p:cNvGrpSpPr/>
          <p:nvPr/>
        </p:nvGrpSpPr>
        <p:grpSpPr>
          <a:xfrm>
            <a:off x="-31610" y="-77337"/>
            <a:ext cx="12266333" cy="6935338"/>
            <a:chOff x="-31610" y="-77337"/>
            <a:chExt cx="12266333" cy="6935338"/>
          </a:xfrm>
        </p:grpSpPr>
        <p:pic>
          <p:nvPicPr>
            <p:cNvPr id="1026" name="Image 451">
              <a:extLst>
                <a:ext uri="{FF2B5EF4-FFF2-40B4-BE49-F238E27FC236}">
                  <a16:creationId xmlns:a16="http://schemas.microsoft.com/office/drawing/2014/main" id="{13CDAE4B-F895-49DC-8F8A-0C519B503C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610" y="2924021"/>
              <a:ext cx="6523142" cy="3933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ZoneTexte 4">
              <a:extLst>
                <a:ext uri="{FF2B5EF4-FFF2-40B4-BE49-F238E27FC236}">
                  <a16:creationId xmlns:a16="http://schemas.microsoft.com/office/drawing/2014/main" id="{55F3F6C7-7C7F-44E0-8376-68E88423CD30}"/>
                </a:ext>
              </a:extLst>
            </p:cNvPr>
            <p:cNvSpPr txBox="1"/>
            <p:nvPr/>
          </p:nvSpPr>
          <p:spPr>
            <a:xfrm>
              <a:off x="295936" y="648238"/>
              <a:ext cx="4349088" cy="1569660"/>
            </a:xfrm>
            <a:prstGeom prst="rect">
              <a:avLst/>
            </a:prstGeom>
            <a:noFill/>
          </p:spPr>
          <p:txBody>
            <a:bodyPr wrap="square" rtlCol="0">
              <a:spAutoFit/>
            </a:bodyPr>
            <a:lstStyle/>
            <a:p>
              <a:r>
                <a:rPr lang="fr-FR" sz="3200" b="1" dirty="0">
                  <a:solidFill>
                    <a:srgbClr val="0070C0"/>
                  </a:solidFill>
                </a:rPr>
                <a:t>Pour ce premier exemple, </a:t>
              </a:r>
            </a:p>
            <a:p>
              <a:r>
                <a:rPr lang="fr-FR" sz="3200" b="1" dirty="0">
                  <a:solidFill>
                    <a:srgbClr val="0070C0"/>
                  </a:solidFill>
                </a:rPr>
                <a:t>nous aurions répondu &gt;</a:t>
              </a:r>
            </a:p>
          </p:txBody>
        </p:sp>
        <p:pic>
          <p:nvPicPr>
            <p:cNvPr id="12" name="Image 11">
              <a:extLst>
                <a:ext uri="{FF2B5EF4-FFF2-40B4-BE49-F238E27FC236}">
                  <a16:creationId xmlns:a16="http://schemas.microsoft.com/office/drawing/2014/main" id="{BD939C68-083C-4693-A3DE-7E02F19688F1}"/>
                </a:ext>
              </a:extLst>
            </p:cNvPr>
            <p:cNvPicPr>
              <a:picLocks noChangeAspect="1"/>
            </p:cNvPicPr>
            <p:nvPr/>
          </p:nvPicPr>
          <p:blipFill>
            <a:blip r:embed="rId3"/>
            <a:stretch>
              <a:fillRect/>
            </a:stretch>
          </p:blipFill>
          <p:spPr>
            <a:xfrm>
              <a:off x="4568980" y="-77337"/>
              <a:ext cx="7665743" cy="4467367"/>
            </a:xfrm>
            <a:prstGeom prst="rect">
              <a:avLst/>
            </a:prstGeom>
          </p:spPr>
        </p:pic>
      </p:grpSp>
    </p:spTree>
    <p:extLst>
      <p:ext uri="{BB962C8B-B14F-4D97-AF65-F5344CB8AC3E}">
        <p14:creationId xmlns:p14="http://schemas.microsoft.com/office/powerpoint/2010/main" val="146186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E8A1EA6E-8B75-4DAA-AB13-914E1BB29D75}"/>
              </a:ext>
            </a:extLst>
          </p:cNvPr>
          <p:cNvSpPr txBox="1"/>
          <p:nvPr/>
        </p:nvSpPr>
        <p:spPr>
          <a:xfrm>
            <a:off x="820627" y="1633395"/>
            <a:ext cx="10650828" cy="3046988"/>
          </a:xfrm>
          <a:prstGeom prst="rect">
            <a:avLst/>
          </a:prstGeom>
          <a:noFill/>
        </p:spPr>
        <p:txBody>
          <a:bodyPr wrap="square">
            <a:spAutoFit/>
          </a:bodyPr>
          <a:lstStyle/>
          <a:p>
            <a:pPr algn="ctr"/>
            <a:r>
              <a:rPr lang="fr-FR" sz="9600" b="1" dirty="0">
                <a:solidFill>
                  <a:srgbClr val="FF66FF"/>
                </a:solidFill>
              </a:rPr>
              <a:t>Avez-vous d’autres questions?</a:t>
            </a:r>
            <a:endParaRPr lang="fr-FR" dirty="0">
              <a:solidFill>
                <a:srgbClr val="FF66FF"/>
              </a:solidFill>
            </a:endParaRPr>
          </a:p>
        </p:txBody>
      </p:sp>
    </p:spTree>
    <p:extLst>
      <p:ext uri="{BB962C8B-B14F-4D97-AF65-F5344CB8AC3E}">
        <p14:creationId xmlns:p14="http://schemas.microsoft.com/office/powerpoint/2010/main" val="2966347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e 7">
            <a:extLst>
              <a:ext uri="{FF2B5EF4-FFF2-40B4-BE49-F238E27FC236}">
                <a16:creationId xmlns:a16="http://schemas.microsoft.com/office/drawing/2014/main" id="{4C5152DA-0D15-4A00-A5E1-646D6EA44C2B}"/>
              </a:ext>
            </a:extLst>
          </p:cNvPr>
          <p:cNvGrpSpPr/>
          <p:nvPr/>
        </p:nvGrpSpPr>
        <p:grpSpPr>
          <a:xfrm>
            <a:off x="-16747" y="0"/>
            <a:ext cx="12225494" cy="6903624"/>
            <a:chOff x="-33494" y="0"/>
            <a:chExt cx="12225494" cy="6903624"/>
          </a:xfrm>
        </p:grpSpPr>
        <p:pic>
          <p:nvPicPr>
            <p:cNvPr id="3075" name="Image 5">
              <a:extLst>
                <a:ext uri="{FF2B5EF4-FFF2-40B4-BE49-F238E27FC236}">
                  <a16:creationId xmlns:a16="http://schemas.microsoft.com/office/drawing/2014/main" id="{BBAA175E-E036-4A41-9253-9F73DA1FAA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80127" y="3850783"/>
              <a:ext cx="4011873" cy="3007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age 3">
              <a:extLst>
                <a:ext uri="{FF2B5EF4-FFF2-40B4-BE49-F238E27FC236}">
                  <a16:creationId xmlns:a16="http://schemas.microsoft.com/office/drawing/2014/main" id="{7DBC2436-4FC5-45F6-9DF3-ADB023507946}"/>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37910" y="2379666"/>
              <a:ext cx="4069725" cy="2667046"/>
            </a:xfrm>
            <a:prstGeom prst="rect">
              <a:avLst/>
            </a:prstGeom>
            <a:noFill/>
            <a:ln>
              <a:noFill/>
            </a:ln>
          </p:spPr>
        </p:pic>
        <p:pic>
          <p:nvPicPr>
            <p:cNvPr id="7" name="Image 6">
              <a:extLst>
                <a:ext uri="{FF2B5EF4-FFF2-40B4-BE49-F238E27FC236}">
                  <a16:creationId xmlns:a16="http://schemas.microsoft.com/office/drawing/2014/main" id="{450A1323-CFD4-4123-9E74-9B2DB4D80747}"/>
                </a:ext>
              </a:extLst>
            </p:cNvPr>
            <p:cNvPicPr/>
            <p:nvPr/>
          </p:nvPicPr>
          <p:blipFill>
            <a:blip r:embed="rId4"/>
            <a:stretch>
              <a:fillRect/>
            </a:stretch>
          </p:blipFill>
          <p:spPr>
            <a:xfrm>
              <a:off x="-33494" y="4073447"/>
              <a:ext cx="4978533" cy="2830177"/>
            </a:xfrm>
            <a:prstGeom prst="rect">
              <a:avLst/>
            </a:prstGeom>
          </p:spPr>
        </p:pic>
        <p:grpSp>
          <p:nvGrpSpPr>
            <p:cNvPr id="3" name="Group 2">
              <a:extLst>
                <a:ext uri="{FF2B5EF4-FFF2-40B4-BE49-F238E27FC236}">
                  <a16:creationId xmlns:a16="http://schemas.microsoft.com/office/drawing/2014/main" id="{0A68643F-5D32-443D-927A-0E887F85F2EE}"/>
                </a:ext>
              </a:extLst>
            </p:cNvPr>
            <p:cNvGrpSpPr>
              <a:grpSpLocks/>
            </p:cNvGrpSpPr>
            <p:nvPr/>
          </p:nvGrpSpPr>
          <p:grpSpPr bwMode="auto">
            <a:xfrm>
              <a:off x="-33494" y="0"/>
              <a:ext cx="3998913" cy="2828925"/>
              <a:chOff x="108167808" y="107482365"/>
              <a:chExt cx="3999323" cy="2828789"/>
            </a:xfrm>
          </p:grpSpPr>
          <p:pic>
            <p:nvPicPr>
              <p:cNvPr id="1027" name="Picture 3">
                <a:extLst>
                  <a:ext uri="{FF2B5EF4-FFF2-40B4-BE49-F238E27FC236}">
                    <a16:creationId xmlns:a16="http://schemas.microsoft.com/office/drawing/2014/main" id="{A632FC8C-1382-4EAF-BAB8-A1530E87B83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167808" y="107482365"/>
                <a:ext cx="3999323" cy="2828789"/>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5" name="Oval 4">
                <a:extLst>
                  <a:ext uri="{FF2B5EF4-FFF2-40B4-BE49-F238E27FC236}">
                    <a16:creationId xmlns:a16="http://schemas.microsoft.com/office/drawing/2014/main" id="{3D672243-52CB-43DD-A055-C3FB743747AC}"/>
                  </a:ext>
                </a:extLst>
              </p:cNvPr>
              <p:cNvSpPr>
                <a:spLocks noChangeArrowheads="1"/>
              </p:cNvSpPr>
              <p:nvPr/>
            </p:nvSpPr>
            <p:spPr bwMode="auto">
              <a:xfrm>
                <a:off x="108363896" y="107786773"/>
                <a:ext cx="944379" cy="944381"/>
              </a:xfrm>
              <a:prstGeom prst="ellipse">
                <a:avLst/>
              </a:prstGeom>
              <a:noFill/>
              <a:ln w="38100" algn="ctr">
                <a:solidFill>
                  <a:srgbClr val="FFFFFF"/>
                </a:solidFill>
                <a:round/>
                <a:headEnd/>
                <a:tailEn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fr-FR"/>
              </a:p>
            </p:txBody>
          </p:sp>
        </p:grpSp>
      </p:grpSp>
    </p:spTree>
    <p:extLst>
      <p:ext uri="{BB962C8B-B14F-4D97-AF65-F5344CB8AC3E}">
        <p14:creationId xmlns:p14="http://schemas.microsoft.com/office/powerpoint/2010/main" val="2568513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e 1">
            <a:extLst>
              <a:ext uri="{FF2B5EF4-FFF2-40B4-BE49-F238E27FC236}">
                <a16:creationId xmlns:a16="http://schemas.microsoft.com/office/drawing/2014/main" id="{015161EC-F76D-455A-B142-DF278AA45C0E}"/>
              </a:ext>
            </a:extLst>
          </p:cNvPr>
          <p:cNvGrpSpPr/>
          <p:nvPr/>
        </p:nvGrpSpPr>
        <p:grpSpPr>
          <a:xfrm>
            <a:off x="0" y="38332"/>
            <a:ext cx="12286854" cy="6861176"/>
            <a:chOff x="0" y="38332"/>
            <a:chExt cx="12286854" cy="6861176"/>
          </a:xfrm>
        </p:grpSpPr>
        <p:pic>
          <p:nvPicPr>
            <p:cNvPr id="1026" name="Image 7">
              <a:extLst>
                <a:ext uri="{FF2B5EF4-FFF2-40B4-BE49-F238E27FC236}">
                  <a16:creationId xmlns:a16="http://schemas.microsoft.com/office/drawing/2014/main" id="{3BD05ECC-F865-4702-8A95-52D8065108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23440" y="38332"/>
              <a:ext cx="4563414" cy="3422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Image 8">
              <a:extLst>
                <a:ext uri="{FF2B5EF4-FFF2-40B4-BE49-F238E27FC236}">
                  <a16:creationId xmlns:a16="http://schemas.microsoft.com/office/drawing/2014/main" id="{DAD23457-7C9F-4128-9AD0-D6B97C1D03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23440" y="3497034"/>
              <a:ext cx="4563414" cy="3402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 5">
              <a:extLst>
                <a:ext uri="{FF2B5EF4-FFF2-40B4-BE49-F238E27FC236}">
                  <a16:creationId xmlns:a16="http://schemas.microsoft.com/office/drawing/2014/main" id="{3A9C60E4-C19A-4C9B-91C3-69502D0A6039}"/>
                </a:ext>
              </a:extLst>
            </p:cNvPr>
            <p:cNvPicPr/>
            <p:nvPr/>
          </p:nvPicPr>
          <p:blipFill>
            <a:blip r:embed="rId4"/>
            <a:stretch>
              <a:fillRect/>
            </a:stretch>
          </p:blipFill>
          <p:spPr>
            <a:xfrm>
              <a:off x="0" y="1397487"/>
              <a:ext cx="7574963" cy="4199094"/>
            </a:xfrm>
            <a:prstGeom prst="rect">
              <a:avLst/>
            </a:prstGeom>
          </p:spPr>
        </p:pic>
      </p:grpSp>
    </p:spTree>
    <p:extLst>
      <p:ext uri="{BB962C8B-B14F-4D97-AF65-F5344CB8AC3E}">
        <p14:creationId xmlns:p14="http://schemas.microsoft.com/office/powerpoint/2010/main" val="1828999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CEA3BDD7-59F3-4759-A4DC-80C2C9394B55}"/>
              </a:ext>
            </a:extLst>
          </p:cNvPr>
          <p:cNvSpPr txBox="1"/>
          <p:nvPr/>
        </p:nvSpPr>
        <p:spPr>
          <a:xfrm>
            <a:off x="134319" y="328469"/>
            <a:ext cx="11794211" cy="6001643"/>
          </a:xfrm>
          <a:prstGeom prst="rect">
            <a:avLst/>
          </a:prstGeom>
          <a:noFill/>
        </p:spPr>
        <p:txBody>
          <a:bodyPr wrap="square" rtlCol="0">
            <a:spAutoFit/>
          </a:bodyPr>
          <a:lstStyle/>
          <a:p>
            <a:pPr algn="ctr"/>
            <a:r>
              <a:rPr lang="fr-FR" sz="4400" i="1" dirty="0">
                <a:solidFill>
                  <a:srgbClr val="00B0F0"/>
                </a:solidFill>
              </a:rPr>
              <a:t>Nous abordons ici le </a:t>
            </a:r>
          </a:p>
          <a:p>
            <a:pPr algn="ctr"/>
            <a:r>
              <a:rPr lang="fr-FR" sz="4800" b="1" dirty="0">
                <a:solidFill>
                  <a:srgbClr val="00B0F0"/>
                </a:solidFill>
              </a:rPr>
              <a:t>thème général </a:t>
            </a:r>
          </a:p>
          <a:p>
            <a:pPr algn="ctr"/>
            <a:r>
              <a:rPr lang="fr-FR" sz="4800" b="1" dirty="0">
                <a:solidFill>
                  <a:srgbClr val="FF0000"/>
                </a:solidFill>
              </a:rPr>
              <a:t>des</a:t>
            </a:r>
            <a:r>
              <a:rPr lang="fr-FR" sz="4800" b="1" dirty="0">
                <a:solidFill>
                  <a:srgbClr val="00B0F0"/>
                </a:solidFill>
              </a:rPr>
              <a:t> </a:t>
            </a:r>
            <a:r>
              <a:rPr lang="fr-FR" sz="4800" b="1" dirty="0">
                <a:solidFill>
                  <a:srgbClr val="FF0000"/>
                </a:solidFill>
              </a:rPr>
              <a:t>élèves en situation de handicap (ESH)</a:t>
            </a:r>
          </a:p>
          <a:p>
            <a:pPr algn="ctr"/>
            <a:r>
              <a:rPr lang="fr-FR" sz="4800" b="1" i="1" dirty="0">
                <a:solidFill>
                  <a:srgbClr val="FF0000"/>
                </a:solidFill>
              </a:rPr>
              <a:t> </a:t>
            </a:r>
          </a:p>
          <a:p>
            <a:pPr algn="ctr"/>
            <a:r>
              <a:rPr lang="fr-FR" sz="4800" b="1" dirty="0">
                <a:solidFill>
                  <a:srgbClr val="00B0F0"/>
                </a:solidFill>
              </a:rPr>
              <a:t>et plus particulièrement </a:t>
            </a:r>
          </a:p>
          <a:p>
            <a:pPr algn="ctr"/>
            <a:r>
              <a:rPr lang="fr-FR" sz="4800" b="1" dirty="0">
                <a:solidFill>
                  <a:srgbClr val="FF0000"/>
                </a:solidFill>
              </a:rPr>
              <a:t>leur vécu intérieur</a:t>
            </a:r>
            <a:r>
              <a:rPr lang="fr-FR" sz="4800" dirty="0">
                <a:solidFill>
                  <a:srgbClr val="00B0F0"/>
                </a:solidFill>
              </a:rPr>
              <a:t> </a:t>
            </a:r>
          </a:p>
          <a:p>
            <a:pPr algn="ctr"/>
            <a:r>
              <a:rPr lang="fr-FR" sz="4400" i="1" dirty="0">
                <a:solidFill>
                  <a:srgbClr val="00B0F0"/>
                </a:solidFill>
              </a:rPr>
              <a:t>en classe inclusive et en d’autres structures éducatives.</a:t>
            </a:r>
          </a:p>
        </p:txBody>
      </p:sp>
    </p:spTree>
    <p:extLst>
      <p:ext uri="{BB962C8B-B14F-4D97-AF65-F5344CB8AC3E}">
        <p14:creationId xmlns:p14="http://schemas.microsoft.com/office/powerpoint/2010/main" val="1877151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e 8">
            <a:extLst>
              <a:ext uri="{FF2B5EF4-FFF2-40B4-BE49-F238E27FC236}">
                <a16:creationId xmlns:a16="http://schemas.microsoft.com/office/drawing/2014/main" id="{3D88FEFB-7481-4564-BCCB-E1EBE873E435}"/>
              </a:ext>
            </a:extLst>
          </p:cNvPr>
          <p:cNvGrpSpPr/>
          <p:nvPr/>
        </p:nvGrpSpPr>
        <p:grpSpPr>
          <a:xfrm>
            <a:off x="0" y="-54665"/>
            <a:ext cx="12192000" cy="6925175"/>
            <a:chOff x="0" y="-67175"/>
            <a:chExt cx="12192000" cy="6925175"/>
          </a:xfrm>
        </p:grpSpPr>
        <p:pic>
          <p:nvPicPr>
            <p:cNvPr id="7" name="Image 6">
              <a:extLst>
                <a:ext uri="{FF2B5EF4-FFF2-40B4-BE49-F238E27FC236}">
                  <a16:creationId xmlns:a16="http://schemas.microsoft.com/office/drawing/2014/main" id="{3E7480EF-F8F5-4F92-9B00-FA619FD1DDD3}"/>
                </a:ext>
              </a:extLst>
            </p:cNvPr>
            <p:cNvPicPr>
              <a:picLocks noChangeAspect="1"/>
            </p:cNvPicPr>
            <p:nvPr/>
          </p:nvPicPr>
          <p:blipFill>
            <a:blip r:embed="rId3"/>
            <a:stretch>
              <a:fillRect/>
            </a:stretch>
          </p:blipFill>
          <p:spPr>
            <a:xfrm>
              <a:off x="0" y="4900711"/>
              <a:ext cx="1875020" cy="1644079"/>
            </a:xfrm>
            <a:prstGeom prst="rect">
              <a:avLst/>
            </a:prstGeom>
          </p:spPr>
        </p:pic>
        <p:pic>
          <p:nvPicPr>
            <p:cNvPr id="8" name="Image 7">
              <a:extLst>
                <a:ext uri="{FF2B5EF4-FFF2-40B4-BE49-F238E27FC236}">
                  <a16:creationId xmlns:a16="http://schemas.microsoft.com/office/drawing/2014/main" id="{18BCA396-6C07-429C-9EF8-E76C4A6F313B}"/>
                </a:ext>
              </a:extLst>
            </p:cNvPr>
            <p:cNvPicPr>
              <a:picLocks noChangeAspect="1"/>
            </p:cNvPicPr>
            <p:nvPr/>
          </p:nvPicPr>
          <p:blipFill>
            <a:blip r:embed="rId4"/>
            <a:stretch>
              <a:fillRect/>
            </a:stretch>
          </p:blipFill>
          <p:spPr>
            <a:xfrm>
              <a:off x="1991736" y="4915202"/>
              <a:ext cx="3246736" cy="1629588"/>
            </a:xfrm>
            <a:prstGeom prst="rect">
              <a:avLst/>
            </a:prstGeom>
          </p:spPr>
        </p:pic>
        <p:grpSp>
          <p:nvGrpSpPr>
            <p:cNvPr id="13" name="Groupe 123">
              <a:extLst>
                <a:ext uri="{FF2B5EF4-FFF2-40B4-BE49-F238E27FC236}">
                  <a16:creationId xmlns:a16="http://schemas.microsoft.com/office/drawing/2014/main" id="{38D7F2FB-DC63-4A9C-A2FF-E03E18096616}"/>
                </a:ext>
              </a:extLst>
            </p:cNvPr>
            <p:cNvGrpSpPr>
              <a:grpSpLocks/>
            </p:cNvGrpSpPr>
            <p:nvPr/>
          </p:nvGrpSpPr>
          <p:grpSpPr bwMode="auto">
            <a:xfrm>
              <a:off x="0" y="-67175"/>
              <a:ext cx="9565020" cy="4490054"/>
              <a:chOff x="1068590" y="1053272"/>
              <a:chExt cx="57612" cy="23105"/>
            </a:xfrm>
          </p:grpSpPr>
          <p:pic>
            <p:nvPicPr>
              <p:cNvPr id="14" name="Picture 3">
                <a:extLst>
                  <a:ext uri="{FF2B5EF4-FFF2-40B4-BE49-F238E27FC236}">
                    <a16:creationId xmlns:a16="http://schemas.microsoft.com/office/drawing/2014/main" id="{892B6C7C-810E-409F-AA68-0D79C6FD92A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8590" y="1053272"/>
                <a:ext cx="57612" cy="23106"/>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15" name="Oval 4">
                <a:extLst>
                  <a:ext uri="{FF2B5EF4-FFF2-40B4-BE49-F238E27FC236}">
                    <a16:creationId xmlns:a16="http://schemas.microsoft.com/office/drawing/2014/main" id="{08493E0F-48AC-4DD7-8D81-FEB67877384E}"/>
                  </a:ext>
                </a:extLst>
              </p:cNvPr>
              <p:cNvSpPr>
                <a:spLocks noChangeArrowheads="1"/>
              </p:cNvSpPr>
              <p:nvPr/>
            </p:nvSpPr>
            <p:spPr bwMode="auto">
              <a:xfrm>
                <a:off x="1098837" y="1058935"/>
                <a:ext cx="6093" cy="5727"/>
              </a:xfrm>
              <a:prstGeom prst="ellipse">
                <a:avLst/>
              </a:prstGeom>
              <a:noFill/>
              <a:ln w="34925">
                <a:solidFill>
                  <a:srgbClr val="FFFFFF"/>
                </a:solidFill>
                <a:round/>
                <a:headEnd/>
                <a:tailEn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fr-FR" dirty="0"/>
              </a:p>
            </p:txBody>
          </p:sp>
        </p:grpSp>
        <p:pic>
          <p:nvPicPr>
            <p:cNvPr id="16" name="Image 448" descr="2) Unité 2 : langue des signes en arabe - forcontic">
              <a:extLst>
                <a:ext uri="{FF2B5EF4-FFF2-40B4-BE49-F238E27FC236}">
                  <a16:creationId xmlns:a16="http://schemas.microsoft.com/office/drawing/2014/main" id="{7E3ECD26-B0B9-4BF8-B314-FB3725BA638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36174" y="423082"/>
              <a:ext cx="2276411" cy="2902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Image 16">
              <a:extLst>
                <a:ext uri="{FF2B5EF4-FFF2-40B4-BE49-F238E27FC236}">
                  <a16:creationId xmlns:a16="http://schemas.microsoft.com/office/drawing/2014/main" id="{4315E518-E676-439C-93EF-8875FBC01860}"/>
                </a:ext>
              </a:extLst>
            </p:cNvPr>
            <p:cNvPicPr>
              <a:picLocks noChangeAspect="1"/>
            </p:cNvPicPr>
            <p:nvPr/>
          </p:nvPicPr>
          <p:blipFill>
            <a:blip r:embed="rId7"/>
            <a:stretch>
              <a:fillRect/>
            </a:stretch>
          </p:blipFill>
          <p:spPr>
            <a:xfrm>
              <a:off x="5350904" y="4915203"/>
              <a:ext cx="2149053" cy="1629588"/>
            </a:xfrm>
            <a:prstGeom prst="rect">
              <a:avLst/>
            </a:prstGeom>
          </p:spPr>
        </p:pic>
        <p:pic>
          <p:nvPicPr>
            <p:cNvPr id="18" name="Image 17">
              <a:extLst>
                <a:ext uri="{FF2B5EF4-FFF2-40B4-BE49-F238E27FC236}">
                  <a16:creationId xmlns:a16="http://schemas.microsoft.com/office/drawing/2014/main" id="{DDAE5AE4-BBDF-41CE-B7FD-EB188CD4C810}"/>
                </a:ext>
              </a:extLst>
            </p:cNvPr>
            <p:cNvPicPr/>
            <p:nvPr/>
          </p:nvPicPr>
          <p:blipFill>
            <a:blip r:embed="rId8"/>
            <a:stretch>
              <a:fillRect/>
            </a:stretch>
          </p:blipFill>
          <p:spPr>
            <a:xfrm>
              <a:off x="7251510" y="3689445"/>
              <a:ext cx="4940490" cy="3168555"/>
            </a:xfrm>
            <a:prstGeom prst="rect">
              <a:avLst/>
            </a:prstGeom>
          </p:spPr>
        </p:pic>
      </p:grpSp>
    </p:spTree>
    <p:extLst>
      <p:ext uri="{BB962C8B-B14F-4D97-AF65-F5344CB8AC3E}">
        <p14:creationId xmlns:p14="http://schemas.microsoft.com/office/powerpoint/2010/main" val="2901933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CC92E30-E13F-4087-A22B-C69F63CD60C7}"/>
              </a:ext>
            </a:extLst>
          </p:cNvPr>
          <p:cNvSpPr/>
          <p:nvPr/>
        </p:nvSpPr>
        <p:spPr>
          <a:xfrm>
            <a:off x="3131439" y="3795334"/>
            <a:ext cx="1624269" cy="29603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8" name="Groupe 7">
            <a:extLst>
              <a:ext uri="{FF2B5EF4-FFF2-40B4-BE49-F238E27FC236}">
                <a16:creationId xmlns:a16="http://schemas.microsoft.com/office/drawing/2014/main" id="{794B27A7-E358-4B24-876F-7F41284C6A4E}"/>
              </a:ext>
            </a:extLst>
          </p:cNvPr>
          <p:cNvGrpSpPr/>
          <p:nvPr/>
        </p:nvGrpSpPr>
        <p:grpSpPr>
          <a:xfrm>
            <a:off x="87573" y="30066"/>
            <a:ext cx="12016854" cy="6710264"/>
            <a:chOff x="-38042" y="-25698"/>
            <a:chExt cx="12159988" cy="6893255"/>
          </a:xfrm>
        </p:grpSpPr>
        <p:pic>
          <p:nvPicPr>
            <p:cNvPr id="3074" name="Picture 2">
              <a:extLst>
                <a:ext uri="{FF2B5EF4-FFF2-40B4-BE49-F238E27FC236}">
                  <a16:creationId xmlns:a16="http://schemas.microsoft.com/office/drawing/2014/main" id="{B9A9E5A7-D3B9-45F2-ACC1-7604340725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15989" y="0"/>
              <a:ext cx="4605957" cy="6867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Image 5" descr="C:\KINSHASA-HIB-AM\KINàcpter120214\FormationsEnseignants\illustrations\CONFUSIONSSONS.jpg">
              <a:extLst>
                <a:ext uri="{FF2B5EF4-FFF2-40B4-BE49-F238E27FC236}">
                  <a16:creationId xmlns:a16="http://schemas.microsoft.com/office/drawing/2014/main" id="{9305481F-FA6C-4946-87D2-7A1EE9D4CC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8754" y="3259351"/>
              <a:ext cx="3101366" cy="3559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ZoneTexte 2">
              <a:extLst>
                <a:ext uri="{FF2B5EF4-FFF2-40B4-BE49-F238E27FC236}">
                  <a16:creationId xmlns:a16="http://schemas.microsoft.com/office/drawing/2014/main" id="{C1D5DD9D-7B19-4023-BEB0-ADEE8A05EEF5}"/>
                </a:ext>
              </a:extLst>
            </p:cNvPr>
            <p:cNvSpPr txBox="1"/>
            <p:nvPr/>
          </p:nvSpPr>
          <p:spPr>
            <a:xfrm>
              <a:off x="4890446" y="3299931"/>
              <a:ext cx="1683225" cy="3477875"/>
            </a:xfrm>
            <a:prstGeom prst="rect">
              <a:avLst/>
            </a:prstGeom>
            <a:noFill/>
          </p:spPr>
          <p:txBody>
            <a:bodyPr wrap="square" rtlCol="0">
              <a:spAutoFit/>
            </a:bodyPr>
            <a:lstStyle/>
            <a:p>
              <a:r>
                <a:rPr lang="fr-FR" sz="2000" b="1" dirty="0">
                  <a:solidFill>
                    <a:srgbClr val="00B050"/>
                  </a:solidFill>
                </a:rPr>
                <a:t>La dyslexie </a:t>
              </a:r>
            </a:p>
            <a:p>
              <a:r>
                <a:rPr lang="fr-FR" sz="2000" b="1" dirty="0">
                  <a:solidFill>
                    <a:srgbClr val="00B050"/>
                  </a:solidFill>
                </a:rPr>
                <a:t>est une</a:t>
              </a:r>
            </a:p>
            <a:p>
              <a:r>
                <a:rPr lang="fr-FR" sz="2000" b="1" dirty="0">
                  <a:solidFill>
                    <a:srgbClr val="00B050"/>
                  </a:solidFill>
                </a:rPr>
                <a:t>condition</a:t>
              </a:r>
            </a:p>
            <a:p>
              <a:r>
                <a:rPr lang="fr-FR" sz="2000" b="1" dirty="0">
                  <a:solidFill>
                    <a:srgbClr val="00B050"/>
                  </a:solidFill>
                </a:rPr>
                <a:t>héréditaire qui</a:t>
              </a:r>
            </a:p>
            <a:p>
              <a:r>
                <a:rPr lang="fr-FR" sz="2000" b="1" dirty="0">
                  <a:solidFill>
                    <a:srgbClr val="00B050"/>
                  </a:solidFill>
                </a:rPr>
                <a:t>rend</a:t>
              </a:r>
            </a:p>
            <a:p>
              <a:r>
                <a:rPr lang="fr-FR" sz="2000" b="1" dirty="0">
                  <a:solidFill>
                    <a:srgbClr val="00B050"/>
                  </a:solidFill>
                </a:rPr>
                <a:t>extrêmement</a:t>
              </a:r>
            </a:p>
            <a:p>
              <a:r>
                <a:rPr lang="fr-FR" sz="2000" b="1" dirty="0">
                  <a:solidFill>
                    <a:srgbClr val="00B050"/>
                  </a:solidFill>
                </a:rPr>
                <a:t>difficile la</a:t>
              </a:r>
            </a:p>
            <a:p>
              <a:r>
                <a:rPr lang="fr-FR" sz="2000" b="1" dirty="0">
                  <a:solidFill>
                    <a:srgbClr val="00B050"/>
                  </a:solidFill>
                </a:rPr>
                <a:t>lecture,</a:t>
              </a:r>
            </a:p>
            <a:p>
              <a:r>
                <a:rPr lang="fr-FR" sz="2000" b="1" dirty="0">
                  <a:solidFill>
                    <a:srgbClr val="00B050"/>
                  </a:solidFill>
                </a:rPr>
                <a:t>l’écriture et</a:t>
              </a:r>
            </a:p>
            <a:p>
              <a:r>
                <a:rPr lang="fr-FR" sz="2000" b="1" dirty="0">
                  <a:solidFill>
                    <a:srgbClr val="00B050"/>
                  </a:solidFill>
                </a:rPr>
                <a:t>l’épellation</a:t>
              </a:r>
              <a:r>
                <a:rPr lang="fr-FR" b="1" dirty="0">
                  <a:solidFill>
                    <a:srgbClr val="00B050"/>
                  </a:solidFill>
                </a:rPr>
                <a:t>.</a:t>
              </a:r>
            </a:p>
          </p:txBody>
        </p:sp>
        <p:sp>
          <p:nvSpPr>
            <p:cNvPr id="4" name="Flèche : droite 3">
              <a:extLst>
                <a:ext uri="{FF2B5EF4-FFF2-40B4-BE49-F238E27FC236}">
                  <a16:creationId xmlns:a16="http://schemas.microsoft.com/office/drawing/2014/main" id="{EFA061DF-987D-42A4-8F76-836F0D1F92A2}"/>
                </a:ext>
              </a:extLst>
            </p:cNvPr>
            <p:cNvSpPr/>
            <p:nvPr/>
          </p:nvSpPr>
          <p:spPr>
            <a:xfrm>
              <a:off x="6605516" y="5038869"/>
              <a:ext cx="650543" cy="278328"/>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 name="Image 9">
              <a:extLst>
                <a:ext uri="{FF2B5EF4-FFF2-40B4-BE49-F238E27FC236}">
                  <a16:creationId xmlns:a16="http://schemas.microsoft.com/office/drawing/2014/main" id="{05306894-8119-4AD1-AC10-D3905C3913E9}"/>
                </a:ext>
              </a:extLst>
            </p:cNvPr>
            <p:cNvPicPr/>
            <p:nvPr/>
          </p:nvPicPr>
          <p:blipFill>
            <a:blip r:embed="rId4"/>
            <a:stretch>
              <a:fillRect/>
            </a:stretch>
          </p:blipFill>
          <p:spPr>
            <a:xfrm>
              <a:off x="-38042" y="-25698"/>
              <a:ext cx="6891350" cy="3424213"/>
            </a:xfrm>
            <a:prstGeom prst="rect">
              <a:avLst/>
            </a:prstGeom>
          </p:spPr>
        </p:pic>
      </p:grpSp>
    </p:spTree>
    <p:extLst>
      <p:ext uri="{BB962C8B-B14F-4D97-AF65-F5344CB8AC3E}">
        <p14:creationId xmlns:p14="http://schemas.microsoft.com/office/powerpoint/2010/main" val="2962513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39FA28AD-010A-4205-9F48-9AF47279DB37}"/>
              </a:ext>
            </a:extLst>
          </p:cNvPr>
          <p:cNvSpPr txBox="1"/>
          <p:nvPr/>
        </p:nvSpPr>
        <p:spPr>
          <a:xfrm>
            <a:off x="703501" y="428178"/>
            <a:ext cx="10595020" cy="6001643"/>
          </a:xfrm>
          <a:prstGeom prst="rect">
            <a:avLst/>
          </a:prstGeom>
          <a:noFill/>
        </p:spPr>
        <p:txBody>
          <a:bodyPr wrap="square">
            <a:spAutoFit/>
          </a:bodyPr>
          <a:lstStyle/>
          <a:p>
            <a:pPr algn="ctr"/>
            <a:r>
              <a:rPr lang="fr-FR" sz="9600" b="1" dirty="0">
                <a:solidFill>
                  <a:srgbClr val="92D050"/>
                </a:solidFill>
              </a:rPr>
              <a:t>Avez-vous des questions à poser sur ce travail qui vous a été proposé ?</a:t>
            </a:r>
            <a:endParaRPr lang="fr-FR" dirty="0">
              <a:solidFill>
                <a:srgbClr val="92D050"/>
              </a:solidFill>
            </a:endParaRPr>
          </a:p>
        </p:txBody>
      </p:sp>
    </p:spTree>
    <p:extLst>
      <p:ext uri="{BB962C8B-B14F-4D97-AF65-F5344CB8AC3E}">
        <p14:creationId xmlns:p14="http://schemas.microsoft.com/office/powerpoint/2010/main" val="2799579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FD0D00E-CA94-47DD-B666-353D2F36C643}"/>
              </a:ext>
            </a:extLst>
          </p:cNvPr>
          <p:cNvSpPr>
            <a:spLocks noGrp="1"/>
          </p:cNvSpPr>
          <p:nvPr>
            <p:ph type="ctrTitle"/>
          </p:nvPr>
        </p:nvSpPr>
        <p:spPr>
          <a:xfrm>
            <a:off x="250338" y="1182804"/>
            <a:ext cx="11600468" cy="4102057"/>
          </a:xfrm>
        </p:spPr>
        <p:txBody>
          <a:bodyPr>
            <a:noAutofit/>
          </a:bodyPr>
          <a:lstStyle/>
          <a:p>
            <a:r>
              <a:rPr lang="fr-FR" sz="13800" b="1" i="1" dirty="0">
                <a:solidFill>
                  <a:srgbClr val="0070C0"/>
                </a:solidFill>
                <a:latin typeface="+mn-lt"/>
              </a:rPr>
              <a:t>Petit exercice d’application …</a:t>
            </a:r>
          </a:p>
        </p:txBody>
      </p:sp>
    </p:spTree>
    <p:extLst>
      <p:ext uri="{BB962C8B-B14F-4D97-AF65-F5344CB8AC3E}">
        <p14:creationId xmlns:p14="http://schemas.microsoft.com/office/powerpoint/2010/main" val="152641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e 3">
            <a:extLst>
              <a:ext uri="{FF2B5EF4-FFF2-40B4-BE49-F238E27FC236}">
                <a16:creationId xmlns:a16="http://schemas.microsoft.com/office/drawing/2014/main" id="{5B7856F7-C7E0-4DE0-8D84-C5D2ED1C2D09}"/>
              </a:ext>
            </a:extLst>
          </p:cNvPr>
          <p:cNvGrpSpPr/>
          <p:nvPr/>
        </p:nvGrpSpPr>
        <p:grpSpPr>
          <a:xfrm>
            <a:off x="0" y="0"/>
            <a:ext cx="12152820" cy="6922278"/>
            <a:chOff x="0" y="0"/>
            <a:chExt cx="12152820" cy="6922278"/>
          </a:xfrm>
        </p:grpSpPr>
        <p:pic>
          <p:nvPicPr>
            <p:cNvPr id="3" name="Image 2" descr="Maucomble (76) : les parents d'enfants infirmes moteurs cérébraux créent  une classe d'éducation conductive">
              <a:extLst>
                <a:ext uri="{FF2B5EF4-FFF2-40B4-BE49-F238E27FC236}">
                  <a16:creationId xmlns:a16="http://schemas.microsoft.com/office/drawing/2014/main" id="{F6DDB930-54B7-41E6-BAB8-6A2CA3A574A4}"/>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0" y="64278"/>
              <a:ext cx="4502154" cy="3717408"/>
            </a:xfrm>
            <a:prstGeom prst="rect">
              <a:avLst/>
            </a:prstGeom>
            <a:noFill/>
            <a:ln>
              <a:noFill/>
            </a:ln>
          </p:spPr>
        </p:pic>
        <p:pic>
          <p:nvPicPr>
            <p:cNvPr id="5" name="Image 449" descr="D:\180309 tunisie education inclusive presscoliare SOFRECO HELOISE MARMOUSET - Copie\180318 réception\180705 tableaux demandés\UNAPEI SIGNALETIQUE\EXP TABLEUA COMM IMC-chTV.JPG">
              <a:extLst>
                <a:ext uri="{FF2B5EF4-FFF2-40B4-BE49-F238E27FC236}">
                  <a16:creationId xmlns:a16="http://schemas.microsoft.com/office/drawing/2014/main" id="{D6225E72-7197-4EE9-9289-1C77430D7E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47691" y="0"/>
              <a:ext cx="4905129" cy="3845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 6">
              <a:extLst>
                <a:ext uri="{FF2B5EF4-FFF2-40B4-BE49-F238E27FC236}">
                  <a16:creationId xmlns:a16="http://schemas.microsoft.com/office/drawing/2014/main" id="{4A20407D-B5C4-4134-B740-F7087F05D5C1}"/>
                </a:ext>
              </a:extLst>
            </p:cNvPr>
            <p:cNvPicPr/>
            <p:nvPr/>
          </p:nvPicPr>
          <p:blipFill>
            <a:blip r:embed="rId4"/>
            <a:stretch>
              <a:fillRect/>
            </a:stretch>
          </p:blipFill>
          <p:spPr>
            <a:xfrm>
              <a:off x="2837471" y="3781686"/>
              <a:ext cx="6129108" cy="3140592"/>
            </a:xfrm>
            <a:prstGeom prst="rect">
              <a:avLst/>
            </a:prstGeom>
          </p:spPr>
        </p:pic>
      </p:grpSp>
    </p:spTree>
    <p:extLst>
      <p:ext uri="{BB962C8B-B14F-4D97-AF65-F5344CB8AC3E}">
        <p14:creationId xmlns:p14="http://schemas.microsoft.com/office/powerpoint/2010/main" val="2849484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e 7">
            <a:extLst>
              <a:ext uri="{FF2B5EF4-FFF2-40B4-BE49-F238E27FC236}">
                <a16:creationId xmlns:a16="http://schemas.microsoft.com/office/drawing/2014/main" id="{4FC4EB2D-DB20-4DB0-BFA1-588A3829F303}"/>
              </a:ext>
            </a:extLst>
          </p:cNvPr>
          <p:cNvGrpSpPr/>
          <p:nvPr/>
        </p:nvGrpSpPr>
        <p:grpSpPr>
          <a:xfrm>
            <a:off x="36378" y="-1"/>
            <a:ext cx="12155622" cy="6910113"/>
            <a:chOff x="36378" y="-52113"/>
            <a:chExt cx="12155622" cy="6910113"/>
          </a:xfrm>
        </p:grpSpPr>
        <p:pic>
          <p:nvPicPr>
            <p:cNvPr id="2" name="Image 1" descr="▷ Narcolepsy in Children | Blog Santé - Bien-être &amp; Nutrition">
              <a:extLst>
                <a:ext uri="{FF2B5EF4-FFF2-40B4-BE49-F238E27FC236}">
                  <a16:creationId xmlns:a16="http://schemas.microsoft.com/office/drawing/2014/main" id="{C91D199E-5A9E-4F56-84F1-1F6F155A3D9D}"/>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5793475" y="-52113"/>
              <a:ext cx="6398525" cy="4421875"/>
            </a:xfrm>
            <a:prstGeom prst="rect">
              <a:avLst/>
            </a:prstGeom>
            <a:noFill/>
            <a:ln>
              <a:noFill/>
            </a:ln>
          </p:spPr>
        </p:pic>
        <p:grpSp>
          <p:nvGrpSpPr>
            <p:cNvPr id="5" name="Groupe 4">
              <a:extLst>
                <a:ext uri="{FF2B5EF4-FFF2-40B4-BE49-F238E27FC236}">
                  <a16:creationId xmlns:a16="http://schemas.microsoft.com/office/drawing/2014/main" id="{22EBD2B1-EED4-4356-9EC0-EBB70FF0D144}"/>
                </a:ext>
              </a:extLst>
            </p:cNvPr>
            <p:cNvGrpSpPr/>
            <p:nvPr/>
          </p:nvGrpSpPr>
          <p:grpSpPr>
            <a:xfrm>
              <a:off x="36378" y="1872298"/>
              <a:ext cx="6755658" cy="4985702"/>
              <a:chOff x="36378" y="1872298"/>
              <a:chExt cx="6755658" cy="4985702"/>
            </a:xfrm>
          </p:grpSpPr>
          <p:pic>
            <p:nvPicPr>
              <p:cNvPr id="3" name="Image 2" descr="Les Echos Études - Défis et perspectives de l'hôpital public">
                <a:extLst>
                  <a:ext uri="{FF2B5EF4-FFF2-40B4-BE49-F238E27FC236}">
                    <a16:creationId xmlns:a16="http://schemas.microsoft.com/office/drawing/2014/main" id="{D5CFD8A5-6185-449E-9830-F48F0F4277DC}"/>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36378" y="5127885"/>
                <a:ext cx="3013128" cy="1730115"/>
              </a:xfrm>
              <a:prstGeom prst="rect">
                <a:avLst/>
              </a:prstGeom>
              <a:noFill/>
              <a:ln>
                <a:noFill/>
              </a:ln>
            </p:spPr>
          </p:pic>
          <p:pic>
            <p:nvPicPr>
              <p:cNvPr id="7" name="Image 6">
                <a:extLst>
                  <a:ext uri="{FF2B5EF4-FFF2-40B4-BE49-F238E27FC236}">
                    <a16:creationId xmlns:a16="http://schemas.microsoft.com/office/drawing/2014/main" id="{F9B76243-1426-4898-9E12-41D8242ED38B}"/>
                  </a:ext>
                </a:extLst>
              </p:cNvPr>
              <p:cNvPicPr/>
              <p:nvPr/>
            </p:nvPicPr>
            <p:blipFill>
              <a:blip r:embed="rId4"/>
              <a:stretch>
                <a:fillRect/>
              </a:stretch>
            </p:blipFill>
            <p:spPr>
              <a:xfrm>
                <a:off x="735330" y="1872298"/>
                <a:ext cx="6056706" cy="3582670"/>
              </a:xfrm>
              <a:prstGeom prst="rect">
                <a:avLst/>
              </a:prstGeom>
            </p:spPr>
          </p:pic>
        </p:grpSp>
      </p:grpSp>
    </p:spTree>
    <p:extLst>
      <p:ext uri="{BB962C8B-B14F-4D97-AF65-F5344CB8AC3E}">
        <p14:creationId xmlns:p14="http://schemas.microsoft.com/office/powerpoint/2010/main" val="202911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e 9">
            <a:extLst>
              <a:ext uri="{FF2B5EF4-FFF2-40B4-BE49-F238E27FC236}">
                <a16:creationId xmlns:a16="http://schemas.microsoft.com/office/drawing/2014/main" id="{A411BCDF-DC93-4D5A-9F46-ADB7DF9EE94F}"/>
              </a:ext>
            </a:extLst>
          </p:cNvPr>
          <p:cNvGrpSpPr/>
          <p:nvPr/>
        </p:nvGrpSpPr>
        <p:grpSpPr>
          <a:xfrm>
            <a:off x="451586" y="0"/>
            <a:ext cx="11740414" cy="6503821"/>
            <a:chOff x="489629" y="-66760"/>
            <a:chExt cx="11740414" cy="6503821"/>
          </a:xfrm>
        </p:grpSpPr>
        <p:pic>
          <p:nvPicPr>
            <p:cNvPr id="4" name="Image 3" descr="Quelle est l'évolution des enfants hyperactifs (TDAH) à l'âge adulte?">
              <a:extLst>
                <a:ext uri="{FF2B5EF4-FFF2-40B4-BE49-F238E27FC236}">
                  <a16:creationId xmlns:a16="http://schemas.microsoft.com/office/drawing/2014/main" id="{49EB73B6-1A29-492A-B193-4FD86E64E835}"/>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rot="690223">
              <a:off x="6044360" y="2449802"/>
              <a:ext cx="4623023" cy="3987259"/>
            </a:xfrm>
            <a:prstGeom prst="rect">
              <a:avLst/>
            </a:prstGeom>
            <a:noFill/>
            <a:ln>
              <a:noFill/>
            </a:ln>
          </p:spPr>
        </p:pic>
        <p:grpSp>
          <p:nvGrpSpPr>
            <p:cNvPr id="3" name="Groupe 2">
              <a:extLst>
                <a:ext uri="{FF2B5EF4-FFF2-40B4-BE49-F238E27FC236}">
                  <a16:creationId xmlns:a16="http://schemas.microsoft.com/office/drawing/2014/main" id="{7F7F24DE-B420-4651-8D1A-99963A2B1512}"/>
                </a:ext>
              </a:extLst>
            </p:cNvPr>
            <p:cNvGrpSpPr/>
            <p:nvPr/>
          </p:nvGrpSpPr>
          <p:grpSpPr>
            <a:xfrm>
              <a:off x="489629" y="317807"/>
              <a:ext cx="5529010" cy="4301422"/>
              <a:chOff x="489629" y="317807"/>
              <a:chExt cx="5529010" cy="4301422"/>
            </a:xfrm>
          </p:grpSpPr>
          <p:pic>
            <p:nvPicPr>
              <p:cNvPr id="5" name="Image 4">
                <a:extLst>
                  <a:ext uri="{FF2B5EF4-FFF2-40B4-BE49-F238E27FC236}">
                    <a16:creationId xmlns:a16="http://schemas.microsoft.com/office/drawing/2014/main" id="{CBDE3A2C-86B0-4B2E-9974-F8CB52106E93}"/>
                  </a:ext>
                </a:extLst>
              </p:cNvPr>
              <p:cNvPicPr>
                <a:picLocks noChangeAspect="1"/>
              </p:cNvPicPr>
              <p:nvPr/>
            </p:nvPicPr>
            <p:blipFill>
              <a:blip r:embed="rId3"/>
              <a:stretch>
                <a:fillRect/>
              </a:stretch>
            </p:blipFill>
            <p:spPr>
              <a:xfrm rot="21297860">
                <a:off x="820483" y="535900"/>
                <a:ext cx="5198156" cy="4051607"/>
              </a:xfrm>
              <a:prstGeom prst="rect">
                <a:avLst/>
              </a:prstGeom>
            </p:spPr>
          </p:pic>
          <p:pic>
            <p:nvPicPr>
              <p:cNvPr id="7" name="Image 6">
                <a:extLst>
                  <a:ext uri="{FF2B5EF4-FFF2-40B4-BE49-F238E27FC236}">
                    <a16:creationId xmlns:a16="http://schemas.microsoft.com/office/drawing/2014/main" id="{039DE840-7DFF-4943-94F2-57A6D3CD355E}"/>
                  </a:ext>
                </a:extLst>
              </p:cNvPr>
              <p:cNvPicPr>
                <a:picLocks noChangeAspect="1"/>
              </p:cNvPicPr>
              <p:nvPr/>
            </p:nvPicPr>
            <p:blipFill>
              <a:blip r:embed="rId3"/>
              <a:stretch>
                <a:fillRect/>
              </a:stretch>
            </p:blipFill>
            <p:spPr>
              <a:xfrm rot="21297860">
                <a:off x="489629" y="317807"/>
                <a:ext cx="5518665" cy="4301422"/>
              </a:xfrm>
              <a:prstGeom prst="rect">
                <a:avLst/>
              </a:prstGeom>
            </p:spPr>
          </p:pic>
        </p:grpSp>
        <p:pic>
          <p:nvPicPr>
            <p:cNvPr id="9" name="Image 8">
              <a:extLst>
                <a:ext uri="{FF2B5EF4-FFF2-40B4-BE49-F238E27FC236}">
                  <a16:creationId xmlns:a16="http://schemas.microsoft.com/office/drawing/2014/main" id="{6BF8CB03-8D14-44E2-B58F-AD66DD95BC95}"/>
                </a:ext>
              </a:extLst>
            </p:cNvPr>
            <p:cNvPicPr/>
            <p:nvPr/>
          </p:nvPicPr>
          <p:blipFill>
            <a:blip r:embed="rId4"/>
            <a:stretch>
              <a:fillRect/>
            </a:stretch>
          </p:blipFill>
          <p:spPr>
            <a:xfrm>
              <a:off x="7042245" y="-66760"/>
              <a:ext cx="5187798" cy="3173901"/>
            </a:xfrm>
            <a:prstGeom prst="rect">
              <a:avLst/>
            </a:prstGeom>
          </p:spPr>
        </p:pic>
      </p:grpSp>
    </p:spTree>
    <p:extLst>
      <p:ext uri="{BB962C8B-B14F-4D97-AF65-F5344CB8AC3E}">
        <p14:creationId xmlns:p14="http://schemas.microsoft.com/office/powerpoint/2010/main" val="3082128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e 3">
            <a:extLst>
              <a:ext uri="{FF2B5EF4-FFF2-40B4-BE49-F238E27FC236}">
                <a16:creationId xmlns:a16="http://schemas.microsoft.com/office/drawing/2014/main" id="{4E511D70-E4B0-4C29-A852-8D70A05B2A2D}"/>
              </a:ext>
            </a:extLst>
          </p:cNvPr>
          <p:cNvGrpSpPr/>
          <p:nvPr/>
        </p:nvGrpSpPr>
        <p:grpSpPr>
          <a:xfrm>
            <a:off x="36394" y="40943"/>
            <a:ext cx="12191999" cy="6937420"/>
            <a:chOff x="0" y="0"/>
            <a:chExt cx="12191999" cy="6937420"/>
          </a:xfrm>
        </p:grpSpPr>
        <p:pic>
          <p:nvPicPr>
            <p:cNvPr id="2" name="Image 1">
              <a:extLst>
                <a:ext uri="{FF2B5EF4-FFF2-40B4-BE49-F238E27FC236}">
                  <a16:creationId xmlns:a16="http://schemas.microsoft.com/office/drawing/2014/main" id="{E9C05EDB-0114-4F91-BC48-E032E0B5700F}"/>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0" y="1026017"/>
              <a:ext cx="7692980" cy="5911403"/>
            </a:xfrm>
            <a:prstGeom prst="rect">
              <a:avLst/>
            </a:prstGeom>
            <a:noFill/>
            <a:ln>
              <a:noFill/>
            </a:ln>
          </p:spPr>
        </p:pic>
        <p:pic>
          <p:nvPicPr>
            <p:cNvPr id="5" name="Image 4">
              <a:extLst>
                <a:ext uri="{FF2B5EF4-FFF2-40B4-BE49-F238E27FC236}">
                  <a16:creationId xmlns:a16="http://schemas.microsoft.com/office/drawing/2014/main" id="{C33479C6-1273-4DA4-BC80-6F10C19BCB4F}"/>
                </a:ext>
              </a:extLst>
            </p:cNvPr>
            <p:cNvPicPr/>
            <p:nvPr/>
          </p:nvPicPr>
          <p:blipFill>
            <a:blip r:embed="rId3"/>
            <a:stretch>
              <a:fillRect/>
            </a:stretch>
          </p:blipFill>
          <p:spPr>
            <a:xfrm>
              <a:off x="6546376" y="0"/>
              <a:ext cx="5645623" cy="3393743"/>
            </a:xfrm>
            <a:prstGeom prst="rect">
              <a:avLst/>
            </a:prstGeom>
          </p:spPr>
        </p:pic>
      </p:grpSp>
    </p:spTree>
    <p:extLst>
      <p:ext uri="{BB962C8B-B14F-4D97-AF65-F5344CB8AC3E}">
        <p14:creationId xmlns:p14="http://schemas.microsoft.com/office/powerpoint/2010/main" val="488153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e 2">
            <a:extLst>
              <a:ext uri="{FF2B5EF4-FFF2-40B4-BE49-F238E27FC236}">
                <a16:creationId xmlns:a16="http://schemas.microsoft.com/office/drawing/2014/main" id="{C8198A4D-8730-4FCF-A544-A5B2148F0284}"/>
              </a:ext>
            </a:extLst>
          </p:cNvPr>
          <p:cNvGrpSpPr/>
          <p:nvPr/>
        </p:nvGrpSpPr>
        <p:grpSpPr>
          <a:xfrm>
            <a:off x="0" y="1938"/>
            <a:ext cx="12198258" cy="6856062"/>
            <a:chOff x="-6257" y="-1"/>
            <a:chExt cx="12198258" cy="6856062"/>
          </a:xfrm>
        </p:grpSpPr>
        <p:pic>
          <p:nvPicPr>
            <p:cNvPr id="1031" name="Picture 7" descr="Journée Mondiale du Braille à Tours : les cours ne désemplissent pas">
              <a:extLst>
                <a:ext uri="{FF2B5EF4-FFF2-40B4-BE49-F238E27FC236}">
                  <a16:creationId xmlns:a16="http://schemas.microsoft.com/office/drawing/2014/main" id="{8B4DCB60-6367-4D91-9A7A-0C9555B7A1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53859" y="-1"/>
              <a:ext cx="5238142" cy="296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9" name="Image 8">
              <a:extLst>
                <a:ext uri="{FF2B5EF4-FFF2-40B4-BE49-F238E27FC236}">
                  <a16:creationId xmlns:a16="http://schemas.microsoft.com/office/drawing/2014/main" id="{3E3E616F-7F5C-4368-9929-C43080E2D061}"/>
                </a:ext>
              </a:extLst>
            </p:cNvPr>
            <p:cNvPicPr>
              <a:picLocks noChangeAspect="1"/>
            </p:cNvPicPr>
            <p:nvPr/>
          </p:nvPicPr>
          <p:blipFill>
            <a:blip r:embed="rId3"/>
            <a:stretch>
              <a:fillRect/>
            </a:stretch>
          </p:blipFill>
          <p:spPr>
            <a:xfrm>
              <a:off x="1911578" y="0"/>
              <a:ext cx="3124446" cy="4922362"/>
            </a:xfrm>
            <a:prstGeom prst="rect">
              <a:avLst/>
            </a:prstGeom>
          </p:spPr>
        </p:pic>
        <p:pic>
          <p:nvPicPr>
            <p:cNvPr id="1028" name="Picture 4">
              <a:extLst>
                <a:ext uri="{FF2B5EF4-FFF2-40B4-BE49-F238E27FC236}">
                  <a16:creationId xmlns:a16="http://schemas.microsoft.com/office/drawing/2014/main" id="{CE1A4746-63D9-41A2-BD92-54C097EB24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57" y="3719900"/>
              <a:ext cx="3921071" cy="3136161"/>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7" name="Image 6">
              <a:extLst>
                <a:ext uri="{FF2B5EF4-FFF2-40B4-BE49-F238E27FC236}">
                  <a16:creationId xmlns:a16="http://schemas.microsoft.com/office/drawing/2014/main" id="{F1C4B126-6C5F-46E8-B61A-60BA2C969A63}"/>
                </a:ext>
              </a:extLst>
            </p:cNvPr>
            <p:cNvPicPr/>
            <p:nvPr/>
          </p:nvPicPr>
          <p:blipFill>
            <a:blip r:embed="rId5"/>
            <a:stretch>
              <a:fillRect/>
            </a:stretch>
          </p:blipFill>
          <p:spPr>
            <a:xfrm>
              <a:off x="4804012" y="2966113"/>
              <a:ext cx="7348694" cy="3889948"/>
            </a:xfrm>
            <a:prstGeom prst="rect">
              <a:avLst/>
            </a:prstGeom>
          </p:spPr>
        </p:pic>
      </p:grpSp>
    </p:spTree>
    <p:extLst>
      <p:ext uri="{BB962C8B-B14F-4D97-AF65-F5344CB8AC3E}">
        <p14:creationId xmlns:p14="http://schemas.microsoft.com/office/powerpoint/2010/main" val="4251636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E02FD55F-12CA-46C0-82CB-AAA96C1F29D1}"/>
              </a:ext>
            </a:extLst>
          </p:cNvPr>
          <p:cNvSpPr txBox="1"/>
          <p:nvPr/>
        </p:nvSpPr>
        <p:spPr>
          <a:xfrm>
            <a:off x="309093" y="151179"/>
            <a:ext cx="11595279" cy="6432530"/>
          </a:xfrm>
          <a:prstGeom prst="rect">
            <a:avLst/>
          </a:prstGeom>
          <a:noFill/>
        </p:spPr>
        <p:txBody>
          <a:bodyPr wrap="square" rtlCol="0">
            <a:spAutoFit/>
          </a:bodyPr>
          <a:lstStyle/>
          <a:p>
            <a:pPr algn="ctr"/>
            <a:r>
              <a:rPr lang="fr-FR" sz="2800" b="1" dirty="0">
                <a:solidFill>
                  <a:srgbClr val="0070C0"/>
                </a:solidFill>
              </a:rPr>
              <a:t>Quelles </a:t>
            </a:r>
            <a:r>
              <a:rPr lang="fr-FR" sz="2800" b="1" dirty="0">
                <a:solidFill>
                  <a:srgbClr val="FF0000"/>
                </a:solidFill>
              </a:rPr>
              <a:t>conclusions </a:t>
            </a:r>
            <a:r>
              <a:rPr lang="fr-FR" sz="2800" b="1" dirty="0">
                <a:solidFill>
                  <a:srgbClr val="0070C0"/>
                </a:solidFill>
              </a:rPr>
              <a:t>retirer des réponses à ces deux questionnaires ?</a:t>
            </a:r>
          </a:p>
          <a:p>
            <a:endParaRPr lang="fr-FR" sz="3200" b="1" dirty="0">
              <a:solidFill>
                <a:srgbClr val="0070C0"/>
              </a:solidFill>
            </a:endParaRPr>
          </a:p>
          <a:p>
            <a:pPr marL="285750" indent="-285750">
              <a:buFont typeface="Arial" panose="020B0604020202020204" pitchFamily="34" charset="0"/>
              <a:buChar char="•"/>
            </a:pPr>
            <a:r>
              <a:rPr lang="fr-FR" sz="2400" dirty="0">
                <a:solidFill>
                  <a:srgbClr val="0070C0"/>
                </a:solidFill>
              </a:rPr>
              <a:t>Les secondes réponses sont sensiblement identiques aux premières et sur l’ensemble des 10 diapositives :</a:t>
            </a:r>
          </a:p>
          <a:p>
            <a:endParaRPr lang="fr-FR" sz="3200" dirty="0">
              <a:solidFill>
                <a:srgbClr val="0070C0"/>
              </a:solidFill>
            </a:endParaRPr>
          </a:p>
          <a:p>
            <a:pPr marL="285750" indent="-285750">
              <a:buFont typeface="Arial" panose="020B0604020202020204" pitchFamily="34" charset="0"/>
              <a:buChar char="•"/>
            </a:pPr>
            <a:r>
              <a:rPr lang="fr-FR" sz="2400" dirty="0">
                <a:solidFill>
                  <a:srgbClr val="0070C0"/>
                </a:solidFill>
              </a:rPr>
              <a:t>Les </a:t>
            </a:r>
            <a:r>
              <a:rPr lang="fr-FR" sz="2400" b="1" dirty="0">
                <a:solidFill>
                  <a:srgbClr val="FF0000"/>
                </a:solidFill>
              </a:rPr>
              <a:t>diversités </a:t>
            </a:r>
            <a:r>
              <a:rPr lang="fr-FR" sz="2400" dirty="0">
                <a:solidFill>
                  <a:srgbClr val="0070C0"/>
                </a:solidFill>
              </a:rPr>
              <a:t>des situations de handicap font que </a:t>
            </a:r>
            <a:r>
              <a:rPr lang="fr-FR" sz="2400" b="1" dirty="0">
                <a:solidFill>
                  <a:srgbClr val="FF0000"/>
                </a:solidFill>
              </a:rPr>
              <a:t>certaines sont visibles d’autres pas du tout. La fréquentation assidue du système scolaire peut être affectée</a:t>
            </a:r>
            <a:r>
              <a:rPr lang="fr-FR" sz="2400" dirty="0">
                <a:solidFill>
                  <a:srgbClr val="0070C0"/>
                </a:solidFill>
              </a:rPr>
              <a:t> par la nature de la déficience, des soins à recevoir, ou encore des difficultés d’accès. Ils vont s’ajouter aux impossibilités propres aux handicaps.</a:t>
            </a:r>
          </a:p>
          <a:p>
            <a:endParaRPr lang="fr-FR" sz="3200" dirty="0">
              <a:solidFill>
                <a:srgbClr val="0070C0"/>
              </a:solidFill>
            </a:endParaRPr>
          </a:p>
          <a:p>
            <a:pPr marL="285750" indent="-285750">
              <a:buFont typeface="Arial" panose="020B0604020202020204" pitchFamily="34" charset="0"/>
              <a:buChar char="•"/>
            </a:pPr>
            <a:r>
              <a:rPr lang="fr-FR" sz="2400" dirty="0">
                <a:solidFill>
                  <a:srgbClr val="0070C0"/>
                </a:solidFill>
              </a:rPr>
              <a:t>On observe par contre que la grande majorité des déficiences </a:t>
            </a:r>
            <a:r>
              <a:rPr lang="fr-FR" sz="2400" b="1" dirty="0">
                <a:solidFill>
                  <a:srgbClr val="FF0000"/>
                </a:solidFill>
              </a:rPr>
              <a:t>ne permet pas</a:t>
            </a:r>
            <a:r>
              <a:rPr lang="fr-FR" sz="2400" dirty="0">
                <a:solidFill>
                  <a:srgbClr val="0070C0"/>
                </a:solidFill>
              </a:rPr>
              <a:t> à l’élève en situation de handicap </a:t>
            </a:r>
            <a:r>
              <a:rPr lang="fr-FR" sz="2400" b="1" dirty="0">
                <a:solidFill>
                  <a:srgbClr val="FF0000"/>
                </a:solidFill>
              </a:rPr>
              <a:t>d’exécuter la totalité des tâches scolaires ordinaires,</a:t>
            </a:r>
            <a:r>
              <a:rPr lang="fr-FR" sz="2400" dirty="0">
                <a:solidFill>
                  <a:srgbClr val="0070C0"/>
                </a:solidFill>
              </a:rPr>
              <a:t> (ou avec l’aide individuelle permanente de l’enseignant(e), et/ou d’un appareillage ou autre dispositif de compensation favorisant l’inclusion), et que de toute manière, l’ESH doit faire des</a:t>
            </a:r>
            <a:r>
              <a:rPr lang="fr-FR" sz="2400" b="1" dirty="0">
                <a:solidFill>
                  <a:srgbClr val="FF0000"/>
                </a:solidFill>
              </a:rPr>
              <a:t> efforts et surmonter en permanence </a:t>
            </a:r>
            <a:r>
              <a:rPr lang="fr-FR" sz="2400" dirty="0">
                <a:solidFill>
                  <a:srgbClr val="0070C0"/>
                </a:solidFill>
              </a:rPr>
              <a:t>tout ou partie des difficultés spécifiques à sa déficience.</a:t>
            </a:r>
          </a:p>
        </p:txBody>
      </p:sp>
    </p:spTree>
    <p:extLst>
      <p:ext uri="{BB962C8B-B14F-4D97-AF65-F5344CB8AC3E}">
        <p14:creationId xmlns:p14="http://schemas.microsoft.com/office/powerpoint/2010/main" val="3345964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A6CEB935-5DF4-4766-A1E7-6CF823944BCE}"/>
              </a:ext>
            </a:extLst>
          </p:cNvPr>
          <p:cNvSpPr txBox="1"/>
          <p:nvPr/>
        </p:nvSpPr>
        <p:spPr>
          <a:xfrm>
            <a:off x="718088" y="439216"/>
            <a:ext cx="11737383" cy="5386090"/>
          </a:xfrm>
          <a:prstGeom prst="rect">
            <a:avLst/>
          </a:prstGeom>
          <a:noFill/>
        </p:spPr>
        <p:txBody>
          <a:bodyPr wrap="square" rtlCol="0">
            <a:spAutoFit/>
          </a:bodyPr>
          <a:lstStyle/>
          <a:p>
            <a:pPr marL="571500" indent="-571500">
              <a:buFont typeface="Arial" panose="020B0604020202020204" pitchFamily="34" charset="0"/>
              <a:buChar char="•"/>
            </a:pPr>
            <a:r>
              <a:rPr lang="fr-FR" sz="4400" dirty="0">
                <a:solidFill>
                  <a:srgbClr val="0070C0"/>
                </a:solidFill>
              </a:rPr>
              <a:t>Référence à des </a:t>
            </a:r>
            <a:r>
              <a:rPr lang="fr-FR" sz="4400" b="1" dirty="0">
                <a:solidFill>
                  <a:srgbClr val="FF0000"/>
                </a:solidFill>
              </a:rPr>
              <a:t>connaissances plus générales </a:t>
            </a:r>
            <a:r>
              <a:rPr lang="fr-FR" sz="4400" dirty="0">
                <a:solidFill>
                  <a:srgbClr val="0070C0"/>
                </a:solidFill>
              </a:rPr>
              <a:t>:</a:t>
            </a:r>
          </a:p>
          <a:p>
            <a:endParaRPr lang="fr-FR" sz="4400" dirty="0">
              <a:solidFill>
                <a:srgbClr val="0070C0"/>
              </a:solidFill>
            </a:endParaRPr>
          </a:p>
          <a:p>
            <a:endParaRPr lang="fr-FR" sz="4400" dirty="0">
              <a:solidFill>
                <a:srgbClr val="0070C0"/>
              </a:solidFill>
            </a:endParaRPr>
          </a:p>
          <a:p>
            <a:pPr marL="1485900" lvl="2" indent="-571500">
              <a:buFont typeface="Arial" panose="020B0604020202020204" pitchFamily="34" charset="0"/>
              <a:buChar char="•"/>
            </a:pPr>
            <a:r>
              <a:rPr lang="fr-FR" sz="4400" dirty="0">
                <a:solidFill>
                  <a:srgbClr val="0070C0"/>
                </a:solidFill>
              </a:rPr>
              <a:t>Les </a:t>
            </a:r>
            <a:r>
              <a:rPr lang="fr-FR" sz="4400" b="1" dirty="0">
                <a:solidFill>
                  <a:srgbClr val="0070C0"/>
                </a:solidFill>
              </a:rPr>
              <a:t>grandes classes de handicap</a:t>
            </a:r>
            <a:r>
              <a:rPr lang="fr-FR" sz="4400" dirty="0">
                <a:solidFill>
                  <a:srgbClr val="0070C0"/>
                </a:solidFill>
              </a:rPr>
              <a:t>, </a:t>
            </a:r>
          </a:p>
          <a:p>
            <a:pPr marL="1485900" lvl="2" indent="-571500">
              <a:buFont typeface="Arial" panose="020B0604020202020204" pitchFamily="34" charset="0"/>
              <a:buChar char="•"/>
            </a:pPr>
            <a:r>
              <a:rPr lang="fr-FR" sz="4400" dirty="0">
                <a:solidFill>
                  <a:srgbClr val="0070C0"/>
                </a:solidFill>
              </a:rPr>
              <a:t>Ses </a:t>
            </a:r>
            <a:r>
              <a:rPr lang="fr-FR" sz="4400" b="1" dirty="0">
                <a:solidFill>
                  <a:srgbClr val="0070C0"/>
                </a:solidFill>
              </a:rPr>
              <a:t>invisibilités</a:t>
            </a:r>
            <a:r>
              <a:rPr lang="fr-FR" sz="4400" dirty="0">
                <a:solidFill>
                  <a:srgbClr val="0070C0"/>
                </a:solidFill>
              </a:rPr>
              <a:t> fréquentes, </a:t>
            </a:r>
          </a:p>
          <a:p>
            <a:pPr marL="1485900" lvl="2" indent="-571500">
              <a:buFont typeface="Arial" panose="020B0604020202020204" pitchFamily="34" charset="0"/>
              <a:buChar char="•"/>
            </a:pPr>
            <a:r>
              <a:rPr lang="fr-FR" sz="4400" dirty="0">
                <a:solidFill>
                  <a:srgbClr val="0070C0"/>
                </a:solidFill>
              </a:rPr>
              <a:t>La notion primordiales de </a:t>
            </a:r>
            <a:r>
              <a:rPr lang="fr-FR" sz="4400" b="1" dirty="0">
                <a:solidFill>
                  <a:srgbClr val="0070C0"/>
                </a:solidFill>
              </a:rPr>
              <a:t>participation</a:t>
            </a:r>
            <a:r>
              <a:rPr lang="fr-FR" sz="4400" dirty="0">
                <a:solidFill>
                  <a:srgbClr val="0070C0"/>
                </a:solidFill>
              </a:rPr>
              <a:t>, </a:t>
            </a:r>
          </a:p>
          <a:p>
            <a:pPr marL="1485900" lvl="2" indent="-571500">
              <a:buFont typeface="Arial" panose="020B0604020202020204" pitchFamily="34" charset="0"/>
              <a:buChar char="•"/>
            </a:pPr>
            <a:r>
              <a:rPr lang="fr-FR" sz="4400" dirty="0">
                <a:solidFill>
                  <a:srgbClr val="0070C0"/>
                </a:solidFill>
              </a:rPr>
              <a:t>La notion essentielle  d’</a:t>
            </a:r>
            <a:r>
              <a:rPr lang="fr-FR" sz="4400" b="1" dirty="0">
                <a:solidFill>
                  <a:srgbClr val="0070C0"/>
                </a:solidFill>
              </a:rPr>
              <a:t>inclusion sociale</a:t>
            </a:r>
            <a:r>
              <a:rPr lang="fr-FR" sz="4400" dirty="0"/>
              <a:t>.</a:t>
            </a:r>
          </a:p>
          <a:p>
            <a:pPr marL="571500" indent="-571500">
              <a:buFont typeface="Arial" panose="020B0604020202020204" pitchFamily="34" charset="0"/>
              <a:buChar char="•"/>
            </a:pPr>
            <a:endParaRPr lang="fr-FR" sz="3600" dirty="0"/>
          </a:p>
        </p:txBody>
      </p:sp>
    </p:spTree>
    <p:extLst>
      <p:ext uri="{BB962C8B-B14F-4D97-AF65-F5344CB8AC3E}">
        <p14:creationId xmlns:p14="http://schemas.microsoft.com/office/powerpoint/2010/main" val="3346796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CB5D620A-5D0A-47DC-BDEF-5D79198655CA}"/>
              </a:ext>
            </a:extLst>
          </p:cNvPr>
          <p:cNvSpPr txBox="1"/>
          <p:nvPr/>
        </p:nvSpPr>
        <p:spPr>
          <a:xfrm>
            <a:off x="831872" y="964975"/>
            <a:ext cx="10328856" cy="4524315"/>
          </a:xfrm>
          <a:prstGeom prst="rect">
            <a:avLst/>
          </a:prstGeom>
          <a:noFill/>
        </p:spPr>
        <p:txBody>
          <a:bodyPr wrap="square">
            <a:spAutoFit/>
          </a:bodyPr>
          <a:lstStyle/>
          <a:p>
            <a:pPr algn="ctr"/>
            <a:r>
              <a:rPr lang="fr-FR" sz="9600" b="1" dirty="0">
                <a:solidFill>
                  <a:schemeClr val="accent2">
                    <a:lumMod val="60000"/>
                    <a:lumOff val="40000"/>
                  </a:schemeClr>
                </a:solidFill>
              </a:rPr>
              <a:t>Avez-vous des questions à poser sur cet exercice ?</a:t>
            </a:r>
            <a:endParaRPr lang="fr-FR" dirty="0">
              <a:solidFill>
                <a:schemeClr val="accent2">
                  <a:lumMod val="60000"/>
                  <a:lumOff val="40000"/>
                </a:schemeClr>
              </a:solidFill>
            </a:endParaRPr>
          </a:p>
        </p:txBody>
      </p:sp>
    </p:spTree>
    <p:extLst>
      <p:ext uri="{BB962C8B-B14F-4D97-AF65-F5344CB8AC3E}">
        <p14:creationId xmlns:p14="http://schemas.microsoft.com/office/powerpoint/2010/main" val="3967939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alpha val="51000"/>
          </a:schemeClr>
        </a:solidFill>
        <a:effectLst/>
      </p:bgPr>
    </p:bg>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E3EF7274-2F65-4AE5-A326-1B1B94E6B943}"/>
              </a:ext>
            </a:extLst>
          </p:cNvPr>
          <p:cNvSpPr txBox="1"/>
          <p:nvPr/>
        </p:nvSpPr>
        <p:spPr>
          <a:xfrm>
            <a:off x="568476" y="440026"/>
            <a:ext cx="11055048" cy="5909310"/>
          </a:xfrm>
          <a:prstGeom prst="rect">
            <a:avLst/>
          </a:prstGeom>
          <a:noFill/>
        </p:spPr>
        <p:txBody>
          <a:bodyPr wrap="square">
            <a:spAutoFit/>
          </a:bodyPr>
          <a:lstStyle/>
          <a:p>
            <a:pPr algn="ctr"/>
            <a:r>
              <a:rPr lang="fr-FR" sz="5400" dirty="0">
                <a:solidFill>
                  <a:srgbClr val="0070C0"/>
                </a:solidFill>
              </a:rPr>
              <a:t>Au cours de  cette </a:t>
            </a:r>
            <a:r>
              <a:rPr lang="fr-FR" sz="5400" b="1" dirty="0">
                <a:solidFill>
                  <a:srgbClr val="0070C0"/>
                </a:solidFill>
              </a:rPr>
              <a:t>première session, </a:t>
            </a:r>
            <a:r>
              <a:rPr lang="fr-FR" sz="5400" dirty="0">
                <a:solidFill>
                  <a:srgbClr val="0070C0"/>
                </a:solidFill>
              </a:rPr>
              <a:t>nous mettrons en évidence </a:t>
            </a:r>
          </a:p>
          <a:p>
            <a:pPr algn="ctr"/>
            <a:r>
              <a:rPr lang="fr-FR" sz="5400" dirty="0">
                <a:solidFill>
                  <a:srgbClr val="0070C0"/>
                </a:solidFill>
              </a:rPr>
              <a:t>les</a:t>
            </a:r>
            <a:r>
              <a:rPr lang="fr-FR" sz="5400" b="1" dirty="0">
                <a:solidFill>
                  <a:srgbClr val="0070C0"/>
                </a:solidFill>
              </a:rPr>
              <a:t> </a:t>
            </a:r>
            <a:r>
              <a:rPr lang="fr-FR" sz="5400" b="1" dirty="0">
                <a:solidFill>
                  <a:srgbClr val="FF0000"/>
                </a:solidFill>
              </a:rPr>
              <a:t>efforts permanents </a:t>
            </a:r>
          </a:p>
          <a:p>
            <a:pPr algn="ctr"/>
            <a:r>
              <a:rPr lang="fr-FR" sz="5400" dirty="0">
                <a:solidFill>
                  <a:srgbClr val="0070C0"/>
                </a:solidFill>
              </a:rPr>
              <a:t>qu’un Élève en Situation de Handicap doit déployer en cours de scolarité pour</a:t>
            </a:r>
            <a:r>
              <a:rPr lang="fr-FR" sz="5400" b="1" dirty="0">
                <a:solidFill>
                  <a:srgbClr val="0070C0"/>
                </a:solidFill>
              </a:rPr>
              <a:t> </a:t>
            </a:r>
            <a:r>
              <a:rPr lang="fr-FR" sz="5400" b="1" dirty="0">
                <a:solidFill>
                  <a:srgbClr val="FF0000"/>
                </a:solidFill>
              </a:rPr>
              <a:t>surmonter </a:t>
            </a:r>
          </a:p>
          <a:p>
            <a:pPr algn="ctr"/>
            <a:r>
              <a:rPr lang="fr-FR" sz="5400" dirty="0">
                <a:solidFill>
                  <a:srgbClr val="0070C0"/>
                </a:solidFill>
              </a:rPr>
              <a:t>les effets de sa déficience.</a:t>
            </a:r>
            <a:r>
              <a:rPr lang="fr-FR" sz="800" dirty="0">
                <a:solidFill>
                  <a:srgbClr val="0070C0"/>
                </a:solidFill>
              </a:rPr>
              <a:t>..</a:t>
            </a:r>
          </a:p>
        </p:txBody>
      </p:sp>
    </p:spTree>
    <p:extLst>
      <p:ext uri="{BB962C8B-B14F-4D97-AF65-F5344CB8AC3E}">
        <p14:creationId xmlns:p14="http://schemas.microsoft.com/office/powerpoint/2010/main" val="914497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alpha val="57000"/>
          </a:schemeClr>
        </a:solidFill>
        <a:effectLst/>
      </p:bgPr>
    </p:bg>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8270DEE9-6AB7-4B75-9333-2559C9AD583E}"/>
              </a:ext>
            </a:extLst>
          </p:cNvPr>
          <p:cNvSpPr txBox="1"/>
          <p:nvPr/>
        </p:nvSpPr>
        <p:spPr>
          <a:xfrm>
            <a:off x="0" y="474345"/>
            <a:ext cx="12054347" cy="5909310"/>
          </a:xfrm>
          <a:prstGeom prst="rect">
            <a:avLst/>
          </a:prstGeom>
          <a:pattFill prst="pct40">
            <a:fgClr>
              <a:schemeClr val="accent5">
                <a:lumMod val="20000"/>
                <a:lumOff val="80000"/>
              </a:schemeClr>
            </a:fgClr>
            <a:bgClr>
              <a:schemeClr val="bg1"/>
            </a:bgClr>
          </a:pattFill>
          <a:ln>
            <a:gradFill>
              <a:gsLst>
                <a:gs pos="10000">
                  <a:schemeClr val="accent1">
                    <a:lumMod val="5000"/>
                    <a:lumOff val="95000"/>
                  </a:schemeClr>
                </a:gs>
                <a:gs pos="67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txBody>
          <a:bodyPr wrap="square">
            <a:spAutoFit/>
          </a:bodyPr>
          <a:lstStyle/>
          <a:p>
            <a:pPr algn="ctr"/>
            <a:r>
              <a:rPr lang="fr-FR" sz="5400" dirty="0">
                <a:solidFill>
                  <a:srgbClr val="0070C0"/>
                </a:solidFill>
              </a:rPr>
              <a:t>Nous nous intéresserons également aux </a:t>
            </a:r>
            <a:r>
              <a:rPr lang="fr-FR" sz="5400" b="1" dirty="0">
                <a:solidFill>
                  <a:srgbClr val="FF0000"/>
                </a:solidFill>
              </a:rPr>
              <a:t>demandes</a:t>
            </a:r>
            <a:r>
              <a:rPr lang="fr-FR" sz="5400" dirty="0">
                <a:solidFill>
                  <a:srgbClr val="0070C0"/>
                </a:solidFill>
              </a:rPr>
              <a:t> et </a:t>
            </a:r>
            <a:r>
              <a:rPr lang="fr-FR" sz="5400" b="1" dirty="0">
                <a:solidFill>
                  <a:srgbClr val="FF0000"/>
                </a:solidFill>
              </a:rPr>
              <a:t>recommandations </a:t>
            </a:r>
            <a:r>
              <a:rPr lang="fr-FR" sz="5400" dirty="0">
                <a:solidFill>
                  <a:srgbClr val="0070C0"/>
                </a:solidFill>
              </a:rPr>
              <a:t>exprimées dans quelques </a:t>
            </a:r>
          </a:p>
          <a:p>
            <a:pPr algn="ctr"/>
            <a:r>
              <a:rPr lang="fr-FR" sz="5400" b="1" dirty="0">
                <a:solidFill>
                  <a:srgbClr val="FF0000"/>
                </a:solidFill>
              </a:rPr>
              <a:t>textes officiels internationaux</a:t>
            </a:r>
            <a:r>
              <a:rPr lang="fr-FR" sz="5400" dirty="0">
                <a:solidFill>
                  <a:srgbClr val="FF0000"/>
                </a:solidFill>
              </a:rPr>
              <a:t>,</a:t>
            </a:r>
            <a:r>
              <a:rPr lang="fr-FR" sz="5400" dirty="0">
                <a:solidFill>
                  <a:srgbClr val="0070C0"/>
                </a:solidFill>
              </a:rPr>
              <a:t> </a:t>
            </a:r>
          </a:p>
          <a:p>
            <a:pPr algn="ctr"/>
            <a:r>
              <a:rPr lang="fr-FR" sz="5400" dirty="0">
                <a:solidFill>
                  <a:srgbClr val="0070C0"/>
                </a:solidFill>
              </a:rPr>
              <a:t>et dans quelques </a:t>
            </a:r>
          </a:p>
          <a:p>
            <a:pPr algn="ctr"/>
            <a:r>
              <a:rPr lang="fr-FR" sz="5400" b="1" dirty="0">
                <a:solidFill>
                  <a:srgbClr val="FF0000"/>
                </a:solidFill>
              </a:rPr>
              <a:t>textes officiels nationaux tunisiens </a:t>
            </a:r>
            <a:r>
              <a:rPr lang="fr-FR" sz="5400" dirty="0">
                <a:solidFill>
                  <a:srgbClr val="0070C0"/>
                </a:solidFill>
              </a:rPr>
              <a:t>essentiels.</a:t>
            </a:r>
            <a:endParaRPr lang="fr-FR" sz="5400" dirty="0"/>
          </a:p>
        </p:txBody>
      </p:sp>
    </p:spTree>
    <p:extLst>
      <p:ext uri="{BB962C8B-B14F-4D97-AF65-F5344CB8AC3E}">
        <p14:creationId xmlns:p14="http://schemas.microsoft.com/office/powerpoint/2010/main" val="749993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CE41778-D543-4C9A-AA08-3A306729A824}"/>
              </a:ext>
            </a:extLst>
          </p:cNvPr>
          <p:cNvSpPr>
            <a:spLocks noGrp="1"/>
          </p:cNvSpPr>
          <p:nvPr>
            <p:ph type="title"/>
          </p:nvPr>
        </p:nvSpPr>
        <p:spPr>
          <a:xfrm>
            <a:off x="838200" y="1197959"/>
            <a:ext cx="10515600" cy="3940712"/>
          </a:xfrm>
        </p:spPr>
        <p:txBody>
          <a:bodyPr>
            <a:normAutofit fontScale="90000"/>
          </a:bodyPr>
          <a:lstStyle/>
          <a:p>
            <a:pPr algn="ctr"/>
            <a:r>
              <a:rPr lang="fr-FR" sz="11500" b="1" dirty="0">
                <a:solidFill>
                  <a:srgbClr val="92D050"/>
                </a:solidFill>
              </a:rPr>
              <a:t>Avez-vous des questions à poser ?</a:t>
            </a:r>
          </a:p>
        </p:txBody>
      </p:sp>
    </p:spTree>
    <p:extLst>
      <p:ext uri="{BB962C8B-B14F-4D97-AF65-F5344CB8AC3E}">
        <p14:creationId xmlns:p14="http://schemas.microsoft.com/office/powerpoint/2010/main" val="2626893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745D811E-34EA-4BEF-9502-B11128F9A2F7}"/>
              </a:ext>
            </a:extLst>
          </p:cNvPr>
          <p:cNvSpPr txBox="1"/>
          <p:nvPr/>
        </p:nvSpPr>
        <p:spPr>
          <a:xfrm>
            <a:off x="242807" y="410930"/>
            <a:ext cx="11262101" cy="6247864"/>
          </a:xfrm>
          <a:prstGeom prst="rect">
            <a:avLst/>
          </a:prstGeom>
          <a:noFill/>
        </p:spPr>
        <p:txBody>
          <a:bodyPr wrap="square">
            <a:spAutoFit/>
          </a:bodyPr>
          <a:lstStyle/>
          <a:p>
            <a:pPr algn="ctr"/>
            <a:r>
              <a:rPr lang="fr-FR" sz="4000" b="1" dirty="0">
                <a:solidFill>
                  <a:srgbClr val="0070C0"/>
                </a:solidFill>
              </a:rPr>
              <a:t>Il vous est demandé pour commencer, d’observer attentivement les </a:t>
            </a:r>
          </a:p>
          <a:p>
            <a:pPr algn="ctr"/>
            <a:r>
              <a:rPr lang="fr-FR" sz="4000" b="1" dirty="0">
                <a:solidFill>
                  <a:srgbClr val="FF0000"/>
                </a:solidFill>
              </a:rPr>
              <a:t>12 premières illustrations suivantes,</a:t>
            </a:r>
            <a:r>
              <a:rPr lang="fr-FR" sz="4000" b="1" dirty="0">
                <a:solidFill>
                  <a:srgbClr val="0070C0"/>
                </a:solidFill>
              </a:rPr>
              <a:t> </a:t>
            </a:r>
          </a:p>
          <a:p>
            <a:pPr algn="ctr"/>
            <a:r>
              <a:rPr lang="fr-FR" sz="4000" b="1" dirty="0">
                <a:solidFill>
                  <a:srgbClr val="0070C0"/>
                </a:solidFill>
              </a:rPr>
              <a:t>puis de tenter de répondre brièvement à ces questions.</a:t>
            </a:r>
          </a:p>
          <a:p>
            <a:endParaRPr lang="fr-FR" sz="4000" b="1" dirty="0">
              <a:solidFill>
                <a:srgbClr val="0070C0"/>
              </a:solidFill>
            </a:endParaRPr>
          </a:p>
          <a:p>
            <a:r>
              <a:rPr lang="fr-FR" sz="4000" b="1" dirty="0">
                <a:solidFill>
                  <a:srgbClr val="0070C0"/>
                </a:solidFill>
              </a:rPr>
              <a:t>			* </a:t>
            </a:r>
            <a:r>
              <a:rPr lang="fr-FR" sz="4000" b="1" dirty="0">
                <a:solidFill>
                  <a:srgbClr val="FF0000"/>
                </a:solidFill>
              </a:rPr>
              <a:t>Que font ces enfants ?</a:t>
            </a:r>
          </a:p>
          <a:p>
            <a:endParaRPr lang="fr-FR" sz="4000" b="1" dirty="0">
              <a:solidFill>
                <a:srgbClr val="0070C0"/>
              </a:solidFill>
            </a:endParaRPr>
          </a:p>
          <a:p>
            <a:r>
              <a:rPr lang="fr-FR" sz="4000" b="1" dirty="0">
                <a:solidFill>
                  <a:srgbClr val="0070C0"/>
                </a:solidFill>
              </a:rPr>
              <a:t>			* Que pouvez-vous dire de ces </a:t>
            </a:r>
          </a:p>
          <a:p>
            <a:r>
              <a:rPr lang="fr-FR" sz="4000" b="1" dirty="0">
                <a:solidFill>
                  <a:srgbClr val="0070C0"/>
                </a:solidFill>
              </a:rPr>
              <a:t>			</a:t>
            </a:r>
            <a:r>
              <a:rPr lang="fr-FR" sz="4000" b="1" dirty="0">
                <a:solidFill>
                  <a:srgbClr val="FF0000"/>
                </a:solidFill>
              </a:rPr>
              <a:t>divers espaces scolaires</a:t>
            </a:r>
            <a:r>
              <a:rPr lang="fr-FR" sz="4000" b="1" dirty="0">
                <a:solidFill>
                  <a:srgbClr val="0070C0"/>
                </a:solidFill>
              </a:rPr>
              <a:t> ?</a:t>
            </a:r>
          </a:p>
        </p:txBody>
      </p:sp>
    </p:spTree>
    <p:extLst>
      <p:ext uri="{BB962C8B-B14F-4D97-AF65-F5344CB8AC3E}">
        <p14:creationId xmlns:p14="http://schemas.microsoft.com/office/powerpoint/2010/main" val="1718136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7AB0F3E9-C6E2-4F8D-99FB-26AF4274342F}"/>
              </a:ext>
            </a:extLst>
          </p:cNvPr>
          <p:cNvPicPr>
            <a:picLocks noChangeAspect="1"/>
          </p:cNvPicPr>
          <p:nvPr/>
        </p:nvPicPr>
        <p:blipFill>
          <a:blip r:embed="rId2"/>
          <a:stretch>
            <a:fillRect/>
          </a:stretch>
        </p:blipFill>
        <p:spPr>
          <a:xfrm>
            <a:off x="0" y="930075"/>
            <a:ext cx="12192000" cy="5226026"/>
          </a:xfrm>
          <a:prstGeom prst="rect">
            <a:avLst/>
          </a:prstGeom>
        </p:spPr>
      </p:pic>
    </p:spTree>
    <p:extLst>
      <p:ext uri="{BB962C8B-B14F-4D97-AF65-F5344CB8AC3E}">
        <p14:creationId xmlns:p14="http://schemas.microsoft.com/office/powerpoint/2010/main" val="1442648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3B01FC9F-D747-4F79-B0C5-5EFDDA3CAB50}"/>
              </a:ext>
            </a:extLst>
          </p:cNvPr>
          <p:cNvGrpSpPr>
            <a:grpSpLocks/>
          </p:cNvGrpSpPr>
          <p:nvPr/>
        </p:nvGrpSpPr>
        <p:grpSpPr bwMode="auto">
          <a:xfrm>
            <a:off x="328412" y="790933"/>
            <a:ext cx="11535176" cy="5489664"/>
            <a:chOff x="104638719" y="108429926"/>
            <a:chExt cx="10905960" cy="4802774"/>
          </a:xfrm>
        </p:grpSpPr>
        <p:pic>
          <p:nvPicPr>
            <p:cNvPr id="1027" name="Picture 3">
              <a:extLst>
                <a:ext uri="{FF2B5EF4-FFF2-40B4-BE49-F238E27FC236}">
                  <a16:creationId xmlns:a16="http://schemas.microsoft.com/office/drawing/2014/main" id="{F98550A9-4A0C-40EC-A434-82C85A24F0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638719" y="108429926"/>
              <a:ext cx="10905960" cy="480277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028" name="Picture 4">
              <a:extLst>
                <a:ext uri="{FF2B5EF4-FFF2-40B4-BE49-F238E27FC236}">
                  <a16:creationId xmlns:a16="http://schemas.microsoft.com/office/drawing/2014/main" id="{8160EA66-5A06-4E35-8659-F9A9A5E872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143416" y="108508870"/>
              <a:ext cx="3045105" cy="2273626"/>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grpSp>
    </p:spTree>
    <p:extLst>
      <p:ext uri="{BB962C8B-B14F-4D97-AF65-F5344CB8AC3E}">
        <p14:creationId xmlns:p14="http://schemas.microsoft.com/office/powerpoint/2010/main" val="3347099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3753</TotalTime>
  <Words>498</Words>
  <Application>Microsoft Office PowerPoint</Application>
  <PresentationFormat>Grand écran</PresentationFormat>
  <Paragraphs>69</Paragraphs>
  <Slides>30</Slides>
  <Notes>4</Notes>
  <HiddenSlides>0</HiddenSlides>
  <MMClips>0</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30</vt:i4>
      </vt:variant>
    </vt:vector>
  </HeadingPairs>
  <TitlesOfParts>
    <vt:vector size="34" baseType="lpstr">
      <vt:lpstr>Arial</vt:lpstr>
      <vt:lpstr>Calibri</vt:lpstr>
      <vt:lpstr>Calibri Light</vt:lpstr>
      <vt:lpstr>Thème Office</vt:lpstr>
      <vt:lpstr>Présentation PowerPoint</vt:lpstr>
      <vt:lpstr>Présentation PowerPoint</vt:lpstr>
      <vt:lpstr>Présentation PowerPoint</vt:lpstr>
      <vt:lpstr>Présentation PowerPoint</vt:lpstr>
      <vt:lpstr>Présentation PowerPoint</vt:lpstr>
      <vt:lpstr>Avez-vous des questions à poser ?</vt:lpstr>
      <vt:lpstr>Présentation PowerPoint</vt:lpstr>
      <vt:lpstr>Présentation PowerPoint</vt:lpstr>
      <vt:lpstr>Présentation PowerPoint</vt:lpstr>
      <vt:lpstr>Présentation PowerPoint</vt:lpstr>
      <vt:lpstr>  Nous venons d’observer et de commenter des contextes scolaires  majoritairement  ordinaires,  où des élèves effectuent des  tâches scolaires habituelles et très courantes.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Petit exercice d’application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ALAIN MANTE</dc:creator>
  <cp:lastModifiedBy>Alain MANTE</cp:lastModifiedBy>
  <cp:revision>164</cp:revision>
  <dcterms:created xsi:type="dcterms:W3CDTF">2020-11-10T14:54:48Z</dcterms:created>
  <dcterms:modified xsi:type="dcterms:W3CDTF">2021-09-14T16:26:51Z</dcterms:modified>
</cp:coreProperties>
</file>