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2286B-F5EB-4AFD-A222-E6E98E751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73757E-A2D4-4477-80FD-471CA0AA8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05CD37-970B-4CDC-A061-90F7CD8F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336FA-EB3B-4845-BB38-B57A05D5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17671C-FE38-4010-B88D-95070889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65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0C81F7-6C51-44EF-8729-B6A51FA83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2C3D6A-EEF3-4BED-B896-842864D10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EE7E3E-46E6-46E0-8952-87DD3E7D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C6088D-622A-4D0E-A0AE-306520C5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7159ED-51A0-450A-B625-7601841A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1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87DAC1-6CC0-41CE-93F4-50608624F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13F8FB-309C-4283-8A60-2C9961E31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6366B-4950-43B6-8710-EBABBF47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435828-20E2-4ED3-99F8-8B76A484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8FE38-3480-41F1-B7E3-6B0C86AE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6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F4B67-394D-48F2-BB29-0B8ABA0C6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16AC5-CB10-48A9-B42D-5E616962E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093B40-C584-4DC8-9304-C02413BF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E6E916-D977-4FFA-B5E4-3B0CE71C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3805AD-621C-4549-B119-81C3CD78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68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EC571-266B-4B43-B4D9-FF04A1D2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D000C8-A4C9-43E9-B541-EE2EBE60E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792430-1327-42D2-BEF3-C270E3D8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5910F7-C85D-4AB2-9C9A-336EAD07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BD5E17-A645-4529-AA45-B2ACA5C0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A87107-DE55-4329-8402-073A5547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BBEEC7-4E2D-43EA-8789-2A4FE75DB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DE5B88-1D94-4AA5-A292-9E4548BF4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1F3A9C-FF4D-4BAA-96F2-063EAE34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DDBA72-0427-402D-9AD5-019D4C2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7A0AA5-218B-44A0-BEED-5284248C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C288E-D8E7-473D-B855-E5711E8E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26AF49-A90B-41A0-8012-C75B3C3D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97C3F3-7427-4AD3-8AAA-6A104B647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9B4E52-725C-42D9-8A82-AAA3E2FD3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8691AA6-167C-4817-9628-216850D60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D1B332-85E1-4D68-9211-1CAC7D82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DCD474-6A2B-423A-A493-6E19711C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96F0A9-D8DF-46D2-BCB3-7D204245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41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D7B80-7A2B-42D8-B697-8E429AD2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6DF51C-FAC4-4BDD-8878-3C410379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D97DA2-A948-45DD-944A-6BDCFCAD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A671FD-65F3-41A5-8FBF-B4ACCE67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4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C83CFD-9D58-422E-8287-D97C88C6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1797EF-C967-4FF6-BE06-949F8451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47E3C3-85F4-4E36-A368-3B20CE15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72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B23603-74B9-4180-A6D9-98CD450F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76D04-3051-4B1B-BA24-078518A1E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43AFB5-09EF-4D0E-82E4-004EA5058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461338-D6F3-4415-BBB4-D9F5DF6A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1900A5-895C-4CED-A6FA-D3171471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625923-63BA-4918-9819-75A71C22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DD191-978D-4D2D-A942-B85030AA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D72137-63DA-4E5F-871B-5F4DD200E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7A387F-48F1-4F85-AED7-A1F6099D4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9DC864-C950-4F97-9AB1-39615EB3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72DC56-CB97-4F84-B8AC-F75C1CB0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B2C42B-38C6-4513-9437-86D76AE2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4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B5EFBB-1AC0-46B6-9399-D4E497509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191206-5ABB-4611-9DF8-45BCE3BFE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CE9544-C928-4C18-B06E-8E2613BEF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B406A-7F84-46A5-A361-6AB21AD39917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C8E93-9A42-4F0C-8AA7-4B4B7ADB9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82D5FC-77F9-4AD1-A514-6C44B4BD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7B85-C506-488B-8E25-A511486D1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2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4AC6C68-F125-48AD-A5B4-89AD5E79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4C0E5DA-5624-49BC-AC1E-30229AA5B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5709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5E157ED-E992-43F3-9A84-96C30A5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301542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D9E8A6-5E3C-4A7D-901C-B65C1E1F4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12" y="1533463"/>
            <a:ext cx="4101152" cy="3514294"/>
          </a:xfrm>
        </p:spPr>
        <p:txBody>
          <a:bodyPr anchor="ctr">
            <a:normAutofit/>
          </a:bodyPr>
          <a:lstStyle/>
          <a:p>
            <a:pPr algn="l"/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lois et les politiques définissent le cadre permettant de réaliser l’inclusion dans l’éducation. </a:t>
            </a:r>
            <a:b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EFD253A-9BCA-430B-979A-AA2F8445D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8360" y="3024171"/>
            <a:ext cx="435428" cy="435428"/>
          </a:xfrm>
          <a:prstGeom prst="ellipse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C08C87E-C100-4B26-8987-A91ECE9DC343}"/>
              </a:ext>
            </a:extLst>
          </p:cNvPr>
          <p:cNvGrpSpPr/>
          <p:nvPr/>
        </p:nvGrpSpPr>
        <p:grpSpPr>
          <a:xfrm rot="701858">
            <a:off x="8880512" y="1786550"/>
            <a:ext cx="1809248" cy="1137573"/>
            <a:chOff x="3748587" y="2306729"/>
            <a:chExt cx="1052844" cy="738667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A6C1299-60CD-4F9C-A6FE-91E202B89320}"/>
                </a:ext>
              </a:extLst>
            </p:cNvPr>
            <p:cNvSpPr/>
            <p:nvPr/>
          </p:nvSpPr>
          <p:spPr>
            <a:xfrm>
              <a:off x="3748587" y="2306729"/>
              <a:ext cx="1052844" cy="73866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e 4">
              <a:extLst>
                <a:ext uri="{FF2B5EF4-FFF2-40B4-BE49-F238E27FC236}">
                  <a16:creationId xmlns:a16="http://schemas.microsoft.com/office/drawing/2014/main" id="{4961F8D5-E1DD-4F0F-AD07-55BDBE049A2E}"/>
                </a:ext>
              </a:extLst>
            </p:cNvPr>
            <p:cNvSpPr txBox="1"/>
            <p:nvPr/>
          </p:nvSpPr>
          <p:spPr>
            <a:xfrm>
              <a:off x="3902772" y="2414904"/>
              <a:ext cx="744474" cy="522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b="1" kern="1200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A2E0B9BB-1225-4E7B-BEF7-4976FBA19973}"/>
              </a:ext>
            </a:extLst>
          </p:cNvPr>
          <p:cNvGrpSpPr/>
          <p:nvPr/>
        </p:nvGrpSpPr>
        <p:grpSpPr>
          <a:xfrm rot="20969326">
            <a:off x="9266291" y="3458743"/>
            <a:ext cx="1517636" cy="1050221"/>
            <a:chOff x="4013810" y="1657794"/>
            <a:chExt cx="910856" cy="64239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1F7975DF-7453-4404-8861-29D8734307AA}"/>
                </a:ext>
              </a:extLst>
            </p:cNvPr>
            <p:cNvSpPr/>
            <p:nvPr/>
          </p:nvSpPr>
          <p:spPr>
            <a:xfrm>
              <a:off x="4013810" y="1657794"/>
              <a:ext cx="910856" cy="64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 : coins arrondis 4">
              <a:extLst>
                <a:ext uri="{FF2B5EF4-FFF2-40B4-BE49-F238E27FC236}">
                  <a16:creationId xmlns:a16="http://schemas.microsoft.com/office/drawing/2014/main" id="{9F3902AE-3977-4317-9F51-111F652F90D7}"/>
                </a:ext>
              </a:extLst>
            </p:cNvPr>
            <p:cNvSpPr txBox="1"/>
            <p:nvPr/>
          </p:nvSpPr>
          <p:spPr>
            <a:xfrm>
              <a:off x="4045169" y="1689153"/>
              <a:ext cx="848138" cy="5796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900" kern="1200" dirty="0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56CEE59-09D0-4792-A9A5-6A90389969D1}"/>
              </a:ext>
            </a:extLst>
          </p:cNvPr>
          <p:cNvGrpSpPr/>
          <p:nvPr/>
        </p:nvGrpSpPr>
        <p:grpSpPr>
          <a:xfrm rot="20204618">
            <a:off x="7310334" y="4732684"/>
            <a:ext cx="1732407" cy="990217"/>
            <a:chOff x="3748587" y="2306729"/>
            <a:chExt cx="1052844" cy="738667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A71AA7C-515D-4CD3-B762-DB8280BD5CA2}"/>
                </a:ext>
              </a:extLst>
            </p:cNvPr>
            <p:cNvSpPr/>
            <p:nvPr/>
          </p:nvSpPr>
          <p:spPr>
            <a:xfrm>
              <a:off x="3748587" y="2306729"/>
              <a:ext cx="1052844" cy="73866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e 4">
              <a:extLst>
                <a:ext uri="{FF2B5EF4-FFF2-40B4-BE49-F238E27FC236}">
                  <a16:creationId xmlns:a16="http://schemas.microsoft.com/office/drawing/2014/main" id="{0F67BE4E-A62F-4B29-BB7A-85FA7A91FACC}"/>
                </a:ext>
              </a:extLst>
            </p:cNvPr>
            <p:cNvSpPr txBox="1"/>
            <p:nvPr/>
          </p:nvSpPr>
          <p:spPr>
            <a:xfrm>
              <a:off x="3902772" y="2414904"/>
              <a:ext cx="744474" cy="522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b="1" kern="1200" dirty="0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DB80947C-A54B-4909-9BD0-E6099310866F}"/>
              </a:ext>
            </a:extLst>
          </p:cNvPr>
          <p:cNvGrpSpPr/>
          <p:nvPr/>
        </p:nvGrpSpPr>
        <p:grpSpPr>
          <a:xfrm rot="167201">
            <a:off x="7138749" y="753216"/>
            <a:ext cx="1727347" cy="635708"/>
            <a:chOff x="4013810" y="1657794"/>
            <a:chExt cx="910856" cy="64239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36CE61A-C44A-4342-9F20-268214A30441}"/>
                </a:ext>
              </a:extLst>
            </p:cNvPr>
            <p:cNvSpPr/>
            <p:nvPr/>
          </p:nvSpPr>
          <p:spPr>
            <a:xfrm>
              <a:off x="4013810" y="1657794"/>
              <a:ext cx="910856" cy="64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90EA01E2-A825-4867-9BCD-0B5049E0E90A}"/>
                </a:ext>
              </a:extLst>
            </p:cNvPr>
            <p:cNvSpPr txBox="1"/>
            <p:nvPr/>
          </p:nvSpPr>
          <p:spPr>
            <a:xfrm>
              <a:off x="4045169" y="1689153"/>
              <a:ext cx="848138" cy="5796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479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258B25C8-A339-EF71-3E40-7A376A3436AB}"/>
              </a:ext>
            </a:extLst>
          </p:cNvPr>
          <p:cNvGrpSpPr/>
          <p:nvPr/>
        </p:nvGrpSpPr>
        <p:grpSpPr>
          <a:xfrm>
            <a:off x="612558" y="-212877"/>
            <a:ext cx="10028155" cy="6858000"/>
            <a:chOff x="612558" y="-212877"/>
            <a:chExt cx="10028155" cy="6858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EE9AD9EE-9B50-45D1-AC2A-D6792FA8A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1286" y="-212877"/>
              <a:ext cx="9089427" cy="6858000"/>
            </a:xfrm>
            <a:prstGeom prst="rect">
              <a:avLst/>
            </a:prstGeom>
            <a:solidFill>
              <a:schemeClr val="accent1"/>
            </a:solidFill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24DD110-578F-7490-4412-D93BAA10C23B}"/>
                </a:ext>
              </a:extLst>
            </p:cNvPr>
            <p:cNvSpPr txBox="1"/>
            <p:nvPr/>
          </p:nvSpPr>
          <p:spPr>
            <a:xfrm>
              <a:off x="612558" y="408373"/>
              <a:ext cx="4412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Bonnes pratiques au niveau international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607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FD51E257-FB05-EDA3-645E-BEA7B03E97F7}"/>
              </a:ext>
            </a:extLst>
          </p:cNvPr>
          <p:cNvGrpSpPr/>
          <p:nvPr/>
        </p:nvGrpSpPr>
        <p:grpSpPr>
          <a:xfrm>
            <a:off x="603681" y="79899"/>
            <a:ext cx="10027448" cy="6858000"/>
            <a:chOff x="603681" y="79899"/>
            <a:chExt cx="10027448" cy="6858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0C339C62-373D-4C13-A7A3-157CDAD48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0871" y="79899"/>
              <a:ext cx="9070258" cy="685800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C83BE7EF-3BDD-4852-B318-4D7BCDA6C1C3}"/>
                </a:ext>
              </a:extLst>
            </p:cNvPr>
            <p:cNvSpPr txBox="1"/>
            <p:nvPr/>
          </p:nvSpPr>
          <p:spPr>
            <a:xfrm>
              <a:off x="603681" y="248575"/>
              <a:ext cx="4128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Insuffisances au niveau international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671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5ED7704-8454-C173-3736-92F08E74B0DC}"/>
              </a:ext>
            </a:extLst>
          </p:cNvPr>
          <p:cNvSpPr txBox="1"/>
          <p:nvPr/>
        </p:nvSpPr>
        <p:spPr>
          <a:xfrm>
            <a:off x="650240" y="528112"/>
            <a:ext cx="1112520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Résumé : </a:t>
            </a:r>
            <a:r>
              <a:rPr lang="fr-FR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sensibilisations au handicap.</a:t>
            </a:r>
            <a:endParaRPr lang="fr-FR" b="1" dirty="0">
              <a:solidFill>
                <a:srgbClr val="00B050"/>
              </a:solidFill>
              <a:highlight>
                <a:srgbClr val="FFFFCC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878210-EE3B-1768-DC7C-18BE9C043135}"/>
              </a:ext>
            </a:extLst>
          </p:cNvPr>
          <p:cNvSpPr txBox="1"/>
          <p:nvPr/>
        </p:nvSpPr>
        <p:spPr>
          <a:xfrm>
            <a:off x="793102" y="1408923"/>
            <a:ext cx="10982338" cy="5157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highlight>
                  <a:srgbClr val="FFFFCC"/>
                </a:highlight>
              </a:rPr>
              <a:t>Au niveau international.</a:t>
            </a:r>
          </a:p>
          <a:p>
            <a:endParaRPr lang="fr-FR" b="1" dirty="0">
              <a:solidFill>
                <a:srgbClr val="00B050"/>
              </a:solidFill>
              <a:highlight>
                <a:srgbClr val="FFFFCC"/>
              </a:highlight>
            </a:endParaRPr>
          </a:p>
          <a:p>
            <a:pPr marR="635" algn="just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lois et les politiques définissent le cadre permettant de réaliser l’inclusion dans l’éducation. 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635" lvl="1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42 % des pays des pays d’Afrique explorent ces possibilités en utilisant les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écoles spéciales, les centres de ressources, les enseignants itinérants et les classes intégrées, et les classes inclusives. 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635" lvl="1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Absence d’outils de suivis normalisés et d’évaluations rigoureuses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 la mise en œuvre des politiques et des programmes d’éducation inclusive aux niveaux nationaux.</a:t>
            </a:r>
          </a:p>
          <a:p>
            <a:pPr marR="635" lvl="1" algn="just">
              <a:lnSpc>
                <a:spcPct val="115000"/>
              </a:lnSpc>
              <a:spcAft>
                <a:spcPts val="1000"/>
              </a:spcAft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35"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Plusieurs politiques évoluent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positivement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vers l’inclusion des élèves en situation de handicap.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vers la scolarisation des tous les ESH en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classe ordinaire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sauf cas sévères, </a:t>
            </a:r>
          </a:p>
          <a:p>
            <a:pPr marL="742950" marR="635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vers la transformation des établissement spécialisés en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centres de ressources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, et leurs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personnels spécialisés en conseillers et/ou formateurs,</a:t>
            </a:r>
          </a:p>
          <a:p>
            <a:pPr marL="742950" marR="635" lvl="1" indent="-285750" algn="just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vers des enseignants et/ou équipes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itinérantes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différemment affectés à la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sensibilisation,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à la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prise en charge du handicap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, ou à la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préparation de matériels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pour les apprenants malvoyants, et à leur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rlito"/>
                <a:cs typeface="Carlito"/>
              </a:rPr>
              <a:t>dépistage.</a:t>
            </a:r>
          </a:p>
          <a:p>
            <a:endParaRPr lang="fr-FR" b="1" dirty="0">
              <a:solidFill>
                <a:srgbClr val="00B050"/>
              </a:solidFill>
              <a:highlight>
                <a:srgbClr val="FFFF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9358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78E3D75-19B3-0411-CCE5-40FB9B7D6C55}"/>
              </a:ext>
            </a:extLst>
          </p:cNvPr>
          <p:cNvSpPr txBox="1"/>
          <p:nvPr/>
        </p:nvSpPr>
        <p:spPr>
          <a:xfrm>
            <a:off x="650240" y="173549"/>
            <a:ext cx="1112520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Résumé : </a:t>
            </a:r>
            <a:r>
              <a:rPr lang="fr-FR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sensibilisations au handicap.</a:t>
            </a:r>
            <a:endParaRPr lang="fr-FR" b="1" dirty="0">
              <a:solidFill>
                <a:srgbClr val="00B050"/>
              </a:solidFill>
              <a:highlight>
                <a:srgbClr val="FFFFCC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8D56CA-274C-B4E6-DC08-FB6366BDD129}"/>
              </a:ext>
            </a:extLst>
          </p:cNvPr>
          <p:cNvSpPr txBox="1"/>
          <p:nvPr/>
        </p:nvSpPr>
        <p:spPr>
          <a:xfrm>
            <a:off x="650240" y="653143"/>
            <a:ext cx="10639801" cy="643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highlight>
                  <a:srgbClr val="FFFFCC"/>
                </a:highlight>
              </a:rPr>
              <a:t>Au niveau international </a:t>
            </a:r>
            <a:r>
              <a:rPr lang="fr-FR" dirty="0">
                <a:solidFill>
                  <a:srgbClr val="00B050"/>
                </a:solidFill>
                <a:highlight>
                  <a:srgbClr val="FFFFCC"/>
                </a:highlight>
              </a:rPr>
              <a:t>(suite).</a:t>
            </a:r>
          </a:p>
          <a:p>
            <a:pPr marR="635" algn="just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Des dispositions sont cependant encore à renforcer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L’indispensable évaluation précoce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diagnostic par personnel médical / paramédical compétent.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Le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passage automatique en classe supérieure accompagné de mesures réfléchies et concertées de soutien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,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VL PGothic"/>
              <a:cs typeface="Calibri" panose="020F0502020204030204" pitchFamily="34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contribution à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l’inclusion dans la formation technique et professionnelle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Les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mesures financières ne parviennent pas toujours à rendre l’accès plus équitable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VL PGothic"/>
                <a:cs typeface="Calibri" panose="020F0502020204030204" pitchFamily="34" charset="0"/>
              </a:rPr>
              <a:t>et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aides financières en nature (nourriture, logement, transports,) ne sont vraiment efficaces que lorsqu’elles sont réservées aux plus pauvres.</a:t>
            </a:r>
          </a:p>
          <a:p>
            <a:pPr marR="635" lvl="1" algn="just">
              <a:lnSpc>
                <a:spcPct val="115000"/>
              </a:lnSpc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fracture numérique demeure un frein à l’inclusion dans l’éducation.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technologies d’assistance nécessitent une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maintenance pointue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ainsi que des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professionnels de santé capables d’agir</a:t>
            </a:r>
            <a:r>
              <a:rPr lang="fr-FR" sz="1600" b="1" spc="-1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autour de</a:t>
            </a:r>
            <a:r>
              <a:rPr lang="fr-FR" sz="1600" b="1" spc="-2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celles-ci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pour les</a:t>
            </a:r>
            <a:r>
              <a:rPr lang="fr-FR" sz="1600" spc="-2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personnes handicapées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 données et statistiques sur le handicap ne sont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pas généralisées, ni unifiées ni suffisamment désagrégées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35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fr-FR" sz="1600" spc="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femmes</a:t>
            </a:r>
            <a:r>
              <a:rPr lang="fr-FR" sz="1600" spc="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fr-FR" sz="1600" spc="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les</a:t>
            </a:r>
            <a:r>
              <a:rPr lang="fr-FR" sz="1600" spc="-1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filles</a:t>
            </a:r>
            <a:r>
              <a:rPr lang="fr-FR" sz="1600" spc="-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handicapées restent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tributaires de normes</a:t>
            </a:r>
            <a:r>
              <a:rPr lang="fr-FR" sz="1600" b="1" spc="-6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sociales</a:t>
            </a:r>
            <a:r>
              <a:rPr lang="fr-FR" sz="1600" b="1" spc="-6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ancrées et qui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continuent</a:t>
            </a:r>
            <a:r>
              <a:rPr lang="fr-FR" sz="1600" b="1" spc="-6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d’avoir</a:t>
            </a:r>
            <a:r>
              <a:rPr lang="fr-FR" sz="1600" b="1" spc="-65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une grande emprise sur le statu quo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Cet aspect requiert de hauts niveaux d’engagements continus pour influer sur un changement en profondeur.</a:t>
            </a:r>
            <a:endParaRPr lang="fr-FR" sz="16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solidFill>
                <a:srgbClr val="00B050"/>
              </a:solidFill>
              <a:highlight>
                <a:srgbClr val="FFFF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1290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3A952E6-6D27-1297-8D23-9667C02F7639}"/>
              </a:ext>
            </a:extLst>
          </p:cNvPr>
          <p:cNvSpPr txBox="1"/>
          <p:nvPr/>
        </p:nvSpPr>
        <p:spPr>
          <a:xfrm>
            <a:off x="826766" y="1412926"/>
            <a:ext cx="105384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Reconnaissance des droits des PSH </a:t>
            </a:r>
            <a:r>
              <a:rPr lang="fr-FR" b="1" dirty="0">
                <a:solidFill>
                  <a:srgbClr val="0070C0"/>
                </a:solidFill>
              </a:rPr>
              <a:t>aux plus hauts niveaux de l’Etat Djiboutien.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Enquêtes nationales de recensement des PSH et de prévalence du handicap</a:t>
            </a:r>
            <a:r>
              <a:rPr lang="fr-FR" dirty="0">
                <a:solidFill>
                  <a:srgbClr val="0070C0"/>
                </a:solidFill>
              </a:rPr>
              <a:t>, dont questionnaires diversifiés et précis (de MICS 2006 à ENPH 2019, …).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L’intérêt pour l’éducation inclusive est </a:t>
            </a:r>
            <a:r>
              <a:rPr lang="fr-FR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ancrée dans la politique djiboutienne, </a:t>
            </a:r>
            <a:r>
              <a:rPr lang="fr-FR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et </a:t>
            </a:r>
            <a:r>
              <a:rPr lang="fr-FR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planifiée </a:t>
            </a:r>
            <a:r>
              <a:rPr lang="fr-FR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depuis longtemps (Schéma directeur 2010 – 2019, PASNED 2011 – 2015, …).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Existence d’une agence dédiée : </a:t>
            </a:r>
            <a:r>
              <a:rPr lang="fr-FR" b="1" dirty="0">
                <a:solidFill>
                  <a:srgbClr val="0070C0"/>
                </a:solidFill>
              </a:rPr>
              <a:t>Agence Nationale des Personnes Handicapées </a:t>
            </a:r>
            <a:r>
              <a:rPr lang="fr-FR" dirty="0">
                <a:solidFill>
                  <a:srgbClr val="0070C0"/>
                </a:solidFill>
              </a:rPr>
              <a:t>(ANPH, 2018)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</a:rPr>
              <a:t>Existence d’un </a:t>
            </a:r>
            <a:r>
              <a:rPr lang="fr-FR" b="1" dirty="0">
                <a:solidFill>
                  <a:srgbClr val="0070C0"/>
                </a:solidFill>
              </a:rPr>
              <a:t>Réseau National des Personnes Handicapées (RNPH) </a:t>
            </a:r>
            <a:r>
              <a:rPr lang="fr-FR" dirty="0">
                <a:solidFill>
                  <a:srgbClr val="0070C0"/>
                </a:solidFill>
              </a:rPr>
              <a:t>structuré et unifiant plusieurs réseaux et Associations dont la première remonte à 1988.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  <a:effectLst/>
                <a:ea typeface="Arial" panose="020B0604020202020204" pitchFamily="34" charset="0"/>
              </a:rPr>
              <a:t>Loi N° 207/AN/17/7ème L relative à la promotion et à la protection des droits des personnes à besoins spéciaux</a:t>
            </a:r>
            <a:r>
              <a:rPr lang="fr-FR" dirty="0">
                <a:solidFill>
                  <a:srgbClr val="0070C0"/>
                </a:solidFill>
                <a:effectLst/>
                <a:ea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  <a:effectLst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Stratégie Nationale du Handicap </a:t>
            </a:r>
            <a:r>
              <a:rPr lang="fr-FR" dirty="0">
                <a:solidFill>
                  <a:srgbClr val="0070C0"/>
                </a:solidFill>
              </a:rPr>
              <a:t>2021 – 2025, suivie de son </a:t>
            </a:r>
            <a:r>
              <a:rPr lang="fr-FR" b="1" dirty="0">
                <a:solidFill>
                  <a:srgbClr val="0070C0"/>
                </a:solidFill>
              </a:rPr>
              <a:t>Plan d’Action </a:t>
            </a:r>
            <a:r>
              <a:rPr lang="fr-FR" dirty="0">
                <a:solidFill>
                  <a:srgbClr val="0070C0"/>
                </a:solidFill>
              </a:rPr>
              <a:t>sur 3 ans (ANPH), adoptés par loi et décret.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B94B2A0-94E8-53C0-89B4-C7CD57A2CB9D}"/>
              </a:ext>
            </a:extLst>
          </p:cNvPr>
          <p:cNvSpPr txBox="1"/>
          <p:nvPr/>
        </p:nvSpPr>
        <p:spPr>
          <a:xfrm>
            <a:off x="533400" y="491677"/>
            <a:ext cx="1112520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Résumé : </a:t>
            </a:r>
            <a:r>
              <a:rPr lang="fr-FR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sensibilisations au handicap.</a:t>
            </a:r>
            <a:endParaRPr lang="fr-FR" b="1" dirty="0">
              <a:solidFill>
                <a:srgbClr val="00B050"/>
              </a:solidFill>
              <a:highlight>
                <a:srgbClr val="FFFFCC"/>
              </a:highligh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07CF88E-BD6C-F40C-9B96-7A77F38051E4}"/>
              </a:ext>
            </a:extLst>
          </p:cNvPr>
          <p:cNvSpPr txBox="1"/>
          <p:nvPr/>
        </p:nvSpPr>
        <p:spPr>
          <a:xfrm>
            <a:off x="533400" y="104671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highlight>
                  <a:srgbClr val="FFFFCC"/>
                </a:highlight>
              </a:rPr>
              <a:t>Au niveau national.</a:t>
            </a:r>
          </a:p>
        </p:txBody>
      </p:sp>
    </p:spTree>
    <p:extLst>
      <p:ext uri="{BB962C8B-B14F-4D97-AF65-F5344CB8AC3E}">
        <p14:creationId xmlns:p14="http://schemas.microsoft.com/office/powerpoint/2010/main" val="2830228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553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 Les lois et les politiques définissent le cadre permettant de réaliser l’inclusion dans l’éducation.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lois et les politiques définissent le cadre permettant de réaliser l’inclusion dans l’éducation.</dc:title>
  <dc:creator>Alain MANTE</dc:creator>
  <cp:lastModifiedBy>Alain MANTE</cp:lastModifiedBy>
  <cp:revision>12</cp:revision>
  <dcterms:created xsi:type="dcterms:W3CDTF">2022-01-09T16:14:07Z</dcterms:created>
  <dcterms:modified xsi:type="dcterms:W3CDTF">2022-05-10T19:10:48Z</dcterms:modified>
</cp:coreProperties>
</file>