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51" d="100"/>
          <a:sy n="51" d="100"/>
        </p:scale>
        <p:origin x="84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D2249-BE99-4333-A21C-98FBED2501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8E7561-1FD3-4503-8071-A63AE4AD88DC}">
      <dgm:prSet/>
      <dgm:spPr/>
      <dgm:t>
        <a:bodyPr/>
        <a:lstStyle/>
        <a:p>
          <a:r>
            <a:rPr lang="en-US" b="1"/>
            <a:t>Formations initiales et continues des enseignants spécialisés, de classes ordinaires inclusives, conseiller pédagogiques et inspecteurs  </a:t>
          </a:r>
          <a:endParaRPr lang="en-US"/>
        </a:p>
      </dgm:t>
    </dgm:pt>
    <dgm:pt modelId="{8DBE22ED-9D18-49FC-A3AC-A011AA75DB92}" type="parTrans" cxnId="{E7F4B32E-1B43-4286-833B-0094985C7A6B}">
      <dgm:prSet/>
      <dgm:spPr/>
      <dgm:t>
        <a:bodyPr/>
        <a:lstStyle/>
        <a:p>
          <a:endParaRPr lang="en-US"/>
        </a:p>
      </dgm:t>
    </dgm:pt>
    <dgm:pt modelId="{932D395F-3A44-4B0B-9410-6F8902E88141}" type="sibTrans" cxnId="{E7F4B32E-1B43-4286-833B-0094985C7A6B}">
      <dgm:prSet/>
      <dgm:spPr/>
      <dgm:t>
        <a:bodyPr/>
        <a:lstStyle/>
        <a:p>
          <a:endParaRPr lang="en-US"/>
        </a:p>
      </dgm:t>
    </dgm:pt>
    <dgm:pt modelId="{8CBD0772-8EBE-4408-B320-71A44B4FB11B}">
      <dgm:prSet/>
      <dgm:spPr/>
      <dgm:t>
        <a:bodyPr/>
        <a:lstStyle/>
        <a:p>
          <a:r>
            <a:rPr lang="en-US" b="1"/>
            <a:t>Réseaux de Réadaptation à Base Communautaire </a:t>
          </a:r>
          <a:endParaRPr lang="en-US"/>
        </a:p>
      </dgm:t>
    </dgm:pt>
    <dgm:pt modelId="{3F790045-F2FE-4566-82D8-5E7F3941422E}" type="parTrans" cxnId="{8E86E19C-CB1D-45A0-9FCF-089C04B73CA0}">
      <dgm:prSet/>
      <dgm:spPr/>
      <dgm:t>
        <a:bodyPr/>
        <a:lstStyle/>
        <a:p>
          <a:endParaRPr lang="en-US"/>
        </a:p>
      </dgm:t>
    </dgm:pt>
    <dgm:pt modelId="{83293B3E-4D11-487D-8E4F-B4B0DC8BEB8C}" type="sibTrans" cxnId="{8E86E19C-CB1D-45A0-9FCF-089C04B73CA0}">
      <dgm:prSet/>
      <dgm:spPr/>
      <dgm:t>
        <a:bodyPr/>
        <a:lstStyle/>
        <a:p>
          <a:endParaRPr lang="en-US"/>
        </a:p>
      </dgm:t>
    </dgm:pt>
    <dgm:pt modelId="{C87648D1-1DC9-43DA-893B-97CB56472735}">
      <dgm:prSet/>
      <dgm:spPr/>
      <dgm:t>
        <a:bodyPr/>
        <a:lstStyle/>
        <a:p>
          <a:r>
            <a:rPr lang="en-US" b="1"/>
            <a:t>Radio et télédiffusions (émissions spécifiques, courtes vidéo impliquants PSH et ESH, sketches, …)</a:t>
          </a:r>
          <a:endParaRPr lang="en-US"/>
        </a:p>
      </dgm:t>
    </dgm:pt>
    <dgm:pt modelId="{296BD9D5-E49E-4C6B-A809-8A7E04917A89}" type="parTrans" cxnId="{BCDA1E27-DB2A-4038-8DEC-6096EE502754}">
      <dgm:prSet/>
      <dgm:spPr/>
      <dgm:t>
        <a:bodyPr/>
        <a:lstStyle/>
        <a:p>
          <a:endParaRPr lang="en-US"/>
        </a:p>
      </dgm:t>
    </dgm:pt>
    <dgm:pt modelId="{473B35FE-07FF-4AFC-9C27-49D8D336B622}" type="sibTrans" cxnId="{BCDA1E27-DB2A-4038-8DEC-6096EE502754}">
      <dgm:prSet/>
      <dgm:spPr/>
      <dgm:t>
        <a:bodyPr/>
        <a:lstStyle/>
        <a:p>
          <a:endParaRPr lang="en-US"/>
        </a:p>
      </dgm:t>
    </dgm:pt>
    <dgm:pt modelId="{BFEE9A23-8DE0-46DD-A9DC-75C75FB9F534}">
      <dgm:prSet/>
      <dgm:spPr/>
      <dgm:t>
        <a:bodyPr/>
        <a:lstStyle/>
        <a:p>
          <a:r>
            <a:rPr lang="en-US" b="1" dirty="0" err="1"/>
            <a:t>Investissement</a:t>
          </a:r>
          <a:r>
            <a:rPr lang="en-US" b="1" dirty="0"/>
            <a:t> </a:t>
          </a:r>
          <a:r>
            <a:rPr lang="en-US" b="1" dirty="0" err="1"/>
            <a:t>budgétisé</a:t>
          </a:r>
          <a:r>
            <a:rPr lang="en-US" b="1" dirty="0"/>
            <a:t> dans la </a:t>
          </a:r>
          <a:r>
            <a:rPr lang="en-US" b="1" dirty="0" err="1"/>
            <a:t>sensibilisation</a:t>
          </a:r>
          <a:r>
            <a:rPr lang="en-US" b="1" dirty="0"/>
            <a:t>.</a:t>
          </a:r>
          <a:endParaRPr lang="en-US" dirty="0"/>
        </a:p>
      </dgm:t>
    </dgm:pt>
    <dgm:pt modelId="{21F9D7E7-4A3F-4845-9F10-C887FC1B424D}" type="parTrans" cxnId="{190403BC-4916-4146-A5DF-E32B822CA029}">
      <dgm:prSet/>
      <dgm:spPr/>
      <dgm:t>
        <a:bodyPr/>
        <a:lstStyle/>
        <a:p>
          <a:endParaRPr lang="en-US"/>
        </a:p>
      </dgm:t>
    </dgm:pt>
    <dgm:pt modelId="{8C2D1F87-BCB4-4997-9B5D-75F694393C27}" type="sibTrans" cxnId="{190403BC-4916-4146-A5DF-E32B822CA029}">
      <dgm:prSet/>
      <dgm:spPr/>
      <dgm:t>
        <a:bodyPr/>
        <a:lstStyle/>
        <a:p>
          <a:endParaRPr lang="en-US"/>
        </a:p>
      </dgm:t>
    </dgm:pt>
    <dgm:pt modelId="{88E980F1-EDD0-4752-99F4-9061659EAD96}" type="pres">
      <dgm:prSet presAssocID="{BE3D2249-BE99-4333-A21C-98FBED250161}" presName="linear" presStyleCnt="0">
        <dgm:presLayoutVars>
          <dgm:animLvl val="lvl"/>
          <dgm:resizeHandles val="exact"/>
        </dgm:presLayoutVars>
      </dgm:prSet>
      <dgm:spPr/>
    </dgm:pt>
    <dgm:pt modelId="{E8C54C93-6F5D-417E-B266-8C23F5598D7A}" type="pres">
      <dgm:prSet presAssocID="{418E7561-1FD3-4503-8071-A63AE4AD88DC}" presName="parentText" presStyleLbl="node1" presStyleIdx="0" presStyleCnt="4">
        <dgm:presLayoutVars>
          <dgm:chMax val="0"/>
          <dgm:bulletEnabled val="1"/>
        </dgm:presLayoutVars>
      </dgm:prSet>
      <dgm:spPr/>
    </dgm:pt>
    <dgm:pt modelId="{BF7F9B85-CC85-418B-BC3E-542791240581}" type="pres">
      <dgm:prSet presAssocID="{932D395F-3A44-4B0B-9410-6F8902E88141}" presName="spacer" presStyleCnt="0"/>
      <dgm:spPr/>
    </dgm:pt>
    <dgm:pt modelId="{C2D3B78E-C294-4405-9622-D61E9253B7B5}" type="pres">
      <dgm:prSet presAssocID="{8CBD0772-8EBE-4408-B320-71A44B4FB11B}" presName="parentText" presStyleLbl="node1" presStyleIdx="1" presStyleCnt="4">
        <dgm:presLayoutVars>
          <dgm:chMax val="0"/>
          <dgm:bulletEnabled val="1"/>
        </dgm:presLayoutVars>
      </dgm:prSet>
      <dgm:spPr/>
    </dgm:pt>
    <dgm:pt modelId="{71E4F88B-62B9-4E5B-96DF-0CA043438494}" type="pres">
      <dgm:prSet presAssocID="{83293B3E-4D11-487D-8E4F-B4B0DC8BEB8C}" presName="spacer" presStyleCnt="0"/>
      <dgm:spPr/>
    </dgm:pt>
    <dgm:pt modelId="{FA7E0A1A-F29D-4E51-8882-B6448379D171}" type="pres">
      <dgm:prSet presAssocID="{C87648D1-1DC9-43DA-893B-97CB56472735}" presName="parentText" presStyleLbl="node1" presStyleIdx="2" presStyleCnt="4">
        <dgm:presLayoutVars>
          <dgm:chMax val="0"/>
          <dgm:bulletEnabled val="1"/>
        </dgm:presLayoutVars>
      </dgm:prSet>
      <dgm:spPr/>
    </dgm:pt>
    <dgm:pt modelId="{C42F2A48-95E2-4107-A2C0-29BA89902B5A}" type="pres">
      <dgm:prSet presAssocID="{473B35FE-07FF-4AFC-9C27-49D8D336B622}" presName="spacer" presStyleCnt="0"/>
      <dgm:spPr/>
    </dgm:pt>
    <dgm:pt modelId="{F9A1A33D-1DDA-437D-B2D8-4BD7C39D53BF}" type="pres">
      <dgm:prSet presAssocID="{BFEE9A23-8DE0-46DD-A9DC-75C75FB9F534}" presName="parentText" presStyleLbl="node1" presStyleIdx="3" presStyleCnt="4">
        <dgm:presLayoutVars>
          <dgm:chMax val="0"/>
          <dgm:bulletEnabled val="1"/>
        </dgm:presLayoutVars>
      </dgm:prSet>
      <dgm:spPr/>
    </dgm:pt>
  </dgm:ptLst>
  <dgm:cxnLst>
    <dgm:cxn modelId="{BCDA1E27-DB2A-4038-8DEC-6096EE502754}" srcId="{BE3D2249-BE99-4333-A21C-98FBED250161}" destId="{C87648D1-1DC9-43DA-893B-97CB56472735}" srcOrd="2" destOrd="0" parTransId="{296BD9D5-E49E-4C6B-A809-8A7E04917A89}" sibTransId="{473B35FE-07FF-4AFC-9C27-49D8D336B622}"/>
    <dgm:cxn modelId="{E7F4B32E-1B43-4286-833B-0094985C7A6B}" srcId="{BE3D2249-BE99-4333-A21C-98FBED250161}" destId="{418E7561-1FD3-4503-8071-A63AE4AD88DC}" srcOrd="0" destOrd="0" parTransId="{8DBE22ED-9D18-49FC-A3AC-A011AA75DB92}" sibTransId="{932D395F-3A44-4B0B-9410-6F8902E88141}"/>
    <dgm:cxn modelId="{3037D66F-57BD-43E7-B67A-69A348322172}" type="presOf" srcId="{BFEE9A23-8DE0-46DD-A9DC-75C75FB9F534}" destId="{F9A1A33D-1DDA-437D-B2D8-4BD7C39D53BF}" srcOrd="0" destOrd="0" presId="urn:microsoft.com/office/officeart/2005/8/layout/vList2"/>
    <dgm:cxn modelId="{779EA587-C78A-490E-9B8A-5BEDB3F9A5CA}" type="presOf" srcId="{BE3D2249-BE99-4333-A21C-98FBED250161}" destId="{88E980F1-EDD0-4752-99F4-9061659EAD96}" srcOrd="0" destOrd="0" presId="urn:microsoft.com/office/officeart/2005/8/layout/vList2"/>
    <dgm:cxn modelId="{8E86E19C-CB1D-45A0-9FCF-089C04B73CA0}" srcId="{BE3D2249-BE99-4333-A21C-98FBED250161}" destId="{8CBD0772-8EBE-4408-B320-71A44B4FB11B}" srcOrd="1" destOrd="0" parTransId="{3F790045-F2FE-4566-82D8-5E7F3941422E}" sibTransId="{83293B3E-4D11-487D-8E4F-B4B0DC8BEB8C}"/>
    <dgm:cxn modelId="{190403BC-4916-4146-A5DF-E32B822CA029}" srcId="{BE3D2249-BE99-4333-A21C-98FBED250161}" destId="{BFEE9A23-8DE0-46DD-A9DC-75C75FB9F534}" srcOrd="3" destOrd="0" parTransId="{21F9D7E7-4A3F-4845-9F10-C887FC1B424D}" sibTransId="{8C2D1F87-BCB4-4997-9B5D-75F694393C27}"/>
    <dgm:cxn modelId="{A01166D9-2262-45E4-9855-9F92569D76EB}" type="presOf" srcId="{418E7561-1FD3-4503-8071-A63AE4AD88DC}" destId="{E8C54C93-6F5D-417E-B266-8C23F5598D7A}" srcOrd="0" destOrd="0" presId="urn:microsoft.com/office/officeart/2005/8/layout/vList2"/>
    <dgm:cxn modelId="{0BEF13FA-0BD5-435E-87DE-A1D77CAB7D29}" type="presOf" srcId="{C87648D1-1DC9-43DA-893B-97CB56472735}" destId="{FA7E0A1A-F29D-4E51-8882-B6448379D171}" srcOrd="0" destOrd="0" presId="urn:microsoft.com/office/officeart/2005/8/layout/vList2"/>
    <dgm:cxn modelId="{341C74FA-9514-4683-A27C-BA99FA466607}" type="presOf" srcId="{8CBD0772-8EBE-4408-B320-71A44B4FB11B}" destId="{C2D3B78E-C294-4405-9622-D61E9253B7B5}" srcOrd="0" destOrd="0" presId="urn:microsoft.com/office/officeart/2005/8/layout/vList2"/>
    <dgm:cxn modelId="{C1131249-586E-40F4-9CB0-CA955D343FC5}" type="presParOf" srcId="{88E980F1-EDD0-4752-99F4-9061659EAD96}" destId="{E8C54C93-6F5D-417E-B266-8C23F5598D7A}" srcOrd="0" destOrd="0" presId="urn:microsoft.com/office/officeart/2005/8/layout/vList2"/>
    <dgm:cxn modelId="{5ECE31F4-3048-494F-BB31-96614E45FCF3}" type="presParOf" srcId="{88E980F1-EDD0-4752-99F4-9061659EAD96}" destId="{BF7F9B85-CC85-418B-BC3E-542791240581}" srcOrd="1" destOrd="0" presId="urn:microsoft.com/office/officeart/2005/8/layout/vList2"/>
    <dgm:cxn modelId="{92D119EC-3663-4148-99B8-A6FCDBC27C5A}" type="presParOf" srcId="{88E980F1-EDD0-4752-99F4-9061659EAD96}" destId="{C2D3B78E-C294-4405-9622-D61E9253B7B5}" srcOrd="2" destOrd="0" presId="urn:microsoft.com/office/officeart/2005/8/layout/vList2"/>
    <dgm:cxn modelId="{83EE1398-0C94-413B-BCC0-5F710A571244}" type="presParOf" srcId="{88E980F1-EDD0-4752-99F4-9061659EAD96}" destId="{71E4F88B-62B9-4E5B-96DF-0CA043438494}" srcOrd="3" destOrd="0" presId="urn:microsoft.com/office/officeart/2005/8/layout/vList2"/>
    <dgm:cxn modelId="{7351333B-A78C-440F-8061-02FF7058DCB1}" type="presParOf" srcId="{88E980F1-EDD0-4752-99F4-9061659EAD96}" destId="{FA7E0A1A-F29D-4E51-8882-B6448379D171}" srcOrd="4" destOrd="0" presId="urn:microsoft.com/office/officeart/2005/8/layout/vList2"/>
    <dgm:cxn modelId="{9A013811-6531-4952-9BA5-A4E5B19B5C5C}" type="presParOf" srcId="{88E980F1-EDD0-4752-99F4-9061659EAD96}" destId="{C42F2A48-95E2-4107-A2C0-29BA89902B5A}" srcOrd="5" destOrd="0" presId="urn:microsoft.com/office/officeart/2005/8/layout/vList2"/>
    <dgm:cxn modelId="{6C3894BC-0FB6-481A-BDDF-E31B0DADE038}" type="presParOf" srcId="{88E980F1-EDD0-4752-99F4-9061659EAD96}" destId="{F9A1A33D-1DDA-437D-B2D8-4BD7C39D53B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54C93-6F5D-417E-B266-8C23F5598D7A}">
      <dsp:nvSpPr>
        <dsp:cNvPr id="0" name=""/>
        <dsp:cNvSpPr/>
      </dsp:nvSpPr>
      <dsp:spPr>
        <a:xfrm>
          <a:off x="0" y="312515"/>
          <a:ext cx="3511296" cy="1141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Formations initiales et continues des enseignants spécialisés, de classes ordinaires inclusives, conseiller pédagogiques et inspecteurs  </a:t>
          </a:r>
          <a:endParaRPr lang="en-US" sz="1600" kern="1200"/>
        </a:p>
      </dsp:txBody>
      <dsp:txXfrm>
        <a:off x="55744" y="368259"/>
        <a:ext cx="3399808" cy="1030432"/>
      </dsp:txXfrm>
    </dsp:sp>
    <dsp:sp modelId="{C2D3B78E-C294-4405-9622-D61E9253B7B5}">
      <dsp:nvSpPr>
        <dsp:cNvPr id="0" name=""/>
        <dsp:cNvSpPr/>
      </dsp:nvSpPr>
      <dsp:spPr>
        <a:xfrm>
          <a:off x="0" y="1500515"/>
          <a:ext cx="3511296" cy="1141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Réseaux de Réadaptation à Base Communautaire </a:t>
          </a:r>
          <a:endParaRPr lang="en-US" sz="1600" kern="1200"/>
        </a:p>
      </dsp:txBody>
      <dsp:txXfrm>
        <a:off x="55744" y="1556259"/>
        <a:ext cx="3399808" cy="1030432"/>
      </dsp:txXfrm>
    </dsp:sp>
    <dsp:sp modelId="{FA7E0A1A-F29D-4E51-8882-B6448379D171}">
      <dsp:nvSpPr>
        <dsp:cNvPr id="0" name=""/>
        <dsp:cNvSpPr/>
      </dsp:nvSpPr>
      <dsp:spPr>
        <a:xfrm>
          <a:off x="0" y="2688516"/>
          <a:ext cx="3511296" cy="1141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Radio et télédiffusions (émissions spécifiques, courtes vidéo impliquants PSH et ESH, sketches, …)</a:t>
          </a:r>
          <a:endParaRPr lang="en-US" sz="1600" kern="1200"/>
        </a:p>
      </dsp:txBody>
      <dsp:txXfrm>
        <a:off x="55744" y="2744260"/>
        <a:ext cx="3399808" cy="1030432"/>
      </dsp:txXfrm>
    </dsp:sp>
    <dsp:sp modelId="{F9A1A33D-1DDA-437D-B2D8-4BD7C39D53BF}">
      <dsp:nvSpPr>
        <dsp:cNvPr id="0" name=""/>
        <dsp:cNvSpPr/>
      </dsp:nvSpPr>
      <dsp:spPr>
        <a:xfrm>
          <a:off x="0" y="3876516"/>
          <a:ext cx="3511296" cy="1141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err="1"/>
            <a:t>Investissement</a:t>
          </a:r>
          <a:r>
            <a:rPr lang="en-US" sz="1600" b="1" kern="1200" dirty="0"/>
            <a:t> </a:t>
          </a:r>
          <a:r>
            <a:rPr lang="en-US" sz="1600" b="1" kern="1200" dirty="0" err="1"/>
            <a:t>budgétisé</a:t>
          </a:r>
          <a:r>
            <a:rPr lang="en-US" sz="1600" b="1" kern="1200" dirty="0"/>
            <a:t> dans la </a:t>
          </a:r>
          <a:r>
            <a:rPr lang="en-US" sz="1600" b="1" kern="1200" dirty="0" err="1"/>
            <a:t>sensibilisation</a:t>
          </a:r>
          <a:r>
            <a:rPr lang="en-US" sz="1600" b="1" kern="1200" dirty="0"/>
            <a:t>.</a:t>
          </a:r>
          <a:endParaRPr lang="en-US" sz="1600" kern="1200" dirty="0"/>
        </a:p>
      </dsp:txBody>
      <dsp:txXfrm>
        <a:off x="55744" y="3932260"/>
        <a:ext cx="3399808" cy="1030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12FB95-276B-4656-8878-9D3C1197604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FE27014-290C-405B-BE3E-0DA0E52DF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2978C44-5A8D-41E6-A1B2-31EA6F703E93}"/>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CBF2881E-1303-4620-B906-56BB5A2944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623B4A-A84E-4CA0-AA03-877A5ADA9FF7}"/>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444415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F479F-8838-42D6-8722-C87A05ADEA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E917200-077E-4DFE-AA26-EC9F5EEED9F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D44862-796A-45E2-8FF2-71AB49AFD5EE}"/>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465D9DD8-E582-445E-ABDB-9A52C33BAA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E438C3-A309-42DE-A756-F1B703DC84E7}"/>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139684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18DF042-3612-43E2-B125-23B42BE4C11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BD23F2D-0B53-4D29-881D-D6BF7DD412D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387D3B-4915-4803-914F-71731D0AD682}"/>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D4F149AA-63ED-415D-AC34-99CC42A118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2BD394-EB76-4AB3-8248-A69EF1ECB390}"/>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368825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77D2E-44ED-4AC6-A520-B94B97F6C0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738F30-97CE-4315-97B9-9FA63DC4FA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0F9CAE-E7DE-4057-8628-FDEA5B23E042}"/>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6A9A54A-FA6F-44A1-B523-ED7D9AE338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5F1ED9-D8C9-46B7-9ADC-188972C1E33C}"/>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3804231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575D0-9EC1-424A-8442-F2EE13ADA1B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A11F911-D0BF-4031-93B8-A09A39DB29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231D164-FDB3-4216-86D6-C70E5FFA492B}"/>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0CFF7CFD-9A9C-4282-AA30-1E303C7EB8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DF166D-5A9A-4984-9F86-788C7F138E5B}"/>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332236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D4F60-CDAE-4BF6-A042-4BA24CB2C32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2A09F8-418C-4EFA-8F20-00D4E247FA0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16585AA-544D-4FBF-950B-0BD884A6F8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4B300F7-E59F-4745-9CF8-5007C3FECB99}"/>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D7FE3926-52C9-49B7-899F-27C3B38D874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091E1-B1E0-43BB-8D82-2682D83113C9}"/>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200104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1B964-5756-4222-B2BE-E125373193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A2554E0-FF55-42A7-A420-0DAABCE311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70E90A6-C7F1-4E0E-9E74-3FFE6C2511D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2202653-8388-408E-8BB3-BACA98D2F5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D810FF-7218-473F-A435-4207BE170D1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B306FB3-70F9-4E8C-BA12-AE98F34C6E40}"/>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8" name="Espace réservé du pied de page 7">
            <a:extLst>
              <a:ext uri="{FF2B5EF4-FFF2-40B4-BE49-F238E27FC236}">
                <a16:creationId xmlns:a16="http://schemas.microsoft.com/office/drawing/2014/main" id="{DAECF379-936E-49C9-B6D8-8DCD9E8AF39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13F03F6-4CD1-4ECB-BFE3-B4E6E57C07C8}"/>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411719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72D7E-C357-4660-9099-BD9F777CCB8A}"/>
              </a:ext>
            </a:extLst>
          </p:cNvPr>
          <p:cNvSpPr>
            <a:spLocks noGrp="1"/>
          </p:cNvSpPr>
          <p:nvPr>
            <p:ph type="title" hasCustomPrompt="1"/>
          </p:nvPr>
        </p:nvSpPr>
        <p:spPr>
          <a:xfrm>
            <a:off x="838200" y="136526"/>
            <a:ext cx="10515600" cy="1012749"/>
          </a:xfrm>
          <a:solidFill>
            <a:srgbClr val="FFFFCC"/>
          </a:solidFill>
        </p:spPr>
        <p:txBody>
          <a:bodyPr>
            <a:normAutofit/>
          </a:bodyPr>
          <a:lstStyle>
            <a:lvl1pPr algn="ctr">
              <a:defRPr sz="2400" b="1">
                <a:solidFill>
                  <a:srgbClr val="0070C0"/>
                </a:solidFill>
              </a:defRPr>
            </a:lvl1pPr>
          </a:lstStyle>
          <a:p>
            <a:r>
              <a:rPr lang="fr-FR" sz="1800" dirty="0">
                <a:effectLst/>
                <a:latin typeface="Calibri" panose="020F0502020204030204" pitchFamily="34" charset="0"/>
                <a:ea typeface="Times New Roman" panose="02020603050405020304" pitchFamily="18" charset="0"/>
              </a:rPr>
              <a:t>Quelques jeux de mots ou image suggestives permettent d’amorcer l’attention ….</a:t>
            </a:r>
            <a:endParaRPr lang="fr-FR" dirty="0"/>
          </a:p>
        </p:txBody>
      </p:sp>
      <p:sp>
        <p:nvSpPr>
          <p:cNvPr id="3" name="Espace réservé de la date 2">
            <a:extLst>
              <a:ext uri="{FF2B5EF4-FFF2-40B4-BE49-F238E27FC236}">
                <a16:creationId xmlns:a16="http://schemas.microsoft.com/office/drawing/2014/main" id="{3B69125D-0B9D-4070-B5EE-5D344C47EC52}"/>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4" name="Espace réservé du pied de page 3">
            <a:extLst>
              <a:ext uri="{FF2B5EF4-FFF2-40B4-BE49-F238E27FC236}">
                <a16:creationId xmlns:a16="http://schemas.microsoft.com/office/drawing/2014/main" id="{AEC4F84B-3D08-4483-8ACC-33DE4F5BADB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F6DB896-EE80-47B6-A9F8-5AE3B3960825}"/>
              </a:ext>
            </a:extLst>
          </p:cNvPr>
          <p:cNvSpPr>
            <a:spLocks noGrp="1"/>
          </p:cNvSpPr>
          <p:nvPr>
            <p:ph type="sldNum" sz="quarter" idx="12"/>
          </p:nvPr>
        </p:nvSpPr>
        <p:spPr/>
        <p:txBody>
          <a:bodyPr/>
          <a:lstStyle/>
          <a:p>
            <a:fld id="{317E6ECE-F9CF-447C-8912-7FA6AFDEDC1D}" type="slidenum">
              <a:rPr lang="fr-FR" smtClean="0"/>
              <a:t>‹N°›</a:t>
            </a:fld>
            <a:endParaRPr lang="fr-FR"/>
          </a:p>
        </p:txBody>
      </p:sp>
      <p:pic>
        <p:nvPicPr>
          <p:cNvPr id="6" name="Image 5">
            <a:extLst>
              <a:ext uri="{FF2B5EF4-FFF2-40B4-BE49-F238E27FC236}">
                <a16:creationId xmlns:a16="http://schemas.microsoft.com/office/drawing/2014/main" id="{30758927-9B1B-4067-A3D8-82637DBA57D8}"/>
              </a:ext>
            </a:extLst>
          </p:cNvPr>
          <p:cNvPicPr>
            <a:picLocks noChangeAspect="1"/>
          </p:cNvPicPr>
          <p:nvPr userDrawn="1"/>
        </p:nvPicPr>
        <p:blipFill>
          <a:blip r:embed="rId2"/>
          <a:stretch>
            <a:fillRect/>
          </a:stretch>
        </p:blipFill>
        <p:spPr>
          <a:xfrm>
            <a:off x="1754340" y="1331838"/>
            <a:ext cx="8424929" cy="5207074"/>
          </a:xfrm>
          <a:prstGeom prst="rect">
            <a:avLst/>
          </a:prstGeom>
        </p:spPr>
      </p:pic>
    </p:spTree>
    <p:extLst>
      <p:ext uri="{BB962C8B-B14F-4D97-AF65-F5344CB8AC3E}">
        <p14:creationId xmlns:p14="http://schemas.microsoft.com/office/powerpoint/2010/main" val="371672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A3BE8F7-523B-4CFB-A071-300847AA2312}"/>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3" name="Espace réservé du pied de page 2">
            <a:extLst>
              <a:ext uri="{FF2B5EF4-FFF2-40B4-BE49-F238E27FC236}">
                <a16:creationId xmlns:a16="http://schemas.microsoft.com/office/drawing/2014/main" id="{9989C624-3D0C-43DD-9086-C3E81C6B82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76222FA-34F8-4A9D-A0C1-1247E71C6CE2}"/>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223387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6FDD43-EB0A-4491-91E4-B6C50D590F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DC97CAE-E79E-41AE-95DB-0EB350F696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D2A0674-BADE-440E-8FF7-8C00C3DAB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A1D67A-8F01-42CD-BDB0-C6C814F2EC84}"/>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463A24E0-E7E8-454B-91DB-96E3FBE170D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AB4406-00DD-4F11-9739-B26BD6C726A3}"/>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315370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A67E49-C1C4-461E-9AC1-0C871CF9E31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4C44EE5-C3EC-4912-87A4-BE5FC648C3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D50CD50-11A0-4335-BFF0-4278F83F5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ABED17-BF97-4BD6-B116-5DE8968A1FF7}"/>
              </a:ext>
            </a:extLst>
          </p:cNvPr>
          <p:cNvSpPr>
            <a:spLocks noGrp="1"/>
          </p:cNvSpPr>
          <p:nvPr>
            <p:ph type="dt" sz="half" idx="10"/>
          </p:nvPr>
        </p:nvSpPr>
        <p:spPr/>
        <p:txBody>
          <a:bodyPr/>
          <a:lstStyle/>
          <a:p>
            <a:fld id="{19C0EE5D-EFD5-43FC-BD1F-5B8601BF2725}"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ED7A37E1-0CC8-4FCB-86D6-3FE1E7847D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3C0E8F6-3E0B-44AE-8C08-D91D3D0ABF1D}"/>
              </a:ext>
            </a:extLst>
          </p:cNvPr>
          <p:cNvSpPr>
            <a:spLocks noGrp="1"/>
          </p:cNvSpPr>
          <p:nvPr>
            <p:ph type="sldNum" sz="quarter" idx="12"/>
          </p:nvPr>
        </p:nvSpPr>
        <p:spPr/>
        <p:txBody>
          <a:bodyPr/>
          <a:lstStyle/>
          <a:p>
            <a:fld id="{317E6ECE-F9CF-447C-8912-7FA6AFDEDC1D}" type="slidenum">
              <a:rPr lang="fr-FR" smtClean="0"/>
              <a:t>‹N°›</a:t>
            </a:fld>
            <a:endParaRPr lang="fr-FR"/>
          </a:p>
        </p:txBody>
      </p:sp>
    </p:spTree>
    <p:extLst>
      <p:ext uri="{BB962C8B-B14F-4D97-AF65-F5344CB8AC3E}">
        <p14:creationId xmlns:p14="http://schemas.microsoft.com/office/powerpoint/2010/main" val="246704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2DA3360-0F39-4DD8-B06C-C91BCD477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0EDFDEB-42C0-492B-89A2-D5B0E656B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B5AC69-FFAE-4CBF-B919-5554D766B6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0EE5D-EFD5-43FC-BD1F-5B8601BF272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AA5090FB-CBC5-4194-AF30-0C531EDA6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C95080B-7250-4452-ABBE-094D87B74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E6ECE-F9CF-447C-8912-7FA6AFDEDC1D}" type="slidenum">
              <a:rPr lang="fr-FR" smtClean="0"/>
              <a:t>‹N°›</a:t>
            </a:fld>
            <a:endParaRPr lang="fr-FR"/>
          </a:p>
        </p:txBody>
      </p:sp>
    </p:spTree>
    <p:extLst>
      <p:ext uri="{BB962C8B-B14F-4D97-AF65-F5344CB8AC3E}">
        <p14:creationId xmlns:p14="http://schemas.microsoft.com/office/powerpoint/2010/main" val="419607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D2AFFC-7465-42CF-8C9C-05396479A517}"/>
              </a:ext>
            </a:extLst>
          </p:cNvPr>
          <p:cNvSpPr>
            <a:spLocks noGrp="1"/>
          </p:cNvSpPr>
          <p:nvPr>
            <p:ph type="ctrTitle"/>
          </p:nvPr>
        </p:nvSpPr>
        <p:spPr>
          <a:xfrm>
            <a:off x="1373079" y="497150"/>
            <a:ext cx="9144000" cy="594804"/>
          </a:xfrm>
        </p:spPr>
        <p:txBody>
          <a:bodyPr>
            <a:normAutofit/>
          </a:bodyPr>
          <a:lstStyle/>
          <a:p>
            <a:r>
              <a:rPr lang="fr-FR" sz="2800" b="1" dirty="0">
                <a:solidFill>
                  <a:srgbClr val="0070C0"/>
                </a:solidFill>
                <a:effectLst/>
                <a:latin typeface="Calibri" panose="020F0502020204030204" pitchFamily="34" charset="0"/>
                <a:ea typeface="Calibri" panose="020F0502020204030204" pitchFamily="34" charset="0"/>
              </a:rPr>
              <a:t>LES SENSIBILISATIONS AU HANDICAP</a:t>
            </a:r>
            <a:endParaRPr lang="fr-FR" sz="8000" dirty="0">
              <a:solidFill>
                <a:srgbClr val="0070C0"/>
              </a:solidFill>
            </a:endParaRPr>
          </a:p>
        </p:txBody>
      </p:sp>
      <p:sp>
        <p:nvSpPr>
          <p:cNvPr id="3" name="Sous-titre 2">
            <a:extLst>
              <a:ext uri="{FF2B5EF4-FFF2-40B4-BE49-F238E27FC236}">
                <a16:creationId xmlns:a16="http://schemas.microsoft.com/office/drawing/2014/main" id="{31F5043E-D834-4EB5-A1C7-9310158FB107}"/>
              </a:ext>
            </a:extLst>
          </p:cNvPr>
          <p:cNvSpPr>
            <a:spLocks noGrp="1"/>
          </p:cNvSpPr>
          <p:nvPr>
            <p:ph type="subTitle" idx="1"/>
          </p:nvPr>
        </p:nvSpPr>
        <p:spPr>
          <a:xfrm>
            <a:off x="1524000" y="1362721"/>
            <a:ext cx="6394882" cy="5149049"/>
          </a:xfrm>
        </p:spPr>
        <p:txBody>
          <a:bodyPr>
            <a:normAutofit fontScale="92500" lnSpcReduction="20000"/>
          </a:bodyPr>
          <a:lstStyle/>
          <a:p>
            <a:endParaRPr lang="fr-FR" dirty="0"/>
          </a:p>
          <a:p>
            <a:r>
              <a:rPr lang="fr-FR" sz="4300" b="1" i="1" dirty="0">
                <a:solidFill>
                  <a:srgbClr val="00B050"/>
                </a:solidFill>
                <a:effectLst/>
                <a:latin typeface="Calibri" panose="020F0502020204030204" pitchFamily="34" charset="0"/>
                <a:ea typeface="Verdana" panose="020B0604030504040204" pitchFamily="34" charset="0"/>
                <a:cs typeface="Verdana" panose="020B0604030504040204" pitchFamily="34" charset="0"/>
              </a:rPr>
              <a:t>Changer les comportements.</a:t>
            </a:r>
          </a:p>
          <a:p>
            <a:endParaRPr lang="fr-FR" sz="1800" b="1" i="1" dirty="0">
              <a:effectLst/>
              <a:latin typeface="Verdana" panose="020B0604030504040204" pitchFamily="34" charset="0"/>
              <a:ea typeface="Verdana" panose="020B0604030504040204" pitchFamily="34" charset="0"/>
              <a:cs typeface="Verdana" panose="020B0604030504040204" pitchFamily="34" charset="0"/>
            </a:endParaRPr>
          </a:p>
          <a:p>
            <a:r>
              <a:rPr lang="fr-FR" sz="3000" b="1" dirty="0">
                <a:solidFill>
                  <a:srgbClr val="FF0000"/>
                </a:solidFill>
                <a:effectLst/>
                <a:latin typeface="Calibri" panose="020F0502020204030204" pitchFamily="34" charset="0"/>
                <a:ea typeface="Calibri" panose="020F0502020204030204" pitchFamily="34" charset="0"/>
              </a:rPr>
              <a:t>L’ignorance</a:t>
            </a:r>
            <a:r>
              <a:rPr lang="fr-FR" sz="3000" b="1" dirty="0">
                <a:solidFill>
                  <a:srgbClr val="0070C0"/>
                </a:solidFill>
                <a:effectLst/>
                <a:latin typeface="Calibri" panose="020F0502020204030204" pitchFamily="34" charset="0"/>
                <a:ea typeface="Calibri" panose="020F0502020204030204" pitchFamily="34" charset="0"/>
              </a:rPr>
              <a:t> </a:t>
            </a:r>
          </a:p>
          <a:p>
            <a:endParaRPr lang="fr-FR" b="1" i="1" dirty="0">
              <a:solidFill>
                <a:srgbClr val="0070C0"/>
              </a:solidFill>
              <a:effectLst/>
              <a:latin typeface="Calibri" panose="020F0502020204030204" pitchFamily="34" charset="0"/>
              <a:ea typeface="Calibri" panose="020F0502020204030204" pitchFamily="34" charset="0"/>
            </a:endParaRPr>
          </a:p>
          <a:p>
            <a:pPr marL="285750" indent="-285750" algn="l">
              <a:buFont typeface="Wingdings" panose="05000000000000000000" pitchFamily="2" charset="2"/>
              <a:buChar char="q"/>
            </a:pPr>
            <a:r>
              <a:rPr lang="fr-FR" sz="1800" i="1" dirty="0">
                <a:effectLst/>
                <a:latin typeface="Calibri" panose="020F0502020204030204" pitchFamily="34" charset="0"/>
                <a:ea typeface="Calibri" panose="020F0502020204030204" pitchFamily="34" charset="0"/>
              </a:rPr>
              <a:t>quant à la nature et aux </a:t>
            </a:r>
            <a:r>
              <a:rPr lang="fr-FR" sz="1800" b="1" i="1" dirty="0">
                <a:effectLst/>
                <a:latin typeface="Calibri" panose="020F0502020204030204" pitchFamily="34" charset="0"/>
                <a:ea typeface="Calibri" panose="020F0502020204030204" pitchFamily="34" charset="0"/>
              </a:rPr>
              <a:t>causes</a:t>
            </a:r>
            <a:r>
              <a:rPr lang="fr-FR" sz="1800" i="1" dirty="0">
                <a:effectLst/>
                <a:latin typeface="Calibri" panose="020F0502020204030204" pitchFamily="34" charset="0"/>
                <a:ea typeface="Calibri" panose="020F0502020204030204" pitchFamily="34" charset="0"/>
              </a:rPr>
              <a:t> des incapacités, </a:t>
            </a:r>
          </a:p>
          <a:p>
            <a:pPr marL="285750" indent="-285750" algn="l">
              <a:buFont typeface="Wingdings" panose="05000000000000000000" pitchFamily="2" charset="2"/>
              <a:buChar char="q"/>
            </a:pPr>
            <a:r>
              <a:rPr lang="fr-FR" sz="1800" i="1" dirty="0">
                <a:effectLst/>
                <a:latin typeface="Calibri" panose="020F0502020204030204" pitchFamily="34" charset="0"/>
                <a:ea typeface="Calibri" panose="020F0502020204030204" pitchFamily="34" charset="0"/>
              </a:rPr>
              <a:t>l’</a:t>
            </a:r>
            <a:r>
              <a:rPr lang="fr-FR" sz="1800" b="1" i="1" dirty="0">
                <a:effectLst/>
                <a:latin typeface="Calibri" panose="020F0502020204030204" pitchFamily="34" charset="0"/>
                <a:ea typeface="Calibri" panose="020F0502020204030204" pitchFamily="34" charset="0"/>
              </a:rPr>
              <a:t>invisibilité </a:t>
            </a:r>
            <a:r>
              <a:rPr lang="fr-FR" sz="1800" i="1" dirty="0">
                <a:effectLst/>
                <a:latin typeface="Calibri" panose="020F0502020204030204" pitchFamily="34" charset="0"/>
                <a:ea typeface="Calibri" panose="020F0502020204030204" pitchFamily="34" charset="0"/>
              </a:rPr>
              <a:t>des enfants, </a:t>
            </a:r>
          </a:p>
          <a:p>
            <a:pPr marL="285750" indent="-285750" algn="l">
              <a:buFont typeface="Wingdings" panose="05000000000000000000" pitchFamily="2" charset="2"/>
              <a:buChar char="q"/>
            </a:pPr>
            <a:r>
              <a:rPr lang="fr-FR" sz="1800" i="1" dirty="0">
                <a:effectLst/>
                <a:latin typeface="Calibri" panose="020F0502020204030204" pitchFamily="34" charset="0"/>
                <a:ea typeface="Calibri" panose="020F0502020204030204" pitchFamily="34" charset="0"/>
              </a:rPr>
              <a:t>la profonde </a:t>
            </a:r>
            <a:r>
              <a:rPr lang="fr-FR" sz="1800" b="1" i="1" dirty="0">
                <a:effectLst/>
                <a:latin typeface="Calibri" panose="020F0502020204030204" pitchFamily="34" charset="0"/>
                <a:ea typeface="Calibri" panose="020F0502020204030204" pitchFamily="34" charset="0"/>
              </a:rPr>
              <a:t>sous-estimation de leur potentiel </a:t>
            </a:r>
            <a:r>
              <a:rPr lang="fr-FR" sz="1800" i="1" dirty="0">
                <a:effectLst/>
                <a:latin typeface="Calibri" panose="020F0502020204030204" pitchFamily="34" charset="0"/>
                <a:ea typeface="Calibri" panose="020F0502020204030204" pitchFamily="34" charset="0"/>
              </a:rPr>
              <a:t>et de leurs capacités, </a:t>
            </a:r>
          </a:p>
          <a:p>
            <a:pPr marL="285750" indent="-285750" algn="l">
              <a:buFont typeface="Wingdings" panose="05000000000000000000" pitchFamily="2" charset="2"/>
              <a:buChar char="q"/>
            </a:pPr>
            <a:r>
              <a:rPr lang="fr-FR" sz="1800" i="1" dirty="0">
                <a:effectLst/>
                <a:latin typeface="Calibri" panose="020F0502020204030204" pitchFamily="34" charset="0"/>
                <a:ea typeface="Calibri" panose="020F0502020204030204" pitchFamily="34" charset="0"/>
              </a:rPr>
              <a:t>d’autres </a:t>
            </a:r>
            <a:r>
              <a:rPr lang="fr-FR" sz="1800" b="1" i="1" dirty="0">
                <a:effectLst/>
                <a:latin typeface="Calibri" panose="020F0502020204030204" pitchFamily="34" charset="0"/>
                <a:ea typeface="Calibri" panose="020F0502020204030204" pitchFamily="34" charset="0"/>
              </a:rPr>
              <a:t>obstacles à l’égalité des chances </a:t>
            </a:r>
            <a:r>
              <a:rPr lang="fr-FR" sz="1800" i="1" dirty="0">
                <a:effectLst/>
                <a:latin typeface="Calibri" panose="020F0502020204030204" pitchFamily="34" charset="0"/>
                <a:ea typeface="Calibri" panose="020F0502020204030204" pitchFamily="34" charset="0"/>
              </a:rPr>
              <a:t>et à l’égalité de traitement,</a:t>
            </a:r>
          </a:p>
          <a:p>
            <a:pPr algn="l"/>
            <a:endParaRPr lang="fr-FR" sz="1800" i="1" dirty="0">
              <a:effectLst/>
              <a:latin typeface="Calibri" panose="020F0502020204030204" pitchFamily="34" charset="0"/>
              <a:ea typeface="Calibri" panose="020F0502020204030204" pitchFamily="34" charset="0"/>
            </a:endParaRPr>
          </a:p>
          <a:p>
            <a:r>
              <a:rPr lang="fr-FR" sz="1800" i="1" dirty="0">
                <a:effectLst/>
                <a:latin typeface="Calibri" panose="020F0502020204030204" pitchFamily="34" charset="0"/>
                <a:ea typeface="Calibri" panose="020F0502020204030204" pitchFamily="34" charset="0"/>
              </a:rPr>
              <a:t>sont autant d’éléments qui continuent de </a:t>
            </a:r>
          </a:p>
          <a:p>
            <a:r>
              <a:rPr lang="fr-FR" sz="3000" b="1" dirty="0">
                <a:solidFill>
                  <a:srgbClr val="FF0000"/>
                </a:solidFill>
                <a:effectLst/>
                <a:latin typeface="Calibri" panose="020F0502020204030204" pitchFamily="34" charset="0"/>
                <a:ea typeface="Calibri" panose="020F0502020204030204" pitchFamily="34" charset="0"/>
              </a:rPr>
              <a:t>bâillonner et de marginaliser </a:t>
            </a:r>
          </a:p>
          <a:p>
            <a:r>
              <a:rPr lang="fr-FR" sz="3000" b="1" dirty="0">
                <a:solidFill>
                  <a:srgbClr val="FF0000"/>
                </a:solidFill>
                <a:effectLst/>
                <a:latin typeface="Calibri" panose="020F0502020204030204" pitchFamily="34" charset="0"/>
                <a:ea typeface="Calibri" panose="020F0502020204030204" pitchFamily="34" charset="0"/>
              </a:rPr>
              <a:t>les enfants handicapés. </a:t>
            </a:r>
            <a:endParaRPr lang="fr-FR" sz="3900" b="1" dirty="0">
              <a:solidFill>
                <a:srgbClr val="FF0000"/>
              </a:solidFill>
            </a:endParaRPr>
          </a:p>
        </p:txBody>
      </p:sp>
      <p:pic>
        <p:nvPicPr>
          <p:cNvPr id="4" name="Image 3">
            <a:extLst>
              <a:ext uri="{FF2B5EF4-FFF2-40B4-BE49-F238E27FC236}">
                <a16:creationId xmlns:a16="http://schemas.microsoft.com/office/drawing/2014/main" id="{95AA8EAF-F867-4853-B271-34EBEB19A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2166" y="2366586"/>
            <a:ext cx="2314046" cy="3265705"/>
          </a:xfrm>
          <a:prstGeom prst="rect">
            <a:avLst/>
          </a:prstGeom>
        </p:spPr>
      </p:pic>
    </p:spTree>
    <p:extLst>
      <p:ext uri="{BB962C8B-B14F-4D97-AF65-F5344CB8AC3E}">
        <p14:creationId xmlns:p14="http://schemas.microsoft.com/office/powerpoint/2010/main" val="375333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DC2B4-D889-4479-814E-F02723FD8530}"/>
              </a:ext>
            </a:extLst>
          </p:cNvPr>
          <p:cNvSpPr>
            <a:spLocks noGrp="1"/>
          </p:cNvSpPr>
          <p:nvPr>
            <p:ph type="title"/>
          </p:nvPr>
        </p:nvSpPr>
        <p:spPr/>
        <p:txBody>
          <a:bodyPr>
            <a:normAutofit/>
          </a:bodyPr>
          <a:lstStyle/>
          <a:p>
            <a:pPr algn="ctr"/>
            <a:r>
              <a:rPr lang="fr-FR" sz="3200" b="1" i="1" dirty="0">
                <a:solidFill>
                  <a:srgbClr val="00B050"/>
                </a:solidFill>
                <a:effectLst/>
                <a:latin typeface="Calibri" panose="020F0502020204030204" pitchFamily="34" charset="0"/>
                <a:ea typeface="Calibri" panose="020F0502020204030204" pitchFamily="34" charset="0"/>
              </a:rPr>
              <a:t>Exemples positifs de sensibilisation </a:t>
            </a:r>
            <a:endParaRPr lang="fr-FR" sz="6600" i="1" dirty="0">
              <a:solidFill>
                <a:srgbClr val="00B050"/>
              </a:solidFill>
            </a:endParaRPr>
          </a:p>
        </p:txBody>
      </p:sp>
      <p:sp>
        <p:nvSpPr>
          <p:cNvPr id="3" name="Espace réservé du contenu 2">
            <a:extLst>
              <a:ext uri="{FF2B5EF4-FFF2-40B4-BE49-F238E27FC236}">
                <a16:creationId xmlns:a16="http://schemas.microsoft.com/office/drawing/2014/main" id="{916677A7-43DC-4380-9FCD-2DCD2BA30D4A}"/>
              </a:ext>
            </a:extLst>
          </p:cNvPr>
          <p:cNvSpPr>
            <a:spLocks noGrp="1"/>
          </p:cNvSpPr>
          <p:nvPr>
            <p:ph idx="1"/>
          </p:nvPr>
        </p:nvSpPr>
        <p:spPr>
          <a:xfrm>
            <a:off x="1599681" y="2377370"/>
            <a:ext cx="4044044" cy="1822588"/>
          </a:xfrm>
        </p:spPr>
        <p:txBody>
          <a:bodyPr>
            <a:normAutofit/>
          </a:bodyPr>
          <a:lstStyle/>
          <a:p>
            <a:pPr marL="0" indent="0" algn="ctr">
              <a:buNone/>
            </a:pPr>
            <a:r>
              <a:rPr lang="fr-FR" sz="2800" dirty="0">
                <a:effectLst/>
                <a:latin typeface="Calibri" panose="020F0502020204030204" pitchFamily="34" charset="0"/>
                <a:ea typeface="Calibri" panose="020F0502020204030204" pitchFamily="34" charset="0"/>
              </a:rPr>
              <a:t>une </a:t>
            </a:r>
            <a:r>
              <a:rPr lang="fr-FR" sz="2800" b="1" dirty="0">
                <a:solidFill>
                  <a:srgbClr val="00B050"/>
                </a:solidFill>
                <a:effectLst/>
                <a:latin typeface="Calibri" panose="020F0502020204030204" pitchFamily="34" charset="0"/>
                <a:ea typeface="Calibri" panose="020F0502020204030204" pitchFamily="34" charset="0"/>
              </a:rPr>
              <a:t>sensibilisation réfléchie </a:t>
            </a:r>
            <a:r>
              <a:rPr lang="fr-FR" sz="2800" dirty="0">
                <a:effectLst/>
                <a:latin typeface="Calibri" panose="020F0502020204030204" pitchFamily="34" charset="0"/>
                <a:ea typeface="Calibri" panose="020F0502020204030204" pitchFamily="34" charset="0"/>
              </a:rPr>
              <a:t>des enfants aux risques posés par les explosifs</a:t>
            </a:r>
            <a:endParaRPr lang="fr-FR" dirty="0"/>
          </a:p>
        </p:txBody>
      </p:sp>
      <p:sp>
        <p:nvSpPr>
          <p:cNvPr id="6" name="ZoneTexte 5">
            <a:extLst>
              <a:ext uri="{FF2B5EF4-FFF2-40B4-BE49-F238E27FC236}">
                <a16:creationId xmlns:a16="http://schemas.microsoft.com/office/drawing/2014/main" id="{C6F8E272-8F44-4914-95A9-2A3953EB5DAF}"/>
              </a:ext>
            </a:extLst>
          </p:cNvPr>
          <p:cNvSpPr txBox="1"/>
          <p:nvPr/>
        </p:nvSpPr>
        <p:spPr>
          <a:xfrm>
            <a:off x="643631" y="1503729"/>
            <a:ext cx="10173810" cy="646331"/>
          </a:xfrm>
          <a:prstGeom prst="rect">
            <a:avLst/>
          </a:prstGeom>
          <a:solidFill>
            <a:srgbClr val="FFFFCC"/>
          </a:solidFill>
        </p:spPr>
        <p:txBody>
          <a:bodyPr wrap="square">
            <a:spAutoFit/>
          </a:bodyPr>
          <a:lstStyle/>
          <a:p>
            <a:pPr algn="ctr"/>
            <a:r>
              <a:rPr lang="fr-FR" sz="1800" b="1" dirty="0">
                <a:solidFill>
                  <a:schemeClr val="accent1"/>
                </a:solidFill>
                <a:effectLst/>
                <a:latin typeface="Calibri" panose="020F0502020204030204" pitchFamily="34" charset="0"/>
                <a:ea typeface="Calibri" panose="020F0502020204030204" pitchFamily="34" charset="0"/>
              </a:rPr>
              <a:t>Les pays ayant ratifié la CIRDPH (</a:t>
            </a:r>
            <a:r>
              <a:rPr lang="fr-FR" b="1" dirty="0">
                <a:solidFill>
                  <a:schemeClr val="accent1"/>
                </a:solidFill>
                <a:latin typeface="Calibri" panose="020F0502020204030204" pitchFamily="34" charset="0"/>
                <a:ea typeface="Calibri" panose="020F0502020204030204" pitchFamily="34" charset="0"/>
              </a:rPr>
              <a:t>ONU 2006) </a:t>
            </a:r>
            <a:r>
              <a:rPr lang="fr-FR" sz="1800" b="1" dirty="0">
                <a:solidFill>
                  <a:schemeClr val="accent1"/>
                </a:solidFill>
                <a:effectLst/>
                <a:latin typeface="Calibri" panose="020F0502020204030204" pitchFamily="34" charset="0"/>
                <a:ea typeface="Calibri" panose="020F0502020204030204" pitchFamily="34" charset="0"/>
              </a:rPr>
              <a:t>se sont engagés à mener des campagnes de sensibilisation pour faire évoluer les comportements à l’égard des personnes handicapées. </a:t>
            </a:r>
            <a:endParaRPr lang="fr-FR" b="1" dirty="0">
              <a:solidFill>
                <a:schemeClr val="accent1"/>
              </a:solidFill>
            </a:endParaRPr>
          </a:p>
        </p:txBody>
      </p:sp>
      <p:sp>
        <p:nvSpPr>
          <p:cNvPr id="8" name="Triangle isocèle 7">
            <a:extLst>
              <a:ext uri="{FF2B5EF4-FFF2-40B4-BE49-F238E27FC236}">
                <a16:creationId xmlns:a16="http://schemas.microsoft.com/office/drawing/2014/main" id="{B885C218-774D-47D2-B8B9-F27A123F17DC}"/>
              </a:ext>
            </a:extLst>
          </p:cNvPr>
          <p:cNvSpPr/>
          <p:nvPr/>
        </p:nvSpPr>
        <p:spPr>
          <a:xfrm rot="5400000">
            <a:off x="5834108" y="3244276"/>
            <a:ext cx="217503" cy="3062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E9F835C3-3397-4EAB-B3A7-22DAAA3ABEE1}"/>
              </a:ext>
            </a:extLst>
          </p:cNvPr>
          <p:cNvPicPr>
            <a:picLocks noChangeAspect="1"/>
          </p:cNvPicPr>
          <p:nvPr/>
        </p:nvPicPr>
        <p:blipFill>
          <a:blip r:embed="rId2"/>
          <a:stretch>
            <a:fillRect/>
          </a:stretch>
        </p:blipFill>
        <p:spPr>
          <a:xfrm>
            <a:off x="1016970" y="4221881"/>
            <a:ext cx="3573320" cy="2264780"/>
          </a:xfrm>
          <a:prstGeom prst="rect">
            <a:avLst/>
          </a:prstGeom>
        </p:spPr>
      </p:pic>
      <p:pic>
        <p:nvPicPr>
          <p:cNvPr id="14" name="Image 13">
            <a:extLst>
              <a:ext uri="{FF2B5EF4-FFF2-40B4-BE49-F238E27FC236}">
                <a16:creationId xmlns:a16="http://schemas.microsoft.com/office/drawing/2014/main" id="{D45014BA-856D-408A-89F4-A3D7CA03CAD4}"/>
              </a:ext>
            </a:extLst>
          </p:cNvPr>
          <p:cNvPicPr>
            <a:picLocks noChangeAspect="1"/>
          </p:cNvPicPr>
          <p:nvPr/>
        </p:nvPicPr>
        <p:blipFill>
          <a:blip r:embed="rId3"/>
          <a:stretch>
            <a:fillRect/>
          </a:stretch>
        </p:blipFill>
        <p:spPr>
          <a:xfrm rot="635486">
            <a:off x="6046746" y="3529517"/>
            <a:ext cx="1971031" cy="2799853"/>
          </a:xfrm>
          <a:prstGeom prst="rect">
            <a:avLst/>
          </a:prstGeom>
        </p:spPr>
      </p:pic>
      <p:pic>
        <p:nvPicPr>
          <p:cNvPr id="16" name="Image 15">
            <a:extLst>
              <a:ext uri="{FF2B5EF4-FFF2-40B4-BE49-F238E27FC236}">
                <a16:creationId xmlns:a16="http://schemas.microsoft.com/office/drawing/2014/main" id="{B535E044-5C17-40F2-B83C-253A28DE9700}"/>
              </a:ext>
            </a:extLst>
          </p:cNvPr>
          <p:cNvPicPr>
            <a:picLocks noChangeAspect="1"/>
          </p:cNvPicPr>
          <p:nvPr/>
        </p:nvPicPr>
        <p:blipFill>
          <a:blip r:embed="rId4"/>
          <a:stretch>
            <a:fillRect/>
          </a:stretch>
        </p:blipFill>
        <p:spPr>
          <a:xfrm>
            <a:off x="8710575" y="2554051"/>
            <a:ext cx="2360198" cy="3501675"/>
          </a:xfrm>
          <a:prstGeom prst="rect">
            <a:avLst/>
          </a:prstGeom>
        </p:spPr>
      </p:pic>
    </p:spTree>
    <p:extLst>
      <p:ext uri="{BB962C8B-B14F-4D97-AF65-F5344CB8AC3E}">
        <p14:creationId xmlns:p14="http://schemas.microsoft.com/office/powerpoint/2010/main" val="388675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83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7A5B4D76-6F40-4182-99CE-60B2ABD7E4A3}"/>
              </a:ext>
            </a:extLst>
          </p:cNvPr>
          <p:cNvSpPr txBox="1">
            <a:spLocks/>
          </p:cNvSpPr>
          <p:nvPr/>
        </p:nvSpPr>
        <p:spPr>
          <a:xfrm>
            <a:off x="524256" y="491260"/>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i="1" kern="1200" dirty="0" err="1">
                <a:solidFill>
                  <a:srgbClr val="FFFFFF"/>
                </a:solidFill>
                <a:latin typeface="+mj-lt"/>
                <a:ea typeface="+mj-ea"/>
                <a:cs typeface="+mj-cs"/>
              </a:rPr>
              <a:t>Autres</a:t>
            </a:r>
            <a:r>
              <a:rPr lang="en-US" b="1" i="1" kern="1200" dirty="0">
                <a:solidFill>
                  <a:srgbClr val="FFFFFF"/>
                </a:solidFill>
                <a:latin typeface="+mj-lt"/>
                <a:ea typeface="+mj-ea"/>
                <a:cs typeface="+mj-cs"/>
              </a:rPr>
              <a:t> </a:t>
            </a:r>
            <a:r>
              <a:rPr lang="en-US" b="1" i="1" kern="1200" dirty="0" err="1">
                <a:solidFill>
                  <a:srgbClr val="FFFFFF"/>
                </a:solidFill>
                <a:latin typeface="+mj-lt"/>
                <a:ea typeface="+mj-ea"/>
                <a:cs typeface="+mj-cs"/>
              </a:rPr>
              <a:t>exemples</a:t>
            </a:r>
            <a:r>
              <a:rPr lang="en-US" b="1" i="1" kern="1200" dirty="0">
                <a:solidFill>
                  <a:srgbClr val="FFFFFF"/>
                </a:solidFill>
                <a:latin typeface="+mj-lt"/>
                <a:ea typeface="+mj-ea"/>
                <a:cs typeface="+mj-cs"/>
              </a:rPr>
              <a:t> </a:t>
            </a:r>
            <a:r>
              <a:rPr lang="en-US" b="1" i="1" kern="1200" dirty="0" err="1">
                <a:solidFill>
                  <a:srgbClr val="FFFFFF"/>
                </a:solidFill>
                <a:latin typeface="+mj-lt"/>
                <a:ea typeface="+mj-ea"/>
                <a:cs typeface="+mj-cs"/>
              </a:rPr>
              <a:t>positifs</a:t>
            </a:r>
            <a:r>
              <a:rPr lang="en-US" b="1" i="1" kern="1200" dirty="0">
                <a:solidFill>
                  <a:srgbClr val="FFFFFF"/>
                </a:solidFill>
                <a:latin typeface="+mj-lt"/>
                <a:ea typeface="+mj-ea"/>
                <a:cs typeface="+mj-cs"/>
              </a:rPr>
              <a:t> de </a:t>
            </a:r>
            <a:r>
              <a:rPr lang="en-US" b="1" i="1" kern="1200" dirty="0" err="1">
                <a:solidFill>
                  <a:srgbClr val="FFFFFF"/>
                </a:solidFill>
                <a:latin typeface="+mj-lt"/>
                <a:ea typeface="+mj-ea"/>
                <a:cs typeface="+mj-cs"/>
              </a:rPr>
              <a:t>sensibilisation</a:t>
            </a:r>
            <a:r>
              <a:rPr lang="en-US" b="1" i="1" kern="1200" dirty="0">
                <a:solidFill>
                  <a:srgbClr val="FFFFFF"/>
                </a:solidFill>
                <a:latin typeface="+mj-lt"/>
                <a:ea typeface="+mj-ea"/>
                <a:cs typeface="+mj-cs"/>
              </a:rPr>
              <a:t> </a:t>
            </a:r>
            <a:endParaRPr lang="en-US" i="1" kern="1200" dirty="0">
              <a:solidFill>
                <a:srgbClr val="FFFFFF"/>
              </a:solidFill>
              <a:latin typeface="+mj-lt"/>
              <a:ea typeface="+mj-ea"/>
              <a:cs typeface="+mj-cs"/>
            </a:endParaRPr>
          </a:p>
        </p:txBody>
      </p:sp>
      <p:pic>
        <p:nvPicPr>
          <p:cNvPr id="6" name="Image 5">
            <a:extLst>
              <a:ext uri="{FF2B5EF4-FFF2-40B4-BE49-F238E27FC236}">
                <a16:creationId xmlns:a16="http://schemas.microsoft.com/office/drawing/2014/main" id="{B9120D17-F80D-4AE9-B68F-941DBC88A5C0}"/>
              </a:ext>
            </a:extLst>
          </p:cNvPr>
          <p:cNvPicPr>
            <a:picLocks noChangeAspect="1"/>
          </p:cNvPicPr>
          <p:nvPr/>
        </p:nvPicPr>
        <p:blipFill rotWithShape="1">
          <a:blip r:embed="rId2"/>
          <a:srcRect r="-1" b="3460"/>
          <a:stretch/>
        </p:blipFill>
        <p:spPr>
          <a:xfrm>
            <a:off x="327546" y="2454903"/>
            <a:ext cx="3442801" cy="4080254"/>
          </a:xfrm>
          <a:prstGeom prst="rect">
            <a:avLst/>
          </a:prstGeom>
        </p:spPr>
      </p:pic>
      <p:pic>
        <p:nvPicPr>
          <p:cNvPr id="4" name="Image 3">
            <a:extLst>
              <a:ext uri="{FF2B5EF4-FFF2-40B4-BE49-F238E27FC236}">
                <a16:creationId xmlns:a16="http://schemas.microsoft.com/office/drawing/2014/main" id="{C41F1C48-2526-4BB4-997C-D18EC32B11F4}"/>
              </a:ext>
            </a:extLst>
          </p:cNvPr>
          <p:cNvPicPr>
            <a:picLocks noChangeAspect="1"/>
          </p:cNvPicPr>
          <p:nvPr/>
        </p:nvPicPr>
        <p:blipFill rotWithShape="1">
          <a:blip r:embed="rId3"/>
          <a:srcRect l="15622" r="4" b="4"/>
          <a:stretch/>
        </p:blipFill>
        <p:spPr>
          <a:xfrm>
            <a:off x="3942260" y="2454901"/>
            <a:ext cx="3442803" cy="4080255"/>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ZoneTexte 1">
            <a:extLst>
              <a:ext uri="{FF2B5EF4-FFF2-40B4-BE49-F238E27FC236}">
                <a16:creationId xmlns:a16="http://schemas.microsoft.com/office/drawing/2014/main" id="{6392F887-83C4-4BA8-9781-7E5D732A2D9B}"/>
              </a:ext>
            </a:extLst>
          </p:cNvPr>
          <p:cNvGraphicFramePr/>
          <p:nvPr>
            <p:extLst>
              <p:ext uri="{D42A27DB-BD31-4B8C-83A1-F6EECF244321}">
                <p14:modId xmlns:p14="http://schemas.microsoft.com/office/powerpoint/2010/main" val="2737623655"/>
              </p:ext>
            </p:extLst>
          </p:nvPr>
        </p:nvGraphicFramePr>
        <p:xfrm>
          <a:off x="7957973" y="763523"/>
          <a:ext cx="3511296" cy="5330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2619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37F78-80F4-4936-99C1-7601CCBBB3AC}"/>
              </a:ext>
            </a:extLst>
          </p:cNvPr>
          <p:cNvSpPr>
            <a:spLocks noGrp="1"/>
          </p:cNvSpPr>
          <p:nvPr>
            <p:ph type="ctrTitle"/>
          </p:nvPr>
        </p:nvSpPr>
        <p:spPr>
          <a:xfrm>
            <a:off x="530356" y="275526"/>
            <a:ext cx="6866878" cy="1144929"/>
          </a:xfrm>
          <a:solidFill>
            <a:srgbClr val="CCFFFF"/>
          </a:solidFill>
        </p:spPr>
        <p:txBody>
          <a:bodyPr>
            <a:spAutoFit/>
          </a:bodyPr>
          <a:lstStyle/>
          <a:p>
            <a:r>
              <a:rPr lang="fr-FR" sz="2000" b="1" i="1" dirty="0">
                <a:solidFill>
                  <a:schemeClr val="accent1"/>
                </a:solidFill>
                <a:effectLst/>
                <a:latin typeface="Calibri" panose="020F0502020204030204" pitchFamily="34" charset="0"/>
                <a:ea typeface="Times New Roman" panose="02020603050405020304" pitchFamily="18" charset="0"/>
              </a:rPr>
              <a:t>Les journalistes peuvent offrir des actualités intéressantes qui </a:t>
            </a:r>
            <a:r>
              <a:rPr lang="fr-FR" sz="2800" b="1" i="1" dirty="0">
                <a:solidFill>
                  <a:srgbClr val="FF0000"/>
                </a:solidFill>
                <a:effectLst/>
                <a:latin typeface="Calibri" panose="020F0502020204030204" pitchFamily="34" charset="0"/>
                <a:ea typeface="Times New Roman" panose="02020603050405020304" pitchFamily="18" charset="0"/>
              </a:rPr>
              <a:t>empêcheront les médias de parler du handicap à travers des clichés.</a:t>
            </a:r>
            <a:endParaRPr lang="fr-FR" sz="6600" b="1" i="1" dirty="0">
              <a:solidFill>
                <a:srgbClr val="FF0000"/>
              </a:solidFill>
            </a:endParaRPr>
          </a:p>
        </p:txBody>
      </p:sp>
      <p:sp>
        <p:nvSpPr>
          <p:cNvPr id="3" name="Sous-titre 2">
            <a:extLst>
              <a:ext uri="{FF2B5EF4-FFF2-40B4-BE49-F238E27FC236}">
                <a16:creationId xmlns:a16="http://schemas.microsoft.com/office/drawing/2014/main" id="{5A8C540A-C839-4E7F-8E02-EC4856BA3D95}"/>
              </a:ext>
            </a:extLst>
          </p:cNvPr>
          <p:cNvSpPr>
            <a:spLocks noGrp="1"/>
          </p:cNvSpPr>
          <p:nvPr>
            <p:ph type="subTitle" idx="1"/>
          </p:nvPr>
        </p:nvSpPr>
        <p:spPr>
          <a:xfrm>
            <a:off x="435685" y="1589102"/>
            <a:ext cx="11187953" cy="5268897"/>
          </a:xfrm>
        </p:spPr>
        <p:txBody>
          <a:bodyPr>
            <a:normAutofit fontScale="92500" lnSpcReduction="20000"/>
          </a:bodyPr>
          <a:lstStyle/>
          <a:p>
            <a:pPr marL="342900" indent="-342900" algn="l">
              <a:buFont typeface="Arial" panose="020B0604020202020204" pitchFamily="34" charset="0"/>
              <a:buChar char="•"/>
            </a:pPr>
            <a:r>
              <a:rPr lang="fr-FR" i="1" dirty="0">
                <a:effectLst/>
                <a:ea typeface="Times New Roman" panose="02020603050405020304" pitchFamily="18" charset="0"/>
              </a:rPr>
              <a:t>Rendre compte de manière </a:t>
            </a:r>
            <a:r>
              <a:rPr lang="fr-FR" sz="2600" b="1" dirty="0">
                <a:solidFill>
                  <a:srgbClr val="FF0000"/>
                </a:solidFill>
                <a:effectLst/>
                <a:ea typeface="Times New Roman" panose="02020603050405020304" pitchFamily="18" charset="0"/>
              </a:rPr>
              <a:t>pertinente et exacte des problèmes </a:t>
            </a:r>
            <a:r>
              <a:rPr lang="fr-FR" i="1" dirty="0">
                <a:effectLst/>
                <a:ea typeface="Times New Roman" panose="02020603050405020304" pitchFamily="18" charset="0"/>
              </a:rPr>
              <a:t>qui touchent les PSH et ESH.</a:t>
            </a:r>
          </a:p>
          <a:p>
            <a:pPr algn="l"/>
            <a:endParaRPr lang="fr-FR" dirty="0">
              <a:effectLst/>
              <a:ea typeface="Times New Roman" panose="02020603050405020304" pitchFamily="18" charset="0"/>
            </a:endParaRPr>
          </a:p>
          <a:p>
            <a:pPr marL="342900" indent="-342900" algn="l">
              <a:buFont typeface="Arial" panose="020B0604020202020204" pitchFamily="34" charset="0"/>
              <a:buChar char="•"/>
            </a:pPr>
            <a:r>
              <a:rPr lang="fr-FR" sz="2600" b="1" dirty="0">
                <a:solidFill>
                  <a:srgbClr val="FF0000"/>
                </a:solidFill>
                <a:effectLst/>
                <a:ea typeface="Calibri" panose="020F0502020204030204" pitchFamily="34" charset="0"/>
              </a:rPr>
              <a:t>Se défaire des tendances </a:t>
            </a:r>
            <a:r>
              <a:rPr lang="fr-FR" i="1" dirty="0">
                <a:effectLst/>
                <a:ea typeface="Calibri" panose="020F0502020204030204" pitchFamily="34" charset="0"/>
              </a:rPr>
              <a:t>à </a:t>
            </a:r>
            <a:r>
              <a:rPr lang="fr-FR" i="1" dirty="0">
                <a:effectLst/>
                <a:ea typeface="Times New Roman" panose="02020603050405020304" pitchFamily="18" charset="0"/>
              </a:rPr>
              <a:t>abordent généralement le handicap sous l’angle de la </a:t>
            </a:r>
            <a:r>
              <a:rPr lang="fr-FR" sz="2600" b="1" dirty="0">
                <a:solidFill>
                  <a:srgbClr val="FF0000"/>
                </a:solidFill>
                <a:effectLst/>
                <a:ea typeface="Times New Roman" panose="02020603050405020304" pitchFamily="18" charset="0"/>
              </a:rPr>
              <a:t>charité</a:t>
            </a:r>
            <a:r>
              <a:rPr lang="fr-FR" i="1" dirty="0">
                <a:effectLst/>
                <a:ea typeface="Times New Roman" panose="02020603050405020304" pitchFamily="18" charset="0"/>
              </a:rPr>
              <a:t>, pour susciter un sentiment de </a:t>
            </a:r>
            <a:r>
              <a:rPr lang="fr-FR" sz="2600" b="1" dirty="0">
                <a:solidFill>
                  <a:srgbClr val="FF0000"/>
                </a:solidFill>
                <a:effectLst/>
                <a:ea typeface="Times New Roman" panose="02020603050405020304" pitchFamily="18" charset="0"/>
              </a:rPr>
              <a:t>pitié</a:t>
            </a:r>
            <a:r>
              <a:rPr lang="fr-FR" i="1" dirty="0">
                <a:effectLst/>
                <a:ea typeface="Times New Roman" panose="02020603050405020304" pitchFamily="18" charset="0"/>
              </a:rPr>
              <a:t>, ou à dépeindre ces personnes de manière</a:t>
            </a:r>
            <a:r>
              <a:rPr lang="fr-FR" sz="2600" b="1" dirty="0">
                <a:solidFill>
                  <a:srgbClr val="FF0000"/>
                </a:solidFill>
                <a:effectLst/>
                <a:ea typeface="Times New Roman" panose="02020603050405020304" pitchFamily="18" charset="0"/>
              </a:rPr>
              <a:t> puérile </a:t>
            </a:r>
            <a:r>
              <a:rPr lang="fr-FR" i="1" dirty="0">
                <a:effectLst/>
                <a:ea typeface="Times New Roman" panose="02020603050405020304" pitchFamily="18" charset="0"/>
              </a:rPr>
              <a:t>ou </a:t>
            </a:r>
            <a:r>
              <a:rPr lang="fr-FR" sz="2600" b="1" dirty="0">
                <a:solidFill>
                  <a:srgbClr val="FF0000"/>
                </a:solidFill>
                <a:effectLst/>
                <a:ea typeface="Times New Roman" panose="02020603050405020304" pitchFamily="18" charset="0"/>
              </a:rPr>
              <a:t>stéréotypée</a:t>
            </a:r>
            <a:r>
              <a:rPr lang="fr-FR" i="1" dirty="0">
                <a:ea typeface="Times New Roman" panose="02020603050405020304" pitchFamily="18" charset="0"/>
              </a:rPr>
              <a:t>.</a:t>
            </a:r>
          </a:p>
          <a:p>
            <a:pPr algn="l"/>
            <a:endParaRPr lang="fr-FR" dirty="0">
              <a:ea typeface="Times New Roman" panose="02020603050405020304" pitchFamily="18" charset="0"/>
            </a:endParaRPr>
          </a:p>
          <a:p>
            <a:pPr marL="342900" indent="-342900" algn="l">
              <a:buFont typeface="Arial" panose="020B0604020202020204" pitchFamily="34" charset="0"/>
              <a:buChar char="•"/>
            </a:pPr>
            <a:r>
              <a:rPr lang="fr-FR" i="1" dirty="0">
                <a:effectLst/>
                <a:ea typeface="Times New Roman" panose="02020603050405020304" pitchFamily="18" charset="0"/>
              </a:rPr>
              <a:t>Employer un nombre accru de personnes handicapées dans les médias, tant à l’image qu’hors de l’écran, pour </a:t>
            </a:r>
            <a:r>
              <a:rPr lang="fr-FR" sz="2600" b="1" dirty="0">
                <a:solidFill>
                  <a:srgbClr val="FF0000"/>
                </a:solidFill>
                <a:effectLst/>
                <a:ea typeface="Times New Roman" panose="02020603050405020304" pitchFamily="18" charset="0"/>
              </a:rPr>
              <a:t>contribuer à faire mieux entendre leur voix et à décrire leur réalité avec plus d’exactitude</a:t>
            </a:r>
            <a:r>
              <a:rPr lang="fr-FR" sz="2600" dirty="0">
                <a:solidFill>
                  <a:srgbClr val="FF0000"/>
                </a:solidFill>
                <a:effectLst/>
                <a:ea typeface="Times New Roman" panose="02020603050405020304" pitchFamily="18" charset="0"/>
              </a:rPr>
              <a:t>.</a:t>
            </a:r>
            <a:endParaRPr lang="fr-FR" dirty="0">
              <a:solidFill>
                <a:srgbClr val="FF0000"/>
              </a:solidFill>
              <a:effectLst/>
              <a:ea typeface="Times New Roman" panose="02020603050405020304" pitchFamily="18" charset="0"/>
            </a:endParaRPr>
          </a:p>
          <a:p>
            <a:pPr algn="l"/>
            <a:endParaRPr lang="fr-FR" dirty="0">
              <a:effectLst/>
              <a:ea typeface="Times New Roman" panose="02020603050405020304" pitchFamily="18" charset="0"/>
            </a:endParaRPr>
          </a:p>
          <a:p>
            <a:pPr marL="342900" indent="-342900" algn="l">
              <a:buFont typeface="Arial" panose="020B0604020202020204" pitchFamily="34" charset="0"/>
              <a:buChar char="•"/>
            </a:pPr>
            <a:r>
              <a:rPr lang="fr-FR" i="1" dirty="0">
                <a:effectLst/>
                <a:ea typeface="Times New Roman" panose="02020603050405020304" pitchFamily="18" charset="0"/>
              </a:rPr>
              <a:t>Offrir des </a:t>
            </a:r>
            <a:r>
              <a:rPr lang="fr-FR" sz="2600" b="1" dirty="0">
                <a:solidFill>
                  <a:srgbClr val="FF0000"/>
                </a:solidFill>
                <a:effectLst/>
                <a:ea typeface="Times New Roman" panose="02020603050405020304" pitchFamily="18" charset="0"/>
              </a:rPr>
              <a:t>services accessibles aux PSH et ESH</a:t>
            </a:r>
            <a:r>
              <a:rPr lang="fr-FR" b="1" dirty="0">
                <a:effectLst/>
                <a:ea typeface="Times New Roman" panose="02020603050405020304" pitchFamily="18" charset="0"/>
              </a:rPr>
              <a:t>, </a:t>
            </a:r>
            <a:r>
              <a:rPr lang="fr-FR" i="1" dirty="0">
                <a:effectLst/>
                <a:ea typeface="Times New Roman" panose="02020603050405020304" pitchFamily="18" charset="0"/>
              </a:rPr>
              <a:t>sous titrages, langage des signes.</a:t>
            </a:r>
          </a:p>
          <a:p>
            <a:pPr algn="l"/>
            <a:endParaRPr lang="fr-FR" dirty="0">
              <a:effectLst/>
              <a:ea typeface="Times New Roman" panose="02020603050405020304" pitchFamily="18" charset="0"/>
            </a:endParaRPr>
          </a:p>
          <a:p>
            <a:pPr marL="342900" indent="-342900" algn="l">
              <a:buFont typeface="Arial" panose="020B0604020202020204" pitchFamily="34" charset="0"/>
              <a:buChar char="•"/>
            </a:pPr>
            <a:r>
              <a:rPr lang="fr-FR" sz="2600" b="1" dirty="0">
                <a:solidFill>
                  <a:srgbClr val="FF0000"/>
                </a:solidFill>
                <a:effectLst/>
                <a:ea typeface="Times New Roman" panose="02020603050405020304" pitchFamily="18" charset="0"/>
                <a:cs typeface="Verdana" panose="020B0604030504040204" pitchFamily="34" charset="0"/>
              </a:rPr>
              <a:t>Former les journalistes</a:t>
            </a:r>
            <a:r>
              <a:rPr lang="fr-FR" sz="2600" b="1" dirty="0">
                <a:effectLst/>
                <a:ea typeface="Times New Roman" panose="02020603050405020304" pitchFamily="18" charset="0"/>
                <a:cs typeface="Verdana" panose="020B0604030504040204" pitchFamily="34" charset="0"/>
              </a:rPr>
              <a:t>, </a:t>
            </a:r>
            <a:r>
              <a:rPr lang="fr-FR" i="1" dirty="0">
                <a:effectLst/>
                <a:ea typeface="Times New Roman" panose="02020603050405020304" pitchFamily="18" charset="0"/>
                <a:cs typeface="Verdana" panose="020B0604030504040204" pitchFamily="34" charset="0"/>
              </a:rPr>
              <a:t>enseigner un « journalisme inclusif » pour qu’ils apprennent à utiliser un langage approprié et une terminologie correcte lorsqu’ils interviennent sur le thème du handicap.</a:t>
            </a:r>
            <a:endParaRPr lang="fr-FR" i="1" dirty="0">
              <a:effectLst/>
              <a:ea typeface="Verdana" panose="020B0604030504040204" pitchFamily="34" charset="0"/>
              <a:cs typeface="Verdana" panose="020B0604030504040204" pitchFamily="34" charset="0"/>
            </a:endParaRPr>
          </a:p>
          <a:p>
            <a:pPr algn="l"/>
            <a:endParaRPr lang="fr-FR" dirty="0"/>
          </a:p>
        </p:txBody>
      </p:sp>
      <p:pic>
        <p:nvPicPr>
          <p:cNvPr id="5" name="Image 4">
            <a:extLst>
              <a:ext uri="{FF2B5EF4-FFF2-40B4-BE49-F238E27FC236}">
                <a16:creationId xmlns:a16="http://schemas.microsoft.com/office/drawing/2014/main" id="{E22D65F7-1C8B-47D7-BA55-2A867371865C}"/>
              </a:ext>
            </a:extLst>
          </p:cNvPr>
          <p:cNvPicPr>
            <a:picLocks noChangeAspect="1"/>
          </p:cNvPicPr>
          <p:nvPr/>
        </p:nvPicPr>
        <p:blipFill>
          <a:blip r:embed="rId2"/>
          <a:stretch>
            <a:fillRect/>
          </a:stretch>
        </p:blipFill>
        <p:spPr>
          <a:xfrm>
            <a:off x="7485224" y="284720"/>
            <a:ext cx="3322940" cy="1135735"/>
          </a:xfrm>
          <a:prstGeom prst="rect">
            <a:avLst/>
          </a:prstGeom>
          <a:solidFill>
            <a:srgbClr val="CCFFFF"/>
          </a:solidFill>
        </p:spPr>
      </p:pic>
    </p:spTree>
    <p:extLst>
      <p:ext uri="{BB962C8B-B14F-4D97-AF65-F5344CB8AC3E}">
        <p14:creationId xmlns:p14="http://schemas.microsoft.com/office/powerpoint/2010/main" val="89681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E7108C-099A-4572-89E4-3147170BA31B}"/>
              </a:ext>
            </a:extLst>
          </p:cNvPr>
          <p:cNvPicPr>
            <a:picLocks noChangeAspect="1"/>
          </p:cNvPicPr>
          <p:nvPr/>
        </p:nvPicPr>
        <p:blipFill>
          <a:blip r:embed="rId2"/>
          <a:stretch>
            <a:fillRect/>
          </a:stretch>
        </p:blipFill>
        <p:spPr>
          <a:xfrm>
            <a:off x="213242" y="0"/>
            <a:ext cx="11765515" cy="6858000"/>
          </a:xfrm>
          <a:prstGeom prst="rect">
            <a:avLst/>
          </a:prstGeom>
        </p:spPr>
      </p:pic>
    </p:spTree>
    <p:extLst>
      <p:ext uri="{BB962C8B-B14F-4D97-AF65-F5344CB8AC3E}">
        <p14:creationId xmlns:p14="http://schemas.microsoft.com/office/powerpoint/2010/main" val="392272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ABE022-2C7B-4817-A01C-2420389AECE4}"/>
              </a:ext>
            </a:extLst>
          </p:cNvPr>
          <p:cNvSpPr>
            <a:spLocks noGrp="1"/>
          </p:cNvSpPr>
          <p:nvPr>
            <p:ph type="title"/>
          </p:nvPr>
        </p:nvSpPr>
        <p:spPr/>
        <p:txBody>
          <a:bodyPr>
            <a:normAutofit/>
          </a:bodyPr>
          <a:lstStyle/>
          <a:p>
            <a:r>
              <a:rPr lang="fr-FR" sz="2000" b="1" dirty="0">
                <a:solidFill>
                  <a:srgbClr val="0070C0"/>
                </a:solidFill>
                <a:effectLst/>
                <a:latin typeface="Calibri" panose="020F0502020204030204" pitchFamily="34" charset="0"/>
                <a:ea typeface="Calibri" panose="020F0502020204030204" pitchFamily="34" charset="0"/>
              </a:rPr>
              <a:t>Bandes dessinées rarement consacrées au handicap, rédigées grâce à des graphistes talentueux qui racontent une histoire contextualisée par les lieux, les paysages et la culture locale où les lecteurs se reconnaissent.</a:t>
            </a:r>
            <a:endParaRPr lang="fr-FR" sz="4800" b="1" dirty="0">
              <a:solidFill>
                <a:srgbClr val="0070C0"/>
              </a:solidFill>
            </a:endParaRPr>
          </a:p>
        </p:txBody>
      </p:sp>
      <p:pic>
        <p:nvPicPr>
          <p:cNvPr id="5" name="Espace réservé du contenu 4">
            <a:extLst>
              <a:ext uri="{FF2B5EF4-FFF2-40B4-BE49-F238E27FC236}">
                <a16:creationId xmlns:a16="http://schemas.microsoft.com/office/drawing/2014/main" id="{D5819B6D-003D-4392-8342-613575EA88A1}"/>
              </a:ext>
            </a:extLst>
          </p:cNvPr>
          <p:cNvPicPr>
            <a:picLocks noGrp="1" noChangeAspect="1"/>
          </p:cNvPicPr>
          <p:nvPr>
            <p:ph idx="1"/>
          </p:nvPr>
        </p:nvPicPr>
        <p:blipFill>
          <a:blip r:embed="rId2"/>
          <a:stretch>
            <a:fillRect/>
          </a:stretch>
        </p:blipFill>
        <p:spPr>
          <a:xfrm>
            <a:off x="1000991" y="1825625"/>
            <a:ext cx="10190017" cy="4351338"/>
          </a:xfrm>
        </p:spPr>
      </p:pic>
    </p:spTree>
    <p:extLst>
      <p:ext uri="{BB962C8B-B14F-4D97-AF65-F5344CB8AC3E}">
        <p14:creationId xmlns:p14="http://schemas.microsoft.com/office/powerpoint/2010/main" val="373042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7540295-D4D3-8E46-E922-6D93C69EB539}"/>
              </a:ext>
            </a:extLst>
          </p:cNvPr>
          <p:cNvSpPr txBox="1"/>
          <p:nvPr/>
        </p:nvSpPr>
        <p:spPr>
          <a:xfrm>
            <a:off x="650240" y="173549"/>
            <a:ext cx="11125200" cy="369332"/>
          </a:xfrm>
          <a:prstGeom prst="rect">
            <a:avLst/>
          </a:prstGeom>
          <a:solidFill>
            <a:srgbClr val="FFFFCC"/>
          </a:solidFill>
        </p:spPr>
        <p:txBody>
          <a:bodyPr wrap="square" rtlCol="0">
            <a:spAutoFit/>
          </a:bodyPr>
          <a:lstStyle/>
          <a:p>
            <a:pPr algn="ctr"/>
            <a:r>
              <a:rPr lang="fr-FR" b="1" dirty="0">
                <a:solidFill>
                  <a:srgbClr val="00B050"/>
                </a:solidFill>
              </a:rPr>
              <a:t>Résumé : </a:t>
            </a:r>
            <a:r>
              <a:rPr lang="fr-FR"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Les sensibilisations au handicap.</a:t>
            </a:r>
            <a:endParaRPr lang="fr-FR" b="1" dirty="0">
              <a:solidFill>
                <a:srgbClr val="00B050"/>
              </a:solidFill>
              <a:highlight>
                <a:srgbClr val="FFFFCC"/>
              </a:highlight>
            </a:endParaRPr>
          </a:p>
        </p:txBody>
      </p:sp>
      <p:sp>
        <p:nvSpPr>
          <p:cNvPr id="6" name="ZoneTexte 5">
            <a:extLst>
              <a:ext uri="{FF2B5EF4-FFF2-40B4-BE49-F238E27FC236}">
                <a16:creationId xmlns:a16="http://schemas.microsoft.com/office/drawing/2014/main" id="{476B44BF-3E49-1466-F55D-D2D15E8BF5ED}"/>
              </a:ext>
            </a:extLst>
          </p:cNvPr>
          <p:cNvSpPr txBox="1"/>
          <p:nvPr/>
        </p:nvSpPr>
        <p:spPr>
          <a:xfrm>
            <a:off x="650240" y="753060"/>
            <a:ext cx="10442481" cy="6169638"/>
          </a:xfrm>
          <a:prstGeom prst="rect">
            <a:avLst/>
          </a:prstGeom>
          <a:noFill/>
        </p:spPr>
        <p:txBody>
          <a:bodyPr wrap="square">
            <a:spAutoFit/>
          </a:bodyPr>
          <a:lstStyle/>
          <a:p>
            <a:r>
              <a:rPr lang="fr-FR" b="1" dirty="0">
                <a:solidFill>
                  <a:srgbClr val="00B050"/>
                </a:solidFill>
                <a:highlight>
                  <a:srgbClr val="FFFFCC"/>
                </a:highlight>
              </a:rPr>
              <a:t>Au niveau international.</a:t>
            </a:r>
          </a:p>
          <a:p>
            <a:r>
              <a:rPr lang="fr-FR" sz="16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Des </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thèmes </a:t>
            </a:r>
            <a:r>
              <a:rPr lang="fr-FR" sz="16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divers et justifiés en rapport direct avec le handicap </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p>
            <a:endPar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de limiter la propension naturelle chez les enfants, ESH comme les autres, à prendre des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risques non mesurés </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(restes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d’explosifs de guerre, mines</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ou encore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risques de la route</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Le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déploiement des réseaux de Réadaptation à Base Communautaire </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et leur évolution vers des sociétés intégratrices où les personnes handicapées ont accès à tous les avantages du développement au même titre que le reste des personnes de leur communauté.</a:t>
            </a:r>
          </a:p>
          <a:p>
            <a:pPr marL="285750" indent="-285750">
              <a:buFont typeface="Arial" panose="020B0604020202020204" pitchFamily="34" charset="0"/>
              <a:buChar char="•"/>
            </a:pPr>
            <a:endPar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Des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activités de plaidoyer </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menées par des clubs et des associations d’étudiants, d’APE, membres de la communauté éducative en faveur de l’inclusion tout au long de la scolarité Les formations enseignantes naturellement. Les activités de sensibilisation auprès de l’ensemble de la communauté scolaire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par les enseignants formés</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entre autres) afin de </a:t>
            </a: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comprendre, de soutenir et de pratiquer l’inclusion</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p>
            <a:pPr marL="342900" lvl="0" indent="-342900" algn="just">
              <a:lnSpc>
                <a:spcPct val="115000"/>
              </a:lnSpc>
              <a:spcAft>
                <a:spcPts val="1000"/>
              </a:spcAft>
              <a:buFont typeface="Symbol" panose="05050102010706020507" pitchFamily="18" charset="2"/>
              <a:buChar char=""/>
            </a:pPr>
            <a:r>
              <a:rPr lang="fr-FR" sz="1600" b="1" dirty="0">
                <a:solidFill>
                  <a:schemeClr val="accent2">
                    <a:lumMod val="75000"/>
                  </a:schemeClr>
                </a:solidFill>
                <a:effectLst/>
                <a:latin typeface="Calibri" panose="020F0502020204030204" pitchFamily="34" charset="0"/>
                <a:ea typeface="Verdana" panose="020B0604030504040204" pitchFamily="34" charset="0"/>
              </a:rPr>
              <a:t>Proportion dédiée à </a:t>
            </a:r>
            <a:r>
              <a:rPr lang="fr-FR" sz="1600" b="1" dirty="0">
                <a:solidFill>
                  <a:schemeClr val="accent2">
                    <a:lumMod val="75000"/>
                  </a:schemeClr>
                </a:solidFill>
                <a:latin typeface="Calibri" panose="020F0502020204030204" pitchFamily="34" charset="0"/>
                <a:ea typeface="Verdana" panose="020B0604030504040204" pitchFamily="34" charset="0"/>
              </a:rPr>
              <a:t>la sensibilisation dans le financement </a:t>
            </a:r>
            <a:r>
              <a:rPr lang="fr-FR" sz="1600" dirty="0">
                <a:solidFill>
                  <a:schemeClr val="accent2">
                    <a:lumMod val="75000"/>
                  </a:schemeClr>
                </a:solidFill>
                <a:latin typeface="Calibri" panose="020F0502020204030204" pitchFamily="34" charset="0"/>
                <a:ea typeface="Verdana" panose="020B0604030504040204" pitchFamily="34" charset="0"/>
              </a:rPr>
              <a:t>d’une politique d’éducation inclusive.</a:t>
            </a:r>
          </a:p>
          <a:p>
            <a:pPr marL="342900" lvl="0" indent="-342900" algn="just">
              <a:lnSpc>
                <a:spcPct val="115000"/>
              </a:lnSpc>
              <a:spcAft>
                <a:spcPts val="1000"/>
              </a:spcAft>
              <a:buFont typeface="Symbol" panose="05050102010706020507" pitchFamily="18" charset="2"/>
              <a:buChar char=""/>
            </a:pPr>
            <a:r>
              <a:rPr lang="fr-FR" sz="1600" dirty="0">
                <a:solidFill>
                  <a:schemeClr val="accent2">
                    <a:lumMod val="75000"/>
                  </a:schemeClr>
                </a:solidFill>
                <a:effectLst/>
                <a:latin typeface="Calibri" panose="020F0502020204030204" pitchFamily="34" charset="0"/>
                <a:ea typeface="Calibri" panose="020F0502020204030204" pitchFamily="34" charset="0"/>
              </a:rPr>
              <a:t>Les médias (presse, radio, télévision, sites internet, …) qui sont un </a:t>
            </a:r>
            <a:r>
              <a:rPr lang="fr-FR" sz="1600" b="1" dirty="0">
                <a:solidFill>
                  <a:schemeClr val="accent2">
                    <a:lumMod val="75000"/>
                  </a:schemeClr>
                </a:solidFill>
                <a:effectLst/>
                <a:latin typeface="Calibri" panose="020F0502020204030204" pitchFamily="34" charset="0"/>
                <a:ea typeface="Calibri" panose="020F0502020204030204" pitchFamily="34" charset="0"/>
              </a:rPr>
              <a:t>canal privilégié de sensibilisation au handicap</a:t>
            </a:r>
            <a:r>
              <a:rPr lang="fr-FR" sz="1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p>
          <a:p>
            <a:pPr marL="342900" lvl="0" indent="-342900" algn="just">
              <a:lnSpc>
                <a:spcPct val="115000"/>
              </a:lnSpc>
              <a:spcAft>
                <a:spcPts val="1000"/>
              </a:spcAft>
              <a:buFont typeface="Symbol" panose="05050102010706020507" pitchFamily="18" charset="2"/>
              <a:buChar char=""/>
            </a:pPr>
            <a:r>
              <a:rPr lang="fr-FR" sz="1600" b="1" dirty="0">
                <a:solidFill>
                  <a:schemeClr val="accent2">
                    <a:lumMod val="75000"/>
                  </a:schemeClr>
                </a:solidFill>
                <a:latin typeface="Calibri" panose="020F0502020204030204" pitchFamily="34" charset="0"/>
                <a:ea typeface="Times New Roman" panose="02020603050405020304" pitchFamily="18" charset="0"/>
                <a:cs typeface="Calibri" panose="020F0502020204030204" pitchFamily="34" charset="0"/>
              </a:rPr>
              <a:t>J</a:t>
            </a:r>
            <a:r>
              <a:rPr lang="fr-FR" sz="1600" b="1"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eux de mots ou image suggestives </a:t>
            </a:r>
            <a:r>
              <a:rPr lang="fr-FR" sz="1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diffusés permettent d’amorcer l’attention.</a:t>
            </a:r>
            <a:endPar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fr-FR" sz="1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L’idée originale de </a:t>
            </a:r>
            <a:r>
              <a:rPr lang="fr-FR" sz="1600" b="1"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bandes dessinées </a:t>
            </a:r>
            <a:r>
              <a:rPr lang="fr-FR" sz="1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sur </a:t>
            </a:r>
            <a:r>
              <a:rPr lang="fr-FR" sz="1600" b="1"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support papier diffusable et plus durable. </a:t>
            </a:r>
            <a:endPar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fr-FR"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Outils et de kits de sensibilisation </a:t>
            </a:r>
            <a:r>
              <a:rPr lang="fr-FR"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certains gratuits, accessibles auprès de plusieurs sites spécialisés.</a:t>
            </a:r>
          </a:p>
          <a:p>
            <a:pPr marL="342900" lvl="0" indent="-342900" algn="just">
              <a:lnSpc>
                <a:spcPct val="115000"/>
              </a:lnSpc>
              <a:spcAft>
                <a:spcPts val="1000"/>
              </a:spcAft>
              <a:buFont typeface="Symbol" panose="05050102010706020507" pitchFamily="18" charset="2"/>
              <a:buChar char=""/>
            </a:pPr>
            <a:endParaRPr lang="fr-FR" sz="1600" b="1" dirty="0">
              <a:solidFill>
                <a:schemeClr val="accent2">
                  <a:lumMod val="75000"/>
                </a:schemeClr>
              </a:solidFill>
              <a:latin typeface="Calibri" panose="020F0502020204030204" pitchFamily="34" charset="0"/>
              <a:ea typeface="Verdana" panose="020B0604030504040204" pitchFamily="34" charset="0"/>
            </a:endParaRPr>
          </a:p>
        </p:txBody>
      </p:sp>
    </p:spTree>
    <p:extLst>
      <p:ext uri="{BB962C8B-B14F-4D97-AF65-F5344CB8AC3E}">
        <p14:creationId xmlns:p14="http://schemas.microsoft.com/office/powerpoint/2010/main" val="244068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D4FD86B-0AFD-573E-FA08-CDDE949607D6}"/>
              </a:ext>
            </a:extLst>
          </p:cNvPr>
          <p:cNvSpPr txBox="1"/>
          <p:nvPr/>
        </p:nvSpPr>
        <p:spPr>
          <a:xfrm>
            <a:off x="650240" y="173549"/>
            <a:ext cx="11125200" cy="369332"/>
          </a:xfrm>
          <a:prstGeom prst="rect">
            <a:avLst/>
          </a:prstGeom>
          <a:solidFill>
            <a:srgbClr val="FFFFCC"/>
          </a:solidFill>
        </p:spPr>
        <p:txBody>
          <a:bodyPr wrap="square" rtlCol="0">
            <a:spAutoFit/>
          </a:bodyPr>
          <a:lstStyle/>
          <a:p>
            <a:pPr algn="ctr"/>
            <a:r>
              <a:rPr lang="fr-FR" b="1" dirty="0">
                <a:solidFill>
                  <a:srgbClr val="00B050"/>
                </a:solidFill>
              </a:rPr>
              <a:t>Résumé : </a:t>
            </a:r>
            <a:r>
              <a:rPr lang="fr-FR"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Les sensibilisations au handicap.</a:t>
            </a:r>
            <a:endParaRPr lang="fr-FR" b="1" dirty="0">
              <a:solidFill>
                <a:srgbClr val="00B050"/>
              </a:solidFill>
              <a:highlight>
                <a:srgbClr val="FFFFCC"/>
              </a:highlight>
            </a:endParaRPr>
          </a:p>
        </p:txBody>
      </p:sp>
      <p:sp>
        <p:nvSpPr>
          <p:cNvPr id="6" name="ZoneTexte 5">
            <a:extLst>
              <a:ext uri="{FF2B5EF4-FFF2-40B4-BE49-F238E27FC236}">
                <a16:creationId xmlns:a16="http://schemas.microsoft.com/office/drawing/2014/main" id="{C0167289-97D9-9F9F-A776-E22C4BF71B66}"/>
              </a:ext>
            </a:extLst>
          </p:cNvPr>
          <p:cNvSpPr txBox="1"/>
          <p:nvPr/>
        </p:nvSpPr>
        <p:spPr>
          <a:xfrm>
            <a:off x="650240" y="914400"/>
            <a:ext cx="10891727" cy="4631268"/>
          </a:xfrm>
          <a:prstGeom prst="rect">
            <a:avLst/>
          </a:prstGeom>
          <a:noFill/>
        </p:spPr>
        <p:txBody>
          <a:bodyPr wrap="square" rtlCol="0">
            <a:spAutoFit/>
          </a:bodyPr>
          <a:lstStyle/>
          <a:p>
            <a:pPr lvl="0" algn="just">
              <a:lnSpc>
                <a:spcPct val="115000"/>
              </a:lnSpc>
              <a:spcAft>
                <a:spcPts val="1000"/>
              </a:spcAft>
            </a:pPr>
            <a:r>
              <a:rPr lang="fr-FR" b="1" dirty="0">
                <a:solidFill>
                  <a:srgbClr val="00B050"/>
                </a:solidFill>
                <a:highlight>
                  <a:srgbClr val="FFFFCC"/>
                </a:highlight>
              </a:rPr>
              <a:t>Au niveau national à Djibouti.</a:t>
            </a:r>
          </a:p>
          <a:p>
            <a:pPr marL="342900" lvl="0" indent="-342900">
              <a:lnSpc>
                <a:spcPct val="115000"/>
              </a:lnSpc>
              <a:buClr>
                <a:srgbClr val="0070C0"/>
              </a:buClr>
              <a:buFont typeface="Symbol" panose="05050102010706020507" pitchFamily="18" charset="2"/>
              <a:buChar char=""/>
            </a:pP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Des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campagnes de sensibilisation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ont été menées dans tout le pays. </a:t>
            </a:r>
          </a:p>
          <a:p>
            <a:pPr marL="342900" lvl="0" indent="-342900">
              <a:lnSpc>
                <a:spcPct val="115000"/>
              </a:lnSpc>
              <a:buClr>
                <a:srgbClr val="0070C0"/>
              </a:buClr>
              <a:buFont typeface="Symbol" panose="05050102010706020507" pitchFamily="18" charset="2"/>
              <a:buChar char=""/>
            </a:pP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Programmes d’information et de réponses à la COVID-19, à travers des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campagnes de sensibilisation en langues des signes </a:t>
            </a:r>
            <a:endParaRPr lang="fr-FR" sz="1600" b="1" dirty="0">
              <a:solidFill>
                <a:srgbClr val="0070C0"/>
              </a:solidFill>
              <a:effectLst/>
              <a:latin typeface="Calibri" panose="020F0502020204030204" pitchFamily="34" charset="0"/>
              <a:ea typeface="Verdana" panose="020B0604030504040204" pitchFamily="34" charset="0"/>
              <a:cs typeface="Verdana" panose="020B0604030504040204" pitchFamily="34" charset="0"/>
            </a:endParaRPr>
          </a:p>
          <a:p>
            <a:pPr marL="342900" lvl="0" indent="-342900">
              <a:lnSpc>
                <a:spcPct val="115000"/>
              </a:lnSpc>
              <a:spcAft>
                <a:spcPts val="1000"/>
              </a:spcAft>
              <a:buClr>
                <a:srgbClr val="0070C0"/>
              </a:buClr>
              <a:buFont typeface="Symbol" panose="05050102010706020507" pitchFamily="18" charset="2"/>
              <a:buChar char=""/>
            </a:pP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Formations de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personnes exerçant une influence sur l’opinion. </a:t>
            </a:r>
            <a:endParaRPr lang="fr-FR" sz="1600" b="1" dirty="0">
              <a:solidFill>
                <a:srgbClr val="0070C0"/>
              </a:solidFill>
              <a:effectLst/>
              <a:latin typeface="Calibri" panose="020F0502020204030204" pitchFamily="34" charset="0"/>
              <a:ea typeface="Verdana" panose="020B0604030504040204" pitchFamily="34" charset="0"/>
              <a:cs typeface="Verdana" panose="020B0604030504040204" pitchFamily="34" charset="0"/>
            </a:endParaRPr>
          </a:p>
          <a:p>
            <a:pPr marL="342900" lvl="0" indent="-342900">
              <a:lnSpc>
                <a:spcPct val="115000"/>
              </a:lnSpc>
              <a:spcAft>
                <a:spcPts val="1000"/>
              </a:spcAft>
              <a:buSzPts val="1000"/>
              <a:buFont typeface="Symbol" panose="05050102010706020507" pitchFamily="18" charset="2"/>
              <a:buChar char=""/>
              <a:tabLst>
                <a:tab pos="482600" algn="l"/>
              </a:tabLst>
            </a:pP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L’Associations </a:t>
            </a:r>
            <a:r>
              <a:rPr lang="fr-FR" sz="1600"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Action Handicap</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et </a:t>
            </a:r>
            <a:r>
              <a:rPr lang="fr-FR" sz="1600"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L’Association Djiboutienne des Aveugles</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(ADDA) œuvrent,</a:t>
            </a:r>
            <a:r>
              <a:rPr lang="fr-FR" sz="16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Pour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la promotion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des personnes handicapées,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leurs droits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et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contre la marginalisation,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la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sensibilisation du patronat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sur le recrutement des personnes handicapées, pour un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plaidoyer en vue de favoriser l’accessibilité des PSH aux bâtiments publics, </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et pour l’accès de ces personnes malvoyants à </a:t>
            </a:r>
            <a:r>
              <a:rPr lang="fr-FR"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l’éducation et à la santé</a:t>
            </a:r>
            <a:r>
              <a:rPr lang="fr-FR" sz="1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fr-F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82600" algn="l"/>
              </a:tabLst>
            </a:pPr>
            <a:r>
              <a:rPr lang="fr-FR" sz="1600" b="1" dirty="0">
                <a:solidFill>
                  <a:srgbClr val="0070C0"/>
                </a:solidFill>
                <a:latin typeface="Calibri" panose="020F0502020204030204" pitchFamily="34" charset="0"/>
                <a:ea typeface="Calibri" panose="020F0502020204030204" pitchFamily="34" charset="0"/>
                <a:cs typeface="Calibri" panose="020F0502020204030204" pitchFamily="34" charset="0"/>
              </a:rPr>
              <a:t>L</a:t>
            </a:r>
            <a:r>
              <a:rPr lang="fr-FR"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’article 34 de la Loi N° 207/AN/17/7ème </a:t>
            </a: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prévoit Un temps d'antenne à titre gratuit par les médias d'Etat pour informer et sensibiliser l'opinion publique sur :</a:t>
            </a:r>
            <a:endParaRPr lang="fr-F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257300" marR="306070" lvl="2" indent="-342900">
              <a:lnSpc>
                <a:spcPct val="101000"/>
              </a:lnSpc>
              <a:spcAft>
                <a:spcPts val="1000"/>
              </a:spcAft>
              <a:buSzPts val="1000"/>
              <a:buFont typeface="Courier New" panose="02070309020205020404" pitchFamily="49" charset="0"/>
              <a:buChar char="o"/>
              <a:tabLst>
                <a:tab pos="372110" algn="l"/>
                <a:tab pos="457200" algn="l"/>
              </a:tabLst>
            </a:pP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La situation des PABS et promouvoir le </a:t>
            </a:r>
            <a:r>
              <a:rPr lang="fr-FR"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respect de leurs droits et de leur dignité.</a:t>
            </a:r>
          </a:p>
          <a:p>
            <a:pPr marL="1257300" marR="306070" lvl="2" indent="-342900">
              <a:lnSpc>
                <a:spcPct val="101000"/>
              </a:lnSpc>
              <a:spcAft>
                <a:spcPts val="1000"/>
              </a:spcAft>
              <a:buSzPts val="1000"/>
              <a:buFont typeface="Courier New" panose="02070309020205020404" pitchFamily="49" charset="0"/>
              <a:buChar char="o"/>
              <a:tabLst>
                <a:tab pos="372110" algn="l"/>
                <a:tab pos="457200" algn="l"/>
              </a:tabLst>
            </a:pPr>
            <a:r>
              <a:rPr lang="fr-FR"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L'abandon des stéréotypes</a:t>
            </a: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les </a:t>
            </a:r>
            <a:r>
              <a:rPr lang="fr-FR"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préjugés</a:t>
            </a: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et les </a:t>
            </a:r>
            <a:r>
              <a:rPr lang="fr-FR"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pratiques dangereuses </a:t>
            </a: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concernant les PABS,</a:t>
            </a:r>
          </a:p>
          <a:p>
            <a:pPr marL="1257300" lvl="2" indent="-342900">
              <a:lnSpc>
                <a:spcPts val="1025"/>
              </a:lnSpc>
              <a:spcAft>
                <a:spcPts val="1000"/>
              </a:spcAft>
              <a:buSzPts val="1000"/>
              <a:buFont typeface="Courier New" panose="02070309020205020404" pitchFamily="49" charset="0"/>
              <a:buChar char="o"/>
              <a:tabLst>
                <a:tab pos="362585" algn="l"/>
                <a:tab pos="457200" algn="l"/>
              </a:tabLst>
            </a:pP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La connaissance des </a:t>
            </a:r>
            <a:r>
              <a:rPr lang="fr-FR"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capacités et les contributions des personnes à besoins spéciaux</a:t>
            </a:r>
            <a:r>
              <a:rPr lang="fr-FR" sz="1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fr-FR" sz="28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endParaRPr lang="fr-FR" b="1" dirty="0">
              <a:solidFill>
                <a:srgbClr val="00B050"/>
              </a:solidFill>
              <a:highlight>
                <a:srgbClr val="FFFFCC"/>
              </a:highlight>
            </a:endParaRPr>
          </a:p>
        </p:txBody>
      </p:sp>
    </p:spTree>
    <p:extLst>
      <p:ext uri="{BB962C8B-B14F-4D97-AF65-F5344CB8AC3E}">
        <p14:creationId xmlns:p14="http://schemas.microsoft.com/office/powerpoint/2010/main" val="110869678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772</Words>
  <Application>Microsoft Office PowerPoint</Application>
  <PresentationFormat>Grand écran</PresentationFormat>
  <Paragraphs>57</Paragraphs>
  <Slides>8</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vt:i4>
      </vt:variant>
    </vt:vector>
  </HeadingPairs>
  <TitlesOfParts>
    <vt:vector size="16" baseType="lpstr">
      <vt:lpstr>Arial</vt:lpstr>
      <vt:lpstr>Calibri</vt:lpstr>
      <vt:lpstr>Calibri Light</vt:lpstr>
      <vt:lpstr>Courier New</vt:lpstr>
      <vt:lpstr>Symbol</vt:lpstr>
      <vt:lpstr>Verdana</vt:lpstr>
      <vt:lpstr>Wingdings</vt:lpstr>
      <vt:lpstr>Thème Office</vt:lpstr>
      <vt:lpstr>LES SENSIBILISATIONS AU HANDICAP</vt:lpstr>
      <vt:lpstr>Exemples positifs de sensibilisation </vt:lpstr>
      <vt:lpstr>Présentation PowerPoint</vt:lpstr>
      <vt:lpstr>Les journalistes peuvent offrir des actualités intéressantes qui empêcheront les médias de parler du handicap à travers des clichés.</vt:lpstr>
      <vt:lpstr>Présentation PowerPoint</vt:lpstr>
      <vt:lpstr>Bandes dessinées rarement consacrées au handicap, rédigées grâce à des graphistes talentueux qui racontent une histoire contextualisée par les lieux, les paysages et la culture locale où les lecteurs se reconnaissent.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Alain MANTE</dc:creator>
  <cp:lastModifiedBy>Alain MANTE</cp:lastModifiedBy>
  <cp:revision>22</cp:revision>
  <dcterms:created xsi:type="dcterms:W3CDTF">2022-01-03T14:47:38Z</dcterms:created>
  <dcterms:modified xsi:type="dcterms:W3CDTF">2022-05-10T18:12:06Z</dcterms:modified>
</cp:coreProperties>
</file>