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00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7A919-3478-4481-919F-F5865160B7B3}"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CFA7D55A-2D03-4AFE-A3A2-E979A2FF6A83}">
      <dgm:prSet custT="1"/>
      <dgm:spPr>
        <a:solidFill>
          <a:schemeClr val="accent4">
            <a:lumMod val="75000"/>
          </a:schemeClr>
        </a:solidFill>
      </dgm:spPr>
      <dgm:t>
        <a:bodyPr/>
        <a:lstStyle/>
        <a:p>
          <a:pPr algn="ctr"/>
          <a:r>
            <a:rPr lang="fr-FR" sz="1400" b="1" i="1" dirty="0">
              <a:solidFill>
                <a:schemeClr val="bg1"/>
              </a:solidFill>
            </a:rPr>
            <a:t>Référence aux petites et jeunes filles handicapées </a:t>
          </a:r>
          <a:r>
            <a:rPr lang="fr-FR" sz="2000" b="1" i="1" u="sng" dirty="0">
              <a:solidFill>
                <a:schemeClr val="bg1"/>
              </a:solidFill>
            </a:rPr>
            <a:t>trop rarement </a:t>
          </a:r>
          <a:r>
            <a:rPr lang="fr-FR" sz="2400" b="1" i="1" u="sng" dirty="0">
              <a:solidFill>
                <a:schemeClr val="bg1"/>
              </a:solidFill>
            </a:rPr>
            <a:t>explicite</a:t>
          </a:r>
          <a:r>
            <a:rPr lang="fr-FR" sz="1400" b="1" dirty="0">
              <a:solidFill>
                <a:schemeClr val="bg1"/>
              </a:solidFill>
            </a:rPr>
            <a:t>.</a:t>
          </a:r>
          <a:endParaRPr lang="en-US" sz="1400" dirty="0">
            <a:solidFill>
              <a:schemeClr val="bg1"/>
            </a:solidFill>
          </a:endParaRPr>
        </a:p>
      </dgm:t>
    </dgm:pt>
    <dgm:pt modelId="{32182E91-B21F-4254-BE6F-51C4638D8F27}" type="parTrans" cxnId="{5581B680-5ABC-43B7-A15B-3FFB7890FE29}">
      <dgm:prSet/>
      <dgm:spPr/>
      <dgm:t>
        <a:bodyPr/>
        <a:lstStyle/>
        <a:p>
          <a:endParaRPr lang="en-US"/>
        </a:p>
      </dgm:t>
    </dgm:pt>
    <dgm:pt modelId="{5355438C-A383-4562-8387-C69FBCB0B591}" type="sibTrans" cxnId="{5581B680-5ABC-43B7-A15B-3FFB7890FE29}">
      <dgm:prSet/>
      <dgm:spPr/>
      <dgm:t>
        <a:bodyPr/>
        <a:lstStyle/>
        <a:p>
          <a:endParaRPr lang="en-US"/>
        </a:p>
      </dgm:t>
    </dgm:pt>
    <dgm:pt modelId="{628B40CC-0FF4-41E4-BE4D-2F078C08FA9D}">
      <dgm:prSet custT="1"/>
      <dgm:spPr>
        <a:solidFill>
          <a:schemeClr val="accent2">
            <a:lumMod val="75000"/>
          </a:schemeClr>
        </a:solidFill>
      </dgm:spPr>
      <dgm:t>
        <a:bodyPr/>
        <a:lstStyle/>
        <a:p>
          <a:pPr algn="ctr"/>
          <a:r>
            <a:rPr lang="fr-FR" sz="1800" b="1" dirty="0"/>
            <a:t>Réunions internationales, </a:t>
          </a:r>
          <a:endParaRPr lang="en-US" sz="1800" b="1" dirty="0"/>
        </a:p>
      </dgm:t>
    </dgm:pt>
    <dgm:pt modelId="{4D462A72-A706-4714-B335-585097F7E84D}" type="parTrans" cxnId="{475F692E-54BB-49F4-AA83-D27219E6FD94}">
      <dgm:prSet/>
      <dgm:spPr/>
      <dgm:t>
        <a:bodyPr/>
        <a:lstStyle/>
        <a:p>
          <a:endParaRPr lang="en-US"/>
        </a:p>
      </dgm:t>
    </dgm:pt>
    <dgm:pt modelId="{F92845BD-0E2C-4F41-B651-E702C24ACA26}" type="sibTrans" cxnId="{475F692E-54BB-49F4-AA83-D27219E6FD94}">
      <dgm:prSet/>
      <dgm:spPr/>
      <dgm:t>
        <a:bodyPr/>
        <a:lstStyle/>
        <a:p>
          <a:endParaRPr lang="en-US"/>
        </a:p>
      </dgm:t>
    </dgm:pt>
    <dgm:pt modelId="{B09F705B-F327-4629-B97C-4CB1516F1D7F}">
      <dgm:prSet/>
      <dgm:spPr>
        <a:solidFill>
          <a:srgbClr val="C00000"/>
        </a:solidFill>
      </dgm:spPr>
      <dgm:t>
        <a:bodyPr/>
        <a:lstStyle/>
        <a:p>
          <a:pPr algn="ctr"/>
          <a:r>
            <a:rPr lang="fr-FR" b="1" dirty="0"/>
            <a:t>Organisation de développement extérieur (DFID), </a:t>
          </a:r>
          <a:endParaRPr lang="en-US" b="1" dirty="0"/>
        </a:p>
      </dgm:t>
    </dgm:pt>
    <dgm:pt modelId="{8CDA028D-7831-442D-942D-BB98343EEF54}" type="parTrans" cxnId="{F28DF563-839A-41D5-BDBC-92AC8AA11783}">
      <dgm:prSet/>
      <dgm:spPr/>
      <dgm:t>
        <a:bodyPr/>
        <a:lstStyle/>
        <a:p>
          <a:endParaRPr lang="en-US"/>
        </a:p>
      </dgm:t>
    </dgm:pt>
    <dgm:pt modelId="{3F149566-8343-4000-9E0D-74B6F8880220}" type="sibTrans" cxnId="{F28DF563-839A-41D5-BDBC-92AC8AA11783}">
      <dgm:prSet/>
      <dgm:spPr/>
      <dgm:t>
        <a:bodyPr/>
        <a:lstStyle/>
        <a:p>
          <a:endParaRPr lang="en-US"/>
        </a:p>
      </dgm:t>
    </dgm:pt>
    <dgm:pt modelId="{B8754BFB-393A-42A8-97EE-6D0234586861}">
      <dgm:prSet/>
      <dgm:spPr>
        <a:solidFill>
          <a:schemeClr val="accent1">
            <a:lumMod val="75000"/>
          </a:schemeClr>
        </a:solidFill>
      </dgm:spPr>
      <dgm:t>
        <a:bodyPr/>
        <a:lstStyle/>
        <a:p>
          <a:pPr algn="ctr"/>
          <a:r>
            <a:rPr lang="fr-FR" b="1" dirty="0"/>
            <a:t>Formations localisées d’enseignants et de formateurs d’enseignants, </a:t>
          </a:r>
          <a:endParaRPr lang="en-US" b="1" dirty="0"/>
        </a:p>
      </dgm:t>
    </dgm:pt>
    <dgm:pt modelId="{E5568856-4AAB-4E34-8623-A6E57A7B38D1}" type="parTrans" cxnId="{F51A6039-7C3B-4F43-882C-6778D198C293}">
      <dgm:prSet/>
      <dgm:spPr/>
      <dgm:t>
        <a:bodyPr/>
        <a:lstStyle/>
        <a:p>
          <a:endParaRPr lang="en-US"/>
        </a:p>
      </dgm:t>
    </dgm:pt>
    <dgm:pt modelId="{B075798D-E964-4C83-A88C-10916A844853}" type="sibTrans" cxnId="{F51A6039-7C3B-4F43-882C-6778D198C293}">
      <dgm:prSet/>
      <dgm:spPr/>
      <dgm:t>
        <a:bodyPr/>
        <a:lstStyle/>
        <a:p>
          <a:endParaRPr lang="en-US"/>
        </a:p>
      </dgm:t>
    </dgm:pt>
    <dgm:pt modelId="{0C9F2FDD-B213-4C08-B7E3-B32AC4109F5C}">
      <dgm:prSet/>
      <dgm:spPr/>
      <dgm:t>
        <a:bodyPr/>
        <a:lstStyle/>
        <a:p>
          <a:pPr algn="ctr"/>
          <a:r>
            <a:rPr lang="fr-FR" b="1" dirty="0" err="1"/>
            <a:t>Education</a:t>
          </a:r>
          <a:r>
            <a:rPr lang="fr-FR" b="1" dirty="0"/>
            <a:t> communautaire.</a:t>
          </a:r>
          <a:endParaRPr lang="en-US" b="1" dirty="0"/>
        </a:p>
      </dgm:t>
    </dgm:pt>
    <dgm:pt modelId="{FA7A2A0E-40CA-4151-85BF-AC5BE069A2B5}" type="parTrans" cxnId="{1E2F1D18-8F55-4886-92B2-8D83A86C0249}">
      <dgm:prSet/>
      <dgm:spPr/>
      <dgm:t>
        <a:bodyPr/>
        <a:lstStyle/>
        <a:p>
          <a:endParaRPr lang="en-US"/>
        </a:p>
      </dgm:t>
    </dgm:pt>
    <dgm:pt modelId="{32190201-ABBF-45C3-BD20-8E59A2502CD0}" type="sibTrans" cxnId="{1E2F1D18-8F55-4886-92B2-8D83A86C0249}">
      <dgm:prSet/>
      <dgm:spPr/>
      <dgm:t>
        <a:bodyPr/>
        <a:lstStyle/>
        <a:p>
          <a:endParaRPr lang="en-US"/>
        </a:p>
      </dgm:t>
    </dgm:pt>
    <dgm:pt modelId="{72B2E2D6-4466-4267-BB32-386FD2A5AB7B}" type="pres">
      <dgm:prSet presAssocID="{C9F7A919-3478-4481-919F-F5865160B7B3}" presName="linear" presStyleCnt="0">
        <dgm:presLayoutVars>
          <dgm:animLvl val="lvl"/>
          <dgm:resizeHandles val="exact"/>
        </dgm:presLayoutVars>
      </dgm:prSet>
      <dgm:spPr/>
    </dgm:pt>
    <dgm:pt modelId="{6F658419-306C-4DCC-AC2D-B24F1B4C2035}" type="pres">
      <dgm:prSet presAssocID="{CFA7D55A-2D03-4AFE-A3A2-E979A2FF6A83}" presName="parentText" presStyleLbl="node1" presStyleIdx="0" presStyleCnt="5" custLinFactNeighborX="398">
        <dgm:presLayoutVars>
          <dgm:chMax val="0"/>
          <dgm:bulletEnabled val="1"/>
        </dgm:presLayoutVars>
      </dgm:prSet>
      <dgm:spPr/>
    </dgm:pt>
    <dgm:pt modelId="{899C90F4-5B86-4939-97E4-6E1E82A87045}" type="pres">
      <dgm:prSet presAssocID="{5355438C-A383-4562-8387-C69FBCB0B591}" presName="spacer" presStyleCnt="0"/>
      <dgm:spPr/>
    </dgm:pt>
    <dgm:pt modelId="{18B3C968-0F7A-4110-ABAB-A37F904E1734}" type="pres">
      <dgm:prSet presAssocID="{628B40CC-0FF4-41E4-BE4D-2F078C08FA9D}" presName="parentText" presStyleLbl="node1" presStyleIdx="1" presStyleCnt="5" custLinFactNeighborX="-8753" custLinFactNeighborY="-22019">
        <dgm:presLayoutVars>
          <dgm:chMax val="0"/>
          <dgm:bulletEnabled val="1"/>
        </dgm:presLayoutVars>
      </dgm:prSet>
      <dgm:spPr/>
    </dgm:pt>
    <dgm:pt modelId="{67F5AEBA-E13A-4F75-B0AB-9BE7CF97A57D}" type="pres">
      <dgm:prSet presAssocID="{F92845BD-0E2C-4F41-B651-E702C24ACA26}" presName="spacer" presStyleCnt="0"/>
      <dgm:spPr/>
    </dgm:pt>
    <dgm:pt modelId="{F36AC0F0-5707-49C2-9FDD-3AFE81397F66}" type="pres">
      <dgm:prSet presAssocID="{B09F705B-F327-4629-B97C-4CB1516F1D7F}" presName="parentText" presStyleLbl="node1" presStyleIdx="2" presStyleCnt="5">
        <dgm:presLayoutVars>
          <dgm:chMax val="0"/>
          <dgm:bulletEnabled val="1"/>
        </dgm:presLayoutVars>
      </dgm:prSet>
      <dgm:spPr/>
    </dgm:pt>
    <dgm:pt modelId="{046A321D-B867-4B84-B199-670D8075334B}" type="pres">
      <dgm:prSet presAssocID="{3F149566-8343-4000-9E0D-74B6F8880220}" presName="spacer" presStyleCnt="0"/>
      <dgm:spPr/>
    </dgm:pt>
    <dgm:pt modelId="{5769443D-B96A-4EAC-BA04-E73A7DBBD0B7}" type="pres">
      <dgm:prSet presAssocID="{B8754BFB-393A-42A8-97EE-6D0234586861}" presName="parentText" presStyleLbl="node1" presStyleIdx="3" presStyleCnt="5">
        <dgm:presLayoutVars>
          <dgm:chMax val="0"/>
          <dgm:bulletEnabled val="1"/>
        </dgm:presLayoutVars>
      </dgm:prSet>
      <dgm:spPr/>
    </dgm:pt>
    <dgm:pt modelId="{E76F788C-D571-45C0-9B4D-6B15B301C84D}" type="pres">
      <dgm:prSet presAssocID="{B075798D-E964-4C83-A88C-10916A844853}" presName="spacer" presStyleCnt="0"/>
      <dgm:spPr/>
    </dgm:pt>
    <dgm:pt modelId="{BDA0602E-1FBC-4683-9D1A-3440DB79BB3B}" type="pres">
      <dgm:prSet presAssocID="{0C9F2FDD-B213-4C08-B7E3-B32AC4109F5C}" presName="parentText" presStyleLbl="node1" presStyleIdx="4" presStyleCnt="5">
        <dgm:presLayoutVars>
          <dgm:chMax val="0"/>
          <dgm:bulletEnabled val="1"/>
        </dgm:presLayoutVars>
      </dgm:prSet>
      <dgm:spPr/>
    </dgm:pt>
  </dgm:ptLst>
  <dgm:cxnLst>
    <dgm:cxn modelId="{910D0E11-CA87-4C40-BEFA-8FBBF79DFA80}" type="presOf" srcId="{628B40CC-0FF4-41E4-BE4D-2F078C08FA9D}" destId="{18B3C968-0F7A-4110-ABAB-A37F904E1734}" srcOrd="0" destOrd="0" presId="urn:microsoft.com/office/officeart/2005/8/layout/vList2"/>
    <dgm:cxn modelId="{1E2F1D18-8F55-4886-92B2-8D83A86C0249}" srcId="{C9F7A919-3478-4481-919F-F5865160B7B3}" destId="{0C9F2FDD-B213-4C08-B7E3-B32AC4109F5C}" srcOrd="4" destOrd="0" parTransId="{FA7A2A0E-40CA-4151-85BF-AC5BE069A2B5}" sibTransId="{32190201-ABBF-45C3-BD20-8E59A2502CD0}"/>
    <dgm:cxn modelId="{301F691A-832D-4E98-AFDD-A5AFA0D61F6B}" type="presOf" srcId="{C9F7A919-3478-4481-919F-F5865160B7B3}" destId="{72B2E2D6-4466-4267-BB32-386FD2A5AB7B}" srcOrd="0" destOrd="0" presId="urn:microsoft.com/office/officeart/2005/8/layout/vList2"/>
    <dgm:cxn modelId="{475F692E-54BB-49F4-AA83-D27219E6FD94}" srcId="{C9F7A919-3478-4481-919F-F5865160B7B3}" destId="{628B40CC-0FF4-41E4-BE4D-2F078C08FA9D}" srcOrd="1" destOrd="0" parTransId="{4D462A72-A706-4714-B335-585097F7E84D}" sibTransId="{F92845BD-0E2C-4F41-B651-E702C24ACA26}"/>
    <dgm:cxn modelId="{F51A6039-7C3B-4F43-882C-6778D198C293}" srcId="{C9F7A919-3478-4481-919F-F5865160B7B3}" destId="{B8754BFB-393A-42A8-97EE-6D0234586861}" srcOrd="3" destOrd="0" parTransId="{E5568856-4AAB-4E34-8623-A6E57A7B38D1}" sibTransId="{B075798D-E964-4C83-A88C-10916A844853}"/>
    <dgm:cxn modelId="{A4A3943E-4FC0-4F61-B534-94D4FF340F11}" type="presOf" srcId="{CFA7D55A-2D03-4AFE-A3A2-E979A2FF6A83}" destId="{6F658419-306C-4DCC-AC2D-B24F1B4C2035}" srcOrd="0" destOrd="0" presId="urn:microsoft.com/office/officeart/2005/8/layout/vList2"/>
    <dgm:cxn modelId="{F28DF563-839A-41D5-BDBC-92AC8AA11783}" srcId="{C9F7A919-3478-4481-919F-F5865160B7B3}" destId="{B09F705B-F327-4629-B97C-4CB1516F1D7F}" srcOrd="2" destOrd="0" parTransId="{8CDA028D-7831-442D-942D-BB98343EEF54}" sibTransId="{3F149566-8343-4000-9E0D-74B6F8880220}"/>
    <dgm:cxn modelId="{A2A59950-B50B-466C-922D-89AEBCDF8B03}" type="presOf" srcId="{0C9F2FDD-B213-4C08-B7E3-B32AC4109F5C}" destId="{BDA0602E-1FBC-4683-9D1A-3440DB79BB3B}" srcOrd="0" destOrd="0" presId="urn:microsoft.com/office/officeart/2005/8/layout/vList2"/>
    <dgm:cxn modelId="{5581B680-5ABC-43B7-A15B-3FFB7890FE29}" srcId="{C9F7A919-3478-4481-919F-F5865160B7B3}" destId="{CFA7D55A-2D03-4AFE-A3A2-E979A2FF6A83}" srcOrd="0" destOrd="0" parTransId="{32182E91-B21F-4254-BE6F-51C4638D8F27}" sibTransId="{5355438C-A383-4562-8387-C69FBCB0B591}"/>
    <dgm:cxn modelId="{8087FA99-622C-4931-9437-87A9A1CA3D76}" type="presOf" srcId="{B09F705B-F327-4629-B97C-4CB1516F1D7F}" destId="{F36AC0F0-5707-49C2-9FDD-3AFE81397F66}" srcOrd="0" destOrd="0" presId="urn:microsoft.com/office/officeart/2005/8/layout/vList2"/>
    <dgm:cxn modelId="{3E01B8C2-61F8-4331-A19F-B19908BC06C6}" type="presOf" srcId="{B8754BFB-393A-42A8-97EE-6D0234586861}" destId="{5769443D-B96A-4EAC-BA04-E73A7DBBD0B7}" srcOrd="0" destOrd="0" presId="urn:microsoft.com/office/officeart/2005/8/layout/vList2"/>
    <dgm:cxn modelId="{0612FC83-3BA0-4AAC-A408-42BB72711D0C}" type="presParOf" srcId="{72B2E2D6-4466-4267-BB32-386FD2A5AB7B}" destId="{6F658419-306C-4DCC-AC2D-B24F1B4C2035}" srcOrd="0" destOrd="0" presId="urn:microsoft.com/office/officeart/2005/8/layout/vList2"/>
    <dgm:cxn modelId="{C92E6755-C097-4C06-8B6A-80A58B8BC45D}" type="presParOf" srcId="{72B2E2D6-4466-4267-BB32-386FD2A5AB7B}" destId="{899C90F4-5B86-4939-97E4-6E1E82A87045}" srcOrd="1" destOrd="0" presId="urn:microsoft.com/office/officeart/2005/8/layout/vList2"/>
    <dgm:cxn modelId="{16F04B83-2A02-4ED6-9846-0F98751F40C1}" type="presParOf" srcId="{72B2E2D6-4466-4267-BB32-386FD2A5AB7B}" destId="{18B3C968-0F7A-4110-ABAB-A37F904E1734}" srcOrd="2" destOrd="0" presId="urn:microsoft.com/office/officeart/2005/8/layout/vList2"/>
    <dgm:cxn modelId="{1DB8104F-1211-442E-99A6-428963E97E7F}" type="presParOf" srcId="{72B2E2D6-4466-4267-BB32-386FD2A5AB7B}" destId="{67F5AEBA-E13A-4F75-B0AB-9BE7CF97A57D}" srcOrd="3" destOrd="0" presId="urn:microsoft.com/office/officeart/2005/8/layout/vList2"/>
    <dgm:cxn modelId="{16DE2CB4-E2EA-4843-9698-7F4047E48794}" type="presParOf" srcId="{72B2E2D6-4466-4267-BB32-386FD2A5AB7B}" destId="{F36AC0F0-5707-49C2-9FDD-3AFE81397F66}" srcOrd="4" destOrd="0" presId="urn:microsoft.com/office/officeart/2005/8/layout/vList2"/>
    <dgm:cxn modelId="{C80E3D50-FF2D-480B-BC9B-E8D0F5C282F4}" type="presParOf" srcId="{72B2E2D6-4466-4267-BB32-386FD2A5AB7B}" destId="{046A321D-B867-4B84-B199-670D8075334B}" srcOrd="5" destOrd="0" presId="urn:microsoft.com/office/officeart/2005/8/layout/vList2"/>
    <dgm:cxn modelId="{CB7C88D3-4ADD-4AD2-B76E-83E6F31FDE94}" type="presParOf" srcId="{72B2E2D6-4466-4267-BB32-386FD2A5AB7B}" destId="{5769443D-B96A-4EAC-BA04-E73A7DBBD0B7}" srcOrd="6" destOrd="0" presId="urn:microsoft.com/office/officeart/2005/8/layout/vList2"/>
    <dgm:cxn modelId="{119DD375-417A-482A-B520-A2ABA9D3FBAF}" type="presParOf" srcId="{72B2E2D6-4466-4267-BB32-386FD2A5AB7B}" destId="{E76F788C-D571-45C0-9B4D-6B15B301C84D}" srcOrd="7" destOrd="0" presId="urn:microsoft.com/office/officeart/2005/8/layout/vList2"/>
    <dgm:cxn modelId="{CA6E060D-C1C8-4476-9EAD-298ADFF33DC2}" type="presParOf" srcId="{72B2E2D6-4466-4267-BB32-386FD2A5AB7B}" destId="{BDA0602E-1FBC-4683-9D1A-3440DB79BB3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58419-306C-4DCC-AC2D-B24F1B4C2035}">
      <dsp:nvSpPr>
        <dsp:cNvPr id="0" name=""/>
        <dsp:cNvSpPr/>
      </dsp:nvSpPr>
      <dsp:spPr>
        <a:xfrm>
          <a:off x="0" y="224988"/>
          <a:ext cx="6894576" cy="49491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i="1" kern="1200" dirty="0">
              <a:solidFill>
                <a:schemeClr val="bg1"/>
              </a:solidFill>
            </a:rPr>
            <a:t>Référence aux petites et jeunes filles handicapées </a:t>
          </a:r>
          <a:r>
            <a:rPr lang="fr-FR" sz="2000" b="1" i="1" u="sng" kern="1200" dirty="0">
              <a:solidFill>
                <a:schemeClr val="bg1"/>
              </a:solidFill>
            </a:rPr>
            <a:t>trop rarement </a:t>
          </a:r>
          <a:r>
            <a:rPr lang="fr-FR" sz="2400" b="1" i="1" u="sng" kern="1200" dirty="0">
              <a:solidFill>
                <a:schemeClr val="bg1"/>
              </a:solidFill>
            </a:rPr>
            <a:t>explicite</a:t>
          </a:r>
          <a:r>
            <a:rPr lang="fr-FR" sz="1400" b="1" kern="1200" dirty="0">
              <a:solidFill>
                <a:schemeClr val="bg1"/>
              </a:solidFill>
            </a:rPr>
            <a:t>.</a:t>
          </a:r>
          <a:endParaRPr lang="en-US" sz="1400" kern="1200" dirty="0">
            <a:solidFill>
              <a:schemeClr val="bg1"/>
            </a:solidFill>
          </a:endParaRPr>
        </a:p>
      </dsp:txBody>
      <dsp:txXfrm>
        <a:off x="24160" y="249148"/>
        <a:ext cx="6846256" cy="446590"/>
      </dsp:txXfrm>
    </dsp:sp>
    <dsp:sp modelId="{18B3C968-0F7A-4110-ABAB-A37F904E1734}">
      <dsp:nvSpPr>
        <dsp:cNvPr id="0" name=""/>
        <dsp:cNvSpPr/>
      </dsp:nvSpPr>
      <dsp:spPr>
        <a:xfrm>
          <a:off x="0" y="760323"/>
          <a:ext cx="6894576" cy="49491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t>Réunions internationales, </a:t>
          </a:r>
          <a:endParaRPr lang="en-US" sz="1800" b="1" kern="1200" dirty="0"/>
        </a:p>
      </dsp:txBody>
      <dsp:txXfrm>
        <a:off x="24160" y="784483"/>
        <a:ext cx="6846256" cy="446590"/>
      </dsp:txXfrm>
    </dsp:sp>
    <dsp:sp modelId="{F36AC0F0-5707-49C2-9FDD-3AFE81397F66}">
      <dsp:nvSpPr>
        <dsp:cNvPr id="0" name=""/>
        <dsp:cNvSpPr/>
      </dsp:nvSpPr>
      <dsp:spPr>
        <a:xfrm>
          <a:off x="0" y="1318488"/>
          <a:ext cx="6894576" cy="494910"/>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t>Organisation de développement extérieur (DFID), </a:t>
          </a:r>
          <a:endParaRPr lang="en-US" sz="1800" b="1" kern="1200" dirty="0"/>
        </a:p>
      </dsp:txBody>
      <dsp:txXfrm>
        <a:off x="24160" y="1342648"/>
        <a:ext cx="6846256" cy="446590"/>
      </dsp:txXfrm>
    </dsp:sp>
    <dsp:sp modelId="{5769443D-B96A-4EAC-BA04-E73A7DBBD0B7}">
      <dsp:nvSpPr>
        <dsp:cNvPr id="0" name=""/>
        <dsp:cNvSpPr/>
      </dsp:nvSpPr>
      <dsp:spPr>
        <a:xfrm>
          <a:off x="0" y="1865238"/>
          <a:ext cx="6894576" cy="49491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t>Formations localisées d’enseignants et de formateurs d’enseignants, </a:t>
          </a:r>
          <a:endParaRPr lang="en-US" sz="1800" b="1" kern="1200" dirty="0"/>
        </a:p>
      </dsp:txBody>
      <dsp:txXfrm>
        <a:off x="24160" y="1889398"/>
        <a:ext cx="6846256" cy="446590"/>
      </dsp:txXfrm>
    </dsp:sp>
    <dsp:sp modelId="{BDA0602E-1FBC-4683-9D1A-3440DB79BB3B}">
      <dsp:nvSpPr>
        <dsp:cNvPr id="0" name=""/>
        <dsp:cNvSpPr/>
      </dsp:nvSpPr>
      <dsp:spPr>
        <a:xfrm>
          <a:off x="0" y="2411988"/>
          <a:ext cx="6894576" cy="49491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err="1"/>
            <a:t>Education</a:t>
          </a:r>
          <a:r>
            <a:rPr lang="fr-FR" sz="1800" b="1" kern="1200" dirty="0"/>
            <a:t> communautaire.</a:t>
          </a:r>
          <a:endParaRPr lang="en-US" sz="1800" b="1" kern="1200" dirty="0"/>
        </a:p>
      </dsp:txBody>
      <dsp:txXfrm>
        <a:off x="24160" y="2436148"/>
        <a:ext cx="6846256" cy="4465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25489E-0D9A-4EDD-BD38-008298EE779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7041D9C-69DB-4478-AF61-7519B229A4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83EEAB5-96C5-40E9-8AA6-C9EF1683D628}"/>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B70779EB-38DC-42C7-AA13-052B3BE06A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BA0227-4E78-4745-8C7E-DBD6E014B6CD}"/>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238525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CF433A-404E-42AD-B949-4E325C3E55D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019392E-C311-4227-9FEC-EDACD9684B5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93D082-4B56-4DE8-8869-7067CC995DDE}"/>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C9F43829-981C-43E5-BC37-280B6C5CEC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F1F388-100A-4C9E-8923-B8F15508168C}"/>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328888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952D033-4266-4832-BC94-1D6C8832006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63EB6C3-8082-4A8C-8325-1D2B734D9A7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31D318-EB91-40AB-B12A-2F392FFED874}"/>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62DB90A5-E271-4F57-A9ED-F124FCEFB4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EA12D22-13EE-4832-BDC1-8E7783C82EE7}"/>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30357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9A4E43-A390-4687-A29F-87A86E84F0F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3BF8D5C-33B6-43B5-8949-34D1F0FCDA1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7DAEF9-20E2-4A1E-B7EF-36E243BD786B}"/>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C634F527-4FCC-453F-9C3C-745EC52525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C6D492-DE1E-4BCB-9E2C-71B4A236E465}"/>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369974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0F8F7F-FB9C-43EF-830F-610182AE5DD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75038CE-F9BA-4DB1-8D0F-1D47EF04E9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89908FF-30CC-49FB-985A-B16ADD240EAB}"/>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A51BCF84-BF64-400C-9A26-C47E7FDA2F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64D560-B423-4EB7-849D-926AF7148F47}"/>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140592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BA898E-A88E-4449-8F2E-D3F8ADD566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285892A-A4F7-4018-A4F5-D84B4173E49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CD26F13-B757-47B4-8001-533B6DBDE69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00BB4D4-A1DA-4ED2-8A91-26F6AB3F1B2E}"/>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E170298E-404A-4F8D-BE31-93AE88BCD53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763E4C-CB78-4B85-B760-A3DF568DFA60}"/>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191809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43E5B-83A3-4CA8-9330-6032EAED696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3BF5477-B9D8-407A-9B03-4AD0ACE571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B6EB28B-8CEF-44D5-AE42-1D2C813D07D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8155CF0-5A2B-4154-8384-2C65D0AD3B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DE0E11E-72C6-4719-86D4-56F5F8445A6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5C71A64-100A-4D33-97FE-D3D9AE737B59}"/>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8" name="Espace réservé du pied de page 7">
            <a:extLst>
              <a:ext uri="{FF2B5EF4-FFF2-40B4-BE49-F238E27FC236}">
                <a16:creationId xmlns:a16="http://schemas.microsoft.com/office/drawing/2014/main" id="{7902B31E-A120-4329-8997-3241DB9C3B5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68B7EB1-C2B6-4685-9ABA-5137E997106A}"/>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2594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676ADB-B709-4A20-BC8A-B3D8DA5DDBE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63FFD72-A046-41EC-84E6-C5BA8284B482}"/>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4" name="Espace réservé du pied de page 3">
            <a:extLst>
              <a:ext uri="{FF2B5EF4-FFF2-40B4-BE49-F238E27FC236}">
                <a16:creationId xmlns:a16="http://schemas.microsoft.com/office/drawing/2014/main" id="{8B65C2AA-86B7-44D2-8854-EF0118C21CA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A96E78F-F351-40E9-B6CA-F006D76FBD84}"/>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151577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F405035-A993-44A9-8644-6567D85FC7C3}"/>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3" name="Espace réservé du pied de page 2">
            <a:extLst>
              <a:ext uri="{FF2B5EF4-FFF2-40B4-BE49-F238E27FC236}">
                <a16:creationId xmlns:a16="http://schemas.microsoft.com/office/drawing/2014/main" id="{BF8CBC01-A867-4549-A6A6-0218E138C1C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3708686-687D-4F02-9A61-AF08B641B8B4}"/>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1921944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5C05F-DBD9-4987-93B5-CDE77A86AC7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8607662-83B2-4386-AEC2-ACEC9A7EE2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B947BEF-A672-4E64-8C7F-45C25A0DC4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4C958E-D82D-4E36-B2A5-23065DBA7B55}"/>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37537504-EA69-4456-9D92-65ADCB8356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A9C3A0-3CB7-4B5D-9CFB-384C25A15E4D}"/>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183092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3A621-BEFA-467C-9A9B-9860E85181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5F688DF-6F8C-441D-BD9B-45B626B00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6D7CD11-9C17-4E44-8704-B58BC4A15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5D46662-99C7-4FCF-9DD5-FC8CE50F59C9}"/>
              </a:ext>
            </a:extLst>
          </p:cNvPr>
          <p:cNvSpPr>
            <a:spLocks noGrp="1"/>
          </p:cNvSpPr>
          <p:nvPr>
            <p:ph type="dt" sz="half" idx="10"/>
          </p:nvPr>
        </p:nvSpPr>
        <p:spPr/>
        <p:txBody>
          <a:bodyPr/>
          <a:lstStyle/>
          <a:p>
            <a:fld id="{68B815F1-D122-4B3E-8FB8-8A108D3AF7CC}" type="datetimeFigureOut">
              <a:rPr lang="fr-FR" smtClean="0"/>
              <a:t>10/05/2022</a:t>
            </a:fld>
            <a:endParaRPr lang="fr-FR"/>
          </a:p>
        </p:txBody>
      </p:sp>
      <p:sp>
        <p:nvSpPr>
          <p:cNvPr id="6" name="Espace réservé du pied de page 5">
            <a:extLst>
              <a:ext uri="{FF2B5EF4-FFF2-40B4-BE49-F238E27FC236}">
                <a16:creationId xmlns:a16="http://schemas.microsoft.com/office/drawing/2014/main" id="{A5272A0A-C387-4B88-9BA1-39C8852D093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EE5C7C-160E-4088-8234-BE60C2899285}"/>
              </a:ext>
            </a:extLst>
          </p:cNvPr>
          <p:cNvSpPr>
            <a:spLocks noGrp="1"/>
          </p:cNvSpPr>
          <p:nvPr>
            <p:ph type="sldNum" sz="quarter" idx="12"/>
          </p:nvPr>
        </p:nvSpPr>
        <p:spPr/>
        <p:txBody>
          <a:bodyPr/>
          <a:lstStyle/>
          <a:p>
            <a:fld id="{873792AC-F31F-4952-AABA-CA7641A4B4B4}" type="slidenum">
              <a:rPr lang="fr-FR" smtClean="0"/>
              <a:t>‹N°›</a:t>
            </a:fld>
            <a:endParaRPr lang="fr-FR"/>
          </a:p>
        </p:txBody>
      </p:sp>
    </p:spTree>
    <p:extLst>
      <p:ext uri="{BB962C8B-B14F-4D97-AF65-F5344CB8AC3E}">
        <p14:creationId xmlns:p14="http://schemas.microsoft.com/office/powerpoint/2010/main" val="114951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148A57-0E84-41E2-9913-681400D52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419E4D6-6196-4909-8A0A-2CC57CCE8B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F1AAE2-9C04-4C7A-8D9D-130389672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815F1-D122-4B3E-8FB8-8A108D3AF7CC}" type="datetimeFigureOut">
              <a:rPr lang="fr-FR" smtClean="0"/>
              <a:t>10/05/2022</a:t>
            </a:fld>
            <a:endParaRPr lang="fr-FR"/>
          </a:p>
        </p:txBody>
      </p:sp>
      <p:sp>
        <p:nvSpPr>
          <p:cNvPr id="5" name="Espace réservé du pied de page 4">
            <a:extLst>
              <a:ext uri="{FF2B5EF4-FFF2-40B4-BE49-F238E27FC236}">
                <a16:creationId xmlns:a16="http://schemas.microsoft.com/office/drawing/2014/main" id="{988ECFB8-0BE0-4E26-997B-AD85E4E840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88A9EB1-467E-4358-A026-C761F1B538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792AC-F31F-4952-AABA-CA7641A4B4B4}" type="slidenum">
              <a:rPr lang="fr-FR" smtClean="0"/>
              <a:t>‹N°›</a:t>
            </a:fld>
            <a:endParaRPr lang="fr-FR"/>
          </a:p>
        </p:txBody>
      </p:sp>
    </p:spTree>
    <p:extLst>
      <p:ext uri="{BB962C8B-B14F-4D97-AF65-F5344CB8AC3E}">
        <p14:creationId xmlns:p14="http://schemas.microsoft.com/office/powerpoint/2010/main" val="3492897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4D7E17-52EE-4A3A-A4FC-EC7519417EF6}"/>
              </a:ext>
            </a:extLst>
          </p:cNvPr>
          <p:cNvSpPr>
            <a:spLocks noGrp="1"/>
          </p:cNvSpPr>
          <p:nvPr>
            <p:ph type="ctrTitle"/>
          </p:nvPr>
        </p:nvSpPr>
        <p:spPr>
          <a:xfrm>
            <a:off x="1439662" y="949910"/>
            <a:ext cx="9144000" cy="650289"/>
          </a:xfrm>
          <a:solidFill>
            <a:srgbClr val="CCFFFF"/>
          </a:solidFill>
          <a:ln w="38100">
            <a:solidFill>
              <a:srgbClr val="00B0F0"/>
            </a:solidFill>
          </a:ln>
        </p:spPr>
        <p:txBody>
          <a:bodyPr>
            <a:normAutofit/>
          </a:bodyPr>
          <a:lstStyle/>
          <a:p>
            <a:r>
              <a:rPr lang="fr-FR" sz="40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Fille et handicapée, un double handicap</a:t>
            </a:r>
            <a:endParaRPr lang="fr-FR" sz="11500" i="1" dirty="0">
              <a:solidFill>
                <a:srgbClr val="0070C0"/>
              </a:solidFill>
            </a:endParaRPr>
          </a:p>
        </p:txBody>
      </p:sp>
      <p:sp>
        <p:nvSpPr>
          <p:cNvPr id="3" name="Sous-titre 2">
            <a:extLst>
              <a:ext uri="{FF2B5EF4-FFF2-40B4-BE49-F238E27FC236}">
                <a16:creationId xmlns:a16="http://schemas.microsoft.com/office/drawing/2014/main" id="{0B810C19-BA6C-49D1-946D-14118A44B647}"/>
              </a:ext>
            </a:extLst>
          </p:cNvPr>
          <p:cNvSpPr>
            <a:spLocks noGrp="1"/>
          </p:cNvSpPr>
          <p:nvPr>
            <p:ph type="subTitle" idx="1"/>
          </p:nvPr>
        </p:nvSpPr>
        <p:spPr>
          <a:xfrm>
            <a:off x="1524000" y="2396970"/>
            <a:ext cx="9144000" cy="3994951"/>
          </a:xfrm>
        </p:spPr>
        <p:txBody>
          <a:bodyPr>
            <a:normAutofit fontScale="85000" lnSpcReduction="20000"/>
          </a:bodyPr>
          <a:lstStyle/>
          <a:p>
            <a:pPr marL="742950" lvl="1" indent="-285750" algn="l">
              <a:buFont typeface="Arial" panose="020B0604020202020204" pitchFamily="34" charset="0"/>
              <a:buChar char="•"/>
            </a:pPr>
            <a:r>
              <a:rPr lang="fr-FR" sz="4100" b="1" dirty="0">
                <a:solidFill>
                  <a:srgbClr val="FF0000"/>
                </a:solidFill>
                <a:effectLst/>
                <a:ea typeface="Calibri" panose="020F0502020204030204" pitchFamily="34" charset="0"/>
                <a:cs typeface="Times New Roman" panose="02020603050405020304" pitchFamily="18" charset="0"/>
              </a:rPr>
              <a:t>mêmes préjugés </a:t>
            </a:r>
            <a:r>
              <a:rPr lang="fr-FR" sz="1800" i="1" dirty="0">
                <a:solidFill>
                  <a:srgbClr val="231F20"/>
                </a:solidFill>
                <a:effectLst/>
                <a:ea typeface="Calibri" panose="020F0502020204030204" pitchFamily="34" charset="0"/>
                <a:cs typeface="Times New Roman" panose="02020603050405020304" pitchFamily="18" charset="0"/>
              </a:rPr>
              <a:t>et </a:t>
            </a:r>
            <a:r>
              <a:rPr lang="fr-FR" sz="4100" b="1" dirty="0">
                <a:solidFill>
                  <a:srgbClr val="FF0000"/>
                </a:solidFill>
                <a:effectLst/>
                <a:ea typeface="Calibri" panose="020F0502020204030204" pitchFamily="34" charset="0"/>
                <a:cs typeface="Times New Roman" panose="02020603050405020304" pitchFamily="18" charset="0"/>
              </a:rPr>
              <a:t>inégalités</a:t>
            </a:r>
            <a:r>
              <a:rPr lang="fr-FR" sz="1800" dirty="0">
                <a:solidFill>
                  <a:srgbClr val="231F20"/>
                </a:solidFill>
                <a:effectLst/>
                <a:ea typeface="Calibri" panose="020F0502020204030204" pitchFamily="34" charset="0"/>
                <a:cs typeface="Times New Roman" panose="02020603050405020304" pitchFamily="18" charset="0"/>
              </a:rPr>
              <a:t> </a:t>
            </a:r>
            <a:r>
              <a:rPr lang="fr-FR" sz="1800" i="1" dirty="0">
                <a:solidFill>
                  <a:srgbClr val="231F20"/>
                </a:solidFill>
                <a:effectLst/>
                <a:ea typeface="Calibri" panose="020F0502020204030204" pitchFamily="34" charset="0"/>
                <a:cs typeface="Times New Roman" panose="02020603050405020304" pitchFamily="18" charset="0"/>
              </a:rPr>
              <a:t>que de nombreuses personnes handicapées</a:t>
            </a:r>
          </a:p>
          <a:p>
            <a:pPr marL="742950" lvl="1" indent="-285750" algn="l">
              <a:buFont typeface="Arial" panose="020B0604020202020204" pitchFamily="34" charset="0"/>
              <a:buChar char="•"/>
            </a:pPr>
            <a:endParaRPr lang="fr-FR" sz="1800" i="1" dirty="0">
              <a:solidFill>
                <a:srgbClr val="231F20"/>
              </a:solidFill>
              <a:effectLst/>
              <a:ea typeface="Calibri" panose="020F0502020204030204" pitchFamily="34" charset="0"/>
              <a:cs typeface="Times New Roman" panose="02020603050405020304" pitchFamily="18" charset="0"/>
            </a:endParaRPr>
          </a:p>
          <a:p>
            <a:pPr marL="742950" lvl="1" indent="-285750" algn="l">
              <a:buFont typeface="Arial" panose="020B0604020202020204" pitchFamily="34" charset="0"/>
              <a:buChar char="•"/>
            </a:pPr>
            <a:r>
              <a:rPr lang="fr-FR" sz="4100" b="1" dirty="0">
                <a:solidFill>
                  <a:srgbClr val="FF0000"/>
                </a:solidFill>
                <a:effectLst/>
                <a:ea typeface="Calibri" panose="020F0502020204030204" pitchFamily="34" charset="0"/>
                <a:cs typeface="Times New Roman" panose="02020603050405020304" pitchFamily="18" charset="0"/>
              </a:rPr>
              <a:t>rôles traditionnels imposés </a:t>
            </a:r>
            <a:r>
              <a:rPr lang="fr-FR" sz="1800" i="1" dirty="0">
                <a:solidFill>
                  <a:srgbClr val="231F20"/>
                </a:solidFill>
                <a:effectLst/>
                <a:ea typeface="Calibri" panose="020F0502020204030204" pitchFamily="34" charset="0"/>
                <a:cs typeface="Times New Roman" panose="02020603050405020304" pitchFamily="18" charset="0"/>
              </a:rPr>
              <a:t>aux hommes et aux femmes et obstacles liés à leur genre</a:t>
            </a:r>
          </a:p>
          <a:p>
            <a:pPr lvl="1" algn="l"/>
            <a:endParaRPr lang="fr-FR" sz="1800" i="1" dirty="0">
              <a:solidFill>
                <a:srgbClr val="231F20"/>
              </a:solidFill>
              <a:effectLst/>
              <a:ea typeface="Calibri" panose="020F0502020204030204" pitchFamily="34" charset="0"/>
              <a:cs typeface="Times New Roman" panose="02020603050405020304" pitchFamily="18" charset="0"/>
            </a:endParaRPr>
          </a:p>
          <a:p>
            <a:pPr marL="742950" lvl="1" indent="-285750" algn="l">
              <a:buFont typeface="Arial" panose="020B0604020202020204" pitchFamily="34" charset="0"/>
              <a:buChar char="•"/>
            </a:pPr>
            <a:r>
              <a:rPr lang="fr-FR" sz="4100" b="1" dirty="0">
                <a:solidFill>
                  <a:srgbClr val="FF0000"/>
                </a:solidFill>
                <a:effectLst/>
                <a:ea typeface="Calibri" panose="020F0502020204030204" pitchFamily="34" charset="0"/>
                <a:cs typeface="Times New Roman" panose="02020603050405020304" pitchFamily="18" charset="0"/>
              </a:rPr>
              <a:t>moins de chances </a:t>
            </a:r>
            <a:r>
              <a:rPr lang="fr-FR" sz="1800" i="1" dirty="0">
                <a:solidFill>
                  <a:srgbClr val="231F20"/>
                </a:solidFill>
                <a:effectLst/>
                <a:ea typeface="Calibri" panose="020F0502020204030204" pitchFamily="34" charset="0"/>
                <a:cs typeface="Times New Roman" panose="02020603050405020304" pitchFamily="18" charset="0"/>
              </a:rPr>
              <a:t>de recevoir une éducation ou une formation professionnelle ou de trouver un emploi que les garçons handicapés ou les filles sans handicap</a:t>
            </a:r>
          </a:p>
          <a:p>
            <a:pPr marL="742950" lvl="1" indent="-285750" algn="l">
              <a:buFont typeface="Arial" panose="020B0604020202020204" pitchFamily="34" charset="0"/>
              <a:buChar char="•"/>
            </a:pPr>
            <a:endParaRPr lang="fr-FR" sz="1800" i="1" dirty="0">
              <a:solidFill>
                <a:srgbClr val="231F20"/>
              </a:solidFill>
              <a:ea typeface="Calibri" panose="020F0502020204030204" pitchFamily="34" charset="0"/>
              <a:cs typeface="Times New Roman" panose="02020603050405020304" pitchFamily="18" charset="0"/>
            </a:endParaRPr>
          </a:p>
          <a:p>
            <a:pPr marL="742950" lvl="1" indent="-285750" algn="l">
              <a:buFont typeface="Arial" panose="020B0604020202020204" pitchFamily="34" charset="0"/>
              <a:buChar char="•"/>
            </a:pPr>
            <a:r>
              <a:rPr lang="fr-FR" sz="4100" b="1" dirty="0">
                <a:solidFill>
                  <a:srgbClr val="FF0000"/>
                </a:solidFill>
                <a:effectLst/>
                <a:ea typeface="Calibri" panose="020F0502020204030204" pitchFamily="34" charset="0"/>
                <a:cs typeface="Times New Roman" panose="02020603050405020304" pitchFamily="18" charset="0"/>
              </a:rPr>
              <a:t>obstacles</a:t>
            </a:r>
            <a:r>
              <a:rPr lang="fr-FR" sz="1800" dirty="0">
                <a:solidFill>
                  <a:srgbClr val="231F20"/>
                </a:solidFill>
                <a:effectLst/>
                <a:ea typeface="Calibri" panose="020F0502020204030204" pitchFamily="34" charset="0"/>
                <a:cs typeface="Times New Roman" panose="02020603050405020304" pitchFamily="18" charset="0"/>
              </a:rPr>
              <a:t> </a:t>
            </a:r>
            <a:r>
              <a:rPr lang="fr-FR" sz="1800" i="1" dirty="0">
                <a:solidFill>
                  <a:srgbClr val="231F20"/>
                </a:solidFill>
                <a:effectLst/>
                <a:ea typeface="Calibri" panose="020F0502020204030204" pitchFamily="34" charset="0"/>
                <a:cs typeface="Times New Roman" panose="02020603050405020304" pitchFamily="18" charset="0"/>
              </a:rPr>
              <a:t>dans les accès à l’eau, à l’assainissement, à l’hygiène (mobilité réduite, malvoyance, …)</a:t>
            </a:r>
          </a:p>
          <a:p>
            <a:pPr marL="742950" lvl="1" indent="-285750" algn="l">
              <a:buFont typeface="Arial" panose="020B0604020202020204" pitchFamily="34" charset="0"/>
              <a:buChar char="•"/>
            </a:pPr>
            <a:endParaRPr lang="fr-FR" sz="1800" i="1" dirty="0">
              <a:solidFill>
                <a:srgbClr val="231F20"/>
              </a:solidFill>
              <a:effectLst/>
              <a:ea typeface="Calibri" panose="020F0502020204030204" pitchFamily="34" charset="0"/>
              <a:cs typeface="Times New Roman" panose="02020603050405020304" pitchFamily="18" charset="0"/>
            </a:endParaRPr>
          </a:p>
          <a:p>
            <a:pPr marL="742950" lvl="1" indent="-285750" algn="l">
              <a:buFont typeface="Arial" panose="020B0604020202020204" pitchFamily="34" charset="0"/>
              <a:buChar char="•"/>
            </a:pPr>
            <a:r>
              <a:rPr lang="fr-FR" sz="4100" b="1" dirty="0">
                <a:solidFill>
                  <a:srgbClr val="FF0000"/>
                </a:solidFill>
                <a:effectLst/>
                <a:ea typeface="Verdana" panose="020B0604030504040204" pitchFamily="34" charset="0"/>
                <a:cs typeface="Verdana" panose="020B0604030504040204" pitchFamily="34" charset="0"/>
              </a:rPr>
              <a:t>vulnérabilité</a:t>
            </a:r>
            <a:r>
              <a:rPr lang="fr-FR" sz="1800" dirty="0">
                <a:solidFill>
                  <a:srgbClr val="231F20"/>
                </a:solidFill>
                <a:effectLst/>
                <a:ea typeface="Verdana" panose="020B0604030504040204" pitchFamily="34" charset="0"/>
                <a:cs typeface="Verdana" panose="020B0604030504040204" pitchFamily="34" charset="0"/>
              </a:rPr>
              <a:t> </a:t>
            </a:r>
            <a:r>
              <a:rPr lang="fr-FR" sz="1800" i="1" dirty="0">
                <a:solidFill>
                  <a:srgbClr val="231F20"/>
                </a:solidFill>
                <a:effectLst/>
                <a:ea typeface="Verdana" panose="020B0604030504040204" pitchFamily="34" charset="0"/>
                <a:cs typeface="Verdana" panose="020B0604030504040204" pitchFamily="34" charset="0"/>
              </a:rPr>
              <a:t>disproportionnée des filles handicapées aux violences physiques, parfois sexuelles.</a:t>
            </a:r>
            <a:endParaRPr lang="fr-FR" sz="1800" i="1" dirty="0">
              <a:effectLst/>
              <a:ea typeface="Verdana" panose="020B0604030504040204" pitchFamily="34" charset="0"/>
              <a:cs typeface="Verdana" panose="020B0604030504040204" pitchFamily="34" charset="0"/>
            </a:endParaRPr>
          </a:p>
          <a:p>
            <a:pPr marL="742950" lvl="1" indent="-285750" algn="l">
              <a:buFont typeface="Arial" panose="020B0604020202020204" pitchFamily="34" charset="0"/>
              <a:buChar char="•"/>
            </a:pPr>
            <a:endParaRPr lang="fr-FR" sz="1400" dirty="0">
              <a:solidFill>
                <a:srgbClr val="231F2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l">
              <a:buFont typeface="Arial" panose="020B0604020202020204" pitchFamily="34" charset="0"/>
              <a:buChar char="•"/>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92363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508186-779F-4B5C-AF41-BAE30916DBD3}"/>
              </a:ext>
            </a:extLst>
          </p:cNvPr>
          <p:cNvSpPr>
            <a:spLocks noGrp="1"/>
          </p:cNvSpPr>
          <p:nvPr>
            <p:ph type="title"/>
          </p:nvPr>
        </p:nvSpPr>
        <p:spPr>
          <a:xfrm>
            <a:off x="630936" y="640822"/>
            <a:ext cx="3391650" cy="5963177"/>
          </a:xfrm>
        </p:spPr>
        <p:txBody>
          <a:bodyPr anchor="ctr">
            <a:normAutofit fontScale="90000"/>
          </a:bodyPr>
          <a:lstStyle/>
          <a:p>
            <a:pPr algn="ctr"/>
            <a:r>
              <a:rPr lang="fr-FR" sz="2000" i="1" dirty="0">
                <a:effectLst/>
                <a:latin typeface="Calibri" panose="020F0502020204030204" pitchFamily="34" charset="0"/>
                <a:ea typeface="Verdana" panose="020B0604030504040204" pitchFamily="34" charset="0"/>
                <a:cs typeface="Verdana" panose="020B0604030504040204" pitchFamily="34" charset="0"/>
              </a:rPr>
              <a:t>Les Objectifs du Développement Durable (ODD 4 et 5) de 2015, </a:t>
            </a:r>
            <a:br>
              <a:rPr lang="fr-FR" sz="2000" i="1" dirty="0">
                <a:effectLst/>
                <a:latin typeface="Calibri" panose="020F0502020204030204" pitchFamily="34" charset="0"/>
                <a:ea typeface="Verdana" panose="020B0604030504040204" pitchFamily="34" charset="0"/>
                <a:cs typeface="Verdana" panose="020B0604030504040204" pitchFamily="34" charset="0"/>
              </a:rPr>
            </a:br>
            <a:r>
              <a:rPr lang="fr-FR" sz="2000" i="1" dirty="0">
                <a:effectLst/>
                <a:latin typeface="Calibri" panose="020F0502020204030204" pitchFamily="34" charset="0"/>
                <a:ea typeface="Verdana" panose="020B0604030504040204" pitchFamily="34" charset="0"/>
                <a:cs typeface="Verdana" panose="020B0604030504040204" pitchFamily="34" charset="0"/>
              </a:rPr>
              <a:t>et l’UNESCO en 2020, </a:t>
            </a:r>
            <a:br>
              <a:rPr lang="fr-FR" sz="2000" i="1" dirty="0">
                <a:effectLst/>
                <a:latin typeface="Calibri" panose="020F0502020204030204" pitchFamily="34" charset="0"/>
                <a:ea typeface="Verdana" panose="020B0604030504040204" pitchFamily="34" charset="0"/>
                <a:cs typeface="Verdana" panose="020B0604030504040204" pitchFamily="34" charset="0"/>
              </a:rPr>
            </a:br>
            <a:r>
              <a:rPr lang="fr-FR" sz="2000" i="1" dirty="0">
                <a:effectLst/>
                <a:latin typeface="Calibri" panose="020F0502020204030204" pitchFamily="34" charset="0"/>
                <a:ea typeface="Verdana" panose="020B0604030504040204" pitchFamily="34" charset="0"/>
                <a:cs typeface="Verdana" panose="020B0604030504040204" pitchFamily="34" charset="0"/>
              </a:rPr>
              <a:t>n’offrent que </a:t>
            </a:r>
            <a:br>
              <a:rPr lang="fr-FR" sz="2200" dirty="0">
                <a:effectLst/>
                <a:latin typeface="Calibri" panose="020F0502020204030204" pitchFamily="34" charset="0"/>
                <a:ea typeface="Verdana" panose="020B0604030504040204" pitchFamily="34" charset="0"/>
                <a:cs typeface="Verdana" panose="020B0604030504040204" pitchFamily="34" charset="0"/>
              </a:rPr>
            </a:br>
            <a:r>
              <a:rPr lang="fr-FR" sz="2200" b="1" dirty="0">
                <a:solidFill>
                  <a:srgbClr val="FF0000"/>
                </a:solidFill>
                <a:effectLst/>
                <a:latin typeface="Calibri" panose="020F0502020204030204" pitchFamily="34" charset="0"/>
                <a:ea typeface="Verdana" panose="020B0604030504040204" pitchFamily="34" charset="0"/>
                <a:cs typeface="Verdana" panose="020B0604030504040204" pitchFamily="34" charset="0"/>
              </a:rPr>
              <a:t>peu de prise en compte explicite de la petite ou de la jeune fille handicapée</a:t>
            </a:r>
            <a:r>
              <a:rPr lang="fr-FR" sz="2200" b="1" dirty="0">
                <a:effectLst/>
                <a:latin typeface="Calibri" panose="020F0502020204030204" pitchFamily="34" charset="0"/>
                <a:ea typeface="Verdana" panose="020B0604030504040204" pitchFamily="34" charset="0"/>
                <a:cs typeface="Verdana" panose="020B0604030504040204" pitchFamily="34" charset="0"/>
              </a:rPr>
              <a:t>.</a:t>
            </a:r>
            <a:br>
              <a:rPr lang="fr-FR" sz="2200" b="1" dirty="0">
                <a:effectLst/>
                <a:latin typeface="Calibri" panose="020F0502020204030204" pitchFamily="34" charset="0"/>
                <a:ea typeface="Verdana" panose="020B0604030504040204" pitchFamily="34" charset="0"/>
                <a:cs typeface="Verdana" panose="020B0604030504040204" pitchFamily="34" charset="0"/>
              </a:rPr>
            </a:br>
            <a:br>
              <a:rPr lang="fr-FR" sz="2200" b="1" dirty="0">
                <a:effectLst/>
                <a:latin typeface="Calibri" panose="020F0502020204030204" pitchFamily="34" charset="0"/>
                <a:ea typeface="Verdana" panose="020B0604030504040204" pitchFamily="34" charset="0"/>
                <a:cs typeface="Verdana" panose="020B0604030504040204" pitchFamily="34" charset="0"/>
              </a:rPr>
            </a:br>
            <a:r>
              <a:rPr lang="fr-FR" sz="2000" i="1" dirty="0">
                <a:effectLst/>
                <a:latin typeface="Calibri" panose="020F0502020204030204" pitchFamily="34" charset="0"/>
                <a:ea typeface="Calibri" panose="020F0502020204030204" pitchFamily="34" charset="0"/>
                <a:cs typeface="Times New Roman" panose="02020603050405020304" pitchFamily="18" charset="0"/>
              </a:rPr>
              <a:t>La plupart des pays et les ODD affichent leurs bonnes intentions,</a:t>
            </a:r>
            <a:br>
              <a:rPr lang="fr-FR" sz="2200" dirty="0">
                <a:effectLst/>
                <a:latin typeface="Calibri" panose="020F0502020204030204" pitchFamily="34" charset="0"/>
                <a:ea typeface="Calibri" panose="020F0502020204030204" pitchFamily="34" charset="0"/>
                <a:cs typeface="Times New Roman" panose="02020603050405020304" pitchFamily="18" charset="0"/>
              </a:rPr>
            </a:br>
            <a:r>
              <a:rPr lang="fr-FR" sz="3100" dirty="0">
                <a:effectLst/>
                <a:latin typeface="Calibri" panose="020F0502020204030204" pitchFamily="34" charset="0"/>
                <a:ea typeface="Calibri" panose="020F0502020204030204" pitchFamily="34" charset="0"/>
                <a:cs typeface="Times New Roman" panose="02020603050405020304" pitchFamily="18" charset="0"/>
              </a:rPr>
              <a:t> </a:t>
            </a:r>
            <a:br>
              <a:rPr lang="fr-FR" sz="3100" dirty="0">
                <a:effectLst/>
                <a:latin typeface="Calibri" panose="020F0502020204030204" pitchFamily="34" charset="0"/>
                <a:ea typeface="Calibri" panose="020F0502020204030204" pitchFamily="34" charset="0"/>
                <a:cs typeface="Times New Roman" panose="02020603050405020304" pitchFamily="18" charset="0"/>
              </a:rPr>
            </a:br>
            <a:r>
              <a:rPr lang="fr-FR" sz="3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faveur des élèves filles </a:t>
            </a:r>
            <a:br>
              <a:rPr lang="fr-FR" sz="3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fr-FR" sz="3100" b="1" dirty="0">
                <a:effectLst/>
                <a:latin typeface="Calibri" panose="020F0502020204030204" pitchFamily="34" charset="0"/>
                <a:ea typeface="Calibri" panose="020F0502020204030204" pitchFamily="34" charset="0"/>
                <a:cs typeface="Times New Roman" panose="02020603050405020304" pitchFamily="18" charset="0"/>
              </a:rPr>
              <a:t>d’une part</a:t>
            </a:r>
            <a:r>
              <a:rPr lang="fr-FR" sz="3100" dirty="0">
                <a:effectLst/>
                <a:latin typeface="Calibri" panose="020F0502020204030204" pitchFamily="34" charset="0"/>
                <a:ea typeface="Calibri" panose="020F0502020204030204" pitchFamily="34" charset="0"/>
                <a:cs typeface="Times New Roman" panose="02020603050405020304" pitchFamily="18" charset="0"/>
              </a:rPr>
              <a:t>, </a:t>
            </a:r>
            <a:br>
              <a:rPr lang="fr-FR" sz="3100" dirty="0">
                <a:effectLst/>
                <a:latin typeface="Calibri" panose="020F0502020204030204" pitchFamily="34" charset="0"/>
                <a:ea typeface="Calibri" panose="020F0502020204030204" pitchFamily="34" charset="0"/>
                <a:cs typeface="Times New Roman" panose="02020603050405020304" pitchFamily="18" charset="0"/>
              </a:rPr>
            </a:br>
            <a:br>
              <a:rPr lang="fr-FR" sz="3100" dirty="0">
                <a:effectLst/>
                <a:latin typeface="Calibri" panose="020F0502020204030204" pitchFamily="34" charset="0"/>
                <a:ea typeface="Calibri" panose="020F0502020204030204" pitchFamily="34" charset="0"/>
                <a:cs typeface="Times New Roman" panose="02020603050405020304" pitchFamily="18" charset="0"/>
              </a:rPr>
            </a:br>
            <a:r>
              <a:rPr lang="fr-FR" sz="3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a:t>
            </a:r>
            <a:r>
              <a:rPr lang="fr-FR" sz="3100" b="1" dirty="0">
                <a:effectLst/>
                <a:latin typeface="Calibri" panose="020F0502020204030204" pitchFamily="34" charset="0"/>
                <a:ea typeface="Calibri" panose="020F0502020204030204" pitchFamily="34" charset="0"/>
                <a:cs typeface="Times New Roman" panose="02020603050405020304" pitchFamily="18" charset="0"/>
              </a:rPr>
              <a:t> </a:t>
            </a:r>
            <a:r>
              <a:rPr lang="fr-FR" sz="3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élèves handicapés</a:t>
            </a:r>
            <a:br>
              <a:rPr lang="fr-FR" sz="3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fr-FR" sz="3100" b="1" dirty="0">
                <a:effectLst/>
                <a:latin typeface="Calibri" panose="020F0502020204030204" pitchFamily="34" charset="0"/>
                <a:ea typeface="Calibri" panose="020F0502020204030204" pitchFamily="34" charset="0"/>
                <a:cs typeface="Times New Roman" panose="02020603050405020304" pitchFamily="18" charset="0"/>
              </a:rPr>
              <a:t>de l’autre</a:t>
            </a:r>
            <a:r>
              <a:rPr lang="fr-FR" sz="2200" b="1" dirty="0">
                <a:effectLst/>
                <a:latin typeface="Calibri" panose="020F0502020204030204" pitchFamily="34" charset="0"/>
                <a:ea typeface="Calibri" panose="020F0502020204030204" pitchFamily="34" charset="0"/>
                <a:cs typeface="Times New Roman" panose="02020603050405020304" pitchFamily="18" charset="0"/>
              </a:rPr>
              <a:t>.</a:t>
            </a:r>
            <a:br>
              <a:rPr lang="fr-FR" sz="2200" dirty="0">
                <a:effectLst/>
                <a:latin typeface="Verdana" panose="020B0604030504040204" pitchFamily="34" charset="0"/>
                <a:ea typeface="Verdana" panose="020B0604030504040204" pitchFamily="34" charset="0"/>
                <a:cs typeface="Verdana" panose="020B0604030504040204" pitchFamily="34" charset="0"/>
              </a:rPr>
            </a:br>
            <a:endParaRPr lang="fr-FR" sz="2200" dirty="0"/>
          </a:p>
        </p:txBody>
      </p:sp>
      <p:sp>
        <p:nvSpPr>
          <p:cNvPr id="13"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Une image contenant table&#10;&#10;Description générée automatiquement">
            <a:extLst>
              <a:ext uri="{FF2B5EF4-FFF2-40B4-BE49-F238E27FC236}">
                <a16:creationId xmlns:a16="http://schemas.microsoft.com/office/drawing/2014/main" id="{4E799719-BA6A-4598-90B9-692862D7ADD8}"/>
              </a:ext>
            </a:extLst>
          </p:cNvPr>
          <p:cNvPicPr>
            <a:picLocks noChangeAspect="1"/>
          </p:cNvPicPr>
          <p:nvPr/>
        </p:nvPicPr>
        <p:blipFill>
          <a:blip r:embed="rId2"/>
          <a:stretch>
            <a:fillRect/>
          </a:stretch>
        </p:blipFill>
        <p:spPr>
          <a:xfrm>
            <a:off x="4681728" y="391770"/>
            <a:ext cx="6011425" cy="2629998"/>
          </a:xfrm>
          <a:prstGeom prst="rect">
            <a:avLst/>
          </a:prstGeom>
        </p:spPr>
      </p:pic>
      <p:graphicFrame>
        <p:nvGraphicFramePr>
          <p:cNvPr id="6" name="Espace réservé du contenu 2">
            <a:extLst>
              <a:ext uri="{FF2B5EF4-FFF2-40B4-BE49-F238E27FC236}">
                <a16:creationId xmlns:a16="http://schemas.microsoft.com/office/drawing/2014/main" id="{AB78322B-B430-40B3-A063-25D2E618492A}"/>
              </a:ext>
            </a:extLst>
          </p:cNvPr>
          <p:cNvGraphicFramePr>
            <a:graphicFrameLocks noGrp="1"/>
          </p:cNvGraphicFramePr>
          <p:nvPr>
            <p:ph idx="1"/>
            <p:extLst>
              <p:ext uri="{D42A27DB-BD31-4B8C-83A1-F6EECF244321}">
                <p14:modId xmlns:p14="http://schemas.microsoft.com/office/powerpoint/2010/main" val="3213138826"/>
              </p:ext>
            </p:extLst>
          </p:nvPr>
        </p:nvGraphicFramePr>
        <p:xfrm>
          <a:off x="4654296" y="3089429"/>
          <a:ext cx="6894576" cy="3131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416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0045E0-EE32-9AC0-E6D9-B1D2C24C4A25}"/>
              </a:ext>
            </a:extLst>
          </p:cNvPr>
          <p:cNvSpPr>
            <a:spLocks noGrp="1"/>
          </p:cNvSpPr>
          <p:nvPr>
            <p:ph type="title"/>
          </p:nvPr>
        </p:nvSpPr>
        <p:spPr>
          <a:xfrm>
            <a:off x="472323" y="1537278"/>
            <a:ext cx="4324805" cy="371219"/>
          </a:xfrm>
          <a:solidFill>
            <a:srgbClr val="FFFFCC"/>
          </a:solidFill>
        </p:spPr>
        <p:txBody>
          <a:bodyPr>
            <a:normAutofit fontScale="90000"/>
          </a:bodyPr>
          <a:lstStyle/>
          <a:p>
            <a:r>
              <a:rPr lang="fr-FR" sz="2000" b="1" i="1" dirty="0">
                <a:solidFill>
                  <a:srgbClr val="00B050"/>
                </a:solidFill>
                <a:latin typeface="Calibri" panose="020F0502020204030204" pitchFamily="34" charset="0"/>
                <a:cs typeface="Calibri" panose="020F0502020204030204" pitchFamily="34" charset="0"/>
              </a:rPr>
              <a:t>Bonnes pratiques au niveau international.</a:t>
            </a:r>
          </a:p>
        </p:txBody>
      </p:sp>
      <p:sp>
        <p:nvSpPr>
          <p:cNvPr id="5" name="Espace réservé du contenu 2">
            <a:extLst>
              <a:ext uri="{FF2B5EF4-FFF2-40B4-BE49-F238E27FC236}">
                <a16:creationId xmlns:a16="http://schemas.microsoft.com/office/drawing/2014/main" id="{899D0ED3-17DE-1A29-4EA6-7D8E1D385F98}"/>
              </a:ext>
            </a:extLst>
          </p:cNvPr>
          <p:cNvSpPr>
            <a:spLocks noGrp="1"/>
          </p:cNvSpPr>
          <p:nvPr>
            <p:ph idx="1"/>
          </p:nvPr>
        </p:nvSpPr>
        <p:spPr>
          <a:xfrm>
            <a:off x="361120" y="2379648"/>
            <a:ext cx="10900661" cy="2098704"/>
          </a:xfrm>
        </p:spPr>
        <p:txBody>
          <a:bodyPr>
            <a:normAutofit/>
          </a:bodyPr>
          <a:lstStyle/>
          <a:p>
            <a:pPr algn="just"/>
            <a:r>
              <a:rPr lang="fr-FR" sz="1800" dirty="0">
                <a:solidFill>
                  <a:schemeClr val="accent2">
                    <a:lumMod val="75000"/>
                  </a:schemeClr>
                </a:solidFill>
                <a:effectLst/>
                <a:ea typeface="Times New Roman" panose="02020603050405020304" pitchFamily="18" charset="0"/>
              </a:rPr>
              <a:t>La plupart des pays et les Objectifs du Développement Durable affichent leurs </a:t>
            </a:r>
            <a:r>
              <a:rPr lang="fr-FR" sz="1800" b="1" dirty="0">
                <a:solidFill>
                  <a:schemeClr val="accent2">
                    <a:lumMod val="75000"/>
                  </a:schemeClr>
                </a:solidFill>
                <a:effectLst/>
                <a:ea typeface="Times New Roman" panose="02020603050405020304" pitchFamily="18" charset="0"/>
              </a:rPr>
              <a:t>bonnes intentions en faveur des élèves filles d’une part, des élèves handicapés de l’autre</a:t>
            </a:r>
            <a:r>
              <a:rPr lang="fr-FR" sz="1800" dirty="0">
                <a:solidFill>
                  <a:schemeClr val="accent2">
                    <a:lumMod val="75000"/>
                  </a:schemeClr>
                </a:solidFill>
                <a:effectLst/>
                <a:ea typeface="Times New Roman" panose="02020603050405020304" pitchFamily="18" charset="0"/>
              </a:rPr>
              <a:t>. </a:t>
            </a:r>
          </a:p>
          <a:p>
            <a:pPr algn="just"/>
            <a:r>
              <a:rPr lang="fr-FR" sz="1800" dirty="0">
                <a:solidFill>
                  <a:schemeClr val="accent2">
                    <a:lumMod val="75000"/>
                  </a:schemeClr>
                </a:solidFill>
                <a:ea typeface="Times New Roman" panose="02020603050405020304" pitchFamily="18" charset="0"/>
              </a:rPr>
              <a:t>D’une manière générale la petite ou la jeune fille en situation de handicap scolarisée ou non, est </a:t>
            </a:r>
            <a:r>
              <a:rPr lang="fr-FR" sz="1800" b="1" dirty="0">
                <a:solidFill>
                  <a:schemeClr val="accent2">
                    <a:lumMod val="75000"/>
                  </a:schemeClr>
                </a:solidFill>
                <a:ea typeface="Times New Roman" panose="02020603050405020304" pitchFamily="18" charset="0"/>
              </a:rPr>
              <a:t>rarement prise en  compte spécifiquement.</a:t>
            </a:r>
            <a:endParaRPr lang="fr-FR" sz="1800" b="1" dirty="0">
              <a:solidFill>
                <a:schemeClr val="accent2">
                  <a:lumMod val="75000"/>
                </a:schemeClr>
              </a:solidFill>
              <a:effectLst/>
              <a:ea typeface="Times New Roman" panose="02020603050405020304" pitchFamily="18" charset="0"/>
            </a:endParaRPr>
          </a:p>
          <a:p>
            <a:pPr algn="just"/>
            <a:r>
              <a:rPr lang="fr-FR" sz="1800" dirty="0">
                <a:solidFill>
                  <a:schemeClr val="accent2">
                    <a:lumMod val="75000"/>
                  </a:schemeClr>
                </a:solidFill>
                <a:effectLst/>
                <a:ea typeface="Times New Roman" panose="02020603050405020304" pitchFamily="18" charset="0"/>
              </a:rPr>
              <a:t>Dans quelques cas plus rares la petite et jeune fille handicapée est explicitement prise en considération (réunions internationales, Organisation de développement extérieur, formations localisées d’enseignants et de formateurs d’enseignants, éducation communautaire).</a:t>
            </a:r>
          </a:p>
          <a:p>
            <a:endParaRPr lang="fr-FR" b="1" dirty="0">
              <a:solidFill>
                <a:srgbClr val="0070C0"/>
              </a:solidFill>
              <a:latin typeface="Calibri" panose="020F0502020204030204" pitchFamily="34" charset="0"/>
              <a:ea typeface="Calibri" panose="020F0502020204030204" pitchFamily="34" charset="0"/>
            </a:endParaRPr>
          </a:p>
        </p:txBody>
      </p:sp>
      <p:sp>
        <p:nvSpPr>
          <p:cNvPr id="8" name="Titre 1">
            <a:extLst>
              <a:ext uri="{FF2B5EF4-FFF2-40B4-BE49-F238E27FC236}">
                <a16:creationId xmlns:a16="http://schemas.microsoft.com/office/drawing/2014/main" id="{B8AD33A2-5AD5-A850-368D-E58736BBFA9D}"/>
              </a:ext>
            </a:extLst>
          </p:cNvPr>
          <p:cNvSpPr txBox="1">
            <a:spLocks/>
          </p:cNvSpPr>
          <p:nvPr/>
        </p:nvSpPr>
        <p:spPr>
          <a:xfrm>
            <a:off x="202500" y="392594"/>
            <a:ext cx="10993417" cy="363014"/>
          </a:xfrm>
          <a:prstGeom prst="rect">
            <a:avLst/>
          </a:prstGeom>
          <a:solidFill>
            <a:srgbClr val="FFFFCC"/>
          </a:solidFill>
        </p:spPr>
        <p:txBody>
          <a:bodyPr vert="horz" lIns="91440" tIns="45720" rIns="91440" bIns="45720" rtlCol="0" anchor="b">
            <a:normAutofit fontScale="925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algn="ctr"/>
            <a:r>
              <a:rPr lang="fr-FR" sz="1900" b="1" dirty="0">
                <a:solidFill>
                  <a:srgbClr val="00B050"/>
                </a:solidFill>
                <a:effectLst/>
                <a:latin typeface="Calibri" panose="020F0502020204030204" pitchFamily="34" charset="0"/>
                <a:ea typeface="Calibri" panose="020F0502020204030204" pitchFamily="34" charset="0"/>
              </a:rPr>
              <a:t>RESUMES : L</a:t>
            </a:r>
            <a:r>
              <a:rPr lang="fr-FR" sz="1800" b="1" dirty="0">
                <a:solidFill>
                  <a:srgbClr val="00B050"/>
                </a:solidFill>
                <a:effectLst/>
                <a:latin typeface="Calibri" panose="020F0502020204030204" pitchFamily="34" charset="0"/>
                <a:ea typeface="Calibri" panose="020F0502020204030204" pitchFamily="34" charset="0"/>
              </a:rPr>
              <a:t>ES PETITES ET JEUNES FILLES EN SITUATION DE HANDICAP.</a:t>
            </a:r>
            <a:endParaRPr lang="fr-FR" sz="2000" b="1" dirty="0">
              <a:solidFill>
                <a:srgbClr val="00B050"/>
              </a:solidFill>
              <a:latin typeface="Calibri" panose="020F0502020204030204" pitchFamily="34" charset="0"/>
              <a:cs typeface="Calibri" panose="020F0502020204030204" pitchFamily="34" charset="0"/>
            </a:endParaRPr>
          </a:p>
        </p:txBody>
      </p:sp>
      <p:sp>
        <p:nvSpPr>
          <p:cNvPr id="9" name="Espace réservé du contenu 2">
            <a:extLst>
              <a:ext uri="{FF2B5EF4-FFF2-40B4-BE49-F238E27FC236}">
                <a16:creationId xmlns:a16="http://schemas.microsoft.com/office/drawing/2014/main" id="{2E739ED2-AF30-9E9D-3378-E17C19F7C20E}"/>
              </a:ext>
            </a:extLst>
          </p:cNvPr>
          <p:cNvSpPr txBox="1">
            <a:spLocks/>
          </p:cNvSpPr>
          <p:nvPr/>
        </p:nvSpPr>
        <p:spPr>
          <a:xfrm>
            <a:off x="361121" y="1226759"/>
            <a:ext cx="10900661" cy="20987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98450" indent="-298450" algn="just">
              <a:buFont typeface="Courier New" panose="02070309020205020404" pitchFamily="49" charset="0"/>
              <a:buChar char="o"/>
            </a:pPr>
            <a:endParaRPr lang="fr-FR" sz="1800" b="1" dirty="0">
              <a:solidFill>
                <a:srgbClr val="0070C0"/>
              </a:solidFill>
              <a:ea typeface="Times New Roman" panose="02020603050405020304" pitchFamily="18" charset="0"/>
            </a:endParaRPr>
          </a:p>
          <a:p>
            <a:endParaRPr lang="fr-FR" b="1" dirty="0">
              <a:solidFill>
                <a:srgbClr val="0070C0"/>
              </a:solidFill>
              <a:latin typeface="Calibri" panose="020F0502020204030204" pitchFamily="34" charset="0"/>
              <a:ea typeface="Calibri" panose="020F0502020204030204" pitchFamily="34" charset="0"/>
            </a:endParaRPr>
          </a:p>
        </p:txBody>
      </p:sp>
      <p:sp>
        <p:nvSpPr>
          <p:cNvPr id="14" name="Espace réservé du contenu 2">
            <a:extLst>
              <a:ext uri="{FF2B5EF4-FFF2-40B4-BE49-F238E27FC236}">
                <a16:creationId xmlns:a16="http://schemas.microsoft.com/office/drawing/2014/main" id="{CCB640AC-0E45-81CE-67CE-BD5D6FD9B3D2}"/>
              </a:ext>
            </a:extLst>
          </p:cNvPr>
          <p:cNvSpPr txBox="1">
            <a:spLocks/>
          </p:cNvSpPr>
          <p:nvPr/>
        </p:nvSpPr>
        <p:spPr>
          <a:xfrm>
            <a:off x="361121" y="1226759"/>
            <a:ext cx="10900661" cy="20987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dirty="0">
              <a:solidFill>
                <a:srgbClr val="0070C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1155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D0D0D8C-167E-BF1E-4660-44782EF8F204}"/>
              </a:ext>
            </a:extLst>
          </p:cNvPr>
          <p:cNvSpPr txBox="1"/>
          <p:nvPr/>
        </p:nvSpPr>
        <p:spPr>
          <a:xfrm>
            <a:off x="239822" y="832414"/>
            <a:ext cx="10993416" cy="5632311"/>
          </a:xfrm>
          <a:prstGeom prst="rect">
            <a:avLst/>
          </a:prstGeom>
          <a:noFill/>
        </p:spPr>
        <p:txBody>
          <a:bodyPr wrap="square">
            <a:spAutoFit/>
          </a:bodyPr>
          <a:lstStyle/>
          <a:p>
            <a:pPr marL="446405" marR="531495" algn="just"/>
            <a:r>
              <a:rPr lang="fr-FR" sz="2000" dirty="0">
                <a:solidFill>
                  <a:srgbClr val="0070C0"/>
                </a:solidFill>
                <a:effectLst/>
                <a:ea typeface="Times New Roman" panose="02020603050405020304" pitchFamily="18" charset="0"/>
              </a:rPr>
              <a:t> La République de Djibouti a démontré sa sensibilité aux discriminations envers les filles et les femmes :</a:t>
            </a:r>
          </a:p>
          <a:p>
            <a:pPr marL="1189355" marR="531495" lvl="1" indent="-285750" algn="just">
              <a:buFont typeface="Courier New" panose="02070309020205020404" pitchFamily="49" charset="0"/>
              <a:buChar char="o"/>
            </a:pPr>
            <a:r>
              <a:rPr lang="fr-FR" sz="2000" spc="15" dirty="0">
                <a:solidFill>
                  <a:srgbClr val="0070C0"/>
                </a:solidFill>
                <a:effectLst/>
                <a:ea typeface="Calibri" panose="020F0502020204030204" pitchFamily="34" charset="0"/>
              </a:rPr>
              <a:t>Ratification de la </a:t>
            </a:r>
            <a:r>
              <a:rPr lang="fr-FR" sz="2000" b="1" spc="40" dirty="0">
                <a:solidFill>
                  <a:srgbClr val="0070C0"/>
                </a:solidFill>
                <a:effectLst/>
                <a:ea typeface="Times New Roman" panose="02020603050405020304" pitchFamily="18" charset="0"/>
              </a:rPr>
              <a:t>Convention sur l’élimination de toutes les formes de discrimination à l’égard des femmes </a:t>
            </a:r>
            <a:r>
              <a:rPr lang="fr-FR" sz="2000" b="1" spc="15" dirty="0">
                <a:solidFill>
                  <a:srgbClr val="0070C0"/>
                </a:solidFill>
                <a:effectLst/>
                <a:ea typeface="Calibri" panose="020F0502020204030204" pitchFamily="34" charset="0"/>
              </a:rPr>
              <a:t>le 2 décembre 1998</a:t>
            </a:r>
            <a:endParaRPr lang="fr-FR" sz="2000" b="1" dirty="0">
              <a:solidFill>
                <a:srgbClr val="0070C0"/>
              </a:solidFill>
              <a:effectLst/>
              <a:ea typeface="Times New Roman" panose="02020603050405020304" pitchFamily="18" charset="0"/>
            </a:endParaRPr>
          </a:p>
          <a:p>
            <a:pPr marL="1189355" marR="531495" lvl="1" indent="-285750" algn="just">
              <a:buFont typeface="Courier New" panose="02070309020205020404" pitchFamily="49" charset="0"/>
              <a:buChar char="o"/>
            </a:pPr>
            <a:r>
              <a:rPr lang="fr-FR" sz="2000" dirty="0">
                <a:solidFill>
                  <a:srgbClr val="0070C0"/>
                </a:solidFill>
                <a:cs typeface="Calibri" panose="020F0502020204030204" pitchFamily="34" charset="0"/>
              </a:rPr>
              <a:t>Les mesures les plus concrètes en faveur des petites et jeunes filles sont principalement le fait du </a:t>
            </a:r>
            <a:r>
              <a:rPr lang="fr-FR" sz="2000" b="1" dirty="0">
                <a:solidFill>
                  <a:srgbClr val="0070C0"/>
                </a:solidFill>
                <a:cs typeface="Calibri" panose="020F0502020204030204" pitchFamily="34" charset="0"/>
              </a:rPr>
              <a:t>Ministère de la Femme et de la Famille</a:t>
            </a:r>
            <a:r>
              <a:rPr lang="fr-FR" dirty="0">
                <a:solidFill>
                  <a:srgbClr val="0070C0"/>
                </a:solidFill>
                <a:cs typeface="Calibri" panose="020F0502020204030204" pitchFamily="34" charset="0"/>
              </a:rPr>
              <a:t>.</a:t>
            </a:r>
            <a:r>
              <a:rPr lang="fr-FR" sz="2000" dirty="0">
                <a:solidFill>
                  <a:srgbClr val="0070C0"/>
                </a:solidFill>
                <a:effectLst/>
                <a:ea typeface="Times New Roman" panose="02020603050405020304" pitchFamily="18" charset="0"/>
              </a:rPr>
              <a:t> Il prend en charge des actions ponctuelles ou développe des Centres de formations envers les jeune filles déscolarisées.</a:t>
            </a:r>
          </a:p>
          <a:p>
            <a:pPr marL="1189355" marR="531495" lvl="1" indent="-285750" algn="just">
              <a:buFont typeface="Courier New" panose="02070309020205020404" pitchFamily="49" charset="0"/>
              <a:buChar char="o"/>
            </a:pPr>
            <a:r>
              <a:rPr lang="fr-FR" sz="2000" dirty="0">
                <a:solidFill>
                  <a:srgbClr val="0070C0"/>
                </a:solidFill>
                <a:effectLst/>
                <a:ea typeface="VL PGothic"/>
                <a:cs typeface="Times New Roman" panose="02020603050405020304" pitchFamily="18" charset="0"/>
              </a:rPr>
              <a:t>Existence de </a:t>
            </a:r>
            <a:r>
              <a:rPr lang="fr-FR" sz="2000" b="1" dirty="0">
                <a:solidFill>
                  <a:srgbClr val="0070C0"/>
                </a:solidFill>
                <a:effectLst/>
                <a:ea typeface="VL PGothic"/>
                <a:cs typeface="Times New Roman" panose="02020603050405020304" pitchFamily="18" charset="0"/>
              </a:rPr>
              <a:t>cellule d’écoute et d’orientation (SEAS) </a:t>
            </a:r>
            <a:r>
              <a:rPr lang="fr-FR" sz="2000" dirty="0">
                <a:solidFill>
                  <a:srgbClr val="0070C0"/>
                </a:solidFill>
                <a:effectLst/>
                <a:ea typeface="VL PGothic"/>
                <a:cs typeface="Times New Roman" panose="02020603050405020304" pitchFamily="18" charset="0"/>
              </a:rPr>
              <a:t>pour lutter </a:t>
            </a:r>
            <a:r>
              <a:rPr lang="fr-FR" sz="2000" dirty="0">
                <a:solidFill>
                  <a:srgbClr val="0070C0"/>
                </a:solidFill>
                <a:effectLst/>
                <a:ea typeface="VL PGothic"/>
                <a:cs typeface="Calibri" panose="020F0502020204030204" pitchFamily="34" charset="0"/>
              </a:rPr>
              <a:t>contre les violences basées sur le genre : service d'écoute, d'information, de conseil, d'orientation et d'accompagnement sur trois volets (social, juridique, sanitaire)</a:t>
            </a:r>
          </a:p>
          <a:p>
            <a:pPr marL="1189355" marR="531495" lvl="1" indent="-285750" algn="just">
              <a:buFont typeface="Courier New" panose="02070309020205020404" pitchFamily="49" charset="0"/>
              <a:buChar char="o"/>
            </a:pPr>
            <a:r>
              <a:rPr lang="fr-FR" sz="2000" dirty="0">
                <a:solidFill>
                  <a:srgbClr val="0070C0"/>
                </a:solidFill>
                <a:ea typeface="Times New Roman" panose="02020603050405020304" pitchFamily="18" charset="0"/>
                <a:cs typeface="Calibri" panose="020F0502020204030204" pitchFamily="34" charset="0"/>
              </a:rPr>
              <a:t>L</a:t>
            </a:r>
            <a:r>
              <a:rPr lang="fr-FR" sz="2000" dirty="0">
                <a:solidFill>
                  <a:srgbClr val="0070C0"/>
                </a:solidFill>
                <a:effectLst/>
                <a:ea typeface="Times New Roman" panose="02020603050405020304" pitchFamily="18" charset="0"/>
                <a:cs typeface="Calibri" panose="020F0502020204030204" pitchFamily="34" charset="0"/>
              </a:rPr>
              <a:t>es femmes et filles handicapées bénéficient explicitement d’une </a:t>
            </a:r>
            <a:r>
              <a:rPr lang="fr-FR" sz="2000" b="1" dirty="0">
                <a:solidFill>
                  <a:srgbClr val="0070C0"/>
                </a:solidFill>
                <a:ea typeface="Times New Roman" panose="02020603050405020304" pitchFamily="18" charset="0"/>
                <a:cs typeface="Calibri" panose="020F0502020204030204" pitchFamily="34" charset="0"/>
              </a:rPr>
              <a:t>aide juridictionnelle (loi adoptée en 2011).</a:t>
            </a:r>
          </a:p>
          <a:p>
            <a:pPr marL="446405" marR="531495" algn="just"/>
            <a:r>
              <a:rPr lang="fr-FR" sz="2000" dirty="0">
                <a:solidFill>
                  <a:srgbClr val="0070C0"/>
                </a:solidFill>
                <a:effectLst/>
                <a:ea typeface="Times New Roman" panose="02020603050405020304" pitchFamily="18" charset="0"/>
              </a:rPr>
              <a:t>Il semblerait cependant que </a:t>
            </a:r>
            <a:r>
              <a:rPr lang="fr-FR" sz="2000" b="1" dirty="0">
                <a:solidFill>
                  <a:srgbClr val="0070C0"/>
                </a:solidFill>
                <a:effectLst/>
                <a:ea typeface="Times New Roman" panose="02020603050405020304" pitchFamily="18" charset="0"/>
              </a:rPr>
              <a:t>la petite ou jeune fille en situation de handicap scolarisée ou scolarisable ne bénéficie pas de mesure spécifique. </a:t>
            </a:r>
            <a:r>
              <a:rPr lang="fr-FR" sz="2000" dirty="0">
                <a:solidFill>
                  <a:srgbClr val="0070C0"/>
                </a:solidFill>
                <a:effectLst/>
                <a:ea typeface="Times New Roman" panose="02020603050405020304" pitchFamily="18" charset="0"/>
              </a:rPr>
              <a:t>Comme en de nombreux pays, elles sont citées dans des écrits nationaux, mais restent le plus souvent noyées dans un ensemble de mesures en faveur des filles et des femmes, des personnes vulnérables, ou des personnes handicapées en général.</a:t>
            </a:r>
          </a:p>
        </p:txBody>
      </p:sp>
      <p:sp>
        <p:nvSpPr>
          <p:cNvPr id="6" name="Titre 1">
            <a:extLst>
              <a:ext uri="{FF2B5EF4-FFF2-40B4-BE49-F238E27FC236}">
                <a16:creationId xmlns:a16="http://schemas.microsoft.com/office/drawing/2014/main" id="{6A14A33E-736C-1F05-F737-6BFF10E8D216}"/>
              </a:ext>
            </a:extLst>
          </p:cNvPr>
          <p:cNvSpPr txBox="1">
            <a:spLocks/>
          </p:cNvSpPr>
          <p:nvPr/>
        </p:nvSpPr>
        <p:spPr>
          <a:xfrm>
            <a:off x="383373" y="393275"/>
            <a:ext cx="4324805" cy="362504"/>
          </a:xfrm>
          <a:prstGeom prst="rect">
            <a:avLst/>
          </a:prstGeom>
          <a:solidFill>
            <a:srgbClr val="FFFFCC"/>
          </a:solidFill>
        </p:spPr>
        <p:txBody>
          <a:bodyPr vert="horz" lIns="91440" tIns="45720" rIns="91440" bIns="45720" rtlCol="0" anchor="b">
            <a:normAutofit fontScale="925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r>
              <a:rPr lang="fr-FR" sz="2000" b="1" i="1" dirty="0">
                <a:solidFill>
                  <a:srgbClr val="00B050"/>
                </a:solidFill>
                <a:latin typeface="Calibri" panose="020F0502020204030204" pitchFamily="34" charset="0"/>
                <a:cs typeface="Calibri" panose="020F0502020204030204" pitchFamily="34" charset="0"/>
              </a:rPr>
              <a:t>Bonnes pratiques au niveau national</a:t>
            </a:r>
            <a:r>
              <a:rPr lang="fr-FR" sz="2000" i="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0527261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512</Words>
  <Application>Microsoft Office PowerPoint</Application>
  <PresentationFormat>Grand écran</PresentationFormat>
  <Paragraphs>29</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Courier New</vt:lpstr>
      <vt:lpstr>Verdana</vt:lpstr>
      <vt:lpstr>Thème Office</vt:lpstr>
      <vt:lpstr>Fille et handicapée, un double handicap</vt:lpstr>
      <vt:lpstr>Les Objectifs du Développement Durable (ODD 4 et 5) de 2015,  et l’UNESCO en 2020,  n’offrent que  peu de prise en compte explicite de la petite ou de la jeune fille handicapée.  La plupart des pays et les ODD affichent leurs bonnes intentions,   en faveur des élèves filles  d’une part,   des élèves handicapés de l’autre. </vt:lpstr>
      <vt:lpstr>Bonnes pratiques au niveau international.</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BONNES ET MOINS BONNES PRATIQUES ENVERS LES PETITES ET JEUNES FILLES EN SITUATION DE HANDICAP.</dc:title>
  <dc:creator>Alain MANTE</dc:creator>
  <cp:lastModifiedBy>Alain MANTE</cp:lastModifiedBy>
  <cp:revision>13</cp:revision>
  <dcterms:created xsi:type="dcterms:W3CDTF">2022-01-06T11:52:33Z</dcterms:created>
  <dcterms:modified xsi:type="dcterms:W3CDTF">2022-05-10T14:41:40Z</dcterms:modified>
</cp:coreProperties>
</file>