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66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75" d="100"/>
          <a:sy n="75" d="100"/>
        </p:scale>
        <p:origin x="90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07977-E49E-46FE-956C-E327447487B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3DC3E10-C4CF-4232-AD8A-A4BDF32D1A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652847A-F108-4F01-9F97-AAC04E23CA30}"/>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B891B257-1F8C-4E7F-A445-FE3E458565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7573FD-F70E-410D-B02C-E6D53091CD75}"/>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178743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59AB9D-A418-4CED-A2AF-B73F2F317D6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3561BC3-42CB-445A-873A-78086F6388C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167685-E351-4E96-BCB9-D995BDA13137}"/>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ADD12CFE-D337-48DE-BF7A-93BC1D2CBD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13989B-D5E0-4191-86A3-442C8DF3E1B2}"/>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150502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F36CE96-FC00-4D1D-8618-285C3D8D1B9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4BDBEB8-CDE1-4247-B6D2-6D594B5209D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3F3EBC-9D7E-48CA-AC5C-390F573B15B9}"/>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C4BC7682-F340-408E-A0BB-C1A0F51C61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DDB4215-1DD5-40A8-8C80-88638C9450A4}"/>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131409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CAD01-4449-4BFF-A956-4776325DBE6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DD4B377-E6C7-4870-8B4E-9589922C7EE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1EC91B-2CEF-45E5-913F-207FF5C400A2}"/>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341D1A5D-A6CA-4295-B1EA-2BFA4E8303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D4A71E-C4D8-45AD-AF39-503767336C21}"/>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113150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A4291D-7103-4E9E-A308-83E8E4C4F93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F0B63F-00D8-4CAE-89B2-A1DA97FD7B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5296665-1965-4A27-9F52-95CA586B40A4}"/>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344CDEF8-AE6D-4795-9381-E21CC2E2B6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47A6F9-1B0A-40D0-8D73-E2192244E076}"/>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3664193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BCF29C-CF6D-40DA-A3FE-35FEF2D8EA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DD1306-023F-489F-853E-64967FC0EBC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1663601-7A93-4C82-AF27-1C426CCF013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3AB2BA4-FEBD-4503-B360-7DA3B4880480}"/>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53ACE3D5-C9F6-4242-9345-21709FEC10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A65637B-B9C7-4445-B63B-3E07504AB51E}"/>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368600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E6C565-F36E-4DC6-9296-48C8B27655D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E5ACD3B-FC63-44B1-B9CC-2BC707B9DC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07E6044-463C-40D6-AF31-C8B7715143D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7CAA6B4-5EF0-4DD6-8295-3D9301489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926D729-F08B-418C-9B44-A1C8D9E74A0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9551C49-34F6-4FE3-B7BD-01678FAADC3B}"/>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8" name="Espace réservé du pied de page 7">
            <a:extLst>
              <a:ext uri="{FF2B5EF4-FFF2-40B4-BE49-F238E27FC236}">
                <a16:creationId xmlns:a16="http://schemas.microsoft.com/office/drawing/2014/main" id="{3EFE88D2-3D36-40E3-89E4-4788626FC6F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5820F97-77FA-4EC9-B457-5612E4BD7363}"/>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62873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1E73E-0F1A-414F-BCB0-0F130C29D8B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F8A1174-D602-496F-97BF-6FA6D93B8D0E}"/>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4" name="Espace réservé du pied de page 3">
            <a:extLst>
              <a:ext uri="{FF2B5EF4-FFF2-40B4-BE49-F238E27FC236}">
                <a16:creationId xmlns:a16="http://schemas.microsoft.com/office/drawing/2014/main" id="{50E6E2BA-17EE-4772-802B-E8A5F5F2A4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0D13D21-3A67-480F-91A0-7F3F1F0D6391}"/>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265357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EBE3598-185E-4F51-A896-557C7294D27D}"/>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3" name="Espace réservé du pied de page 2">
            <a:extLst>
              <a:ext uri="{FF2B5EF4-FFF2-40B4-BE49-F238E27FC236}">
                <a16:creationId xmlns:a16="http://schemas.microsoft.com/office/drawing/2014/main" id="{C11E79CB-4980-45E7-8BB9-FEC49C71031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9C2B7B6-DD2F-4EAE-A362-0CF5347EC12D}"/>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175826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04DAA-458B-43C3-9003-A2772EF2AA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807FD7A-8625-4BFC-8BBA-473F898792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C5BF3B9-B447-480B-B248-CA2FAF170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A869832-A8E9-459E-8CD2-DB755B66D759}"/>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21C4EAF9-AD93-4713-96D1-48F7A791D2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FA86359-846C-4748-8E22-D2775FD842BA}"/>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340279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37C7A1-3847-49FC-9731-A4DC77F05E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7EB7A5D-46D7-4D79-9C5D-00174414E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53797A4-C8E8-4EDF-BE71-2719BD4BB6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82B99A4-948B-47CA-8F97-DDA88992464D}"/>
              </a:ext>
            </a:extLst>
          </p:cNvPr>
          <p:cNvSpPr>
            <a:spLocks noGrp="1"/>
          </p:cNvSpPr>
          <p:nvPr>
            <p:ph type="dt" sz="half" idx="10"/>
          </p:nvPr>
        </p:nvSpPr>
        <p:spPr/>
        <p:txBody>
          <a:bodyPr/>
          <a:lstStyle/>
          <a:p>
            <a:fld id="{0C379BB0-BF85-419F-89CE-473D07377751}"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CB6A32AD-DCB2-4D12-B7E5-8FD53B904F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A6BED1-F64F-4281-AC33-B6F3539BBBB6}"/>
              </a:ext>
            </a:extLst>
          </p:cNvPr>
          <p:cNvSpPr>
            <a:spLocks noGrp="1"/>
          </p:cNvSpPr>
          <p:nvPr>
            <p:ph type="sldNum" sz="quarter" idx="12"/>
          </p:nvPr>
        </p:nvSpPr>
        <p:spPr/>
        <p:txBody>
          <a:bodyPr/>
          <a:lstStyle/>
          <a:p>
            <a:fld id="{D0BC1C1B-EFF9-4CC1-B64E-21398185673E}" type="slidenum">
              <a:rPr lang="fr-FR" smtClean="0"/>
              <a:t>‹N°›</a:t>
            </a:fld>
            <a:endParaRPr lang="fr-FR"/>
          </a:p>
        </p:txBody>
      </p:sp>
    </p:spTree>
    <p:extLst>
      <p:ext uri="{BB962C8B-B14F-4D97-AF65-F5344CB8AC3E}">
        <p14:creationId xmlns:p14="http://schemas.microsoft.com/office/powerpoint/2010/main" val="119321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393F18E-9EEC-41B1-BB95-B4275A628F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81820E5-04F6-4396-9B70-3BF8FA5A3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C46EB5-31F2-4D02-8BEB-139F8F45AA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79BB0-BF85-419F-89CE-473D07377751}"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B7D8823D-BC9F-46BF-8D04-71C578A6C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ADF63A0-01AA-4506-AA8E-A715A6DA5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C1C1B-EFF9-4CC1-B64E-21398185673E}" type="slidenum">
              <a:rPr lang="fr-FR" smtClean="0"/>
              <a:t>‹N°›</a:t>
            </a:fld>
            <a:endParaRPr lang="fr-FR"/>
          </a:p>
        </p:txBody>
      </p:sp>
    </p:spTree>
    <p:extLst>
      <p:ext uri="{BB962C8B-B14F-4D97-AF65-F5344CB8AC3E}">
        <p14:creationId xmlns:p14="http://schemas.microsoft.com/office/powerpoint/2010/main" val="2168618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0305D9-CE40-47C0-92B3-7ADC0FA5A62A}"/>
              </a:ext>
            </a:extLst>
          </p:cNvPr>
          <p:cNvSpPr>
            <a:spLocks noGrp="1"/>
          </p:cNvSpPr>
          <p:nvPr>
            <p:ph type="ctrTitle"/>
          </p:nvPr>
        </p:nvSpPr>
        <p:spPr>
          <a:xfrm>
            <a:off x="1267580" y="812800"/>
            <a:ext cx="10152259" cy="944321"/>
          </a:xfrm>
        </p:spPr>
        <p:txBody>
          <a:bodyPr>
            <a:normAutofit fontScale="90000"/>
          </a:bodyPr>
          <a:lstStyle/>
          <a:p>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LA FORMATION DES ENSEIGNANTS À L’EDUCATION INCLUSIVE DES ELEVES EN SITUATION DE HANDICAP : BONNES ET MOINS BONNES PRATIQUES</a:t>
            </a:r>
            <a:r>
              <a:rPr lang="fr-FR" sz="1800" b="1" dirty="0">
                <a:effectLst/>
                <a:latin typeface="Calibri" panose="020F0502020204030204" pitchFamily="34" charset="0"/>
                <a:ea typeface="Calibri" panose="020F0502020204030204" pitchFamily="34" charset="0"/>
                <a:cs typeface="Times New Roman" panose="02020603050405020304" pitchFamily="18" charset="0"/>
              </a:rPr>
              <a:t>.</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EA6D6A81-C51E-4AED-8640-F9889C054315}"/>
              </a:ext>
            </a:extLst>
          </p:cNvPr>
          <p:cNvSpPr>
            <a:spLocks noGrp="1"/>
          </p:cNvSpPr>
          <p:nvPr>
            <p:ph type="subTitle" idx="1"/>
          </p:nvPr>
        </p:nvSpPr>
        <p:spPr>
          <a:xfrm>
            <a:off x="861326" y="1595183"/>
            <a:ext cx="5482384" cy="4147609"/>
          </a:xfrm>
        </p:spPr>
        <p:txBody>
          <a:bodyPr>
            <a:normAutofit lnSpcReduction="10000"/>
          </a:bodyPr>
          <a:lstStyle/>
          <a:p>
            <a:pPr algn="l"/>
            <a:r>
              <a:rPr lang="fr-FR" sz="2000" i="1" dirty="0">
                <a:effectLst/>
                <a:latin typeface="Calibri" panose="020F0502020204030204" pitchFamily="34" charset="0"/>
                <a:ea typeface="Calibri" panose="020F0502020204030204" pitchFamily="34" charset="0"/>
              </a:rPr>
              <a:t>Les besoins en formation à une éducation inclusive sont généralement ceux s’adressant à </a:t>
            </a:r>
            <a:r>
              <a:rPr lang="fr-FR" sz="2000" b="1" dirty="0">
                <a:solidFill>
                  <a:srgbClr val="FF0000"/>
                </a:solidFill>
                <a:effectLst/>
                <a:latin typeface="Calibri" panose="020F0502020204030204" pitchFamily="34" charset="0"/>
                <a:ea typeface="Calibri" panose="020F0502020204030204" pitchFamily="34" charset="0"/>
              </a:rPr>
              <a:t>tous les élèves potentiellement exclus des systèmes éducatifs :</a:t>
            </a:r>
            <a:endParaRPr lang="fr-FR" sz="2000" b="1" dirty="0">
              <a:solidFill>
                <a:srgbClr val="FF0000"/>
              </a:solidFill>
              <a:latin typeface="Calibri" panose="020F0502020204030204" pitchFamily="34" charset="0"/>
              <a:ea typeface="Calibri" panose="020F0502020204030204" pitchFamily="34" charset="0"/>
            </a:endParaRPr>
          </a:p>
          <a:p>
            <a:pPr marL="285750" indent="-285750" algn="l">
              <a:buFont typeface="Arial" panose="020B0604020202020204" pitchFamily="34" charset="0"/>
              <a:buChar char="•"/>
            </a:pPr>
            <a:r>
              <a:rPr lang="fr-FR" sz="2000" i="1" dirty="0">
                <a:effectLst/>
                <a:latin typeface="Calibri" panose="020F0502020204030204" pitchFamily="34" charset="0"/>
                <a:ea typeface="Calibri" panose="020F0502020204030204" pitchFamily="34" charset="0"/>
              </a:rPr>
              <a:t>petites et jeunes filles dans plusieurs pays, </a:t>
            </a:r>
          </a:p>
          <a:p>
            <a:pPr marL="285750" indent="-285750" algn="l">
              <a:buFont typeface="Arial" panose="020B0604020202020204" pitchFamily="34" charset="0"/>
              <a:buChar char="•"/>
            </a:pPr>
            <a:r>
              <a:rPr lang="fr-FR" sz="2000" i="1" dirty="0">
                <a:effectLst/>
                <a:latin typeface="Calibri" panose="020F0502020204030204" pitchFamily="34" charset="0"/>
                <a:ea typeface="Calibri" panose="020F0502020204030204" pitchFamily="34" charset="0"/>
              </a:rPr>
              <a:t>réfugiés déplacés allophones, </a:t>
            </a:r>
          </a:p>
          <a:p>
            <a:pPr marL="285750" indent="-285750" algn="l">
              <a:buFont typeface="Arial" panose="020B0604020202020204" pitchFamily="34" charset="0"/>
              <a:buChar char="•"/>
            </a:pPr>
            <a:r>
              <a:rPr lang="fr-FR" sz="2000" i="1" dirty="0">
                <a:effectLst/>
                <a:latin typeface="Calibri" panose="020F0502020204030204" pitchFamily="34" charset="0"/>
                <a:ea typeface="Calibri" panose="020F0502020204030204" pitchFamily="34" charset="0"/>
              </a:rPr>
              <a:t>éloignés de structures scolaires, </a:t>
            </a:r>
          </a:p>
          <a:p>
            <a:pPr marL="285750" indent="-285750" algn="l">
              <a:buFont typeface="Arial" panose="020B0604020202020204" pitchFamily="34" charset="0"/>
              <a:buChar char="•"/>
            </a:pPr>
            <a:r>
              <a:rPr lang="fr-FR" sz="2000" i="1" dirty="0">
                <a:effectLst/>
                <a:latin typeface="Calibri" panose="020F0502020204030204" pitchFamily="34" charset="0"/>
                <a:ea typeface="Calibri" panose="020F0502020204030204" pitchFamily="34" charset="0"/>
              </a:rPr>
              <a:t>orphelins, </a:t>
            </a:r>
          </a:p>
          <a:p>
            <a:pPr marL="285750" indent="-285750" algn="l">
              <a:buFont typeface="Arial" panose="020B0604020202020204" pitchFamily="34" charset="0"/>
              <a:buChar char="•"/>
            </a:pPr>
            <a:r>
              <a:rPr lang="fr-FR" sz="2000" i="1" dirty="0">
                <a:effectLst/>
                <a:latin typeface="Calibri" panose="020F0502020204030204" pitchFamily="34" charset="0"/>
                <a:ea typeface="Calibri" panose="020F0502020204030204" pitchFamily="34" charset="0"/>
              </a:rPr>
              <a:t>déscolarisés, </a:t>
            </a:r>
          </a:p>
          <a:p>
            <a:pPr marL="285750" indent="-285750" algn="l">
              <a:buFont typeface="Arial" panose="020B0604020202020204" pitchFamily="34" charset="0"/>
              <a:buChar char="•"/>
            </a:pPr>
            <a:r>
              <a:rPr lang="fr-FR" sz="2000" i="1" dirty="0">
                <a:effectLst/>
                <a:latin typeface="Calibri" panose="020F0502020204030204" pitchFamily="34" charset="0"/>
                <a:ea typeface="Calibri" panose="020F0502020204030204" pitchFamily="34" charset="0"/>
              </a:rPr>
              <a:t>enfants de rues, …etc.</a:t>
            </a:r>
          </a:p>
          <a:p>
            <a:pPr algn="l"/>
            <a:r>
              <a:rPr lang="fr-FR" sz="2000" i="1" dirty="0">
                <a:effectLst/>
                <a:latin typeface="Calibri" panose="020F0502020204030204" pitchFamily="34" charset="0"/>
                <a:ea typeface="Calibri" panose="020F0502020204030204" pitchFamily="34" charset="0"/>
              </a:rPr>
              <a:t>bien que </a:t>
            </a:r>
            <a:r>
              <a:rPr lang="fr-FR" sz="2000" b="1" dirty="0">
                <a:solidFill>
                  <a:srgbClr val="FF0000"/>
                </a:solidFill>
                <a:effectLst/>
                <a:latin typeface="Calibri" panose="020F0502020204030204" pitchFamily="34" charset="0"/>
                <a:ea typeface="Calibri" panose="020F0502020204030204" pitchFamily="34" charset="0"/>
              </a:rPr>
              <a:t>les élèves en situation de handicap </a:t>
            </a:r>
            <a:r>
              <a:rPr lang="fr-FR" sz="2000" i="1" dirty="0">
                <a:effectLst/>
                <a:latin typeface="Calibri" panose="020F0502020204030204" pitchFamily="34" charset="0"/>
                <a:ea typeface="Calibri" panose="020F0502020204030204" pitchFamily="34" charset="0"/>
              </a:rPr>
              <a:t>en soient principalement et fréquemment l’objet</a:t>
            </a:r>
            <a:endParaRPr lang="fr-FR" sz="2800" dirty="0"/>
          </a:p>
        </p:txBody>
      </p:sp>
      <p:pic>
        <p:nvPicPr>
          <p:cNvPr id="5" name="Image 4">
            <a:extLst>
              <a:ext uri="{FF2B5EF4-FFF2-40B4-BE49-F238E27FC236}">
                <a16:creationId xmlns:a16="http://schemas.microsoft.com/office/drawing/2014/main" id="{8E128520-EDF1-B132-08EC-DD12F3E985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4301" y="1292775"/>
            <a:ext cx="4743139" cy="4752425"/>
          </a:xfrm>
          <a:prstGeom prst="rect">
            <a:avLst/>
          </a:prstGeom>
        </p:spPr>
      </p:pic>
    </p:spTree>
    <p:extLst>
      <p:ext uri="{BB962C8B-B14F-4D97-AF65-F5344CB8AC3E}">
        <p14:creationId xmlns:p14="http://schemas.microsoft.com/office/powerpoint/2010/main" val="324006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63C1F321-BB96-4700-B3CE-1A615606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3FA1AD64-F15F-417D-956C-B2C211FC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13" name="Color">
              <a:extLst>
                <a:ext uri="{FF2B5EF4-FFF2-40B4-BE49-F238E27FC236}">
                  <a16:creationId xmlns:a16="http://schemas.microsoft.com/office/drawing/2014/main" id="{5F3C79B0-E0DE-407E-B550-3FDEB67B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A1A2DFA8-F321-4204-9B31-A3713BC652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re 1">
            <a:extLst>
              <a:ext uri="{FF2B5EF4-FFF2-40B4-BE49-F238E27FC236}">
                <a16:creationId xmlns:a16="http://schemas.microsoft.com/office/drawing/2014/main" id="{C21BB069-3ACA-4B67-B923-29206BFB7265}"/>
              </a:ext>
            </a:extLst>
          </p:cNvPr>
          <p:cNvSpPr>
            <a:spLocks noGrp="1"/>
          </p:cNvSpPr>
          <p:nvPr>
            <p:ph type="ctrTitle"/>
          </p:nvPr>
        </p:nvSpPr>
        <p:spPr>
          <a:xfrm>
            <a:off x="789708" y="841664"/>
            <a:ext cx="4874661" cy="5156800"/>
          </a:xfrm>
        </p:spPr>
        <p:txBody>
          <a:bodyPr anchor="ctr">
            <a:normAutofit/>
          </a:bodyPr>
          <a:lstStyle/>
          <a:p>
            <a:pPr algn="l"/>
            <a:r>
              <a:rPr lang="fr-FR" sz="4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Néanmoins, les efforts se portent fréquemment et prioritairement sur les élèves handicapés</a:t>
            </a:r>
            <a:r>
              <a:rPr lang="fr-FR" sz="4800" i="1" dirty="0">
                <a:solidFill>
                  <a:schemeClr val="bg1"/>
                </a:solidFill>
                <a:effectLst/>
                <a:latin typeface="Calibri" panose="020F0502020204030204" pitchFamily="34" charset="0"/>
                <a:ea typeface="VL PGothic"/>
                <a:cs typeface="Calibri" panose="020F0502020204030204" pitchFamily="34" charset="0"/>
              </a:rPr>
              <a:t>.</a:t>
            </a:r>
            <a:br>
              <a:rPr lang="fr-FR"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fr-FR" sz="4800" dirty="0">
              <a:solidFill>
                <a:schemeClr val="bg1"/>
              </a:solidFill>
            </a:endParaRPr>
          </a:p>
        </p:txBody>
      </p:sp>
      <p:sp>
        <p:nvSpPr>
          <p:cNvPr id="3" name="Sous-titre 2">
            <a:extLst>
              <a:ext uri="{FF2B5EF4-FFF2-40B4-BE49-F238E27FC236}">
                <a16:creationId xmlns:a16="http://schemas.microsoft.com/office/drawing/2014/main" id="{17B46B1C-8B90-4C34-9CDC-8047E02C2033}"/>
              </a:ext>
            </a:extLst>
          </p:cNvPr>
          <p:cNvSpPr>
            <a:spLocks noGrp="1"/>
          </p:cNvSpPr>
          <p:nvPr>
            <p:ph type="subTitle" idx="1"/>
          </p:nvPr>
        </p:nvSpPr>
        <p:spPr>
          <a:xfrm>
            <a:off x="6534687" y="841664"/>
            <a:ext cx="4867605" cy="5156800"/>
          </a:xfrm>
        </p:spPr>
        <p:txBody>
          <a:bodyPr anchor="ctr">
            <a:normAutofit/>
          </a:bodyPr>
          <a:lstStyle/>
          <a:p>
            <a:pPr marL="342900" indent="-342900" algn="l">
              <a:buFont typeface="Arial" panose="020B0604020202020204" pitchFamily="34" charset="0"/>
              <a:buChar char="•"/>
            </a:pPr>
            <a:r>
              <a:rPr lang="fr-FR" b="1" i="1" dirty="0">
                <a:solidFill>
                  <a:srgbClr val="FF66FF"/>
                </a:solidFill>
                <a:latin typeface="Calibri" panose="020F0502020204030204" pitchFamily="34" charset="0"/>
                <a:ea typeface="Calibri" panose="020F0502020204030204" pitchFamily="34" charset="0"/>
                <a:cs typeface="Calibri" panose="020F0502020204030204" pitchFamily="34" charset="0"/>
              </a:rPr>
              <a:t>formations très </a:t>
            </a:r>
            <a:r>
              <a:rPr lang="fr-FR" b="1" i="1" dirty="0">
                <a:solidFill>
                  <a:srgbClr val="CC00CC"/>
                </a:solidFill>
                <a:latin typeface="Calibri" panose="020F0502020204030204" pitchFamily="34" charset="0"/>
                <a:ea typeface="Calibri" panose="020F0502020204030204" pitchFamily="34" charset="0"/>
                <a:cs typeface="Calibri" panose="020F0502020204030204" pitchFamily="34" charset="0"/>
              </a:rPr>
              <a:t>diversifiées </a:t>
            </a:r>
            <a:r>
              <a:rPr lang="fr-FR" b="1" i="1" dirty="0">
                <a:solidFill>
                  <a:srgbClr val="FF66FF"/>
                </a:solidFill>
                <a:latin typeface="Calibri" panose="020F0502020204030204" pitchFamily="34" charset="0"/>
                <a:ea typeface="Calibri" panose="020F0502020204030204" pitchFamily="34" charset="0"/>
                <a:cs typeface="Calibri" panose="020F0502020204030204" pitchFamily="34" charset="0"/>
              </a:rPr>
              <a:t>dans les spécialisations selon les types de handicap,</a:t>
            </a:r>
          </a:p>
          <a:p>
            <a:pPr algn="l"/>
            <a:endParaRPr lang="fr-FR" b="1" i="1" dirty="0">
              <a:solidFill>
                <a:srgbClr val="FF66FF"/>
              </a:solidFill>
              <a:latin typeface="Calibri" panose="020F0502020204030204" pitchFamily="34" charset="0"/>
              <a:ea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r>
              <a:rPr lang="fr-FR" b="1" i="1" dirty="0">
                <a:solidFill>
                  <a:srgbClr val="FF66FF"/>
                </a:solidFill>
                <a:latin typeface="Calibri" panose="020F0502020204030204" pitchFamily="34" charset="0"/>
                <a:ea typeface="VL PGothic"/>
                <a:cs typeface="Calibri" panose="020F0502020204030204" pitchFamily="34" charset="0"/>
              </a:rPr>
              <a:t>modules de </a:t>
            </a:r>
            <a:r>
              <a:rPr lang="fr-FR" b="1" i="1" dirty="0">
                <a:solidFill>
                  <a:srgbClr val="CC00CC"/>
                </a:solidFill>
                <a:latin typeface="Calibri" panose="020F0502020204030204" pitchFamily="34" charset="0"/>
                <a:ea typeface="VL PGothic"/>
                <a:cs typeface="Calibri" panose="020F0502020204030204" pitchFamily="34" charset="0"/>
              </a:rPr>
              <a:t>formation initiale </a:t>
            </a:r>
            <a:r>
              <a:rPr lang="fr-FR" b="1" i="1" dirty="0">
                <a:solidFill>
                  <a:srgbClr val="FF66FF"/>
                </a:solidFill>
                <a:latin typeface="Calibri" panose="020F0502020204030204" pitchFamily="34" charset="0"/>
                <a:ea typeface="VL PGothic"/>
                <a:cs typeface="Calibri" panose="020F0502020204030204" pitchFamily="34" charset="0"/>
              </a:rPr>
              <a:t>sur l’éducation inclusive des enfants handicapés, dont pédagogie différenciée,</a:t>
            </a:r>
          </a:p>
          <a:p>
            <a:pPr algn="l"/>
            <a:endParaRPr lang="fr-FR" b="1" i="1" dirty="0">
              <a:solidFill>
                <a:srgbClr val="FF66FF"/>
              </a:solidFill>
              <a:latin typeface="Calibri" panose="020F0502020204030204" pitchFamily="34" charset="0"/>
              <a:ea typeface="VL PGothic"/>
              <a:cs typeface="Calibri" panose="020F0502020204030204" pitchFamily="34" charset="0"/>
            </a:endParaRPr>
          </a:p>
          <a:p>
            <a:pPr marL="342900" indent="-342900" algn="l">
              <a:buFont typeface="Arial" panose="020B0604020202020204" pitchFamily="34" charset="0"/>
              <a:buChar char="•"/>
            </a:pPr>
            <a:r>
              <a:rPr lang="fr-FR" b="1" i="1" dirty="0">
                <a:solidFill>
                  <a:srgbClr val="FF66FF"/>
                </a:solidFill>
                <a:latin typeface="Calibri" panose="020F0502020204030204" pitchFamily="34" charset="0"/>
                <a:ea typeface="VL PGothic"/>
                <a:cs typeface="Calibri" panose="020F0502020204030204" pitchFamily="34" charset="0"/>
              </a:rPr>
              <a:t>certificats ou diplômes </a:t>
            </a:r>
            <a:r>
              <a:rPr lang="fr-FR" b="1" i="1" dirty="0">
                <a:solidFill>
                  <a:srgbClr val="CC00CC"/>
                </a:solidFill>
                <a:latin typeface="Calibri" panose="020F0502020204030204" pitchFamily="34" charset="0"/>
                <a:ea typeface="VL PGothic"/>
                <a:cs typeface="Calibri" panose="020F0502020204030204" pitchFamily="34" charset="0"/>
              </a:rPr>
              <a:t>universitaires </a:t>
            </a:r>
            <a:r>
              <a:rPr lang="fr-FR" b="1" i="1" dirty="0">
                <a:solidFill>
                  <a:srgbClr val="FF66FF"/>
                </a:solidFill>
                <a:latin typeface="Calibri" panose="020F0502020204030204" pitchFamily="34" charset="0"/>
                <a:ea typeface="VL PGothic"/>
                <a:cs typeface="Calibri" panose="020F0502020204030204" pitchFamily="34" charset="0"/>
              </a:rPr>
              <a:t>spécialisés, niveaux licence et maîtrise, ….</a:t>
            </a:r>
            <a:endParaRPr lang="fr-FR" b="1" dirty="0">
              <a:solidFill>
                <a:srgbClr val="FF66FF"/>
              </a:solidFill>
            </a:endParaRPr>
          </a:p>
        </p:txBody>
      </p:sp>
    </p:spTree>
    <p:extLst>
      <p:ext uri="{BB962C8B-B14F-4D97-AF65-F5344CB8AC3E}">
        <p14:creationId xmlns:p14="http://schemas.microsoft.com/office/powerpoint/2010/main" val="3368012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515DC8-3701-44EB-999C-D5402B90C9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152" y="0"/>
            <a:ext cx="8981524" cy="6858000"/>
          </a:xfrm>
          <a:prstGeom prst="rect">
            <a:avLst/>
          </a:prstGeom>
          <a:solidFill>
            <a:schemeClr val="tx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B005FE0-934C-4EF7-A565-DE8D52243DFC}"/>
              </a:ext>
            </a:extLst>
          </p:cNvPr>
          <p:cNvSpPr>
            <a:spLocks noGrp="1"/>
          </p:cNvSpPr>
          <p:nvPr>
            <p:ph type="title"/>
          </p:nvPr>
        </p:nvSpPr>
        <p:spPr>
          <a:xfrm>
            <a:off x="1092017" y="951129"/>
            <a:ext cx="10007966" cy="1325563"/>
          </a:xfrm>
        </p:spPr>
        <p:txBody>
          <a:bodyPr>
            <a:normAutofit/>
          </a:bodyPr>
          <a:lstStyle/>
          <a:p>
            <a:pPr algn="ctr"/>
            <a:r>
              <a:rPr lang="fr-FR" sz="4000" dirty="0">
                <a:effectLst/>
                <a:latin typeface="Calibri" panose="020F0502020204030204" pitchFamily="34" charset="0"/>
                <a:ea typeface="Calibri" panose="020F0502020204030204" pitchFamily="34" charset="0"/>
                <a:cs typeface="Calibri" panose="020F0502020204030204" pitchFamily="34" charset="0"/>
              </a:rPr>
              <a:t>Dans certains pays pour plus d’efficacité, la formation fait l’objet,</a:t>
            </a:r>
            <a:endParaRPr lang="fr-FR" sz="4000" dirty="0"/>
          </a:p>
        </p:txBody>
      </p:sp>
      <p:sp>
        <p:nvSpPr>
          <p:cNvPr id="3" name="Espace réservé du contenu 2">
            <a:extLst>
              <a:ext uri="{FF2B5EF4-FFF2-40B4-BE49-F238E27FC236}">
                <a16:creationId xmlns:a16="http://schemas.microsoft.com/office/drawing/2014/main" id="{5B56DC24-7E15-4851-BCAB-28115882A292}"/>
              </a:ext>
            </a:extLst>
          </p:cNvPr>
          <p:cNvSpPr>
            <a:spLocks noGrp="1"/>
          </p:cNvSpPr>
          <p:nvPr>
            <p:ph sz="half" idx="1"/>
          </p:nvPr>
        </p:nvSpPr>
        <p:spPr>
          <a:xfrm>
            <a:off x="1928192" y="2715659"/>
            <a:ext cx="3925492" cy="3461304"/>
          </a:xfrm>
        </p:spPr>
        <p:txBody>
          <a:bodyPr>
            <a:normAutofit fontScale="77500" lnSpcReduction="20000"/>
          </a:bodyPr>
          <a:lstStyle/>
          <a:p>
            <a:pPr marL="0" indent="0">
              <a:buNone/>
            </a:pPr>
            <a:r>
              <a:rPr lang="fr-FR" sz="4000" i="1" dirty="0">
                <a:latin typeface="Calibri" panose="020F0502020204030204" pitchFamily="34" charset="0"/>
                <a:ea typeface="Calibri" panose="020F0502020204030204" pitchFamily="34" charset="0"/>
                <a:cs typeface="Calibri" panose="020F0502020204030204" pitchFamily="34" charset="0"/>
              </a:rPr>
              <a:t>d’un </a:t>
            </a:r>
            <a:r>
              <a:rPr lang="fr-FR" sz="4000" b="1" i="1" dirty="0">
                <a:latin typeface="Calibri" panose="020F0502020204030204" pitchFamily="34" charset="0"/>
                <a:ea typeface="Calibri" panose="020F0502020204030204" pitchFamily="34" charset="0"/>
                <a:cs typeface="Calibri" panose="020F0502020204030204" pitchFamily="34" charset="0"/>
              </a:rPr>
              <a:t>suivi </a:t>
            </a:r>
          </a:p>
          <a:p>
            <a:pPr marL="0" indent="0">
              <a:buNone/>
            </a:pPr>
            <a:endParaRPr lang="fr-FR" sz="4000" b="1" i="1" dirty="0">
              <a:latin typeface="Calibri" panose="020F0502020204030204" pitchFamily="34" charset="0"/>
              <a:ea typeface="Calibri" panose="020F0502020204030204" pitchFamily="34" charset="0"/>
              <a:cs typeface="Calibri" panose="020F0502020204030204" pitchFamily="34" charset="0"/>
            </a:endParaRPr>
          </a:p>
          <a:p>
            <a:r>
              <a:rPr lang="fr-FR" sz="2400" dirty="0">
                <a:latin typeface="Calibri" panose="020F0502020204030204" pitchFamily="34" charset="0"/>
                <a:ea typeface="Calibri" panose="020F0502020204030204" pitchFamily="34" charset="0"/>
                <a:cs typeface="Calibri" panose="020F0502020204030204" pitchFamily="34" charset="0"/>
              </a:rPr>
              <a:t>suivre les enseignants de classe inclusive formés, et parfois non formés, </a:t>
            </a:r>
          </a:p>
          <a:p>
            <a:endParaRPr lang="fr-FR" sz="2400" dirty="0">
              <a:latin typeface="Calibri" panose="020F0502020204030204" pitchFamily="34" charset="0"/>
              <a:ea typeface="Calibri" panose="020F0502020204030204" pitchFamily="34" charset="0"/>
              <a:cs typeface="Calibri" panose="020F0502020204030204" pitchFamily="34" charset="0"/>
            </a:endParaRPr>
          </a:p>
          <a:p>
            <a:r>
              <a:rPr lang="fr-FR" sz="2400" dirty="0">
                <a:latin typeface="Calibri" panose="020F0502020204030204" pitchFamily="34" charset="0"/>
                <a:ea typeface="Calibri" panose="020F0502020204030204" pitchFamily="34" charset="0"/>
                <a:cs typeface="Calibri" panose="020F0502020204030204" pitchFamily="34" charset="0"/>
              </a:rPr>
              <a:t>formation initiale et continue des enseignants de l’enseignement technique et professionnel.</a:t>
            </a:r>
            <a:endParaRPr lang="fr-FR" sz="2400" dirty="0"/>
          </a:p>
        </p:txBody>
      </p:sp>
      <p:sp>
        <p:nvSpPr>
          <p:cNvPr id="4" name="Espace réservé du contenu 3">
            <a:extLst>
              <a:ext uri="{FF2B5EF4-FFF2-40B4-BE49-F238E27FC236}">
                <a16:creationId xmlns:a16="http://schemas.microsoft.com/office/drawing/2014/main" id="{251CC37D-227F-4CE6-B216-C8994F2B1F56}"/>
              </a:ext>
            </a:extLst>
          </p:cNvPr>
          <p:cNvSpPr>
            <a:spLocks noGrp="1"/>
          </p:cNvSpPr>
          <p:nvPr>
            <p:ph sz="half" idx="2"/>
          </p:nvPr>
        </p:nvSpPr>
        <p:spPr>
          <a:xfrm>
            <a:off x="6338316" y="2715659"/>
            <a:ext cx="3931319" cy="3461304"/>
          </a:xfrm>
        </p:spPr>
        <p:txBody>
          <a:bodyPr>
            <a:normAutofit fontScale="77500" lnSpcReduction="20000"/>
          </a:bodyPr>
          <a:lstStyle/>
          <a:p>
            <a:pPr marL="0" indent="0">
              <a:buNone/>
            </a:pPr>
            <a:r>
              <a:rPr lang="fr-FR" sz="3600" i="1" dirty="0">
                <a:latin typeface="Calibri" panose="020F0502020204030204" pitchFamily="34" charset="0"/>
                <a:ea typeface="Calibri" panose="020F0502020204030204" pitchFamily="34" charset="0"/>
                <a:cs typeface="Calibri" panose="020F0502020204030204" pitchFamily="34" charset="0"/>
              </a:rPr>
              <a:t>d’un </a:t>
            </a:r>
            <a:r>
              <a:rPr lang="fr-FR" sz="3600" b="1" i="1" dirty="0">
                <a:latin typeface="Calibri" panose="020F0502020204030204" pitchFamily="34" charset="0"/>
                <a:ea typeface="Calibri" panose="020F0502020204030204" pitchFamily="34" charset="0"/>
                <a:cs typeface="Calibri" panose="020F0502020204030204" pitchFamily="34" charset="0"/>
              </a:rPr>
              <a:t>élargissement</a:t>
            </a:r>
            <a:r>
              <a:rPr lang="fr-FR" sz="3600" i="1" dirty="0">
                <a:latin typeface="Calibri" panose="020F0502020204030204" pitchFamily="34" charset="0"/>
                <a:ea typeface="Calibri" panose="020F0502020204030204" pitchFamily="34" charset="0"/>
                <a:cs typeface="Calibri" panose="020F0502020204030204" pitchFamily="34" charset="0"/>
              </a:rPr>
              <a:t> </a:t>
            </a:r>
            <a:r>
              <a:rPr lang="fr-FR" sz="2400" dirty="0">
                <a:latin typeface="Calibri" panose="020F0502020204030204" pitchFamily="34" charset="0"/>
                <a:ea typeface="Calibri" panose="020F0502020204030204" pitchFamily="34" charset="0"/>
                <a:cs typeface="Calibri" panose="020F0502020204030204" pitchFamily="34" charset="0"/>
              </a:rPr>
              <a:t>à plusieurs secteurs de l’administration scolaire :</a:t>
            </a:r>
            <a:r>
              <a:rPr lang="fr-FR" sz="2400" b="1" dirty="0">
                <a:latin typeface="Calibri" panose="020F0502020204030204" pitchFamily="34" charset="0"/>
                <a:ea typeface="Calibri" panose="020F0502020204030204" pitchFamily="34" charset="0"/>
                <a:cs typeface="Calibri" panose="020F0502020204030204" pitchFamily="34" charset="0"/>
              </a:rPr>
              <a:t> </a:t>
            </a:r>
            <a:r>
              <a:rPr lang="fr-FR" sz="2400" dirty="0">
                <a:latin typeface="Calibri" panose="020F0502020204030204" pitchFamily="34" charset="0"/>
                <a:ea typeface="Calibri" panose="020F0502020204030204" pitchFamily="34" charset="0"/>
                <a:cs typeface="Calibri" panose="020F0502020204030204" pitchFamily="34" charset="0"/>
              </a:rPr>
              <a:t>éventail de fonctionnaires à tous les niveaux d’éducation,</a:t>
            </a:r>
          </a:p>
          <a:p>
            <a:pPr marL="0" indent="0">
              <a:buNone/>
            </a:pPr>
            <a:r>
              <a:rPr lang="fr-FR" sz="2400" dirty="0">
                <a:latin typeface="Calibri" panose="020F0502020204030204" pitchFamily="34" charset="0"/>
                <a:ea typeface="Calibri" panose="020F0502020204030204" pitchFamily="34" charset="0"/>
                <a:cs typeface="Calibri" panose="020F0502020204030204" pitchFamily="34" charset="0"/>
              </a:rPr>
              <a:t> </a:t>
            </a:r>
          </a:p>
          <a:p>
            <a:r>
              <a:rPr lang="fr-FR" sz="2400" dirty="0">
                <a:latin typeface="Calibri" panose="020F0502020204030204" pitchFamily="34" charset="0"/>
                <a:ea typeface="Calibri" panose="020F0502020204030204" pitchFamily="34" charset="0"/>
                <a:cs typeface="Calibri" panose="020F0502020204030204" pitchFamily="34" charset="0"/>
              </a:rPr>
              <a:t>inspecteurs,</a:t>
            </a:r>
          </a:p>
          <a:p>
            <a:endParaRPr lang="fr-FR" sz="2400" dirty="0">
              <a:latin typeface="Calibri" panose="020F0502020204030204" pitchFamily="34" charset="0"/>
              <a:ea typeface="Calibri" panose="020F0502020204030204" pitchFamily="34" charset="0"/>
              <a:cs typeface="Calibri" panose="020F0502020204030204" pitchFamily="34" charset="0"/>
            </a:endParaRPr>
          </a:p>
          <a:p>
            <a:r>
              <a:rPr lang="fr-FR" sz="2400" dirty="0">
                <a:latin typeface="Calibri" panose="020F0502020204030204" pitchFamily="34" charset="0"/>
                <a:ea typeface="Calibri" panose="020F0502020204030204" pitchFamily="34" charset="0"/>
                <a:cs typeface="Calibri" panose="020F0502020204030204" pitchFamily="34" charset="0"/>
              </a:rPr>
              <a:t> conseillers pédagogiques,</a:t>
            </a:r>
          </a:p>
          <a:p>
            <a:endParaRPr lang="fr-FR" sz="2400" dirty="0">
              <a:latin typeface="Calibri" panose="020F0502020204030204" pitchFamily="34" charset="0"/>
              <a:ea typeface="Calibri" panose="020F0502020204030204" pitchFamily="34" charset="0"/>
              <a:cs typeface="Calibri" panose="020F0502020204030204" pitchFamily="34" charset="0"/>
            </a:endParaRPr>
          </a:p>
          <a:p>
            <a:r>
              <a:rPr lang="fr-FR" sz="2400" dirty="0">
                <a:latin typeface="Calibri" panose="020F0502020204030204" pitchFamily="34" charset="0"/>
                <a:ea typeface="Calibri" panose="020F0502020204030204" pitchFamily="34" charset="0"/>
                <a:cs typeface="Calibri" panose="020F0502020204030204" pitchFamily="34" charset="0"/>
              </a:rPr>
              <a:t> formateurs spécialisés, ….</a:t>
            </a:r>
            <a:br>
              <a:rPr lang="fr-FR" sz="2000" dirty="0">
                <a:latin typeface="Calibri" panose="020F0502020204030204" pitchFamily="34" charset="0"/>
                <a:ea typeface="Calibri" panose="020F0502020204030204" pitchFamily="34" charset="0"/>
                <a:cs typeface="Times New Roman" panose="02020603050405020304" pitchFamily="18" charset="0"/>
              </a:rPr>
            </a:br>
            <a:endParaRPr lang="fr-FR" sz="2000" dirty="0"/>
          </a:p>
        </p:txBody>
      </p:sp>
    </p:spTree>
    <p:extLst>
      <p:ext uri="{BB962C8B-B14F-4D97-AF65-F5344CB8AC3E}">
        <p14:creationId xmlns:p14="http://schemas.microsoft.com/office/powerpoint/2010/main" val="10365354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D5CECC0-E157-233C-4EC0-99122EDEE641}"/>
              </a:ext>
            </a:extLst>
          </p:cNvPr>
          <p:cNvSpPr txBox="1"/>
          <p:nvPr/>
        </p:nvSpPr>
        <p:spPr>
          <a:xfrm>
            <a:off x="650240" y="173549"/>
            <a:ext cx="11125200" cy="369332"/>
          </a:xfrm>
          <a:prstGeom prst="rect">
            <a:avLst/>
          </a:prstGeom>
          <a:solidFill>
            <a:srgbClr val="FFFFCC"/>
          </a:solidFill>
        </p:spPr>
        <p:txBody>
          <a:bodyPr wrap="square" rtlCol="0">
            <a:spAutoFit/>
          </a:bodyPr>
          <a:lstStyle/>
          <a:p>
            <a:pPr algn="ctr"/>
            <a:r>
              <a:rPr lang="fr-FR" b="1" dirty="0">
                <a:solidFill>
                  <a:srgbClr val="00B050"/>
                </a:solidFill>
              </a:rPr>
              <a:t>Résumé : </a:t>
            </a:r>
            <a:r>
              <a:rPr lang="fr-FR"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LA FORMATION DES ENSEIGNANTS À L’EDUCATION INCLUSIVE DES ELEVES EN SITUATION DE HANDICAP </a:t>
            </a:r>
            <a:endParaRPr lang="fr-FR" b="1" dirty="0">
              <a:solidFill>
                <a:srgbClr val="00B050"/>
              </a:solidFill>
              <a:highlight>
                <a:srgbClr val="FFFFCC"/>
              </a:highlight>
            </a:endParaRPr>
          </a:p>
        </p:txBody>
      </p:sp>
      <p:sp>
        <p:nvSpPr>
          <p:cNvPr id="5" name="ZoneTexte 4">
            <a:extLst>
              <a:ext uri="{FF2B5EF4-FFF2-40B4-BE49-F238E27FC236}">
                <a16:creationId xmlns:a16="http://schemas.microsoft.com/office/drawing/2014/main" id="{D09E47B7-F6E6-D12F-17E4-9E999E69B8D3}"/>
              </a:ext>
            </a:extLst>
          </p:cNvPr>
          <p:cNvSpPr txBox="1"/>
          <p:nvPr/>
        </p:nvSpPr>
        <p:spPr>
          <a:xfrm>
            <a:off x="416560" y="922611"/>
            <a:ext cx="11358880" cy="4524315"/>
          </a:xfrm>
          <a:prstGeom prst="rect">
            <a:avLst/>
          </a:prstGeom>
          <a:noFill/>
        </p:spPr>
        <p:txBody>
          <a:bodyPr wrap="square">
            <a:spAutoFit/>
          </a:bodyPr>
          <a:lstStyle/>
          <a:p>
            <a:r>
              <a:rPr lang="fr-FR" b="1" dirty="0">
                <a:solidFill>
                  <a:srgbClr val="00B050"/>
                </a:solidFill>
                <a:highlight>
                  <a:srgbClr val="FFFFCC"/>
                </a:highlight>
              </a:rPr>
              <a:t>Au niveau international.</a:t>
            </a:r>
          </a:p>
          <a:p>
            <a:endParaRPr lang="fr-FR" b="1" dirty="0">
              <a:solidFill>
                <a:srgbClr val="00B050"/>
              </a:solidFill>
              <a:highlight>
                <a:srgbClr val="FFFFCC"/>
              </a:highlight>
            </a:endParaRPr>
          </a:p>
          <a:p>
            <a:pPr marL="285750" indent="-285750">
              <a:buFont typeface="Arial" panose="020B0604020202020204" pitchFamily="34" charset="0"/>
              <a:buChar char="•"/>
            </a:pPr>
            <a:r>
              <a:rPr lang="fr-FR" sz="1800" dirty="0">
                <a:solidFill>
                  <a:schemeClr val="accent2">
                    <a:lumMod val="75000"/>
                  </a:schemeClr>
                </a:solidFill>
                <a:effectLst/>
                <a:latin typeface="Calibri" panose="020F0502020204030204" pitchFamily="34" charset="0"/>
                <a:ea typeface="Calibri" panose="020F0502020204030204" pitchFamily="34" charset="0"/>
              </a:rPr>
              <a:t>Les formations enseignantes à une éducation inclusive s’adressent à </a:t>
            </a:r>
            <a:r>
              <a:rPr lang="fr-FR" sz="1800" b="1" dirty="0">
                <a:solidFill>
                  <a:schemeClr val="accent2">
                    <a:lumMod val="75000"/>
                  </a:schemeClr>
                </a:solidFill>
                <a:effectLst/>
                <a:latin typeface="Calibri" panose="020F0502020204030204" pitchFamily="34" charset="0"/>
                <a:ea typeface="Calibri" panose="020F0502020204030204" pitchFamily="34" charset="0"/>
              </a:rPr>
              <a:t>tous les élèves potentiellement exclus des systèmes éducatifs</a:t>
            </a:r>
            <a:r>
              <a:rPr lang="fr-FR" sz="1800" dirty="0">
                <a:solidFill>
                  <a:schemeClr val="accent2">
                    <a:lumMod val="75000"/>
                  </a:schemeClr>
                </a:solidFill>
                <a:effectLst/>
                <a:latin typeface="Calibri" panose="020F0502020204030204" pitchFamily="34" charset="0"/>
                <a:ea typeface="Calibri" panose="020F0502020204030204" pitchFamily="34" charset="0"/>
              </a:rPr>
              <a:t> : dont les enfants en situation de handicap sont </a:t>
            </a:r>
            <a:r>
              <a:rPr lang="fr-FR" sz="1800" b="1" dirty="0">
                <a:solidFill>
                  <a:schemeClr val="accent2">
                    <a:lumMod val="75000"/>
                  </a:schemeClr>
                </a:solidFill>
                <a:effectLst/>
                <a:latin typeface="Calibri" panose="020F0502020204030204" pitchFamily="34" charset="0"/>
                <a:ea typeface="Calibri" panose="020F0502020204030204" pitchFamily="34" charset="0"/>
              </a:rPr>
              <a:t>parmi le plus défavorisés.</a:t>
            </a:r>
          </a:p>
          <a:p>
            <a:pPr marL="285750" indent="-285750">
              <a:buFont typeface="Arial" panose="020B0604020202020204" pitchFamily="34" charset="0"/>
              <a:buChar char="•"/>
            </a:pPr>
            <a:endParaRPr lang="fr-FR" sz="1800" b="1" dirty="0">
              <a:solidFill>
                <a:schemeClr val="accent2">
                  <a:lumMod val="75000"/>
                </a:schemeClr>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fr-FR" dirty="0">
                <a:solidFill>
                  <a:schemeClr val="accent2">
                    <a:lumMod val="75000"/>
                  </a:schemeClr>
                </a:solidFill>
                <a:latin typeface="Calibri" panose="020F0502020204030204" pitchFamily="34" charset="0"/>
                <a:ea typeface="Calibri" panose="020F0502020204030204" pitchFamily="34" charset="0"/>
              </a:rPr>
              <a:t>Les formations sont fréquemment diversifiées selon les types de handicap, mais parmi leur tronc commun figure la mise en place de</a:t>
            </a:r>
            <a:r>
              <a:rPr lang="fr-FR" b="1" dirty="0">
                <a:solidFill>
                  <a:schemeClr val="accent2">
                    <a:lumMod val="75000"/>
                  </a:schemeClr>
                </a:solidFill>
                <a:latin typeface="Calibri" panose="020F0502020204030204" pitchFamily="34" charset="0"/>
                <a:ea typeface="Calibri" panose="020F0502020204030204" pitchFamily="34" charset="0"/>
              </a:rPr>
              <a:t> projet </a:t>
            </a:r>
            <a:r>
              <a:rPr lang="fr-FR" dirty="0">
                <a:solidFill>
                  <a:schemeClr val="accent2">
                    <a:lumMod val="75000"/>
                  </a:schemeClr>
                </a:solidFill>
                <a:latin typeface="Calibri" panose="020F0502020204030204" pitchFamily="34" charset="0"/>
                <a:ea typeface="Calibri" panose="020F0502020204030204" pitchFamily="34" charset="0"/>
              </a:rPr>
              <a:t>ou de </a:t>
            </a:r>
            <a:r>
              <a:rPr lang="fr-FR" b="1" dirty="0">
                <a:solidFill>
                  <a:schemeClr val="accent2">
                    <a:lumMod val="75000"/>
                  </a:schemeClr>
                </a:solidFill>
                <a:latin typeface="Calibri" panose="020F0502020204030204" pitchFamily="34" charset="0"/>
                <a:ea typeface="Calibri" panose="020F0502020204030204" pitchFamily="34" charset="0"/>
              </a:rPr>
              <a:t>plans éducatif individuel </a:t>
            </a:r>
            <a:r>
              <a:rPr lang="fr-FR" dirty="0">
                <a:solidFill>
                  <a:schemeClr val="accent2">
                    <a:lumMod val="75000"/>
                  </a:schemeClr>
                </a:solidFill>
                <a:latin typeface="Calibri" panose="020F0502020204030204" pitchFamily="34" charset="0"/>
                <a:ea typeface="Calibri" panose="020F0502020204030204" pitchFamily="34" charset="0"/>
              </a:rPr>
              <a:t>associé à une </a:t>
            </a:r>
            <a:r>
              <a:rPr lang="fr-FR" b="1" dirty="0">
                <a:solidFill>
                  <a:schemeClr val="accent2">
                    <a:lumMod val="75000"/>
                  </a:schemeClr>
                </a:solidFill>
                <a:latin typeface="Calibri" panose="020F0502020204030204" pitchFamily="34" charset="0"/>
                <a:ea typeface="Calibri" panose="020F0502020204030204" pitchFamily="34" charset="0"/>
              </a:rPr>
              <a:t>pédagogie différenciée</a:t>
            </a:r>
            <a:r>
              <a:rPr lang="fr-FR" dirty="0">
                <a:solidFill>
                  <a:schemeClr val="accent2">
                    <a:lumMod val="75000"/>
                  </a:schemeClr>
                </a:solidFill>
                <a:latin typeface="Calibri" panose="020F0502020204030204" pitchFamily="34" charset="0"/>
                <a:ea typeface="Calibri" panose="020F0502020204030204" pitchFamily="34" charset="0"/>
              </a:rPr>
              <a:t>. Certaines sont sanctionnés de </a:t>
            </a:r>
            <a:r>
              <a:rPr lang="fr-FR" b="1" dirty="0">
                <a:solidFill>
                  <a:schemeClr val="accent2">
                    <a:lumMod val="75000"/>
                  </a:schemeClr>
                </a:solidFill>
                <a:latin typeface="Calibri" panose="020F0502020204030204" pitchFamily="34" charset="0"/>
                <a:ea typeface="Calibri" panose="020F0502020204030204" pitchFamily="34" charset="0"/>
              </a:rPr>
              <a:t>diplômes nationaux, </a:t>
            </a:r>
            <a:r>
              <a:rPr lang="fr-FR" dirty="0">
                <a:solidFill>
                  <a:schemeClr val="accent2">
                    <a:lumMod val="75000"/>
                  </a:schemeClr>
                </a:solidFill>
                <a:latin typeface="Calibri" panose="020F0502020204030204" pitchFamily="34" charset="0"/>
                <a:ea typeface="Calibri" panose="020F0502020204030204" pitchFamily="34" charset="0"/>
              </a:rPr>
              <a:t>liés à la fonction d’enseignant spécialisé, parfois </a:t>
            </a:r>
            <a:r>
              <a:rPr lang="fr-FR" b="1" dirty="0">
                <a:solidFill>
                  <a:schemeClr val="accent2">
                    <a:lumMod val="75000"/>
                  </a:schemeClr>
                </a:solidFill>
                <a:latin typeface="Calibri" panose="020F0502020204030204" pitchFamily="34" charset="0"/>
                <a:ea typeface="Calibri" panose="020F0502020204030204" pitchFamily="34" charset="0"/>
              </a:rPr>
              <a:t>universitaires.</a:t>
            </a:r>
          </a:p>
          <a:p>
            <a:pPr marL="285750" indent="-285750">
              <a:buFont typeface="Arial" panose="020B0604020202020204" pitchFamily="34" charset="0"/>
              <a:buChar char="•"/>
            </a:pPr>
            <a:endParaRPr lang="fr-FR" b="1" dirty="0">
              <a:solidFill>
                <a:schemeClr val="accent2">
                  <a:lumMod val="75000"/>
                </a:schemeClr>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fr-FR" sz="1800" dirty="0">
                <a:solidFill>
                  <a:schemeClr val="accent2">
                    <a:lumMod val="75000"/>
                  </a:schemeClr>
                </a:solidFill>
                <a:latin typeface="Calibri" panose="020F0502020204030204" pitchFamily="34" charset="0"/>
                <a:ea typeface="Calibri" panose="020F0502020204030204" pitchFamily="34" charset="0"/>
              </a:rPr>
              <a:t>Plusieurs pays adoptent </a:t>
            </a:r>
            <a:r>
              <a:rPr lang="fr-FR" sz="1800" b="1" dirty="0">
                <a:solidFill>
                  <a:schemeClr val="accent2">
                    <a:lumMod val="75000"/>
                  </a:schemeClr>
                </a:solidFill>
                <a:latin typeface="Calibri" panose="020F0502020204030204" pitchFamily="34" charset="0"/>
                <a:ea typeface="Calibri" panose="020F0502020204030204" pitchFamily="34" charset="0"/>
              </a:rPr>
              <a:t>le suivi en classe </a:t>
            </a:r>
            <a:r>
              <a:rPr lang="fr-FR" sz="1800" dirty="0">
                <a:solidFill>
                  <a:schemeClr val="accent2">
                    <a:lumMod val="75000"/>
                  </a:schemeClr>
                </a:solidFill>
                <a:latin typeface="Calibri" panose="020F0502020204030204" pitchFamily="34" charset="0"/>
                <a:ea typeface="Calibri" panose="020F0502020204030204" pitchFamily="34" charset="0"/>
              </a:rPr>
              <a:t>des enseignants </a:t>
            </a:r>
            <a:r>
              <a:rPr lang="fr-FR" sz="1800" b="1" dirty="0">
                <a:solidFill>
                  <a:schemeClr val="accent2">
                    <a:lumMod val="75000"/>
                  </a:schemeClr>
                </a:solidFill>
                <a:latin typeface="Calibri" panose="020F0502020204030204" pitchFamily="34" charset="0"/>
                <a:ea typeface="Calibri" panose="020F0502020204030204" pitchFamily="34" charset="0"/>
              </a:rPr>
              <a:t>formés</a:t>
            </a:r>
            <a:r>
              <a:rPr lang="fr-FR" sz="1800" dirty="0">
                <a:solidFill>
                  <a:schemeClr val="accent2">
                    <a:lumMod val="75000"/>
                  </a:schemeClr>
                </a:solidFill>
                <a:latin typeface="Calibri" panose="020F0502020204030204" pitchFamily="34" charset="0"/>
                <a:ea typeface="Calibri" panose="020F0502020204030204" pitchFamily="34" charset="0"/>
              </a:rPr>
              <a:t>, ou même </a:t>
            </a:r>
            <a:r>
              <a:rPr lang="fr-FR" sz="1800" b="1" dirty="0">
                <a:solidFill>
                  <a:schemeClr val="accent2">
                    <a:lumMod val="75000"/>
                  </a:schemeClr>
                </a:solidFill>
                <a:latin typeface="Calibri" panose="020F0502020204030204" pitchFamily="34" charset="0"/>
                <a:ea typeface="Calibri" panose="020F0502020204030204" pitchFamily="34" charset="0"/>
              </a:rPr>
              <a:t>non formés </a:t>
            </a:r>
            <a:r>
              <a:rPr lang="fr-FR" sz="1800" dirty="0">
                <a:solidFill>
                  <a:schemeClr val="accent2">
                    <a:lumMod val="75000"/>
                  </a:schemeClr>
                </a:solidFill>
                <a:latin typeface="Calibri" panose="020F0502020204030204" pitchFamily="34" charset="0"/>
                <a:ea typeface="Calibri" panose="020F0502020204030204" pitchFamily="34" charset="0"/>
              </a:rPr>
              <a:t>en </a:t>
            </a:r>
            <a:r>
              <a:rPr lang="fr-FR" sz="1800" b="1" dirty="0">
                <a:solidFill>
                  <a:schemeClr val="accent2">
                    <a:lumMod val="75000"/>
                  </a:schemeClr>
                </a:solidFill>
                <a:latin typeface="Calibri" panose="020F0502020204030204" pitchFamily="34" charset="0"/>
                <a:ea typeface="Calibri" panose="020F0502020204030204" pitchFamily="34" charset="0"/>
              </a:rPr>
              <a:t>formation continue </a:t>
            </a:r>
            <a:r>
              <a:rPr lang="fr-FR" sz="1800" dirty="0">
                <a:solidFill>
                  <a:schemeClr val="accent2">
                    <a:lumMod val="75000"/>
                  </a:schemeClr>
                </a:solidFill>
                <a:latin typeface="Calibri" panose="020F0502020204030204" pitchFamily="34" charset="0"/>
                <a:ea typeface="Calibri" panose="020F0502020204030204" pitchFamily="34" charset="0"/>
              </a:rPr>
              <a:t>(d’où l’intérêt des enseignants spécialisés itinérants), </a:t>
            </a:r>
            <a:r>
              <a:rPr lang="fr-FR" dirty="0">
                <a:solidFill>
                  <a:schemeClr val="accent2">
                    <a:lumMod val="75000"/>
                  </a:schemeClr>
                </a:solidFill>
                <a:latin typeface="Calibri" panose="020F0502020204030204" pitchFamily="34" charset="0"/>
                <a:ea typeface="Calibri" panose="020F0502020204030204" pitchFamily="34" charset="0"/>
              </a:rPr>
              <a:t>y compris au niveau de l’enseignement technique et professionnel.</a:t>
            </a:r>
          </a:p>
          <a:p>
            <a:pPr marL="285750" indent="-285750">
              <a:buFont typeface="Arial" panose="020B0604020202020204" pitchFamily="34" charset="0"/>
              <a:buChar char="•"/>
            </a:pPr>
            <a:endParaRPr lang="fr-FR" dirty="0">
              <a:solidFill>
                <a:schemeClr val="accent2">
                  <a:lumMod val="75000"/>
                </a:schemeClr>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fr-FR" dirty="0">
                <a:solidFill>
                  <a:schemeClr val="accent2">
                    <a:lumMod val="75000"/>
                  </a:schemeClr>
                </a:solidFill>
                <a:latin typeface="Calibri" panose="020F0502020204030204" pitchFamily="34" charset="0"/>
                <a:ea typeface="Calibri" panose="020F0502020204030204" pitchFamily="34" charset="0"/>
              </a:rPr>
              <a:t>En quelques pays on assiste à un </a:t>
            </a:r>
            <a:r>
              <a:rPr lang="fr-FR" b="1" dirty="0">
                <a:solidFill>
                  <a:schemeClr val="accent2">
                    <a:lumMod val="75000"/>
                  </a:schemeClr>
                </a:solidFill>
                <a:latin typeface="Calibri" panose="020F0502020204030204" pitchFamily="34" charset="0"/>
                <a:ea typeface="Calibri" panose="020F0502020204030204" pitchFamily="34" charset="0"/>
              </a:rPr>
              <a:t>élargissement des formations à plusieurs secteurs des différentes administrations </a:t>
            </a:r>
            <a:r>
              <a:rPr lang="fr-FR" dirty="0">
                <a:solidFill>
                  <a:schemeClr val="accent2">
                    <a:lumMod val="75000"/>
                  </a:schemeClr>
                </a:solidFill>
                <a:latin typeface="Calibri" panose="020F0502020204030204" pitchFamily="34" charset="0"/>
                <a:ea typeface="Calibri" panose="020F0502020204030204" pitchFamily="34" charset="0"/>
              </a:rPr>
              <a:t>publiques, et à plusieurs statut hiérarchiques de leurs fonctionnaires.</a:t>
            </a:r>
          </a:p>
          <a:p>
            <a:endParaRPr lang="fr-FR" sz="1800" b="1" dirty="0">
              <a:solidFill>
                <a:srgbClr val="FF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1354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E3A947C-460B-C8BC-C8C2-84C6B2587255}"/>
              </a:ext>
            </a:extLst>
          </p:cNvPr>
          <p:cNvSpPr txBox="1"/>
          <p:nvPr/>
        </p:nvSpPr>
        <p:spPr>
          <a:xfrm>
            <a:off x="386080" y="1283960"/>
            <a:ext cx="11054080" cy="5095754"/>
          </a:xfrm>
          <a:prstGeom prst="rect">
            <a:avLst/>
          </a:prstGeom>
          <a:noFill/>
        </p:spPr>
        <p:txBody>
          <a:bodyPr wrap="square">
            <a:spAutoFit/>
          </a:bodyPr>
          <a:lstStyle/>
          <a:p>
            <a:r>
              <a:rPr lang="fr-FR" b="1" dirty="0">
                <a:solidFill>
                  <a:srgbClr val="00B050"/>
                </a:solidFill>
                <a:highlight>
                  <a:srgbClr val="FFFFCC"/>
                </a:highlight>
              </a:rPr>
              <a:t>Au niveau national à Djibouti.</a:t>
            </a:r>
          </a:p>
          <a:p>
            <a:endParaRPr lang="fr-FR" b="1" dirty="0">
              <a:solidFill>
                <a:srgbClr val="00B050"/>
              </a:solidFill>
              <a:highlight>
                <a:srgbClr val="FFFFCC"/>
              </a:highlight>
            </a:endParaRPr>
          </a:p>
          <a:p>
            <a:pPr marL="285750" indent="-285750">
              <a:buFont typeface="Arial" panose="020B0604020202020204" pitchFamily="34" charset="0"/>
              <a:buChar char="•"/>
            </a:pPr>
            <a:r>
              <a:rPr lang="fr-FR" sz="1800" dirty="0">
                <a:solidFill>
                  <a:srgbClr val="0070C0"/>
                </a:solidFill>
                <a:effectLst/>
                <a:latin typeface="Calibri" panose="020F0502020204030204" pitchFamily="34" charset="0"/>
                <a:ea typeface="Carlito"/>
                <a:cs typeface="Calibri" panose="020F0502020204030204" pitchFamily="34" charset="0"/>
              </a:rPr>
              <a:t>Le </a:t>
            </a:r>
            <a:r>
              <a:rPr lang="fr-FR" sz="1800" b="1" dirty="0">
                <a:solidFill>
                  <a:srgbClr val="0070C0"/>
                </a:solidFill>
                <a:effectLst/>
                <a:latin typeface="Calibri" panose="020F0502020204030204" pitchFamily="34" charset="0"/>
                <a:ea typeface="Carlito"/>
                <a:cs typeface="Calibri" panose="020F0502020204030204" pitchFamily="34" charset="0"/>
              </a:rPr>
              <a:t>CFEEF</a:t>
            </a:r>
            <a:r>
              <a:rPr lang="fr-FR" sz="1800" dirty="0">
                <a:solidFill>
                  <a:srgbClr val="0070C0"/>
                </a:solidFill>
                <a:effectLst/>
                <a:latin typeface="Calibri" panose="020F0502020204030204" pitchFamily="34" charset="0"/>
                <a:ea typeface="Carlito"/>
                <a:cs typeface="Calibri" panose="020F0502020204030204" pitchFamily="34" charset="0"/>
              </a:rPr>
              <a:t> organise des modules de formation initiales en apprentissage de la </a:t>
            </a:r>
            <a:r>
              <a:rPr lang="fr-FR" sz="1800" b="1" dirty="0">
                <a:solidFill>
                  <a:srgbClr val="0070C0"/>
                </a:solidFill>
                <a:effectLst/>
                <a:latin typeface="Calibri" panose="020F0502020204030204" pitchFamily="34" charset="0"/>
                <a:ea typeface="Carlito"/>
                <a:cs typeface="Calibri" panose="020F0502020204030204" pitchFamily="34" charset="0"/>
              </a:rPr>
              <a:t>langue des signes</a:t>
            </a:r>
            <a:r>
              <a:rPr lang="fr-FR" sz="1800" dirty="0">
                <a:solidFill>
                  <a:srgbClr val="0070C0"/>
                </a:solidFill>
                <a:effectLst/>
                <a:latin typeface="Calibri" panose="020F0502020204030204" pitchFamily="34" charset="0"/>
                <a:ea typeface="Carlito"/>
                <a:cs typeface="Calibri" panose="020F0502020204030204" pitchFamily="34" charset="0"/>
              </a:rPr>
              <a:t>, et à la </a:t>
            </a:r>
            <a:r>
              <a:rPr lang="fr-FR" sz="1800" b="1" dirty="0">
                <a:solidFill>
                  <a:srgbClr val="0070C0"/>
                </a:solidFill>
                <a:effectLst/>
                <a:latin typeface="Calibri" panose="020F0502020204030204" pitchFamily="34" charset="0"/>
                <a:ea typeface="Carlito"/>
                <a:cs typeface="Calibri" panose="020F0502020204030204" pitchFamily="34" charset="0"/>
              </a:rPr>
              <a:t>reconnaissance des diverses formes de handicap</a:t>
            </a:r>
            <a:r>
              <a:rPr lang="fr-FR" sz="1800" dirty="0">
                <a:solidFill>
                  <a:srgbClr val="0070C0"/>
                </a:solidFill>
                <a:effectLst/>
                <a:latin typeface="Calibri" panose="020F0502020204030204" pitchFamily="34" charset="0"/>
                <a:ea typeface="Carlito"/>
                <a:cs typeface="Calibri" panose="020F0502020204030204" pitchFamily="34" charset="0"/>
              </a:rPr>
              <a:t>. </a:t>
            </a:r>
          </a:p>
          <a:p>
            <a:pPr marL="285750" indent="-285750">
              <a:buFont typeface="Arial" panose="020B0604020202020204" pitchFamily="34" charset="0"/>
              <a:buChar char="•"/>
            </a:pPr>
            <a:endParaRPr lang="fr-FR" sz="1800" dirty="0">
              <a:solidFill>
                <a:srgbClr val="0070C0"/>
              </a:solidFill>
              <a:effectLst/>
              <a:latin typeface="Calibri" panose="020F0502020204030204" pitchFamily="34" charset="0"/>
              <a:ea typeface="Carlito"/>
              <a:cs typeface="Calibri" panose="020F0502020204030204" pitchFamily="34" charset="0"/>
            </a:endParaRPr>
          </a:p>
          <a:p>
            <a:pPr marL="285750" indent="-285750">
              <a:buFont typeface="Arial" panose="020B0604020202020204" pitchFamily="34" charset="0"/>
              <a:buChar char="•"/>
            </a:pPr>
            <a:r>
              <a:rPr lang="fr-FR" sz="1800" dirty="0">
                <a:solidFill>
                  <a:srgbClr val="0070C0"/>
                </a:solidFill>
                <a:effectLst/>
                <a:latin typeface="Calibri" panose="020F0502020204030204" pitchFamily="34" charset="0"/>
                <a:ea typeface="Times New Roman" panose="02020603050405020304" pitchFamily="18" charset="0"/>
              </a:rPr>
              <a:t>L’action publique en faveur des handicapés demande l’implication de </a:t>
            </a:r>
            <a:r>
              <a:rPr lang="fr-FR" sz="1800" b="1" dirty="0">
                <a:solidFill>
                  <a:srgbClr val="0070C0"/>
                </a:solidFill>
                <a:effectLst/>
                <a:latin typeface="Calibri" panose="020F0502020204030204" pitchFamily="34" charset="0"/>
                <a:ea typeface="Times New Roman" panose="02020603050405020304" pitchFamily="18" charset="0"/>
              </a:rPr>
              <a:t>plusieurs départements ministériels </a:t>
            </a:r>
            <a:r>
              <a:rPr lang="fr-FR" sz="1800" dirty="0">
                <a:solidFill>
                  <a:srgbClr val="0070C0"/>
                </a:solidFill>
                <a:effectLst/>
                <a:latin typeface="Calibri" panose="020F0502020204030204" pitchFamily="34" charset="0"/>
                <a:ea typeface="Times New Roman" panose="02020603050405020304" pitchFamily="18" charset="0"/>
              </a:rPr>
              <a:t>du MENFOP, du Ministère cde la Femme et de la Famille et du SEAS, sans qu’une formation généralisée et uniformisée ne semble être dirigée vers ses acteurs. Les formations initiales enseignantes semblent seules les approcher avec les connaissances plus pédagogiques des meilleures pratiques en matière d’inclusion des enfants handicapés.</a:t>
            </a:r>
          </a:p>
          <a:p>
            <a:pPr marL="285750" indent="-285750">
              <a:buFont typeface="Arial" panose="020B0604020202020204" pitchFamily="34" charset="0"/>
              <a:buChar char="•"/>
            </a:pPr>
            <a:endParaRPr lang="fr-FR" sz="1800" dirty="0">
              <a:solidFill>
                <a:srgbClr val="0070C0"/>
              </a:solidFill>
              <a:effectLst/>
              <a:latin typeface="Calibri" panose="020F0502020204030204" pitchFamily="34" charset="0"/>
              <a:ea typeface="Times New Roman" panose="02020603050405020304" pitchFamily="18" charset="0"/>
            </a:endParaRPr>
          </a:p>
          <a:p>
            <a:pPr marL="285750" lvl="0" indent="-285750" algn="just">
              <a:lnSpc>
                <a:spcPct val="115000"/>
              </a:lnSpc>
              <a:spcAft>
                <a:spcPts val="1000"/>
              </a:spcAft>
              <a:buFont typeface="Arial" panose="020B0604020202020204" pitchFamily="34" charset="0"/>
              <a:buChar char="•"/>
            </a:pPr>
            <a:r>
              <a:rPr lang="fr-FR"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Peu de Centres Spécialisés </a:t>
            </a: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(principalement accueillant des déficients visuels, auditifs ou </a:t>
            </a:r>
            <a:r>
              <a:rPr lang="fr-FR" dirty="0">
                <a:solidFill>
                  <a:srgbClr val="0070C0"/>
                </a:solidFill>
                <a:latin typeface="Calibri" panose="020F0502020204030204" pitchFamily="34" charset="0"/>
                <a:ea typeface="Times New Roman" panose="02020603050405020304" pitchFamily="18" charset="0"/>
                <a:cs typeface="Calibri" panose="020F0502020204030204" pitchFamily="34" charset="0"/>
              </a:rPr>
              <a:t>intellectuels</a:t>
            </a: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disposent de </a:t>
            </a:r>
            <a:r>
              <a:rPr lang="fr-FR"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trop peu de professionnels formés</a:t>
            </a: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Un accompagnement pédagogique </a:t>
            </a:r>
            <a:r>
              <a:rPr lang="fr-FR"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plus large à destination de l’ensemble des enseignants </a:t>
            </a: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et la mise à disposition de supports didactiques adaptés seront indispensables pour une prise en charge complète de ce groupe vulnérable.</a:t>
            </a:r>
            <a:endParaRPr lang="fr-FR" sz="1800" dirty="0">
              <a:solidFill>
                <a:srgbClr val="0070C0"/>
              </a:solidFill>
              <a:effectLst/>
              <a:latin typeface="Calibri" panose="020F0502020204030204" pitchFamily="34" charset="0"/>
              <a:ea typeface="Carlito"/>
              <a:cs typeface="Calibri" panose="020F0502020204030204" pitchFamily="34"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fr-FR" sz="1800" dirty="0">
              <a:effectLst/>
              <a:latin typeface="Calibri" panose="020F0502020204030204" pitchFamily="34" charset="0"/>
              <a:ea typeface="Carlito"/>
              <a:cs typeface="Calibri" panose="020F0502020204030204" pitchFamily="34" charset="0"/>
            </a:endParaRPr>
          </a:p>
        </p:txBody>
      </p:sp>
      <p:sp>
        <p:nvSpPr>
          <p:cNvPr id="4" name="ZoneTexte 3">
            <a:extLst>
              <a:ext uri="{FF2B5EF4-FFF2-40B4-BE49-F238E27FC236}">
                <a16:creationId xmlns:a16="http://schemas.microsoft.com/office/drawing/2014/main" id="{D28FAA45-3F45-6545-F057-EEFCF8711F7D}"/>
              </a:ext>
            </a:extLst>
          </p:cNvPr>
          <p:cNvSpPr txBox="1"/>
          <p:nvPr/>
        </p:nvSpPr>
        <p:spPr>
          <a:xfrm>
            <a:off x="533400" y="508829"/>
            <a:ext cx="11125200" cy="369332"/>
          </a:xfrm>
          <a:prstGeom prst="rect">
            <a:avLst/>
          </a:prstGeom>
          <a:solidFill>
            <a:srgbClr val="FFFFCC"/>
          </a:solidFill>
        </p:spPr>
        <p:txBody>
          <a:bodyPr wrap="square" rtlCol="0">
            <a:spAutoFit/>
          </a:bodyPr>
          <a:lstStyle/>
          <a:p>
            <a:pPr algn="ctr"/>
            <a:r>
              <a:rPr lang="fr-FR" b="1" dirty="0">
                <a:solidFill>
                  <a:srgbClr val="00B050"/>
                </a:solidFill>
              </a:rPr>
              <a:t>Résumé : </a:t>
            </a:r>
            <a:r>
              <a:rPr lang="fr-FR"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LA FORMATION DES ENSEIGNANTS À L’EDUCATION INCLUSIVE DES ELEVES EN SITUATION DE HANDICAP </a:t>
            </a:r>
            <a:endParaRPr lang="fr-FR" b="1" dirty="0">
              <a:solidFill>
                <a:srgbClr val="00B050"/>
              </a:solidFill>
              <a:highlight>
                <a:srgbClr val="FFFFCC"/>
              </a:highlight>
            </a:endParaRPr>
          </a:p>
        </p:txBody>
      </p:sp>
    </p:spTree>
    <p:extLst>
      <p:ext uri="{BB962C8B-B14F-4D97-AF65-F5344CB8AC3E}">
        <p14:creationId xmlns:p14="http://schemas.microsoft.com/office/powerpoint/2010/main" val="18245388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542</Words>
  <Application>Microsoft Office PowerPoint</Application>
  <PresentationFormat>Grand écran</PresentationFormat>
  <Paragraphs>47</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LA FORMATION DES ENSEIGNANTS À L’EDUCATION INCLUSIVE DES ELEVES EN SITUATION DE HANDICAP : BONNES ET MOINS BONNES PRATIQUES. </vt:lpstr>
      <vt:lpstr>Néanmoins, les efforts se portent fréquemment et prioritairement sur les élèves handicapés. </vt:lpstr>
      <vt:lpstr>Dans certains pays pour plus d’efficacité, la formation fait l’objet,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FORMATION DES ENSEIGNANT À L’EDUCATION INCLUSIVE DES ELEVES EN SITUATION DE HANDICAP : BONNES ET MOINS BONNES PRATIQUES. </dc:title>
  <dc:creator>Alain MANTE</dc:creator>
  <cp:lastModifiedBy>Alain MANTE</cp:lastModifiedBy>
  <cp:revision>9</cp:revision>
  <dcterms:created xsi:type="dcterms:W3CDTF">2022-01-07T11:15:29Z</dcterms:created>
  <dcterms:modified xsi:type="dcterms:W3CDTF">2022-05-10T14:19:24Z</dcterms:modified>
</cp:coreProperties>
</file>