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9" r:id="rId3"/>
    <p:sldId id="257" r:id="rId4"/>
    <p:sldId id="262" r:id="rId5"/>
    <p:sldId id="263" r:id="rId6"/>
    <p:sldId id="258" r:id="rId7"/>
    <p:sldId id="275" r:id="rId8"/>
    <p:sldId id="260" r:id="rId9"/>
    <p:sldId id="278" r:id="rId10"/>
    <p:sldId id="280" r:id="rId11"/>
    <p:sldId id="282" r:id="rId12"/>
    <p:sldId id="284" r:id="rId13"/>
    <p:sldId id="267" r:id="rId14"/>
    <p:sldId id="287" r:id="rId15"/>
    <p:sldId id="289" r:id="rId16"/>
    <p:sldId id="268" r:id="rId17"/>
    <p:sldId id="269" r:id="rId18"/>
    <p:sldId id="272" r:id="rId19"/>
    <p:sldId id="294" r:id="rId20"/>
    <p:sldId id="273" r:id="rId21"/>
    <p:sldId id="277"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IN MANTE" initials="AM" lastIdx="5" clrIdx="0">
    <p:extLst>
      <p:ext uri="{19B8F6BF-5375-455C-9EA6-DF929625EA0E}">
        <p15:presenceInfo xmlns:p15="http://schemas.microsoft.com/office/powerpoint/2012/main" userId="2d6fc82fe688a2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9" d="100"/>
          <a:sy n="79" d="100"/>
        </p:scale>
        <p:origin x="65" y="18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20T11:41:56.090" idx="1">
    <p:pos x="10" y="10"/>
    <p:text>CONSIGNE : il vous est demandé de choisir parmi les actions suivantes illustrées, celles que vous jugez favorables à l'estime de soi des ESH, et celles dont vous pouvez penser qu'elles lui sont sont défavorables. Les 2 premières (défavorable et favorable ) peuvent être accompagnées par le formateur selon la réceptivité des apprenant(e)s.</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2-20T17:26:46.902" idx="2">
    <p:pos x="10" y="10"/>
    <p:text>Mode de comptabilisation : 1° colonne. 2) colonne si récéeptivité des stagiaires et après explications.</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2-20T11:45:33.562" idx="3">
    <p:pos x="7251" y="109"/>
    <p:text>Ce "corrigé" peut être présenté avec, ou à la place d'une synthèse des résultats du tableau.</p:text>
    <p:extLst>
      <p:ext uri="{C676402C-5697-4E1C-873F-D02D1690AC5C}">
        <p15:threadingInfo xmlns:p15="http://schemas.microsoft.com/office/powerpoint/2012/main" timeZoneBias="-60"/>
      </p:ext>
    </p:extLst>
  </p:cm>
  <p:cm authorId="1" dt="2020-12-20T16:29:15.253" idx="4">
    <p:pos x="7232" y="416"/>
    <p:text>FAIRE REMARQUER LES PRINCIPES DE BASE DE L'EDI : PRESENCE - PARTICIPATION - REUSSITE</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12-20T17:37:12.655" idx="5">
    <p:pos x="10" y="10"/>
    <p:text>Dans des conditions plus favorables de temps et probablement en présenciel, il devient possible de faire réféléchir les apprenant(e)s, en présentant les 14 illustratiosn en désordre non étiquettées, et en faisant associer à chacune l'étiquette correspondante.</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B8BC2D-D2A5-4A02-8C64-CAFDA68007F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E4117F2-9E15-4494-A1C8-AEDAD6042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9AF630C-201D-45F3-AB6A-D8B120E51ABE}"/>
              </a:ext>
            </a:extLst>
          </p:cNvPr>
          <p:cNvSpPr>
            <a:spLocks noGrp="1"/>
          </p:cNvSpPr>
          <p:nvPr>
            <p:ph type="dt" sz="half" idx="10"/>
          </p:nvPr>
        </p:nvSpPr>
        <p:spPr/>
        <p:txBody>
          <a:bodyPr/>
          <a:lstStyle/>
          <a:p>
            <a:fld id="{E31EFC22-DE1E-4DBA-9401-0BA00D40B937}" type="datetimeFigureOut">
              <a:rPr lang="fr-FR" smtClean="0"/>
              <a:t>14/09/2021</a:t>
            </a:fld>
            <a:endParaRPr lang="fr-FR"/>
          </a:p>
        </p:txBody>
      </p:sp>
      <p:sp>
        <p:nvSpPr>
          <p:cNvPr id="5" name="Espace réservé du pied de page 4">
            <a:extLst>
              <a:ext uri="{FF2B5EF4-FFF2-40B4-BE49-F238E27FC236}">
                <a16:creationId xmlns:a16="http://schemas.microsoft.com/office/drawing/2014/main" id="{C3DAF1E0-0BF1-469D-B6BE-DB43DFFE3C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6BA782-59A7-401B-9376-C50FD29A21CF}"/>
              </a:ext>
            </a:extLst>
          </p:cNvPr>
          <p:cNvSpPr>
            <a:spLocks noGrp="1"/>
          </p:cNvSpPr>
          <p:nvPr>
            <p:ph type="sldNum" sz="quarter" idx="12"/>
          </p:nvPr>
        </p:nvSpPr>
        <p:spPr/>
        <p:txBody>
          <a:bodyPr/>
          <a:lstStyle/>
          <a:p>
            <a:fld id="{F6953501-A2A6-495A-BD0F-5C6BCD5A336B}" type="slidenum">
              <a:rPr lang="fr-FR" smtClean="0"/>
              <a:t>‹N°›</a:t>
            </a:fld>
            <a:endParaRPr lang="fr-FR"/>
          </a:p>
        </p:txBody>
      </p:sp>
    </p:spTree>
    <p:extLst>
      <p:ext uri="{BB962C8B-B14F-4D97-AF65-F5344CB8AC3E}">
        <p14:creationId xmlns:p14="http://schemas.microsoft.com/office/powerpoint/2010/main" val="419796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6BCBD0-852B-49B3-AA6B-91DA91A4753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89ACE88-CC7E-4109-8147-43CCC7C4E0C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DF1B4B5-91B1-441A-B58D-8A6D6080F7F1}"/>
              </a:ext>
            </a:extLst>
          </p:cNvPr>
          <p:cNvSpPr>
            <a:spLocks noGrp="1"/>
          </p:cNvSpPr>
          <p:nvPr>
            <p:ph type="dt" sz="half" idx="10"/>
          </p:nvPr>
        </p:nvSpPr>
        <p:spPr/>
        <p:txBody>
          <a:bodyPr/>
          <a:lstStyle/>
          <a:p>
            <a:fld id="{E31EFC22-DE1E-4DBA-9401-0BA00D40B937}" type="datetimeFigureOut">
              <a:rPr lang="fr-FR" smtClean="0"/>
              <a:t>14/09/2021</a:t>
            </a:fld>
            <a:endParaRPr lang="fr-FR"/>
          </a:p>
        </p:txBody>
      </p:sp>
      <p:sp>
        <p:nvSpPr>
          <p:cNvPr id="5" name="Espace réservé du pied de page 4">
            <a:extLst>
              <a:ext uri="{FF2B5EF4-FFF2-40B4-BE49-F238E27FC236}">
                <a16:creationId xmlns:a16="http://schemas.microsoft.com/office/drawing/2014/main" id="{7368D068-6B67-47B4-93F8-C49AA93721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CB7455B-C269-4111-BAA3-43DCEE54ADF1}"/>
              </a:ext>
            </a:extLst>
          </p:cNvPr>
          <p:cNvSpPr>
            <a:spLocks noGrp="1"/>
          </p:cNvSpPr>
          <p:nvPr>
            <p:ph type="sldNum" sz="quarter" idx="12"/>
          </p:nvPr>
        </p:nvSpPr>
        <p:spPr/>
        <p:txBody>
          <a:bodyPr/>
          <a:lstStyle/>
          <a:p>
            <a:fld id="{F6953501-A2A6-495A-BD0F-5C6BCD5A336B}" type="slidenum">
              <a:rPr lang="fr-FR" smtClean="0"/>
              <a:t>‹N°›</a:t>
            </a:fld>
            <a:endParaRPr lang="fr-FR"/>
          </a:p>
        </p:txBody>
      </p:sp>
    </p:spTree>
    <p:extLst>
      <p:ext uri="{BB962C8B-B14F-4D97-AF65-F5344CB8AC3E}">
        <p14:creationId xmlns:p14="http://schemas.microsoft.com/office/powerpoint/2010/main" val="2981984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AA9F2F2-BDD8-4CC5-9CDE-BFB68DAE210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C822DCC-284A-4C52-802D-DC602F0534E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A3821E1-BBC4-49B5-BEF8-0C3C75DF71AD}"/>
              </a:ext>
            </a:extLst>
          </p:cNvPr>
          <p:cNvSpPr>
            <a:spLocks noGrp="1"/>
          </p:cNvSpPr>
          <p:nvPr>
            <p:ph type="dt" sz="half" idx="10"/>
          </p:nvPr>
        </p:nvSpPr>
        <p:spPr/>
        <p:txBody>
          <a:bodyPr/>
          <a:lstStyle/>
          <a:p>
            <a:fld id="{E31EFC22-DE1E-4DBA-9401-0BA00D40B937}" type="datetimeFigureOut">
              <a:rPr lang="fr-FR" smtClean="0"/>
              <a:t>14/09/2021</a:t>
            </a:fld>
            <a:endParaRPr lang="fr-FR"/>
          </a:p>
        </p:txBody>
      </p:sp>
      <p:sp>
        <p:nvSpPr>
          <p:cNvPr id="5" name="Espace réservé du pied de page 4">
            <a:extLst>
              <a:ext uri="{FF2B5EF4-FFF2-40B4-BE49-F238E27FC236}">
                <a16:creationId xmlns:a16="http://schemas.microsoft.com/office/drawing/2014/main" id="{CB9A65C0-4E4E-477B-A417-C547E7ABA2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ED335A-D39E-4DCC-A402-74D3421547DA}"/>
              </a:ext>
            </a:extLst>
          </p:cNvPr>
          <p:cNvSpPr>
            <a:spLocks noGrp="1"/>
          </p:cNvSpPr>
          <p:nvPr>
            <p:ph type="sldNum" sz="quarter" idx="12"/>
          </p:nvPr>
        </p:nvSpPr>
        <p:spPr/>
        <p:txBody>
          <a:bodyPr/>
          <a:lstStyle/>
          <a:p>
            <a:fld id="{F6953501-A2A6-495A-BD0F-5C6BCD5A336B}" type="slidenum">
              <a:rPr lang="fr-FR" smtClean="0"/>
              <a:t>‹N°›</a:t>
            </a:fld>
            <a:endParaRPr lang="fr-FR"/>
          </a:p>
        </p:txBody>
      </p:sp>
    </p:spTree>
    <p:extLst>
      <p:ext uri="{BB962C8B-B14F-4D97-AF65-F5344CB8AC3E}">
        <p14:creationId xmlns:p14="http://schemas.microsoft.com/office/powerpoint/2010/main" val="3344412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F43EBB-7026-4BF6-AD15-88FEBD061DE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F8FDE62-5ED8-49F3-B34C-5F373B290BC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25B01B9-9B72-4A74-A9A6-C99045D3CFD8}"/>
              </a:ext>
            </a:extLst>
          </p:cNvPr>
          <p:cNvSpPr>
            <a:spLocks noGrp="1"/>
          </p:cNvSpPr>
          <p:nvPr>
            <p:ph type="dt" sz="half" idx="10"/>
          </p:nvPr>
        </p:nvSpPr>
        <p:spPr/>
        <p:txBody>
          <a:bodyPr/>
          <a:lstStyle/>
          <a:p>
            <a:fld id="{E31EFC22-DE1E-4DBA-9401-0BA00D40B937}" type="datetimeFigureOut">
              <a:rPr lang="fr-FR" smtClean="0"/>
              <a:t>14/09/2021</a:t>
            </a:fld>
            <a:endParaRPr lang="fr-FR"/>
          </a:p>
        </p:txBody>
      </p:sp>
      <p:sp>
        <p:nvSpPr>
          <p:cNvPr id="5" name="Espace réservé du pied de page 4">
            <a:extLst>
              <a:ext uri="{FF2B5EF4-FFF2-40B4-BE49-F238E27FC236}">
                <a16:creationId xmlns:a16="http://schemas.microsoft.com/office/drawing/2014/main" id="{0BACF128-B1C0-4F2A-8E9D-0C90BCE111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ADB60FA-C6E7-422C-854E-284C7B5BED1F}"/>
              </a:ext>
            </a:extLst>
          </p:cNvPr>
          <p:cNvSpPr>
            <a:spLocks noGrp="1"/>
          </p:cNvSpPr>
          <p:nvPr>
            <p:ph type="sldNum" sz="quarter" idx="12"/>
          </p:nvPr>
        </p:nvSpPr>
        <p:spPr/>
        <p:txBody>
          <a:bodyPr/>
          <a:lstStyle/>
          <a:p>
            <a:fld id="{F6953501-A2A6-495A-BD0F-5C6BCD5A336B}" type="slidenum">
              <a:rPr lang="fr-FR" smtClean="0"/>
              <a:t>‹N°›</a:t>
            </a:fld>
            <a:endParaRPr lang="fr-FR"/>
          </a:p>
        </p:txBody>
      </p:sp>
    </p:spTree>
    <p:extLst>
      <p:ext uri="{BB962C8B-B14F-4D97-AF65-F5344CB8AC3E}">
        <p14:creationId xmlns:p14="http://schemas.microsoft.com/office/powerpoint/2010/main" val="290534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30CA04-817B-45F4-B810-C60ED255791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0EE5BB1-59AA-4496-9C1A-6B8C946B27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2AD9F04-A600-4323-89E7-E63E3D524734}"/>
              </a:ext>
            </a:extLst>
          </p:cNvPr>
          <p:cNvSpPr>
            <a:spLocks noGrp="1"/>
          </p:cNvSpPr>
          <p:nvPr>
            <p:ph type="dt" sz="half" idx="10"/>
          </p:nvPr>
        </p:nvSpPr>
        <p:spPr/>
        <p:txBody>
          <a:bodyPr/>
          <a:lstStyle/>
          <a:p>
            <a:fld id="{E31EFC22-DE1E-4DBA-9401-0BA00D40B937}" type="datetimeFigureOut">
              <a:rPr lang="fr-FR" smtClean="0"/>
              <a:t>14/09/2021</a:t>
            </a:fld>
            <a:endParaRPr lang="fr-FR"/>
          </a:p>
        </p:txBody>
      </p:sp>
      <p:sp>
        <p:nvSpPr>
          <p:cNvPr id="5" name="Espace réservé du pied de page 4">
            <a:extLst>
              <a:ext uri="{FF2B5EF4-FFF2-40B4-BE49-F238E27FC236}">
                <a16:creationId xmlns:a16="http://schemas.microsoft.com/office/drawing/2014/main" id="{AF3863F9-1398-4B87-B243-BDA05093BA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1AF27B-5DFE-4014-AF8B-A64331EFC97D}"/>
              </a:ext>
            </a:extLst>
          </p:cNvPr>
          <p:cNvSpPr>
            <a:spLocks noGrp="1"/>
          </p:cNvSpPr>
          <p:nvPr>
            <p:ph type="sldNum" sz="quarter" idx="12"/>
          </p:nvPr>
        </p:nvSpPr>
        <p:spPr/>
        <p:txBody>
          <a:bodyPr/>
          <a:lstStyle/>
          <a:p>
            <a:fld id="{F6953501-A2A6-495A-BD0F-5C6BCD5A336B}" type="slidenum">
              <a:rPr lang="fr-FR" smtClean="0"/>
              <a:t>‹N°›</a:t>
            </a:fld>
            <a:endParaRPr lang="fr-FR"/>
          </a:p>
        </p:txBody>
      </p:sp>
    </p:spTree>
    <p:extLst>
      <p:ext uri="{BB962C8B-B14F-4D97-AF65-F5344CB8AC3E}">
        <p14:creationId xmlns:p14="http://schemas.microsoft.com/office/powerpoint/2010/main" val="19014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0D11CA-5DB8-468B-9FB0-DC09C89B3D5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DC95DCA-1FB6-433E-88C5-B8279EDFE64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42939FC-9F7A-41BD-AD2E-8A7284CBA6A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4E2DCE6-605A-458B-A350-44EBFA01B95D}"/>
              </a:ext>
            </a:extLst>
          </p:cNvPr>
          <p:cNvSpPr>
            <a:spLocks noGrp="1"/>
          </p:cNvSpPr>
          <p:nvPr>
            <p:ph type="dt" sz="half" idx="10"/>
          </p:nvPr>
        </p:nvSpPr>
        <p:spPr/>
        <p:txBody>
          <a:bodyPr/>
          <a:lstStyle/>
          <a:p>
            <a:fld id="{E31EFC22-DE1E-4DBA-9401-0BA00D40B937}" type="datetimeFigureOut">
              <a:rPr lang="fr-FR" smtClean="0"/>
              <a:t>14/09/2021</a:t>
            </a:fld>
            <a:endParaRPr lang="fr-FR"/>
          </a:p>
        </p:txBody>
      </p:sp>
      <p:sp>
        <p:nvSpPr>
          <p:cNvPr id="6" name="Espace réservé du pied de page 5">
            <a:extLst>
              <a:ext uri="{FF2B5EF4-FFF2-40B4-BE49-F238E27FC236}">
                <a16:creationId xmlns:a16="http://schemas.microsoft.com/office/drawing/2014/main" id="{B5FC9165-03D8-414F-902E-EE8EFEFD15F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A1BD8F3-3CE5-4FF6-B0CA-286C9801C245}"/>
              </a:ext>
            </a:extLst>
          </p:cNvPr>
          <p:cNvSpPr>
            <a:spLocks noGrp="1"/>
          </p:cNvSpPr>
          <p:nvPr>
            <p:ph type="sldNum" sz="quarter" idx="12"/>
          </p:nvPr>
        </p:nvSpPr>
        <p:spPr/>
        <p:txBody>
          <a:bodyPr/>
          <a:lstStyle/>
          <a:p>
            <a:fld id="{F6953501-A2A6-495A-BD0F-5C6BCD5A336B}" type="slidenum">
              <a:rPr lang="fr-FR" smtClean="0"/>
              <a:t>‹N°›</a:t>
            </a:fld>
            <a:endParaRPr lang="fr-FR"/>
          </a:p>
        </p:txBody>
      </p:sp>
    </p:spTree>
    <p:extLst>
      <p:ext uri="{BB962C8B-B14F-4D97-AF65-F5344CB8AC3E}">
        <p14:creationId xmlns:p14="http://schemas.microsoft.com/office/powerpoint/2010/main" val="3442128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2C7DA-2521-47CB-8C53-11A0C0884F7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C0E967A-A602-4D69-A39B-EBBA72A2DE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F084960-266A-421D-9E48-64D9CDA747A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DDF257A-AFA1-41CE-95C5-53CACA339B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2C16D04-8466-4D8B-ABF7-0197B083D9C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D3D5A11-9026-48A1-BA73-7EE05E18B29F}"/>
              </a:ext>
            </a:extLst>
          </p:cNvPr>
          <p:cNvSpPr>
            <a:spLocks noGrp="1"/>
          </p:cNvSpPr>
          <p:nvPr>
            <p:ph type="dt" sz="half" idx="10"/>
          </p:nvPr>
        </p:nvSpPr>
        <p:spPr/>
        <p:txBody>
          <a:bodyPr/>
          <a:lstStyle/>
          <a:p>
            <a:fld id="{E31EFC22-DE1E-4DBA-9401-0BA00D40B937}" type="datetimeFigureOut">
              <a:rPr lang="fr-FR" smtClean="0"/>
              <a:t>14/09/2021</a:t>
            </a:fld>
            <a:endParaRPr lang="fr-FR"/>
          </a:p>
        </p:txBody>
      </p:sp>
      <p:sp>
        <p:nvSpPr>
          <p:cNvPr id="8" name="Espace réservé du pied de page 7">
            <a:extLst>
              <a:ext uri="{FF2B5EF4-FFF2-40B4-BE49-F238E27FC236}">
                <a16:creationId xmlns:a16="http://schemas.microsoft.com/office/drawing/2014/main" id="{75C7981B-8C97-43C3-AA4D-4AE50B673D8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E1EDA19-4C6A-4AAD-9B11-C2A170D99DF3}"/>
              </a:ext>
            </a:extLst>
          </p:cNvPr>
          <p:cNvSpPr>
            <a:spLocks noGrp="1"/>
          </p:cNvSpPr>
          <p:nvPr>
            <p:ph type="sldNum" sz="quarter" idx="12"/>
          </p:nvPr>
        </p:nvSpPr>
        <p:spPr/>
        <p:txBody>
          <a:bodyPr/>
          <a:lstStyle/>
          <a:p>
            <a:fld id="{F6953501-A2A6-495A-BD0F-5C6BCD5A336B}" type="slidenum">
              <a:rPr lang="fr-FR" smtClean="0"/>
              <a:t>‹N°›</a:t>
            </a:fld>
            <a:endParaRPr lang="fr-FR"/>
          </a:p>
        </p:txBody>
      </p:sp>
    </p:spTree>
    <p:extLst>
      <p:ext uri="{BB962C8B-B14F-4D97-AF65-F5344CB8AC3E}">
        <p14:creationId xmlns:p14="http://schemas.microsoft.com/office/powerpoint/2010/main" val="1173774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C4BF7F-9176-4A3D-8B93-F747DF3BD9D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CB38AEB-56DC-4957-98B1-E532E98CB1B0}"/>
              </a:ext>
            </a:extLst>
          </p:cNvPr>
          <p:cNvSpPr>
            <a:spLocks noGrp="1"/>
          </p:cNvSpPr>
          <p:nvPr>
            <p:ph type="dt" sz="half" idx="10"/>
          </p:nvPr>
        </p:nvSpPr>
        <p:spPr/>
        <p:txBody>
          <a:bodyPr/>
          <a:lstStyle/>
          <a:p>
            <a:fld id="{E31EFC22-DE1E-4DBA-9401-0BA00D40B937}" type="datetimeFigureOut">
              <a:rPr lang="fr-FR" smtClean="0"/>
              <a:t>14/09/2021</a:t>
            </a:fld>
            <a:endParaRPr lang="fr-FR"/>
          </a:p>
        </p:txBody>
      </p:sp>
      <p:sp>
        <p:nvSpPr>
          <p:cNvPr id="4" name="Espace réservé du pied de page 3">
            <a:extLst>
              <a:ext uri="{FF2B5EF4-FFF2-40B4-BE49-F238E27FC236}">
                <a16:creationId xmlns:a16="http://schemas.microsoft.com/office/drawing/2014/main" id="{674EE751-C974-4B0F-B3F1-0850D09825F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CD8BEA7-5082-43DA-9B72-37287D47CD64}"/>
              </a:ext>
            </a:extLst>
          </p:cNvPr>
          <p:cNvSpPr>
            <a:spLocks noGrp="1"/>
          </p:cNvSpPr>
          <p:nvPr>
            <p:ph type="sldNum" sz="quarter" idx="12"/>
          </p:nvPr>
        </p:nvSpPr>
        <p:spPr/>
        <p:txBody>
          <a:bodyPr/>
          <a:lstStyle/>
          <a:p>
            <a:fld id="{F6953501-A2A6-495A-BD0F-5C6BCD5A336B}" type="slidenum">
              <a:rPr lang="fr-FR" smtClean="0"/>
              <a:t>‹N°›</a:t>
            </a:fld>
            <a:endParaRPr lang="fr-FR"/>
          </a:p>
        </p:txBody>
      </p:sp>
    </p:spTree>
    <p:extLst>
      <p:ext uri="{BB962C8B-B14F-4D97-AF65-F5344CB8AC3E}">
        <p14:creationId xmlns:p14="http://schemas.microsoft.com/office/powerpoint/2010/main" val="23138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113FA1D-0469-4E3F-BBB0-C80A54FEC13C}"/>
              </a:ext>
            </a:extLst>
          </p:cNvPr>
          <p:cNvSpPr>
            <a:spLocks noGrp="1"/>
          </p:cNvSpPr>
          <p:nvPr>
            <p:ph type="dt" sz="half" idx="10"/>
          </p:nvPr>
        </p:nvSpPr>
        <p:spPr/>
        <p:txBody>
          <a:bodyPr/>
          <a:lstStyle/>
          <a:p>
            <a:fld id="{E31EFC22-DE1E-4DBA-9401-0BA00D40B937}" type="datetimeFigureOut">
              <a:rPr lang="fr-FR" smtClean="0"/>
              <a:t>14/09/2021</a:t>
            </a:fld>
            <a:endParaRPr lang="fr-FR"/>
          </a:p>
        </p:txBody>
      </p:sp>
      <p:sp>
        <p:nvSpPr>
          <p:cNvPr id="3" name="Espace réservé du pied de page 2">
            <a:extLst>
              <a:ext uri="{FF2B5EF4-FFF2-40B4-BE49-F238E27FC236}">
                <a16:creationId xmlns:a16="http://schemas.microsoft.com/office/drawing/2014/main" id="{C4F5C6DE-2845-4603-B1F5-FDFEF0C22B8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35AEABE-B0CA-41B2-99B8-407EC6FEA5A8}"/>
              </a:ext>
            </a:extLst>
          </p:cNvPr>
          <p:cNvSpPr>
            <a:spLocks noGrp="1"/>
          </p:cNvSpPr>
          <p:nvPr>
            <p:ph type="sldNum" sz="quarter" idx="12"/>
          </p:nvPr>
        </p:nvSpPr>
        <p:spPr/>
        <p:txBody>
          <a:bodyPr/>
          <a:lstStyle/>
          <a:p>
            <a:fld id="{F6953501-A2A6-495A-BD0F-5C6BCD5A336B}" type="slidenum">
              <a:rPr lang="fr-FR" smtClean="0"/>
              <a:t>‹N°›</a:t>
            </a:fld>
            <a:endParaRPr lang="fr-FR"/>
          </a:p>
        </p:txBody>
      </p:sp>
    </p:spTree>
    <p:extLst>
      <p:ext uri="{BB962C8B-B14F-4D97-AF65-F5344CB8AC3E}">
        <p14:creationId xmlns:p14="http://schemas.microsoft.com/office/powerpoint/2010/main" val="142766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74A185-E154-4178-A63C-9C1D321BD64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0621FA9-5F9C-43E0-BCA5-087AA236B7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ABD718B-83F6-4205-8679-693ADE394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F89E6CB-05A1-474E-ADEE-6C175E652285}"/>
              </a:ext>
            </a:extLst>
          </p:cNvPr>
          <p:cNvSpPr>
            <a:spLocks noGrp="1"/>
          </p:cNvSpPr>
          <p:nvPr>
            <p:ph type="dt" sz="half" idx="10"/>
          </p:nvPr>
        </p:nvSpPr>
        <p:spPr/>
        <p:txBody>
          <a:bodyPr/>
          <a:lstStyle/>
          <a:p>
            <a:fld id="{E31EFC22-DE1E-4DBA-9401-0BA00D40B937}" type="datetimeFigureOut">
              <a:rPr lang="fr-FR" smtClean="0"/>
              <a:t>14/09/2021</a:t>
            </a:fld>
            <a:endParaRPr lang="fr-FR"/>
          </a:p>
        </p:txBody>
      </p:sp>
      <p:sp>
        <p:nvSpPr>
          <p:cNvPr id="6" name="Espace réservé du pied de page 5">
            <a:extLst>
              <a:ext uri="{FF2B5EF4-FFF2-40B4-BE49-F238E27FC236}">
                <a16:creationId xmlns:a16="http://schemas.microsoft.com/office/drawing/2014/main" id="{337F329D-9BB5-4699-9EB4-B2A97042E6F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7F8BBBE-9184-4DA7-9A93-FEC641D9E3CB}"/>
              </a:ext>
            </a:extLst>
          </p:cNvPr>
          <p:cNvSpPr>
            <a:spLocks noGrp="1"/>
          </p:cNvSpPr>
          <p:nvPr>
            <p:ph type="sldNum" sz="quarter" idx="12"/>
          </p:nvPr>
        </p:nvSpPr>
        <p:spPr/>
        <p:txBody>
          <a:bodyPr/>
          <a:lstStyle/>
          <a:p>
            <a:fld id="{F6953501-A2A6-495A-BD0F-5C6BCD5A336B}" type="slidenum">
              <a:rPr lang="fr-FR" smtClean="0"/>
              <a:t>‹N°›</a:t>
            </a:fld>
            <a:endParaRPr lang="fr-FR"/>
          </a:p>
        </p:txBody>
      </p:sp>
    </p:spTree>
    <p:extLst>
      <p:ext uri="{BB962C8B-B14F-4D97-AF65-F5344CB8AC3E}">
        <p14:creationId xmlns:p14="http://schemas.microsoft.com/office/powerpoint/2010/main" val="347525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260218-A2E9-43B0-BC9C-38EB1E4290F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327EB4F-8090-404B-A956-698D9CEF3B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5E9CB70-D1EE-4EBC-BC16-599382A112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059520C-70FA-4699-8DDA-11D79EC65503}"/>
              </a:ext>
            </a:extLst>
          </p:cNvPr>
          <p:cNvSpPr>
            <a:spLocks noGrp="1"/>
          </p:cNvSpPr>
          <p:nvPr>
            <p:ph type="dt" sz="half" idx="10"/>
          </p:nvPr>
        </p:nvSpPr>
        <p:spPr/>
        <p:txBody>
          <a:bodyPr/>
          <a:lstStyle/>
          <a:p>
            <a:fld id="{E31EFC22-DE1E-4DBA-9401-0BA00D40B937}" type="datetimeFigureOut">
              <a:rPr lang="fr-FR" smtClean="0"/>
              <a:t>14/09/2021</a:t>
            </a:fld>
            <a:endParaRPr lang="fr-FR"/>
          </a:p>
        </p:txBody>
      </p:sp>
      <p:sp>
        <p:nvSpPr>
          <p:cNvPr id="6" name="Espace réservé du pied de page 5">
            <a:extLst>
              <a:ext uri="{FF2B5EF4-FFF2-40B4-BE49-F238E27FC236}">
                <a16:creationId xmlns:a16="http://schemas.microsoft.com/office/drawing/2014/main" id="{37317016-2925-4541-8157-DEDFD9C4135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6B7008D-72DD-467F-9F49-864818BDA042}"/>
              </a:ext>
            </a:extLst>
          </p:cNvPr>
          <p:cNvSpPr>
            <a:spLocks noGrp="1"/>
          </p:cNvSpPr>
          <p:nvPr>
            <p:ph type="sldNum" sz="quarter" idx="12"/>
          </p:nvPr>
        </p:nvSpPr>
        <p:spPr/>
        <p:txBody>
          <a:bodyPr/>
          <a:lstStyle/>
          <a:p>
            <a:fld id="{F6953501-A2A6-495A-BD0F-5C6BCD5A336B}" type="slidenum">
              <a:rPr lang="fr-FR" smtClean="0"/>
              <a:t>‹N°›</a:t>
            </a:fld>
            <a:endParaRPr lang="fr-FR"/>
          </a:p>
        </p:txBody>
      </p:sp>
    </p:spTree>
    <p:extLst>
      <p:ext uri="{BB962C8B-B14F-4D97-AF65-F5344CB8AC3E}">
        <p14:creationId xmlns:p14="http://schemas.microsoft.com/office/powerpoint/2010/main" val="255451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AF7E506-7179-4AAB-8C4B-127ACAE491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EDA6918-D505-4B65-9CC9-4281962C0E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74196C2-4C8D-48BC-B510-56D18EAB89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EFC22-DE1E-4DBA-9401-0BA00D40B937}" type="datetimeFigureOut">
              <a:rPr lang="fr-FR" smtClean="0"/>
              <a:t>14/09/2021</a:t>
            </a:fld>
            <a:endParaRPr lang="fr-FR"/>
          </a:p>
        </p:txBody>
      </p:sp>
      <p:sp>
        <p:nvSpPr>
          <p:cNvPr id="5" name="Espace réservé du pied de page 4">
            <a:extLst>
              <a:ext uri="{FF2B5EF4-FFF2-40B4-BE49-F238E27FC236}">
                <a16:creationId xmlns:a16="http://schemas.microsoft.com/office/drawing/2014/main" id="{4381EFC4-2D02-4250-9F96-3E6ECB1DB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581811E-F09A-4C82-AA7A-4516D34781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53501-A2A6-495A-BD0F-5C6BCD5A336B}" type="slidenum">
              <a:rPr lang="fr-FR" smtClean="0"/>
              <a:t>‹N°›</a:t>
            </a:fld>
            <a:endParaRPr lang="fr-FR"/>
          </a:p>
        </p:txBody>
      </p:sp>
    </p:spTree>
    <p:extLst>
      <p:ext uri="{BB962C8B-B14F-4D97-AF65-F5344CB8AC3E}">
        <p14:creationId xmlns:p14="http://schemas.microsoft.com/office/powerpoint/2010/main" val="895909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x.doi.org/10.1177%2F01461672022812012" TargetMode="External"/><Relationship Id="rId2" Type="http://schemas.openxmlformats.org/officeDocument/2006/relationships/hyperlink" Target="https://fr.wikipedia.org/wiki/Digital_Object_Identifie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decitre.fr/livres/les-traumatismes-de-l-enfance-9782746505292.html" TargetMode="External"/><Relationship Id="rId2" Type="http://schemas.openxmlformats.org/officeDocument/2006/relationships/hyperlink" Target="https://www.lien-social.com/Image-de-soi-et-handicap"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D8578D-373A-4B28-8B3B-D45FE26F36F2}"/>
              </a:ext>
            </a:extLst>
          </p:cNvPr>
          <p:cNvSpPr>
            <a:spLocks noGrp="1"/>
          </p:cNvSpPr>
          <p:nvPr>
            <p:ph type="ctrTitle"/>
          </p:nvPr>
        </p:nvSpPr>
        <p:spPr>
          <a:xfrm>
            <a:off x="1463899" y="611501"/>
            <a:ext cx="9144000" cy="878155"/>
          </a:xfrm>
        </p:spPr>
        <p:txBody>
          <a:bodyPr>
            <a:noAutofit/>
          </a:bodyPr>
          <a:lstStyle/>
          <a:p>
            <a:r>
              <a:rPr lang="fr-FR" sz="4800" dirty="0">
                <a:solidFill>
                  <a:srgbClr val="0070C0"/>
                </a:solidFill>
              </a:rPr>
              <a:t>Qu’est-ce que l’estime de soi ?</a:t>
            </a:r>
          </a:p>
        </p:txBody>
      </p:sp>
      <p:sp>
        <p:nvSpPr>
          <p:cNvPr id="4" name="Sous-titre 3">
            <a:extLst>
              <a:ext uri="{FF2B5EF4-FFF2-40B4-BE49-F238E27FC236}">
                <a16:creationId xmlns:a16="http://schemas.microsoft.com/office/drawing/2014/main" id="{1BED3B93-E247-4E9E-9840-C2A04D5471A2}"/>
              </a:ext>
            </a:extLst>
          </p:cNvPr>
          <p:cNvSpPr>
            <a:spLocks noGrp="1"/>
          </p:cNvSpPr>
          <p:nvPr>
            <p:ph type="subTitle" idx="1"/>
          </p:nvPr>
        </p:nvSpPr>
        <p:spPr>
          <a:xfrm>
            <a:off x="1433848" y="2000518"/>
            <a:ext cx="9144000" cy="5297263"/>
          </a:xfrm>
        </p:spPr>
        <p:txBody>
          <a:bodyPr>
            <a:noAutofit/>
          </a:bodyPr>
          <a:lstStyle/>
          <a:p>
            <a:pPr algn="l"/>
            <a:r>
              <a:rPr lang="fr-FR" sz="2000" dirty="0">
                <a:solidFill>
                  <a:srgbClr val="202122"/>
                </a:solidFill>
                <a:effectLst/>
                <a:ea typeface="Times New Roman" panose="02020603050405020304" pitchFamily="18" charset="0"/>
              </a:rPr>
              <a:t>*</a:t>
            </a:r>
            <a:r>
              <a:rPr lang="fr-FR" sz="2000" dirty="0">
                <a:effectLst/>
                <a:ea typeface="Times New Roman" panose="02020603050405020304" pitchFamily="18" charset="0"/>
              </a:rPr>
              <a:t>L’estime de soi est la </a:t>
            </a:r>
            <a:r>
              <a:rPr lang="fr-FR" sz="2000" b="1" dirty="0">
                <a:solidFill>
                  <a:srgbClr val="FF0000"/>
                </a:solidFill>
                <a:effectLst/>
                <a:ea typeface="Times New Roman" panose="02020603050405020304" pitchFamily="18" charset="0"/>
              </a:rPr>
              <a:t>valeur</a:t>
            </a:r>
            <a:r>
              <a:rPr lang="fr-FR" sz="2000" dirty="0">
                <a:effectLst/>
                <a:ea typeface="Times New Roman" panose="02020603050405020304" pitchFamily="18" charset="0"/>
              </a:rPr>
              <a:t> globale que l’on s’accorde à </a:t>
            </a:r>
            <a:r>
              <a:rPr lang="fr-FR" sz="2000" b="1" dirty="0">
                <a:solidFill>
                  <a:srgbClr val="FF0000"/>
                </a:solidFill>
                <a:effectLst/>
                <a:ea typeface="Times New Roman" panose="02020603050405020304" pitchFamily="18" charset="0"/>
              </a:rPr>
              <a:t>soi-même. </a:t>
            </a:r>
            <a:r>
              <a:rPr lang="fr-FR" sz="2000" dirty="0">
                <a:solidFill>
                  <a:srgbClr val="202122"/>
                </a:solidFill>
                <a:effectLst/>
                <a:ea typeface="Times New Roman" panose="02020603050405020304" pitchFamily="18" charset="0"/>
              </a:rPr>
              <a:t> Elle est très liée à </a:t>
            </a:r>
            <a:r>
              <a:rPr lang="fr-FR" sz="2000" b="1" dirty="0">
                <a:solidFill>
                  <a:srgbClr val="FF0000"/>
                </a:solidFill>
                <a:effectLst/>
                <a:ea typeface="Times New Roman" panose="02020603050405020304" pitchFamily="18" charset="0"/>
              </a:rPr>
              <a:t>la confiance en soi </a:t>
            </a:r>
            <a:r>
              <a:rPr lang="fr-FR" sz="2000" dirty="0">
                <a:effectLst/>
                <a:ea typeface="Times New Roman" panose="02020603050405020304" pitchFamily="18" charset="0"/>
              </a:rPr>
              <a:t>qui se rapporte elle-même à nos </a:t>
            </a:r>
            <a:r>
              <a:rPr lang="fr-FR" sz="2000" b="1" dirty="0">
                <a:solidFill>
                  <a:srgbClr val="FF0000"/>
                </a:solidFill>
                <a:effectLst/>
                <a:ea typeface="Times New Roman" panose="02020603050405020304" pitchFamily="18" charset="0"/>
              </a:rPr>
              <a:t>compétences, </a:t>
            </a:r>
            <a:r>
              <a:rPr lang="fr-FR" sz="2000" dirty="0">
                <a:effectLst/>
                <a:ea typeface="Times New Roman" panose="02020603050405020304" pitchFamily="18" charset="0"/>
              </a:rPr>
              <a:t>que l’on maîtrise ou que l’on ne maîtrise pas.</a:t>
            </a:r>
          </a:p>
          <a:p>
            <a:pPr algn="l"/>
            <a:endParaRPr lang="fr-FR" sz="2000" dirty="0">
              <a:solidFill>
                <a:srgbClr val="202122"/>
              </a:solidFill>
              <a:effectLst/>
              <a:ea typeface="Times New Roman" panose="02020603050405020304" pitchFamily="18" charset="0"/>
            </a:endParaRPr>
          </a:p>
          <a:p>
            <a:pPr algn="l"/>
            <a:r>
              <a:rPr lang="fr-FR" sz="2000" dirty="0">
                <a:solidFill>
                  <a:srgbClr val="202122"/>
                </a:solidFill>
                <a:effectLst/>
                <a:ea typeface="Times New Roman" panose="02020603050405020304" pitchFamily="18" charset="0"/>
              </a:rPr>
              <a:t>*Les expériences vécues par un individu durant sa vie développent son estime de soi. </a:t>
            </a:r>
            <a:r>
              <a:rPr lang="fr-FR" sz="2000" b="1" dirty="0">
                <a:solidFill>
                  <a:srgbClr val="FF0000"/>
                </a:solidFill>
                <a:effectLst/>
                <a:ea typeface="Times New Roman" panose="02020603050405020304" pitchFamily="18" charset="0"/>
              </a:rPr>
              <a:t>Des expériences positives </a:t>
            </a:r>
            <a:r>
              <a:rPr lang="fr-FR" sz="2000" dirty="0">
                <a:effectLst/>
                <a:ea typeface="Times New Roman" panose="02020603050405020304" pitchFamily="18" charset="0"/>
              </a:rPr>
              <a:t>peuvent favoriser </a:t>
            </a:r>
            <a:r>
              <a:rPr lang="fr-FR" sz="2000" b="1" dirty="0">
                <a:solidFill>
                  <a:srgbClr val="FF0000"/>
                </a:solidFill>
                <a:effectLst/>
                <a:ea typeface="Times New Roman" panose="02020603050405020304" pitchFamily="18" charset="0"/>
              </a:rPr>
              <a:t>un regard positif porté sur soi-même, ou inversement un regard négatif. </a:t>
            </a:r>
            <a:endParaRPr lang="fr-FR" sz="2000" b="1" dirty="0">
              <a:solidFill>
                <a:srgbClr val="FF0000"/>
              </a:solidFill>
            </a:endParaRPr>
          </a:p>
          <a:p>
            <a:endParaRPr lang="fr-FR" sz="2000" dirty="0"/>
          </a:p>
          <a:p>
            <a:pPr algn="l"/>
            <a:r>
              <a:rPr lang="fr-FR" sz="2000" dirty="0">
                <a:solidFill>
                  <a:srgbClr val="202122"/>
                </a:solidFill>
                <a:effectLst/>
                <a:ea typeface="Times New Roman" panose="02020603050405020304" pitchFamily="18" charset="0"/>
              </a:rPr>
              <a:t>* Pendant les périodes scolaires, les </a:t>
            </a:r>
            <a:r>
              <a:rPr lang="fr-FR" sz="2000" b="1" dirty="0">
                <a:solidFill>
                  <a:srgbClr val="FF0000"/>
                </a:solidFill>
                <a:effectLst/>
                <a:ea typeface="Times New Roman" panose="02020603050405020304" pitchFamily="18" charset="0"/>
              </a:rPr>
              <a:t>appréciations des enseignants </a:t>
            </a:r>
            <a:r>
              <a:rPr lang="fr-FR" sz="2000" dirty="0">
                <a:solidFill>
                  <a:srgbClr val="202122"/>
                </a:solidFill>
                <a:effectLst/>
                <a:ea typeface="Times New Roman" panose="02020603050405020304" pitchFamily="18" charset="0"/>
              </a:rPr>
              <a:t>représentent un facteur contribuant à l'estime de soi. </a:t>
            </a:r>
            <a:r>
              <a:rPr lang="fr-FR" sz="2000" b="1" dirty="0">
                <a:solidFill>
                  <a:srgbClr val="FF0000"/>
                </a:solidFill>
                <a:effectLst/>
                <a:ea typeface="Times New Roman" panose="02020603050405020304" pitchFamily="18" charset="0"/>
              </a:rPr>
              <a:t>Un élève qui réussit ou échoue constamment affecte son estime de soi. </a:t>
            </a:r>
            <a:endParaRPr lang="fr-FR" sz="2000" dirty="0">
              <a:effectLst/>
              <a:ea typeface="Times New Roman" panose="02020603050405020304" pitchFamily="18" charset="0"/>
            </a:endParaRPr>
          </a:p>
          <a:p>
            <a:pPr algn="l"/>
            <a:r>
              <a:rPr lang="fr-FR" sz="1050" dirty="0">
                <a:solidFill>
                  <a:srgbClr val="202122"/>
                </a:solidFill>
                <a:effectLst/>
                <a:ea typeface="Times New Roman" panose="02020603050405020304" pitchFamily="18" charset="0"/>
              </a:rPr>
              <a:t>(Crocker, J., Sommers, S. R. et </a:t>
            </a:r>
            <a:r>
              <a:rPr lang="fr-FR" sz="1050" dirty="0" err="1">
                <a:solidFill>
                  <a:srgbClr val="202122"/>
                </a:solidFill>
                <a:effectLst/>
                <a:ea typeface="Times New Roman" panose="02020603050405020304" pitchFamily="18" charset="0"/>
              </a:rPr>
              <a:t>Luhtanen</a:t>
            </a:r>
            <a:r>
              <a:rPr lang="fr-FR" sz="1050" dirty="0">
                <a:solidFill>
                  <a:srgbClr val="202122"/>
                </a:solidFill>
                <a:effectLst/>
                <a:ea typeface="Times New Roman" panose="02020603050405020304" pitchFamily="18" charset="0"/>
              </a:rPr>
              <a:t>, R. K., « </a:t>
            </a:r>
            <a:r>
              <a:rPr lang="fr-FR" sz="1050" dirty="0" err="1">
                <a:solidFill>
                  <a:srgbClr val="202122"/>
                </a:solidFill>
                <a:effectLst/>
                <a:ea typeface="Times New Roman" panose="02020603050405020304" pitchFamily="18" charset="0"/>
              </a:rPr>
              <a:t>Hopes</a:t>
            </a:r>
            <a:r>
              <a:rPr lang="fr-FR" sz="1050" dirty="0">
                <a:solidFill>
                  <a:srgbClr val="202122"/>
                </a:solidFill>
                <a:effectLst/>
                <a:ea typeface="Times New Roman" panose="02020603050405020304" pitchFamily="18" charset="0"/>
              </a:rPr>
              <a:t> </a:t>
            </a:r>
            <a:r>
              <a:rPr lang="fr-FR" sz="1050" dirty="0" err="1">
                <a:solidFill>
                  <a:srgbClr val="202122"/>
                </a:solidFill>
                <a:effectLst/>
                <a:ea typeface="Times New Roman" panose="02020603050405020304" pitchFamily="18" charset="0"/>
              </a:rPr>
              <a:t>Dashed</a:t>
            </a:r>
            <a:r>
              <a:rPr lang="fr-FR" sz="1050" dirty="0">
                <a:solidFill>
                  <a:srgbClr val="202122"/>
                </a:solidFill>
                <a:effectLst/>
                <a:ea typeface="Times New Roman" panose="02020603050405020304" pitchFamily="18" charset="0"/>
              </a:rPr>
              <a:t> and Dreams </a:t>
            </a:r>
            <a:r>
              <a:rPr lang="fr-FR" sz="1050" dirty="0" err="1">
                <a:solidFill>
                  <a:srgbClr val="202122"/>
                </a:solidFill>
                <a:effectLst/>
                <a:ea typeface="Times New Roman" panose="02020603050405020304" pitchFamily="18" charset="0"/>
              </a:rPr>
              <a:t>Fulfilled</a:t>
            </a:r>
            <a:r>
              <a:rPr lang="fr-FR" sz="1050" dirty="0">
                <a:solidFill>
                  <a:srgbClr val="202122"/>
                </a:solidFill>
                <a:effectLst/>
                <a:ea typeface="Times New Roman" panose="02020603050405020304" pitchFamily="18" charset="0"/>
              </a:rPr>
              <a:t>: </a:t>
            </a:r>
            <a:r>
              <a:rPr lang="fr-FR" sz="1050" dirty="0" err="1">
                <a:solidFill>
                  <a:srgbClr val="202122"/>
                </a:solidFill>
                <a:effectLst/>
                <a:ea typeface="Times New Roman" panose="02020603050405020304" pitchFamily="18" charset="0"/>
              </a:rPr>
              <a:t>Contingencies</a:t>
            </a:r>
            <a:r>
              <a:rPr lang="fr-FR" sz="1050" dirty="0">
                <a:solidFill>
                  <a:srgbClr val="202122"/>
                </a:solidFill>
                <a:effectLst/>
                <a:ea typeface="Times New Roman" panose="02020603050405020304" pitchFamily="18" charset="0"/>
              </a:rPr>
              <a:t> of Self-Worth and </a:t>
            </a:r>
            <a:r>
              <a:rPr lang="fr-FR" sz="1050" dirty="0" err="1">
                <a:solidFill>
                  <a:srgbClr val="202122"/>
                </a:solidFill>
                <a:effectLst/>
                <a:ea typeface="Times New Roman" panose="02020603050405020304" pitchFamily="18" charset="0"/>
              </a:rPr>
              <a:t>Graduate</a:t>
            </a:r>
            <a:r>
              <a:rPr lang="fr-FR" sz="1050" dirty="0">
                <a:solidFill>
                  <a:srgbClr val="202122"/>
                </a:solidFill>
                <a:effectLst/>
                <a:ea typeface="Times New Roman" panose="02020603050405020304" pitchFamily="18" charset="0"/>
              </a:rPr>
              <a:t> </a:t>
            </a:r>
            <a:r>
              <a:rPr lang="fr-FR" sz="1050" dirty="0" err="1">
                <a:solidFill>
                  <a:srgbClr val="202122"/>
                </a:solidFill>
                <a:effectLst/>
                <a:ea typeface="Times New Roman" panose="02020603050405020304" pitchFamily="18" charset="0"/>
              </a:rPr>
              <a:t>School</a:t>
            </a:r>
            <a:r>
              <a:rPr lang="fr-FR" sz="1050" dirty="0">
                <a:solidFill>
                  <a:srgbClr val="202122"/>
                </a:solidFill>
                <a:effectLst/>
                <a:ea typeface="Times New Roman" panose="02020603050405020304" pitchFamily="18" charset="0"/>
              </a:rPr>
              <a:t> Admissions », </a:t>
            </a:r>
            <a:r>
              <a:rPr lang="fr-FR" sz="1050" i="1" dirty="0" err="1">
                <a:solidFill>
                  <a:srgbClr val="202122"/>
                </a:solidFill>
                <a:effectLst/>
                <a:ea typeface="Times New Roman" panose="02020603050405020304" pitchFamily="18" charset="0"/>
              </a:rPr>
              <a:t>Personality</a:t>
            </a:r>
            <a:r>
              <a:rPr lang="fr-FR" sz="1050" i="1" dirty="0">
                <a:solidFill>
                  <a:srgbClr val="202122"/>
                </a:solidFill>
                <a:effectLst/>
                <a:ea typeface="Times New Roman" panose="02020603050405020304" pitchFamily="18" charset="0"/>
              </a:rPr>
              <a:t> and Social Psychology Bulletin</a:t>
            </a:r>
            <a:r>
              <a:rPr lang="fr-FR" sz="1050" dirty="0">
                <a:solidFill>
                  <a:srgbClr val="202122"/>
                </a:solidFill>
                <a:effectLst/>
                <a:ea typeface="Times New Roman" panose="02020603050405020304" pitchFamily="18" charset="0"/>
              </a:rPr>
              <a:t>, vol. 28, n</a:t>
            </a:r>
            <a:r>
              <a:rPr lang="fr-FR" sz="1050" baseline="30000" dirty="0">
                <a:solidFill>
                  <a:srgbClr val="202122"/>
                </a:solidFill>
                <a:effectLst/>
                <a:ea typeface="Times New Roman" panose="02020603050405020304" pitchFamily="18" charset="0"/>
              </a:rPr>
              <a:t>o</a:t>
            </a:r>
            <a:r>
              <a:rPr lang="fr-FR" sz="1050" dirty="0">
                <a:solidFill>
                  <a:srgbClr val="202122"/>
                </a:solidFill>
                <a:effectLst/>
                <a:ea typeface="Times New Roman" panose="02020603050405020304" pitchFamily="18" charset="0"/>
              </a:rPr>
              <a:t> 9,‎ 2002, p. 1275–1286 (</a:t>
            </a:r>
            <a:r>
              <a:rPr lang="fr-FR" sz="1050" u="sng" dirty="0">
                <a:solidFill>
                  <a:srgbClr val="0B0080"/>
                </a:solidFill>
                <a:effectLst/>
                <a:ea typeface="Times New Roman" panose="02020603050405020304" pitchFamily="18" charset="0"/>
                <a:hlinkClick r:id="rId2" tooltip="Digital Object Identifier"/>
              </a:rPr>
              <a:t>DOI</a:t>
            </a:r>
            <a:r>
              <a:rPr lang="fr-FR" sz="1050" dirty="0">
                <a:solidFill>
                  <a:srgbClr val="202122"/>
                </a:solidFill>
                <a:effectLst/>
                <a:ea typeface="Times New Roman" panose="02020603050405020304" pitchFamily="18" charset="0"/>
              </a:rPr>
              <a:t> </a:t>
            </a:r>
            <a:r>
              <a:rPr lang="fr-FR" sz="1050" u="sng" dirty="0">
                <a:solidFill>
                  <a:srgbClr val="663366"/>
                </a:solidFill>
                <a:effectLst/>
                <a:ea typeface="Times New Roman" panose="02020603050405020304" pitchFamily="18" charset="0"/>
                <a:hlinkClick r:id="rId3"/>
              </a:rPr>
              <a:t>10.1177/01461672022812012</a:t>
            </a:r>
            <a:r>
              <a:rPr lang="fr-FR" sz="1050" dirty="0">
                <a:solidFill>
                  <a:srgbClr val="202122"/>
                </a:solidFill>
                <a:effectLst/>
                <a:ea typeface="Times New Roman" panose="02020603050405020304" pitchFamily="18" charset="0"/>
              </a:rPr>
              <a:t>).</a:t>
            </a:r>
          </a:p>
        </p:txBody>
      </p:sp>
    </p:spTree>
    <p:extLst>
      <p:ext uri="{BB962C8B-B14F-4D97-AF65-F5344CB8AC3E}">
        <p14:creationId xmlns:p14="http://schemas.microsoft.com/office/powerpoint/2010/main" val="1679898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a:extLst>
              <a:ext uri="{FF2B5EF4-FFF2-40B4-BE49-F238E27FC236}">
                <a16:creationId xmlns:a16="http://schemas.microsoft.com/office/drawing/2014/main" id="{A7ABF29B-5A37-4E78-98ED-6299CD997285}"/>
              </a:ext>
            </a:extLst>
          </p:cNvPr>
          <p:cNvGrpSpPr/>
          <p:nvPr/>
        </p:nvGrpSpPr>
        <p:grpSpPr>
          <a:xfrm>
            <a:off x="414336" y="296323"/>
            <a:ext cx="10864856" cy="6518815"/>
            <a:chOff x="414336" y="215360"/>
            <a:chExt cx="10864856" cy="6518815"/>
          </a:xfrm>
        </p:grpSpPr>
        <p:grpSp>
          <p:nvGrpSpPr>
            <p:cNvPr id="23" name="Groupe 22">
              <a:extLst>
                <a:ext uri="{FF2B5EF4-FFF2-40B4-BE49-F238E27FC236}">
                  <a16:creationId xmlns:a16="http://schemas.microsoft.com/office/drawing/2014/main" id="{0479AA6F-CD31-454A-A348-58C2A4EA7303}"/>
                </a:ext>
              </a:extLst>
            </p:cNvPr>
            <p:cNvGrpSpPr/>
            <p:nvPr/>
          </p:nvGrpSpPr>
          <p:grpSpPr>
            <a:xfrm>
              <a:off x="414336" y="946416"/>
              <a:ext cx="6233768" cy="5787759"/>
              <a:chOff x="414336" y="946416"/>
              <a:chExt cx="6233768" cy="5787759"/>
            </a:xfrm>
          </p:grpSpPr>
          <p:sp>
            <p:nvSpPr>
              <p:cNvPr id="16" name="Rectangle 15">
                <a:extLst>
                  <a:ext uri="{FF2B5EF4-FFF2-40B4-BE49-F238E27FC236}">
                    <a16:creationId xmlns:a16="http://schemas.microsoft.com/office/drawing/2014/main" id="{7F9B864D-BA76-4888-A9C8-32F6A1831A73}"/>
                  </a:ext>
                </a:extLst>
              </p:cNvPr>
              <p:cNvSpPr>
                <a:spLocks noChangeArrowheads="1"/>
              </p:cNvSpPr>
              <p:nvPr/>
            </p:nvSpPr>
            <p:spPr bwMode="auto">
              <a:xfrm>
                <a:off x="449636" y="6474779"/>
                <a:ext cx="588534" cy="259396"/>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pic>
            <p:nvPicPr>
              <p:cNvPr id="1040" name="Picture 16">
                <a:extLst>
                  <a:ext uri="{FF2B5EF4-FFF2-40B4-BE49-F238E27FC236}">
                    <a16:creationId xmlns:a16="http://schemas.microsoft.com/office/drawing/2014/main" id="{90DC1E9E-91F8-407A-A574-9B69E16DF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468" y="946416"/>
                <a:ext cx="6211636" cy="53182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0" name="Rectangle 20">
                <a:extLst>
                  <a:ext uri="{FF2B5EF4-FFF2-40B4-BE49-F238E27FC236}">
                    <a16:creationId xmlns:a16="http://schemas.microsoft.com/office/drawing/2014/main" id="{BBD92079-9482-4035-BD44-A7EE60A8356B}"/>
                  </a:ext>
                </a:extLst>
              </p:cNvPr>
              <p:cNvSpPr>
                <a:spLocks noChangeArrowheads="1"/>
              </p:cNvSpPr>
              <p:nvPr/>
            </p:nvSpPr>
            <p:spPr bwMode="auto">
              <a:xfrm>
                <a:off x="414336" y="6075837"/>
                <a:ext cx="573166" cy="113811"/>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grpSp>
        <p:grpSp>
          <p:nvGrpSpPr>
            <p:cNvPr id="22" name="Groupe 21">
              <a:extLst>
                <a:ext uri="{FF2B5EF4-FFF2-40B4-BE49-F238E27FC236}">
                  <a16:creationId xmlns:a16="http://schemas.microsoft.com/office/drawing/2014/main" id="{631BD55B-9999-4887-9CA1-8EB8E13B213A}"/>
                </a:ext>
              </a:extLst>
            </p:cNvPr>
            <p:cNvGrpSpPr/>
            <p:nvPr/>
          </p:nvGrpSpPr>
          <p:grpSpPr>
            <a:xfrm>
              <a:off x="3059126" y="215360"/>
              <a:ext cx="8220066" cy="5463380"/>
              <a:chOff x="3040076" y="205835"/>
              <a:chExt cx="8220066" cy="5463380"/>
            </a:xfrm>
          </p:grpSpPr>
          <p:sp>
            <p:nvSpPr>
              <p:cNvPr id="15" name="Rectangle 14">
                <a:extLst>
                  <a:ext uri="{FF2B5EF4-FFF2-40B4-BE49-F238E27FC236}">
                    <a16:creationId xmlns:a16="http://schemas.microsoft.com/office/drawing/2014/main" id="{00B61EB8-5CA6-4391-AB3C-4CD584D41436}"/>
                  </a:ext>
                </a:extLst>
              </p:cNvPr>
              <p:cNvSpPr>
                <a:spLocks noChangeArrowheads="1"/>
              </p:cNvSpPr>
              <p:nvPr/>
            </p:nvSpPr>
            <p:spPr bwMode="auto">
              <a:xfrm>
                <a:off x="4081325" y="4634365"/>
                <a:ext cx="2633236" cy="67112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17" name="Bulle narrative : ronde 401">
                <a:extLst>
                  <a:ext uri="{FF2B5EF4-FFF2-40B4-BE49-F238E27FC236}">
                    <a16:creationId xmlns:a16="http://schemas.microsoft.com/office/drawing/2014/main" id="{25A71765-F682-41A7-9617-B746F42EE5EF}"/>
                  </a:ext>
                </a:extLst>
              </p:cNvPr>
              <p:cNvSpPr>
                <a:spLocks noChangeArrowheads="1"/>
              </p:cNvSpPr>
              <p:nvPr/>
            </p:nvSpPr>
            <p:spPr bwMode="auto">
              <a:xfrm>
                <a:off x="3040076" y="205835"/>
                <a:ext cx="6156312" cy="1753687"/>
              </a:xfrm>
              <a:prstGeom prst="wedgeEllipseCallout">
                <a:avLst>
                  <a:gd name="adj1" fmla="val -54986"/>
                  <a:gd name="adj2" fmla="val 66782"/>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8" name="Text Box 18">
                <a:extLst>
                  <a:ext uri="{FF2B5EF4-FFF2-40B4-BE49-F238E27FC236}">
                    <a16:creationId xmlns:a16="http://schemas.microsoft.com/office/drawing/2014/main" id="{696B19F8-993A-4278-92C7-245C0291CAB5}"/>
                  </a:ext>
                </a:extLst>
              </p:cNvPr>
              <p:cNvSpPr txBox="1">
                <a:spLocks noChangeArrowheads="1"/>
              </p:cNvSpPr>
              <p:nvPr/>
            </p:nvSpPr>
            <p:spPr bwMode="auto">
              <a:xfrm>
                <a:off x="3409262" y="485984"/>
                <a:ext cx="5373475" cy="1473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1" u="none" strike="noStrike" cap="none" normalizeH="0" baseline="0" dirty="0">
                    <a:ln>
                      <a:noFill/>
                    </a:ln>
                    <a:solidFill>
                      <a:srgbClr val="000000"/>
                    </a:solidFill>
                    <a:effectLst/>
                    <a:latin typeface="Calibri" panose="020F0502020204030204" pitchFamily="34" charset="0"/>
                  </a:rPr>
                  <a:t>Cet élève n’est pas normal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1" u="none" strike="noStrike" cap="none" normalizeH="0" baseline="0" dirty="0">
                    <a:ln>
                      <a:noFill/>
                    </a:ln>
                    <a:solidFill>
                      <a:srgbClr val="000000"/>
                    </a:solidFill>
                    <a:effectLst/>
                    <a:latin typeface="Calibri" panose="020F0502020204030204" pitchFamily="34" charset="0"/>
                  </a:rPr>
                  <a:t>Il ne comprend rien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9" name="Rectangle 19">
                <a:extLst>
                  <a:ext uri="{FF2B5EF4-FFF2-40B4-BE49-F238E27FC236}">
                    <a16:creationId xmlns:a16="http://schemas.microsoft.com/office/drawing/2014/main" id="{0BF5B5D6-697E-471C-8B93-2FFBF0236783}"/>
                  </a:ext>
                </a:extLst>
              </p:cNvPr>
              <p:cNvSpPr>
                <a:spLocks noChangeArrowheads="1"/>
              </p:cNvSpPr>
              <p:nvPr/>
            </p:nvSpPr>
            <p:spPr bwMode="auto">
              <a:xfrm>
                <a:off x="4108685" y="4259600"/>
                <a:ext cx="2567843" cy="459987"/>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grpSp>
            <p:nvGrpSpPr>
              <p:cNvPr id="21" name="Group 21">
                <a:extLst>
                  <a:ext uri="{FF2B5EF4-FFF2-40B4-BE49-F238E27FC236}">
                    <a16:creationId xmlns:a16="http://schemas.microsoft.com/office/drawing/2014/main" id="{E9F5DC10-ACAB-4F01-B51C-C8BD33F2C4D6}"/>
                  </a:ext>
                </a:extLst>
              </p:cNvPr>
              <p:cNvGrpSpPr>
                <a:grpSpLocks/>
              </p:cNvGrpSpPr>
              <p:nvPr/>
            </p:nvGrpSpPr>
            <p:grpSpPr bwMode="auto">
              <a:xfrm>
                <a:off x="4516746" y="4127743"/>
                <a:ext cx="3352913" cy="1541472"/>
                <a:chOff x="107090854" y="108950616"/>
                <a:chExt cx="3501390" cy="1669853"/>
              </a:xfrm>
            </p:grpSpPr>
            <p:pic>
              <p:nvPicPr>
                <p:cNvPr id="1046" name="Picture 22">
                  <a:extLst>
                    <a:ext uri="{FF2B5EF4-FFF2-40B4-BE49-F238E27FC236}">
                      <a16:creationId xmlns:a16="http://schemas.microsoft.com/office/drawing/2014/main" id="{8CEA159C-54BD-4DF8-A73A-F9406127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90854" y="109797509"/>
                  <a:ext cx="3501390" cy="8229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7" name="Picture 23">
                  <a:extLst>
                    <a:ext uri="{FF2B5EF4-FFF2-40B4-BE49-F238E27FC236}">
                      <a16:creationId xmlns:a16="http://schemas.microsoft.com/office/drawing/2014/main" id="{53FED654-8588-464C-A2CA-8391F3300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90854" y="108950616"/>
                  <a:ext cx="1326825" cy="9819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useBgFill="1">
            <p:nvSpPr>
              <p:cNvPr id="14" name="Text Box 6">
                <a:extLst>
                  <a:ext uri="{FF2B5EF4-FFF2-40B4-BE49-F238E27FC236}">
                    <a16:creationId xmlns:a16="http://schemas.microsoft.com/office/drawing/2014/main" id="{3C98F26D-1420-4167-B3B3-5A22459E436A}"/>
                  </a:ext>
                </a:extLst>
              </p:cNvPr>
              <p:cNvSpPr txBox="1">
                <a:spLocks noChangeArrowheads="1"/>
              </p:cNvSpPr>
              <p:nvPr/>
            </p:nvSpPr>
            <p:spPr bwMode="auto">
              <a:xfrm>
                <a:off x="6305331" y="3251741"/>
                <a:ext cx="4954811" cy="589900"/>
              </a:xfrm>
              <a:prstGeom prst="rect">
                <a:avLst/>
              </a:prstGeom>
              <a:ln w="38100" algn="ctr">
                <a:solidFill>
                  <a:srgbClr val="EE32D8"/>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000000"/>
                    </a:solidFill>
                    <a:effectLst/>
                    <a:latin typeface="Calibri" panose="020F0502020204030204" pitchFamily="34" charset="0"/>
                  </a:rPr>
                  <a:t>STIGMATISATION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827905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3D0DCF1E-CD17-4AA2-8D1B-359F0228F943}"/>
              </a:ext>
            </a:extLst>
          </p:cNvPr>
          <p:cNvGrpSpPr/>
          <p:nvPr/>
        </p:nvGrpSpPr>
        <p:grpSpPr>
          <a:xfrm>
            <a:off x="1072706" y="636172"/>
            <a:ext cx="9245695" cy="5782154"/>
            <a:chOff x="909573" y="614707"/>
            <a:chExt cx="9245695" cy="5782154"/>
          </a:xfrm>
        </p:grpSpPr>
        <p:pic>
          <p:nvPicPr>
            <p:cNvPr id="3" name="Image 2">
              <a:extLst>
                <a:ext uri="{FF2B5EF4-FFF2-40B4-BE49-F238E27FC236}">
                  <a16:creationId xmlns:a16="http://schemas.microsoft.com/office/drawing/2014/main" id="{325A9865-7F91-4E8A-BC83-04AA04A70D1E}"/>
                </a:ext>
              </a:extLst>
            </p:cNvPr>
            <p:cNvPicPr>
              <a:picLocks noChangeAspect="1"/>
            </p:cNvPicPr>
            <p:nvPr/>
          </p:nvPicPr>
          <p:blipFill>
            <a:blip r:embed="rId2"/>
            <a:stretch>
              <a:fillRect/>
            </a:stretch>
          </p:blipFill>
          <p:spPr>
            <a:xfrm>
              <a:off x="1823077" y="3595916"/>
              <a:ext cx="5423436" cy="2800945"/>
            </a:xfrm>
            <a:prstGeom prst="rect">
              <a:avLst/>
            </a:prstGeom>
          </p:spPr>
        </p:pic>
        <p:pic>
          <p:nvPicPr>
            <p:cNvPr id="5" name="Image 4" descr="lire une histoire - handicap photos et images de collection">
              <a:extLst>
                <a:ext uri="{FF2B5EF4-FFF2-40B4-BE49-F238E27FC236}">
                  <a16:creationId xmlns:a16="http://schemas.microsoft.com/office/drawing/2014/main" id="{A3DCCFC6-544A-43F9-8082-B8812F407A1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399377">
              <a:off x="5563964" y="614707"/>
              <a:ext cx="4591304" cy="3160803"/>
            </a:xfrm>
            <a:prstGeom prst="rect">
              <a:avLst/>
            </a:prstGeom>
            <a:noFill/>
            <a:ln>
              <a:noFill/>
            </a:ln>
          </p:spPr>
        </p:pic>
        <p:sp>
          <p:nvSpPr>
            <p:cNvPr id="6" name="Zone de texte 2">
              <a:extLst>
                <a:ext uri="{FF2B5EF4-FFF2-40B4-BE49-F238E27FC236}">
                  <a16:creationId xmlns:a16="http://schemas.microsoft.com/office/drawing/2014/main" id="{62E72BC4-1890-4D4A-A528-264C4A22A333}"/>
                </a:ext>
              </a:extLst>
            </p:cNvPr>
            <p:cNvSpPr txBox="1">
              <a:spLocks noChangeArrowheads="1"/>
            </p:cNvSpPr>
            <p:nvPr/>
          </p:nvSpPr>
          <p:spPr bwMode="auto">
            <a:xfrm rot="20655982">
              <a:off x="909573" y="1164081"/>
              <a:ext cx="7116991" cy="645497"/>
            </a:xfrm>
            <a:prstGeom prst="rect">
              <a:avLst/>
            </a:prstGeom>
            <a:solidFill>
              <a:srgbClr val="FFFFFF"/>
            </a:solidFill>
            <a:ln w="38100" algn="ctr">
              <a:solidFill>
                <a:srgbClr val="00B0F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000000"/>
                  </a:solidFill>
                  <a:effectLst/>
                  <a:latin typeface="Calibri" panose="020F0502020204030204" pitchFamily="34" charset="0"/>
                </a:rPr>
                <a:t>SOUTIEN SPÉCIFIQUE INDIVIDUEL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4057800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56F42907-F668-4F2F-A988-2D22CA99D455}"/>
              </a:ext>
            </a:extLst>
          </p:cNvPr>
          <p:cNvGrpSpPr/>
          <p:nvPr/>
        </p:nvGrpSpPr>
        <p:grpSpPr>
          <a:xfrm>
            <a:off x="897966" y="876590"/>
            <a:ext cx="10412971" cy="5223867"/>
            <a:chOff x="897966" y="876590"/>
            <a:chExt cx="10412971" cy="5223867"/>
          </a:xfrm>
        </p:grpSpPr>
        <p:pic>
          <p:nvPicPr>
            <p:cNvPr id="2" name="Image 1" descr="illustrations, cliparts, dessins animés et icônes de aucun mordre dessin animé - punition enfant">
              <a:extLst>
                <a:ext uri="{FF2B5EF4-FFF2-40B4-BE49-F238E27FC236}">
                  <a16:creationId xmlns:a16="http://schemas.microsoft.com/office/drawing/2014/main" id="{E6B7A7F0-2EE7-4BDA-819C-05E8288CB61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20143512">
              <a:off x="897966" y="876590"/>
              <a:ext cx="5092504" cy="3850187"/>
            </a:xfrm>
            <a:prstGeom prst="rect">
              <a:avLst/>
            </a:prstGeom>
            <a:noFill/>
            <a:ln>
              <a:noFill/>
            </a:ln>
          </p:spPr>
        </p:pic>
        <p:grpSp>
          <p:nvGrpSpPr>
            <p:cNvPr id="8" name="Groupe 7">
              <a:extLst>
                <a:ext uri="{FF2B5EF4-FFF2-40B4-BE49-F238E27FC236}">
                  <a16:creationId xmlns:a16="http://schemas.microsoft.com/office/drawing/2014/main" id="{C5E5D422-965E-482E-87FB-348F97B83BC0}"/>
                </a:ext>
              </a:extLst>
            </p:cNvPr>
            <p:cNvGrpSpPr/>
            <p:nvPr/>
          </p:nvGrpSpPr>
          <p:grpSpPr>
            <a:xfrm>
              <a:off x="6004854" y="1086946"/>
              <a:ext cx="5306083" cy="5013511"/>
              <a:chOff x="6004854" y="1086946"/>
              <a:chExt cx="5306083" cy="5013511"/>
            </a:xfrm>
          </p:grpSpPr>
          <p:sp>
            <p:nvSpPr>
              <p:cNvPr id="3" name="Zone de texte 2">
                <a:extLst>
                  <a:ext uri="{FF2B5EF4-FFF2-40B4-BE49-F238E27FC236}">
                    <a16:creationId xmlns:a16="http://schemas.microsoft.com/office/drawing/2014/main" id="{98564F2F-7FAC-44EA-A151-58CE4257AECD}"/>
                  </a:ext>
                </a:extLst>
              </p:cNvPr>
              <p:cNvSpPr txBox="1">
                <a:spLocks noChangeArrowheads="1"/>
              </p:cNvSpPr>
              <p:nvPr/>
            </p:nvSpPr>
            <p:spPr bwMode="auto">
              <a:xfrm>
                <a:off x="6472237" y="1086946"/>
                <a:ext cx="4838700" cy="664556"/>
              </a:xfrm>
              <a:prstGeom prst="rect">
                <a:avLst/>
              </a:prstGeom>
              <a:solidFill>
                <a:srgbClr val="FFFFFF"/>
              </a:solidFill>
              <a:ln w="38100" algn="ctr">
                <a:solidFill>
                  <a:srgbClr val="F5B183"/>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000000"/>
                    </a:solidFill>
                    <a:effectLst/>
                    <a:latin typeface="Calibri" panose="020F0502020204030204" pitchFamily="34" charset="0"/>
                  </a:rPr>
                  <a:t>VIOLENCE SCOLAIRE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4" name="Image 3" descr="illustrations, cliparts, dessins animés et icônes de bully pousse dessin animé - école maternelle">
                <a:extLst>
                  <a:ext uri="{FF2B5EF4-FFF2-40B4-BE49-F238E27FC236}">
                    <a16:creationId xmlns:a16="http://schemas.microsoft.com/office/drawing/2014/main" id="{C93BD95B-D3F7-4F1E-8BB7-95975526DF7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19968">
                <a:off x="6004854" y="2777776"/>
                <a:ext cx="5279936" cy="3322681"/>
              </a:xfrm>
              <a:prstGeom prst="rect">
                <a:avLst/>
              </a:prstGeom>
              <a:noFill/>
              <a:ln>
                <a:noFill/>
              </a:ln>
            </p:spPr>
          </p:pic>
        </p:grpSp>
      </p:grpSp>
    </p:spTree>
    <p:extLst>
      <p:ext uri="{BB962C8B-B14F-4D97-AF65-F5344CB8AC3E}">
        <p14:creationId xmlns:p14="http://schemas.microsoft.com/office/powerpoint/2010/main" val="2909443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BB4C08E0-B3CE-4A30-838C-719BEB6233BB}"/>
              </a:ext>
            </a:extLst>
          </p:cNvPr>
          <p:cNvGrpSpPr/>
          <p:nvPr/>
        </p:nvGrpSpPr>
        <p:grpSpPr>
          <a:xfrm>
            <a:off x="515700" y="577114"/>
            <a:ext cx="11385788" cy="5625237"/>
            <a:chOff x="339487" y="615214"/>
            <a:chExt cx="11385788" cy="5625237"/>
          </a:xfrm>
        </p:grpSpPr>
        <p:pic>
          <p:nvPicPr>
            <p:cNvPr id="4" name="Image 3" descr="maman et fils rient ensemble tout en jouant dans le salon - handicap photos et images de collection">
              <a:extLst>
                <a:ext uri="{FF2B5EF4-FFF2-40B4-BE49-F238E27FC236}">
                  <a16:creationId xmlns:a16="http://schemas.microsoft.com/office/drawing/2014/main" id="{290BF0A9-65E7-41E3-904C-064E727DE51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21165353">
              <a:off x="339487" y="615214"/>
              <a:ext cx="4425792" cy="2863222"/>
            </a:xfrm>
            <a:prstGeom prst="rect">
              <a:avLst/>
            </a:prstGeom>
            <a:noFill/>
            <a:ln>
              <a:noFill/>
            </a:ln>
          </p:spPr>
        </p:pic>
        <p:pic>
          <p:nvPicPr>
            <p:cNvPr id="10244" name="Picture 4" descr="Handicap : campagne de sensibilisation pour une école inclusive">
              <a:extLst>
                <a:ext uri="{FF2B5EF4-FFF2-40B4-BE49-F238E27FC236}">
                  <a16:creationId xmlns:a16="http://schemas.microsoft.com/office/drawing/2014/main" id="{33E9DD08-2AF1-4320-AB94-B63FB0B85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704186" flipV="1">
              <a:off x="6555901" y="3050461"/>
              <a:ext cx="4343704" cy="296134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petite fille avec la jambe prothétique au rendez-vous d'ergothérapie - handicap photos et images de collection">
              <a:extLst>
                <a:ext uri="{FF2B5EF4-FFF2-40B4-BE49-F238E27FC236}">
                  <a16:creationId xmlns:a16="http://schemas.microsoft.com/office/drawing/2014/main" id="{661F849B-8DA4-420F-8648-26450332F01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42479" y="617896"/>
              <a:ext cx="3482796" cy="2658704"/>
            </a:xfrm>
            <a:prstGeom prst="rect">
              <a:avLst/>
            </a:prstGeom>
            <a:noFill/>
            <a:ln>
              <a:noFill/>
            </a:ln>
          </p:spPr>
        </p:pic>
        <p:pic>
          <p:nvPicPr>
            <p:cNvPr id="10246" name="Picture 6" descr="Handicap à l'école: un travail d'équipe - Le Régional, l'accent de votre  région">
              <a:extLst>
                <a:ext uri="{FF2B5EF4-FFF2-40B4-BE49-F238E27FC236}">
                  <a16:creationId xmlns:a16="http://schemas.microsoft.com/office/drawing/2014/main" id="{923D8917-D2E0-4229-92FC-458AE60B2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77873">
              <a:off x="2346313" y="3447075"/>
              <a:ext cx="2612770" cy="2793376"/>
            </a:xfrm>
            <a:prstGeom prst="rect">
              <a:avLst/>
            </a:prstGeom>
            <a:noFill/>
            <a:extLst>
              <a:ext uri="{909E8E84-426E-40DD-AFC4-6F175D3DCCD1}">
                <a14:hiddenFill xmlns:a14="http://schemas.microsoft.com/office/drawing/2010/main">
                  <a:solidFill>
                    <a:srgbClr val="FFFFFF"/>
                  </a:solidFill>
                </a14:hiddenFill>
              </a:ext>
            </a:extLst>
          </p:spPr>
        </p:pic>
        <p:sp>
          <p:nvSpPr>
            <p:cNvPr id="2" name="Zone de texte 2">
              <a:extLst>
                <a:ext uri="{FF2B5EF4-FFF2-40B4-BE49-F238E27FC236}">
                  <a16:creationId xmlns:a16="http://schemas.microsoft.com/office/drawing/2014/main" id="{6F6FA174-FE26-4AE7-9743-E54096168916}"/>
                </a:ext>
              </a:extLst>
            </p:cNvPr>
            <p:cNvSpPr txBox="1">
              <a:spLocks noChangeArrowheads="1"/>
            </p:cNvSpPr>
            <p:nvPr/>
          </p:nvSpPr>
          <p:spPr bwMode="auto">
            <a:xfrm rot="805388">
              <a:off x="3778073" y="2103831"/>
              <a:ext cx="4751510" cy="629863"/>
            </a:xfrm>
            <a:prstGeom prst="rect">
              <a:avLst/>
            </a:prstGeom>
            <a:solidFill>
              <a:srgbClr val="FFFFFF"/>
            </a:solidFill>
            <a:ln w="28575" algn="ctr">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000"/>
                </a:spcAft>
                <a:buClrTx/>
                <a:buSzTx/>
                <a:buFontTx/>
                <a:buNone/>
                <a:tabLst/>
              </a:pPr>
              <a:r>
                <a:rPr kumimoji="0" lang="fr-FR" altLang="fr-FR" sz="3600" b="1" i="0" u="none" strike="noStrike" cap="none" normalizeH="0" baseline="0" dirty="0">
                  <a:ln>
                    <a:noFill/>
                  </a:ln>
                  <a:solidFill>
                    <a:srgbClr val="000000"/>
                  </a:solidFill>
                  <a:effectLst/>
                  <a:latin typeface="Calibri" panose="020F0502020204030204" pitchFamily="34" charset="0"/>
                </a:rPr>
                <a:t>FAIRE REUSSIR L’ESH</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627180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165D090C-7D19-4F7A-B40F-A4B2E3AA4EE8}"/>
              </a:ext>
            </a:extLst>
          </p:cNvPr>
          <p:cNvGrpSpPr/>
          <p:nvPr/>
        </p:nvGrpSpPr>
        <p:grpSpPr>
          <a:xfrm>
            <a:off x="823038" y="311178"/>
            <a:ext cx="10107961" cy="6235643"/>
            <a:chOff x="582736" y="427346"/>
            <a:chExt cx="10024045" cy="6235643"/>
          </a:xfrm>
        </p:grpSpPr>
        <p:pic>
          <p:nvPicPr>
            <p:cNvPr id="4" name="Image 3" descr="Girl Mocking Clever Kid In Glasses Teenage Bully Demonstrating Mischievous Uncontrollable Delinquent Behavior Cartoon Illustration">
              <a:extLst>
                <a:ext uri="{FF2B5EF4-FFF2-40B4-BE49-F238E27FC236}">
                  <a16:creationId xmlns:a16="http://schemas.microsoft.com/office/drawing/2014/main" id="{80413FFE-C12E-4FB3-BB9E-E564CF7EFAC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22267">
              <a:off x="582736" y="427346"/>
              <a:ext cx="3879439" cy="3326860"/>
            </a:xfrm>
            <a:prstGeom prst="rect">
              <a:avLst/>
            </a:prstGeom>
            <a:noFill/>
            <a:ln>
              <a:noFill/>
            </a:ln>
          </p:spPr>
        </p:pic>
        <p:grpSp>
          <p:nvGrpSpPr>
            <p:cNvPr id="8" name="Groupe 7">
              <a:extLst>
                <a:ext uri="{FF2B5EF4-FFF2-40B4-BE49-F238E27FC236}">
                  <a16:creationId xmlns:a16="http://schemas.microsoft.com/office/drawing/2014/main" id="{D314232A-3017-41A7-9206-C6D4B0F1D436}"/>
                </a:ext>
              </a:extLst>
            </p:cNvPr>
            <p:cNvGrpSpPr/>
            <p:nvPr/>
          </p:nvGrpSpPr>
          <p:grpSpPr>
            <a:xfrm>
              <a:off x="1352785" y="1441496"/>
              <a:ext cx="9253996" cy="5221493"/>
              <a:chOff x="1352785" y="1441496"/>
              <a:chExt cx="9253996" cy="5221493"/>
            </a:xfrm>
          </p:grpSpPr>
          <p:pic>
            <p:nvPicPr>
              <p:cNvPr id="2" name="Image 1">
                <a:extLst>
                  <a:ext uri="{FF2B5EF4-FFF2-40B4-BE49-F238E27FC236}">
                    <a16:creationId xmlns:a16="http://schemas.microsoft.com/office/drawing/2014/main" id="{6DB39CC9-EB16-4111-BEFF-F0FA1F26848C}"/>
                  </a:ext>
                </a:extLst>
              </p:cNvPr>
              <p:cNvPicPr/>
              <p:nvPr/>
            </p:nvPicPr>
            <p:blipFill>
              <a:blip r:embed="rId3"/>
              <a:stretch>
                <a:fillRect/>
              </a:stretch>
            </p:blipFill>
            <p:spPr>
              <a:xfrm>
                <a:off x="1352785" y="3968370"/>
                <a:ext cx="3127218" cy="2694619"/>
              </a:xfrm>
              <a:prstGeom prst="rect">
                <a:avLst/>
              </a:prstGeom>
            </p:spPr>
          </p:pic>
          <p:sp>
            <p:nvSpPr>
              <p:cNvPr id="3" name="Zone de texte 2">
                <a:extLst>
                  <a:ext uri="{FF2B5EF4-FFF2-40B4-BE49-F238E27FC236}">
                    <a16:creationId xmlns:a16="http://schemas.microsoft.com/office/drawing/2014/main" id="{BDFAFA7E-84AC-4012-B799-4FF817145E2E}"/>
                  </a:ext>
                </a:extLst>
              </p:cNvPr>
              <p:cNvSpPr txBox="1">
                <a:spLocks noChangeArrowheads="1"/>
              </p:cNvSpPr>
              <p:nvPr/>
            </p:nvSpPr>
            <p:spPr bwMode="auto">
              <a:xfrm>
                <a:off x="6148388" y="5238346"/>
                <a:ext cx="3127218" cy="610004"/>
              </a:xfrm>
              <a:prstGeom prst="rect">
                <a:avLst/>
              </a:prstGeom>
              <a:solidFill>
                <a:srgbClr val="FFFFFF"/>
              </a:solidFill>
              <a:ln w="38100" algn="ctr">
                <a:solidFill>
                  <a:srgbClr val="92D05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000000"/>
                    </a:solidFill>
                    <a:effectLst/>
                    <a:latin typeface="Calibri" panose="020F0502020204030204" pitchFamily="34" charset="0"/>
                  </a:rPr>
                  <a:t>MOQUERIES</a:t>
                </a:r>
                <a:endParaRPr kumimoji="0" lang="fr-FR" altLang="fr-FR" sz="36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5" name="Image 4">
                <a:extLst>
                  <a:ext uri="{FF2B5EF4-FFF2-40B4-BE49-F238E27FC236}">
                    <a16:creationId xmlns:a16="http://schemas.microsoft.com/office/drawing/2014/main" id="{FDE82086-2A49-47CC-85B2-CC8702CFBF00}"/>
                  </a:ext>
                </a:extLst>
              </p:cNvPr>
              <p:cNvPicPr>
                <a:picLocks noChangeAspect="1"/>
              </p:cNvPicPr>
              <p:nvPr/>
            </p:nvPicPr>
            <p:blipFill>
              <a:blip r:embed="rId4"/>
              <a:stretch>
                <a:fillRect/>
              </a:stretch>
            </p:blipFill>
            <p:spPr>
              <a:xfrm rot="21162843">
                <a:off x="4482206" y="1441496"/>
                <a:ext cx="6124575" cy="2990850"/>
              </a:xfrm>
              <a:prstGeom prst="rect">
                <a:avLst/>
              </a:prstGeom>
            </p:spPr>
          </p:pic>
        </p:grpSp>
      </p:grpSp>
    </p:spTree>
    <p:extLst>
      <p:ext uri="{BB962C8B-B14F-4D97-AF65-F5344CB8AC3E}">
        <p14:creationId xmlns:p14="http://schemas.microsoft.com/office/powerpoint/2010/main" val="257476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E1767F32-C754-4908-B481-EE126CFCDD5C}"/>
              </a:ext>
            </a:extLst>
          </p:cNvPr>
          <p:cNvGrpSpPr/>
          <p:nvPr/>
        </p:nvGrpSpPr>
        <p:grpSpPr>
          <a:xfrm>
            <a:off x="841240" y="330558"/>
            <a:ext cx="10655302" cy="6018726"/>
            <a:chOff x="841240" y="330558"/>
            <a:chExt cx="10655302" cy="6018726"/>
          </a:xfrm>
        </p:grpSpPr>
        <p:pic>
          <p:nvPicPr>
            <p:cNvPr id="3" name="Image 2">
              <a:extLst>
                <a:ext uri="{FF2B5EF4-FFF2-40B4-BE49-F238E27FC236}">
                  <a16:creationId xmlns:a16="http://schemas.microsoft.com/office/drawing/2014/main" id="{227184AC-1560-476A-8D59-6B8A3B56F928}"/>
                </a:ext>
              </a:extLst>
            </p:cNvPr>
            <p:cNvPicPr/>
            <p:nvPr/>
          </p:nvPicPr>
          <p:blipFill>
            <a:blip r:embed="rId2"/>
            <a:stretch>
              <a:fillRect/>
            </a:stretch>
          </p:blipFill>
          <p:spPr>
            <a:xfrm>
              <a:off x="3739167" y="330558"/>
              <a:ext cx="7757375" cy="6018726"/>
            </a:xfrm>
            <a:prstGeom prst="rect">
              <a:avLst/>
            </a:prstGeom>
          </p:spPr>
        </p:pic>
        <p:sp>
          <p:nvSpPr>
            <p:cNvPr id="2" name="Text Box 2">
              <a:extLst>
                <a:ext uri="{FF2B5EF4-FFF2-40B4-BE49-F238E27FC236}">
                  <a16:creationId xmlns:a16="http://schemas.microsoft.com/office/drawing/2014/main" id="{7BD9D64F-C8B5-4A36-A1D2-82C694BDA5AE}"/>
                </a:ext>
              </a:extLst>
            </p:cNvPr>
            <p:cNvSpPr txBox="1">
              <a:spLocks noChangeArrowheads="1"/>
            </p:cNvSpPr>
            <p:nvPr/>
          </p:nvSpPr>
          <p:spPr bwMode="auto">
            <a:xfrm>
              <a:off x="841240" y="3162300"/>
              <a:ext cx="3821247" cy="628649"/>
            </a:xfrm>
            <a:prstGeom prst="rect">
              <a:avLst/>
            </a:prstGeom>
            <a:solidFill>
              <a:srgbClr val="FFFFFF"/>
            </a:solidFill>
            <a:ln w="38100" algn="ctr">
              <a:solidFill>
                <a:srgbClr val="6699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000000"/>
                  </a:solidFill>
                  <a:effectLst/>
                  <a:latin typeface="Calibri" panose="020F0502020204030204" pitchFamily="34" charset="0"/>
                </a:rPr>
                <a:t>DEVALORISATION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837701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377341D6-B284-4015-9E96-003964D33156}"/>
              </a:ext>
            </a:extLst>
          </p:cNvPr>
          <p:cNvGrpSpPr/>
          <p:nvPr/>
        </p:nvGrpSpPr>
        <p:grpSpPr>
          <a:xfrm>
            <a:off x="112004" y="85859"/>
            <a:ext cx="11135157" cy="6858001"/>
            <a:chOff x="528421" y="0"/>
            <a:chExt cx="11135157" cy="6858001"/>
          </a:xfrm>
        </p:grpSpPr>
        <p:grpSp>
          <p:nvGrpSpPr>
            <p:cNvPr id="7" name="Groupe 6">
              <a:extLst>
                <a:ext uri="{FF2B5EF4-FFF2-40B4-BE49-F238E27FC236}">
                  <a16:creationId xmlns:a16="http://schemas.microsoft.com/office/drawing/2014/main" id="{C99C4E39-DA61-4432-A526-92FCA555F7E8}"/>
                </a:ext>
              </a:extLst>
            </p:cNvPr>
            <p:cNvGrpSpPr/>
            <p:nvPr/>
          </p:nvGrpSpPr>
          <p:grpSpPr>
            <a:xfrm>
              <a:off x="528421" y="0"/>
              <a:ext cx="11135157" cy="6858001"/>
              <a:chOff x="545215" y="0"/>
              <a:chExt cx="11135157" cy="6858001"/>
            </a:xfrm>
          </p:grpSpPr>
          <p:pic>
            <p:nvPicPr>
              <p:cNvPr id="4" name="Image 3">
                <a:extLst>
                  <a:ext uri="{FF2B5EF4-FFF2-40B4-BE49-F238E27FC236}">
                    <a16:creationId xmlns:a16="http://schemas.microsoft.com/office/drawing/2014/main" id="{459B5BBA-702C-4CD0-88EE-4B83C573AE91}"/>
                  </a:ext>
                </a:extLst>
              </p:cNvPr>
              <p:cNvPicPr>
                <a:picLocks noChangeAspect="1"/>
              </p:cNvPicPr>
              <p:nvPr/>
            </p:nvPicPr>
            <p:blipFill>
              <a:blip r:embed="rId2"/>
              <a:stretch>
                <a:fillRect/>
              </a:stretch>
            </p:blipFill>
            <p:spPr>
              <a:xfrm>
                <a:off x="545215" y="1"/>
                <a:ext cx="5658716" cy="6858000"/>
              </a:xfrm>
              <a:prstGeom prst="rect">
                <a:avLst/>
              </a:prstGeom>
            </p:spPr>
          </p:pic>
          <p:pic>
            <p:nvPicPr>
              <p:cNvPr id="6" name="Image 5">
                <a:extLst>
                  <a:ext uri="{FF2B5EF4-FFF2-40B4-BE49-F238E27FC236}">
                    <a16:creationId xmlns:a16="http://schemas.microsoft.com/office/drawing/2014/main" id="{41DEEA65-3B8A-42A3-8F42-C73688D906F4}"/>
                  </a:ext>
                </a:extLst>
              </p:cNvPr>
              <p:cNvPicPr/>
              <p:nvPr/>
            </p:nvPicPr>
            <p:blipFill>
              <a:blip r:embed="rId3"/>
              <a:stretch>
                <a:fillRect/>
              </a:stretch>
            </p:blipFill>
            <p:spPr>
              <a:xfrm>
                <a:off x="6156649" y="0"/>
                <a:ext cx="5523723" cy="6858001"/>
              </a:xfrm>
              <a:prstGeom prst="rect">
                <a:avLst/>
              </a:prstGeom>
            </p:spPr>
          </p:pic>
        </p:grpSp>
        <p:sp>
          <p:nvSpPr>
            <p:cNvPr id="8" name="ZoneTexte 7">
              <a:extLst>
                <a:ext uri="{FF2B5EF4-FFF2-40B4-BE49-F238E27FC236}">
                  <a16:creationId xmlns:a16="http://schemas.microsoft.com/office/drawing/2014/main" id="{16A748BF-2D2E-497B-A7B3-A3EE6D9DA74F}"/>
                </a:ext>
              </a:extLst>
            </p:cNvPr>
            <p:cNvSpPr txBox="1"/>
            <p:nvPr/>
          </p:nvSpPr>
          <p:spPr>
            <a:xfrm rot="19530647">
              <a:off x="4705350" y="3974137"/>
              <a:ext cx="3581400" cy="646331"/>
            </a:xfrm>
            <a:prstGeom prst="rect">
              <a:avLst/>
            </a:prstGeom>
            <a:noFill/>
            <a:ln w="38100">
              <a:solidFill>
                <a:srgbClr val="00B0F0"/>
              </a:solidFill>
            </a:ln>
          </p:spPr>
          <p:txBody>
            <a:bodyPr wrap="square" rtlCol="0">
              <a:spAutoFit/>
            </a:bodyPr>
            <a:lstStyle/>
            <a:p>
              <a:pPr algn="ctr"/>
              <a:r>
                <a:rPr lang="fr-FR" sz="3600" b="1" dirty="0">
                  <a:solidFill>
                    <a:srgbClr val="0070C0"/>
                  </a:solidFill>
                </a:rPr>
                <a:t>HARCÈLEMENT</a:t>
              </a:r>
            </a:p>
          </p:txBody>
        </p:sp>
      </p:grpSp>
    </p:spTree>
    <p:extLst>
      <p:ext uri="{BB962C8B-B14F-4D97-AF65-F5344CB8AC3E}">
        <p14:creationId xmlns:p14="http://schemas.microsoft.com/office/powerpoint/2010/main" val="4159253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9AFE84E6-A98E-4005-BB0A-D72749BDF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14" y="0"/>
            <a:ext cx="9012070" cy="66484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AutoShape 4">
            <a:extLst>
              <a:ext uri="{FF2B5EF4-FFF2-40B4-BE49-F238E27FC236}">
                <a16:creationId xmlns:a16="http://schemas.microsoft.com/office/drawing/2014/main" id="{6D1F47EB-B658-48BA-9426-222825B270DA}"/>
              </a:ext>
            </a:extLst>
          </p:cNvPr>
          <p:cNvSpPr>
            <a:spLocks noChangeArrowheads="1"/>
          </p:cNvSpPr>
          <p:nvPr/>
        </p:nvSpPr>
        <p:spPr bwMode="auto">
          <a:xfrm>
            <a:off x="1020753" y="1666945"/>
            <a:ext cx="1920110" cy="606994"/>
          </a:xfrm>
          <a:prstGeom prst="wedgeEllipseCallout">
            <a:avLst>
              <a:gd name="adj1" fmla="val 66481"/>
              <a:gd name="adj2" fmla="val 114361"/>
            </a:avLst>
          </a:prstGeom>
          <a:solidFill>
            <a:srgbClr val="FFFFFF"/>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 name="Text Box 5">
            <a:extLst>
              <a:ext uri="{FF2B5EF4-FFF2-40B4-BE49-F238E27FC236}">
                <a16:creationId xmlns:a16="http://schemas.microsoft.com/office/drawing/2014/main" id="{D17EFB5A-FAF1-4D35-B57C-85976D9D3A18}"/>
              </a:ext>
            </a:extLst>
          </p:cNvPr>
          <p:cNvSpPr txBox="1">
            <a:spLocks noChangeArrowheads="1"/>
          </p:cNvSpPr>
          <p:nvPr/>
        </p:nvSpPr>
        <p:spPr bwMode="auto">
          <a:xfrm>
            <a:off x="1355232" y="1798789"/>
            <a:ext cx="1480777" cy="3433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rgbClr val="000000"/>
                </a:solidFill>
                <a:effectLst/>
                <a:latin typeface="Calibri" panose="020F0502020204030204" pitchFamily="34" charset="0"/>
              </a:rPr>
              <a:t>Madame … !</a:t>
            </a:r>
            <a:endParaRPr kumimoji="0" lang="fr-FR" altLang="fr-FR" sz="2000" b="0" i="0" u="none" strike="noStrike" cap="none" normalizeH="0" baseline="0" dirty="0">
              <a:ln>
                <a:noFill/>
              </a:ln>
              <a:solidFill>
                <a:schemeClr val="tx1"/>
              </a:solidFill>
              <a:effectLst/>
              <a:latin typeface="Arial" panose="020B0604020202020204" pitchFamily="34" charset="0"/>
            </a:endParaRPr>
          </a:p>
        </p:txBody>
      </p:sp>
      <p:sp>
        <p:nvSpPr>
          <p:cNvPr id="5" name="AutoShape 6">
            <a:extLst>
              <a:ext uri="{FF2B5EF4-FFF2-40B4-BE49-F238E27FC236}">
                <a16:creationId xmlns:a16="http://schemas.microsoft.com/office/drawing/2014/main" id="{D55E6C19-168C-43ED-A58E-54731D3D5782}"/>
              </a:ext>
            </a:extLst>
          </p:cNvPr>
          <p:cNvSpPr>
            <a:spLocks noChangeArrowheads="1"/>
          </p:cNvSpPr>
          <p:nvPr/>
        </p:nvSpPr>
        <p:spPr bwMode="auto">
          <a:xfrm>
            <a:off x="5063349" y="914818"/>
            <a:ext cx="3731287" cy="1135672"/>
          </a:xfrm>
          <a:prstGeom prst="wedgeEllipseCallout">
            <a:avLst>
              <a:gd name="adj1" fmla="val -68016"/>
              <a:gd name="adj2" fmla="val -28796"/>
            </a:avLst>
          </a:prstGeom>
          <a:solidFill>
            <a:srgbClr val="FFFFFF"/>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 name="Text Box 7">
            <a:extLst>
              <a:ext uri="{FF2B5EF4-FFF2-40B4-BE49-F238E27FC236}">
                <a16:creationId xmlns:a16="http://schemas.microsoft.com/office/drawing/2014/main" id="{67CC99A8-9329-4E1F-B7B5-56CEADDA54C1}"/>
              </a:ext>
            </a:extLst>
          </p:cNvPr>
          <p:cNvSpPr txBox="1">
            <a:spLocks noChangeArrowheads="1"/>
          </p:cNvSpPr>
          <p:nvPr/>
        </p:nvSpPr>
        <p:spPr bwMode="auto">
          <a:xfrm>
            <a:off x="5411321" y="1010075"/>
            <a:ext cx="3115123" cy="9603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1" u="none" strike="noStrike" cap="none" normalizeH="0" baseline="0" dirty="0">
                <a:ln>
                  <a:noFill/>
                </a:ln>
                <a:solidFill>
                  <a:srgbClr val="000000"/>
                </a:solidFill>
                <a:effectLst/>
                <a:latin typeface="Calibri" panose="020F0502020204030204" pitchFamily="34" charset="0"/>
              </a:rPr>
              <a:t>NON</a:t>
            </a:r>
            <a:r>
              <a:rPr kumimoji="0" lang="fr-FR" altLang="fr-FR" b="1" i="1" u="none" strike="noStrike" cap="none" normalizeH="0" baseline="0" dirty="0">
                <a:ln>
                  <a:noFill/>
                </a:ln>
                <a:solidFill>
                  <a:srgbClr val="000000"/>
                </a:solidFill>
                <a:effectLst/>
                <a:latin typeface="Calibri" panose="020F0502020204030204" pitchFamily="34" charset="0"/>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1" i="1" u="none" strike="noStrike" cap="none" normalizeH="0" baseline="0" dirty="0">
                <a:ln>
                  <a:noFill/>
                </a:ln>
                <a:solidFill>
                  <a:srgbClr val="000000"/>
                </a:solidFill>
                <a:effectLst/>
                <a:latin typeface="Calibri" panose="020F0502020204030204" pitchFamily="34" charset="0"/>
              </a:rPr>
              <a:t>Tais - toi  </a:t>
            </a:r>
            <a:r>
              <a:rPr kumimoji="0" lang="fr-FR" altLang="fr-FR" sz="1200" b="1" i="1" u="none" strike="noStrike" cap="none" normalizeH="0" baseline="0" dirty="0">
                <a:ln>
                  <a:noFill/>
                </a:ln>
                <a:solidFill>
                  <a:srgbClr val="000000"/>
                </a:solidFill>
                <a:effectLst/>
                <a:latin typeface="Calibri" panose="020F0502020204030204" pitchFamily="34" charset="0"/>
              </a:rPr>
              <a:t>…  </a:t>
            </a:r>
            <a:r>
              <a:rPr kumimoji="0" lang="fr-FR" altLang="fr-FR" sz="2200" b="1" i="1" u="none" strike="noStrike" cap="none" normalizeH="0" baseline="0" dirty="0">
                <a:ln>
                  <a:noFill/>
                </a:ln>
                <a:solidFill>
                  <a:srgbClr val="000000"/>
                </a:solidFill>
                <a:effectLst/>
                <a:latin typeface="Calibri" panose="020F0502020204030204" pitchFamily="34" charset="0"/>
              </a:rPr>
              <a:t>s’il</a:t>
            </a:r>
            <a:r>
              <a:rPr kumimoji="0" lang="fr-FR" altLang="fr-FR" sz="2400" b="1" i="1" u="none" strike="noStrike" cap="none" normalizeH="0" baseline="0" dirty="0">
                <a:ln>
                  <a:noFill/>
                </a:ln>
                <a:solidFill>
                  <a:srgbClr val="000000"/>
                </a:solidFill>
                <a:effectLst/>
                <a:latin typeface="Calibri" panose="020F0502020204030204" pitchFamily="34" charset="0"/>
              </a:rPr>
              <a:t>  te plaît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8" name="Text Box 2">
            <a:extLst>
              <a:ext uri="{FF2B5EF4-FFF2-40B4-BE49-F238E27FC236}">
                <a16:creationId xmlns:a16="http://schemas.microsoft.com/office/drawing/2014/main" id="{A94B1213-2FDA-4BE6-B57B-132C98376936}"/>
              </a:ext>
            </a:extLst>
          </p:cNvPr>
          <p:cNvSpPr txBox="1">
            <a:spLocks noChangeArrowheads="1"/>
          </p:cNvSpPr>
          <p:nvPr/>
        </p:nvSpPr>
        <p:spPr bwMode="auto">
          <a:xfrm rot="20933242">
            <a:off x="6213952" y="5048296"/>
            <a:ext cx="5974684" cy="616130"/>
          </a:xfrm>
          <a:prstGeom prst="rect">
            <a:avLst/>
          </a:prstGeom>
          <a:solidFill>
            <a:srgbClr val="FFFFFF"/>
          </a:solidFill>
          <a:ln w="38100" algn="ctr">
            <a:solidFill>
              <a:srgbClr val="EE32D8"/>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000000"/>
                </a:solidFill>
                <a:effectLst/>
                <a:latin typeface="Calibri" panose="020F0502020204030204" pitchFamily="34" charset="0"/>
              </a:rPr>
              <a:t>CONFISCATION DE LA PAROLE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3203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655A5406-B4C4-4A1B-8EA7-5B89D036913D}"/>
              </a:ext>
            </a:extLst>
          </p:cNvPr>
          <p:cNvGrpSpPr/>
          <p:nvPr/>
        </p:nvGrpSpPr>
        <p:grpSpPr>
          <a:xfrm>
            <a:off x="0" y="109498"/>
            <a:ext cx="11874916" cy="6776332"/>
            <a:chOff x="134189" y="40834"/>
            <a:chExt cx="11874916" cy="6776332"/>
          </a:xfrm>
        </p:grpSpPr>
        <p:pic>
          <p:nvPicPr>
            <p:cNvPr id="3" name="Image 2">
              <a:extLst>
                <a:ext uri="{FF2B5EF4-FFF2-40B4-BE49-F238E27FC236}">
                  <a16:creationId xmlns:a16="http://schemas.microsoft.com/office/drawing/2014/main" id="{24E9312C-8218-4BF1-88A5-5EB0CB209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89" y="3350390"/>
              <a:ext cx="3161847" cy="3466776"/>
            </a:xfrm>
            <a:prstGeom prst="rect">
              <a:avLst/>
            </a:prstGeom>
          </p:spPr>
        </p:pic>
        <p:grpSp>
          <p:nvGrpSpPr>
            <p:cNvPr id="18" name="Groupe 17">
              <a:extLst>
                <a:ext uri="{FF2B5EF4-FFF2-40B4-BE49-F238E27FC236}">
                  <a16:creationId xmlns:a16="http://schemas.microsoft.com/office/drawing/2014/main" id="{27F6684D-8345-4907-88B3-79A2F8BBFE02}"/>
                </a:ext>
              </a:extLst>
            </p:cNvPr>
            <p:cNvGrpSpPr/>
            <p:nvPr/>
          </p:nvGrpSpPr>
          <p:grpSpPr>
            <a:xfrm>
              <a:off x="182895" y="40834"/>
              <a:ext cx="11826210" cy="6512323"/>
              <a:chOff x="134189" y="107046"/>
              <a:chExt cx="11826210" cy="6512323"/>
            </a:xfrm>
          </p:grpSpPr>
          <p:sp>
            <p:nvSpPr>
              <p:cNvPr id="9" name="Bulle narrative : ronde 8">
                <a:extLst>
                  <a:ext uri="{FF2B5EF4-FFF2-40B4-BE49-F238E27FC236}">
                    <a16:creationId xmlns:a16="http://schemas.microsoft.com/office/drawing/2014/main" id="{A14DE317-DBD3-4FD5-AEB5-9965A90B2AF8}"/>
                  </a:ext>
                </a:extLst>
              </p:cNvPr>
              <p:cNvSpPr/>
              <p:nvPr/>
            </p:nvSpPr>
            <p:spPr>
              <a:xfrm>
                <a:off x="134189" y="1409426"/>
                <a:ext cx="3519213" cy="1099968"/>
              </a:xfrm>
              <a:prstGeom prst="wedgeEllipseCallout">
                <a:avLst>
                  <a:gd name="adj1" fmla="val 1103"/>
                  <a:gd name="adj2" fmla="val 174693"/>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2E68FB8E-6F0A-4F75-B967-20273A428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939" y="2149259"/>
                <a:ext cx="3313460" cy="4470110"/>
              </a:xfrm>
              <a:prstGeom prst="rect">
                <a:avLst/>
              </a:prstGeom>
            </p:spPr>
          </p:pic>
          <p:sp>
            <p:nvSpPr>
              <p:cNvPr id="14" name="ZoneTexte 13">
                <a:extLst>
                  <a:ext uri="{FF2B5EF4-FFF2-40B4-BE49-F238E27FC236}">
                    <a16:creationId xmlns:a16="http://schemas.microsoft.com/office/drawing/2014/main" id="{4759360F-A420-41C8-99C2-0BA679256595}"/>
                  </a:ext>
                </a:extLst>
              </p:cNvPr>
              <p:cNvSpPr txBox="1"/>
              <p:nvPr/>
            </p:nvSpPr>
            <p:spPr>
              <a:xfrm>
                <a:off x="3884624" y="6034594"/>
                <a:ext cx="4173727" cy="584775"/>
              </a:xfrm>
              <a:prstGeom prst="rect">
                <a:avLst/>
              </a:prstGeom>
              <a:noFill/>
              <a:ln w="19050">
                <a:solidFill>
                  <a:srgbClr val="00B050"/>
                </a:solidFill>
              </a:ln>
            </p:spPr>
            <p:txBody>
              <a:bodyPr wrap="square" rtlCol="0">
                <a:spAutoFit/>
              </a:bodyPr>
              <a:lstStyle/>
              <a:p>
                <a:pPr algn="ctr"/>
                <a:r>
                  <a:rPr lang="fr-FR" sz="1400" b="1" i="1" dirty="0">
                    <a:solidFill>
                      <a:srgbClr val="92D050"/>
                    </a:solidFill>
                  </a:rPr>
                  <a:t>République tunisienne. Code pénal. </a:t>
                </a:r>
              </a:p>
              <a:p>
                <a:pPr algn="ctr"/>
                <a:r>
                  <a:rPr lang="fr-FR" sz="1400" b="1" i="1" dirty="0">
                    <a:solidFill>
                      <a:srgbClr val="92D050"/>
                    </a:solidFill>
                  </a:rPr>
                  <a:t>Art. 253 et 254 relatifs à la révélation de secrets</a:t>
                </a:r>
                <a:r>
                  <a:rPr lang="fr-FR" dirty="0"/>
                  <a:t>.</a:t>
                </a:r>
              </a:p>
            </p:txBody>
          </p:sp>
          <p:sp>
            <p:nvSpPr>
              <p:cNvPr id="15" name="ZoneTexte 14">
                <a:extLst>
                  <a:ext uri="{FF2B5EF4-FFF2-40B4-BE49-F238E27FC236}">
                    <a16:creationId xmlns:a16="http://schemas.microsoft.com/office/drawing/2014/main" id="{0108DE18-1F72-4E23-9E42-A93055826CE3}"/>
                  </a:ext>
                </a:extLst>
              </p:cNvPr>
              <p:cNvSpPr txBox="1"/>
              <p:nvPr/>
            </p:nvSpPr>
            <p:spPr>
              <a:xfrm>
                <a:off x="4885627" y="300261"/>
                <a:ext cx="6363615" cy="1200329"/>
              </a:xfrm>
              <a:prstGeom prst="rect">
                <a:avLst/>
              </a:prstGeom>
              <a:noFill/>
            </p:spPr>
            <p:txBody>
              <a:bodyPr wrap="square" rtlCol="0">
                <a:spAutoFit/>
              </a:bodyPr>
              <a:lstStyle/>
              <a:p>
                <a:r>
                  <a:rPr lang="fr-FR" sz="2400" b="1" dirty="0"/>
                  <a:t>… les profs discutaient entre eux …</a:t>
                </a:r>
              </a:p>
              <a:p>
                <a:r>
                  <a:rPr lang="fr-FR" sz="2400" b="1" dirty="0"/>
                  <a:t>… J’ai entendu … </a:t>
                </a:r>
              </a:p>
              <a:p>
                <a:r>
                  <a:rPr lang="fr-FR" sz="2400" b="1" dirty="0"/>
                  <a:t>… ils disaient que tu avais un problème …</a:t>
                </a:r>
              </a:p>
            </p:txBody>
          </p:sp>
          <p:sp>
            <p:nvSpPr>
              <p:cNvPr id="16" name="Bulle narrative : ronde 15">
                <a:extLst>
                  <a:ext uri="{FF2B5EF4-FFF2-40B4-BE49-F238E27FC236}">
                    <a16:creationId xmlns:a16="http://schemas.microsoft.com/office/drawing/2014/main" id="{0A6D9804-5F8F-45E4-AEAE-5DC1F063507D}"/>
                  </a:ext>
                </a:extLst>
              </p:cNvPr>
              <p:cNvSpPr/>
              <p:nvPr/>
            </p:nvSpPr>
            <p:spPr>
              <a:xfrm>
                <a:off x="3752093" y="107046"/>
                <a:ext cx="7075297" cy="1773242"/>
              </a:xfrm>
              <a:prstGeom prst="wedgeEllipseCallout">
                <a:avLst>
                  <a:gd name="adj1" fmla="val 25186"/>
                  <a:gd name="adj2" fmla="val 102389"/>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 Box 2">
                <a:extLst>
                  <a:ext uri="{FF2B5EF4-FFF2-40B4-BE49-F238E27FC236}">
                    <a16:creationId xmlns:a16="http://schemas.microsoft.com/office/drawing/2014/main" id="{0F3C580E-0A3C-4DE3-8BCC-47F239E92F00}"/>
                  </a:ext>
                </a:extLst>
              </p:cNvPr>
              <p:cNvSpPr txBox="1">
                <a:spLocks noChangeArrowheads="1"/>
              </p:cNvSpPr>
              <p:nvPr/>
            </p:nvSpPr>
            <p:spPr bwMode="auto">
              <a:xfrm rot="530021">
                <a:off x="2402516" y="3044491"/>
                <a:ext cx="6872769" cy="1163955"/>
              </a:xfrm>
              <a:prstGeom prst="rect">
                <a:avLst/>
              </a:prstGeom>
              <a:solidFill>
                <a:srgbClr val="FFFFFF"/>
              </a:solidFill>
              <a:ln w="38100" algn="ctr">
                <a:solidFill>
                  <a:srgbClr val="6699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FF0000"/>
                    </a:solidFill>
                    <a:effectLst/>
                    <a:latin typeface="Calibri" panose="020F0502020204030204" pitchFamily="34" charset="0"/>
                  </a:rPr>
                  <a:t>INDISCRETIONS INVOLONTAIRES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FF0000"/>
                    </a:solidFill>
                    <a:effectLst/>
                    <a:latin typeface="Calibri" panose="020F0502020204030204" pitchFamily="34" charset="0"/>
                  </a:rPr>
                  <a:t>… ATTENTION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0" name="ZoneTexte 9">
                <a:extLst>
                  <a:ext uri="{FF2B5EF4-FFF2-40B4-BE49-F238E27FC236}">
                    <a16:creationId xmlns:a16="http://schemas.microsoft.com/office/drawing/2014/main" id="{D3E0B760-3030-4F72-809F-B52739D4986B}"/>
                  </a:ext>
                </a:extLst>
              </p:cNvPr>
              <p:cNvSpPr txBox="1"/>
              <p:nvPr/>
            </p:nvSpPr>
            <p:spPr>
              <a:xfrm>
                <a:off x="232880" y="1409426"/>
                <a:ext cx="3519213" cy="830997"/>
              </a:xfrm>
              <a:prstGeom prst="rect">
                <a:avLst/>
              </a:prstGeom>
              <a:noFill/>
            </p:spPr>
            <p:txBody>
              <a:bodyPr wrap="square" rtlCol="0">
                <a:spAutoFit/>
              </a:bodyPr>
              <a:lstStyle/>
              <a:p>
                <a:pPr algn="ctr"/>
                <a:r>
                  <a:rPr lang="fr-FR" sz="2400" b="1" dirty="0"/>
                  <a:t>… ils disent tous </a:t>
                </a:r>
              </a:p>
              <a:p>
                <a:pPr algn="ctr"/>
                <a:r>
                  <a:rPr lang="fr-FR" sz="2400" b="1" dirty="0"/>
                  <a:t>que tu n’es pas normal !</a:t>
                </a:r>
              </a:p>
            </p:txBody>
          </p:sp>
        </p:grpSp>
      </p:grpSp>
    </p:spTree>
    <p:extLst>
      <p:ext uri="{BB962C8B-B14F-4D97-AF65-F5344CB8AC3E}">
        <p14:creationId xmlns:p14="http://schemas.microsoft.com/office/powerpoint/2010/main" val="3569894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9D91A04-B730-4FE8-9C59-643D547F1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885" y="544830"/>
            <a:ext cx="2602230" cy="5768340"/>
          </a:xfrm>
          <a:prstGeom prst="rect">
            <a:avLst/>
          </a:prstGeom>
        </p:spPr>
      </p:pic>
    </p:spTree>
    <p:extLst>
      <p:ext uri="{BB962C8B-B14F-4D97-AF65-F5344CB8AC3E}">
        <p14:creationId xmlns:p14="http://schemas.microsoft.com/office/powerpoint/2010/main" val="1683047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901DF0-87C4-46FA-8A2A-93853D1F26F5}"/>
              </a:ext>
            </a:extLst>
          </p:cNvPr>
          <p:cNvSpPr>
            <a:spLocks noGrp="1"/>
          </p:cNvSpPr>
          <p:nvPr>
            <p:ph type="ctrTitle"/>
          </p:nvPr>
        </p:nvSpPr>
        <p:spPr>
          <a:xfrm>
            <a:off x="1481070" y="173620"/>
            <a:ext cx="9144000" cy="2387600"/>
          </a:xfrm>
        </p:spPr>
        <p:txBody>
          <a:bodyPr>
            <a:normAutofit/>
          </a:bodyPr>
          <a:lstStyle/>
          <a:p>
            <a:r>
              <a:rPr lang="fr-FR" sz="4800" b="1" dirty="0">
                <a:solidFill>
                  <a:srgbClr val="0070C0"/>
                </a:solidFill>
              </a:rPr>
              <a:t>Quelle est l’estime de soi, l’image de soi d’un enfant, en situation de handicap ?</a:t>
            </a:r>
          </a:p>
        </p:txBody>
      </p:sp>
      <p:sp>
        <p:nvSpPr>
          <p:cNvPr id="3" name="Sous-titre 2">
            <a:extLst>
              <a:ext uri="{FF2B5EF4-FFF2-40B4-BE49-F238E27FC236}">
                <a16:creationId xmlns:a16="http://schemas.microsoft.com/office/drawing/2014/main" id="{E6F610EC-F5FD-4E08-84F5-76C85580B9F9}"/>
              </a:ext>
            </a:extLst>
          </p:cNvPr>
          <p:cNvSpPr>
            <a:spLocks noGrp="1"/>
          </p:cNvSpPr>
          <p:nvPr>
            <p:ph type="subTitle" idx="1"/>
          </p:nvPr>
        </p:nvSpPr>
        <p:spPr>
          <a:xfrm>
            <a:off x="1524000" y="2756079"/>
            <a:ext cx="9144000" cy="3309870"/>
          </a:xfrm>
        </p:spPr>
        <p:txBody>
          <a:bodyPr>
            <a:normAutofit/>
          </a:bodyPr>
          <a:lstStyle/>
          <a:p>
            <a:pPr algn="l"/>
            <a:r>
              <a:rPr lang="fr-FR" sz="2000" dirty="0">
                <a:effectLst/>
                <a:ea typeface="Times New Roman" panose="02020603050405020304" pitchFamily="18" charset="0"/>
              </a:rPr>
              <a:t>* Les personnes en </a:t>
            </a:r>
            <a:r>
              <a:rPr lang="fr-FR" sz="2000" b="1" dirty="0">
                <a:solidFill>
                  <a:srgbClr val="FF0000"/>
                </a:solidFill>
                <a:effectLst/>
                <a:ea typeface="Times New Roman" panose="02020603050405020304" pitchFamily="18" charset="0"/>
              </a:rPr>
              <a:t>situation de handicap </a:t>
            </a:r>
            <a:r>
              <a:rPr lang="fr-FR" sz="2000" dirty="0">
                <a:effectLst/>
                <a:ea typeface="Times New Roman" panose="02020603050405020304" pitchFamily="18" charset="0"/>
              </a:rPr>
              <a:t>souffrent très fréquemment d’un </a:t>
            </a:r>
            <a:r>
              <a:rPr lang="fr-FR" sz="2000" b="1" dirty="0">
                <a:solidFill>
                  <a:srgbClr val="FF0000"/>
                </a:solidFill>
                <a:effectLst/>
                <a:ea typeface="Times New Roman" panose="02020603050405020304" pitchFamily="18" charset="0"/>
              </a:rPr>
              <a:t>déficit d’image</a:t>
            </a:r>
            <a:r>
              <a:rPr lang="fr-FR" sz="2000" dirty="0">
                <a:effectLst/>
                <a:ea typeface="Times New Roman" panose="02020603050405020304" pitchFamily="18" charset="0"/>
              </a:rPr>
              <a:t>, … leur condition de </a:t>
            </a:r>
            <a:r>
              <a:rPr lang="fr-FR" sz="2000" b="1" dirty="0">
                <a:solidFill>
                  <a:srgbClr val="FF0000"/>
                </a:solidFill>
                <a:effectLst/>
                <a:ea typeface="Times New Roman" panose="02020603050405020304" pitchFamily="18" charset="0"/>
              </a:rPr>
              <a:t>personnes stigmatisées </a:t>
            </a:r>
            <a:r>
              <a:rPr lang="fr-FR" sz="2000" dirty="0">
                <a:effectLst/>
                <a:ea typeface="Times New Roman" panose="02020603050405020304" pitchFamily="18" charset="0"/>
              </a:rPr>
              <a:t>a contribué à </a:t>
            </a:r>
            <a:r>
              <a:rPr lang="fr-FR" sz="2000" b="1" dirty="0">
                <a:solidFill>
                  <a:srgbClr val="FF0000"/>
                </a:solidFill>
                <a:effectLst/>
                <a:ea typeface="Times New Roman" panose="02020603050405020304" pitchFamily="18" charset="0"/>
              </a:rPr>
              <a:t>dévaloriser </a:t>
            </a:r>
            <a:r>
              <a:rPr lang="fr-FR" sz="2000" dirty="0">
                <a:effectLst/>
                <a:ea typeface="Times New Roman" panose="02020603050405020304" pitchFamily="18" charset="0"/>
              </a:rPr>
              <a:t>leur image personnelle. </a:t>
            </a:r>
          </a:p>
          <a:p>
            <a:pPr algn="l"/>
            <a:r>
              <a:rPr lang="fr-FR" sz="1050" b="1" dirty="0">
                <a:solidFill>
                  <a:srgbClr val="4D4D4D"/>
                </a:solidFill>
                <a:effectLst/>
                <a:ea typeface="Times New Roman" panose="02020603050405020304" pitchFamily="18" charset="0"/>
              </a:rPr>
              <a:t>Image de soi et handicap </a:t>
            </a:r>
            <a:r>
              <a:rPr lang="fr-FR" sz="1050" b="0" dirty="0">
                <a:solidFill>
                  <a:srgbClr val="4D4D4D"/>
                </a:solidFill>
                <a:effectLst/>
                <a:ea typeface="Times New Roman" panose="02020603050405020304" pitchFamily="18" charset="0"/>
              </a:rPr>
              <a:t>Jean-René </a:t>
            </a:r>
            <a:r>
              <a:rPr lang="fr-FR" sz="1050" b="0" dirty="0" err="1">
                <a:solidFill>
                  <a:srgbClr val="4D4D4D"/>
                </a:solidFill>
                <a:effectLst/>
                <a:ea typeface="Times New Roman" panose="02020603050405020304" pitchFamily="18" charset="0"/>
              </a:rPr>
              <a:t>Loubat</a:t>
            </a:r>
            <a:r>
              <a:rPr lang="fr-FR" sz="1050" b="0" dirty="0">
                <a:solidFill>
                  <a:srgbClr val="4D4D4D"/>
                </a:solidFill>
                <a:effectLst/>
                <a:ea typeface="Times New Roman" panose="02020603050405020304" pitchFamily="18" charset="0"/>
              </a:rPr>
              <a:t>,  2005 </a:t>
            </a:r>
            <a:r>
              <a:rPr lang="fr-FR" sz="1050" b="1" u="sng" dirty="0">
                <a:solidFill>
                  <a:srgbClr val="0000FF"/>
                </a:solidFill>
                <a:effectLst/>
                <a:ea typeface="Times New Roman" panose="02020603050405020304" pitchFamily="18" charset="0"/>
                <a:cs typeface="Times New Roman" panose="02020603050405020304" pitchFamily="18" charset="0"/>
                <a:hlinkClick r:id="rId2"/>
              </a:rPr>
              <a:t>https://www.lien-social.com/Image-de-soi-et-handicap</a:t>
            </a:r>
            <a:endParaRPr lang="fr-FR" sz="1050" b="1" u="sng" dirty="0">
              <a:solidFill>
                <a:srgbClr val="0000FF"/>
              </a:solidFill>
              <a:effectLst/>
              <a:ea typeface="Times New Roman" panose="02020603050405020304" pitchFamily="18" charset="0"/>
              <a:cs typeface="Times New Roman" panose="02020603050405020304" pitchFamily="18" charset="0"/>
            </a:endParaRPr>
          </a:p>
          <a:p>
            <a:pPr algn="l"/>
            <a:endParaRPr lang="fr-FR" sz="1050" b="1" u="sng" dirty="0">
              <a:solidFill>
                <a:srgbClr val="0000FF"/>
              </a:solidFill>
              <a:effectLst/>
              <a:ea typeface="Times New Roman" panose="02020603050405020304" pitchFamily="18" charset="0"/>
              <a:cs typeface="Times New Roman" panose="02020603050405020304" pitchFamily="18" charset="0"/>
            </a:endParaRPr>
          </a:p>
          <a:p>
            <a:pPr algn="l"/>
            <a:r>
              <a:rPr lang="fr-FR" sz="2000" dirty="0">
                <a:solidFill>
                  <a:srgbClr val="202122"/>
                </a:solidFill>
              </a:rPr>
              <a:t>* l’estime de soi d’un </a:t>
            </a:r>
            <a:r>
              <a:rPr lang="fr-FR" sz="2000" b="1" dirty="0">
                <a:solidFill>
                  <a:srgbClr val="FF0000"/>
                </a:solidFill>
              </a:rPr>
              <a:t>élève en situation de handicap </a:t>
            </a:r>
            <a:r>
              <a:rPr lang="fr-FR" sz="2000" dirty="0">
                <a:solidFill>
                  <a:srgbClr val="202122"/>
                </a:solidFill>
              </a:rPr>
              <a:t>est naturellement particulièrement </a:t>
            </a:r>
            <a:r>
              <a:rPr lang="fr-FR" sz="2000" b="1" dirty="0">
                <a:solidFill>
                  <a:srgbClr val="FF0000"/>
                </a:solidFill>
              </a:rPr>
              <a:t>sensible</a:t>
            </a:r>
            <a:r>
              <a:rPr lang="fr-FR" sz="2000" dirty="0">
                <a:solidFill>
                  <a:srgbClr val="202122"/>
                </a:solidFill>
              </a:rPr>
              <a:t> :</a:t>
            </a:r>
          </a:p>
          <a:p>
            <a:pPr algn="l"/>
            <a:r>
              <a:rPr lang="fr-FR" i="1" baseline="30000" dirty="0">
                <a:effectLst/>
                <a:ea typeface="Times New Roman" panose="02020603050405020304" pitchFamily="18" charset="0"/>
              </a:rPr>
              <a:t>Non seulement il sera le spectateur passif et impuissant de sa </a:t>
            </a:r>
            <a:r>
              <a:rPr lang="fr-FR" b="1" i="1" baseline="30000" dirty="0">
                <a:solidFill>
                  <a:srgbClr val="FF0000"/>
                </a:solidFill>
                <a:effectLst/>
                <a:ea typeface="Times New Roman" panose="02020603050405020304" pitchFamily="18" charset="0"/>
              </a:rPr>
              <a:t>différence</a:t>
            </a:r>
            <a:r>
              <a:rPr lang="fr-FR" i="1" baseline="30000" dirty="0">
                <a:solidFill>
                  <a:srgbClr val="FF0000"/>
                </a:solidFill>
                <a:effectLst/>
                <a:ea typeface="Times New Roman" panose="02020603050405020304" pitchFamily="18" charset="0"/>
              </a:rPr>
              <a:t>, </a:t>
            </a:r>
            <a:r>
              <a:rPr lang="fr-FR" i="1" baseline="30000" dirty="0">
                <a:effectLst/>
                <a:ea typeface="Times New Roman" panose="02020603050405020304" pitchFamily="18" charset="0"/>
              </a:rPr>
              <a:t>mais</a:t>
            </a:r>
            <a:r>
              <a:rPr lang="fr-FR" i="1" baseline="30000" dirty="0">
                <a:solidFill>
                  <a:srgbClr val="FF0000"/>
                </a:solidFill>
                <a:effectLst/>
                <a:ea typeface="Times New Roman" panose="02020603050405020304" pitchFamily="18" charset="0"/>
              </a:rPr>
              <a:t> </a:t>
            </a:r>
            <a:r>
              <a:rPr lang="fr-FR" i="1" baseline="30000" dirty="0">
                <a:effectLst/>
                <a:ea typeface="Times New Roman" panose="02020603050405020304" pitchFamily="18" charset="0"/>
              </a:rPr>
              <a:t>les autres lui feront ressentir quelque fois douloureusement</a:t>
            </a:r>
            <a:r>
              <a:rPr lang="fr-FR" b="1" i="1" baseline="30000" dirty="0">
                <a:solidFill>
                  <a:srgbClr val="FF0000"/>
                </a:solidFill>
                <a:effectLst/>
                <a:ea typeface="Times New Roman" panose="02020603050405020304" pitchFamily="18" charset="0"/>
              </a:rPr>
              <a:t> </a:t>
            </a:r>
            <a:r>
              <a:rPr lang="fr-FR" i="1" baseline="30000" dirty="0">
                <a:effectLst/>
                <a:ea typeface="Times New Roman" panose="02020603050405020304" pitchFamily="18" charset="0"/>
              </a:rPr>
              <a:t>qu’</a:t>
            </a:r>
            <a:r>
              <a:rPr lang="fr-FR" b="1" i="1" baseline="30000" dirty="0">
                <a:solidFill>
                  <a:srgbClr val="FF0000"/>
                </a:solidFill>
                <a:effectLst/>
                <a:ea typeface="Times New Roman" panose="02020603050405020304" pitchFamily="18" charset="0"/>
              </a:rPr>
              <a:t>il ne peut pas faire comme eux</a:t>
            </a:r>
            <a:r>
              <a:rPr lang="fr-FR" i="1" baseline="30000" dirty="0">
                <a:effectLst/>
                <a:ea typeface="Times New Roman" panose="02020603050405020304" pitchFamily="18" charset="0"/>
              </a:rPr>
              <a:t>…. À partir de cet instant la </a:t>
            </a:r>
            <a:r>
              <a:rPr lang="fr-FR" b="1" i="1" baseline="30000" dirty="0">
                <a:solidFill>
                  <a:srgbClr val="FF0000"/>
                </a:solidFill>
                <a:effectLst/>
                <a:ea typeface="Times New Roman" panose="02020603050405020304" pitchFamily="18" charset="0"/>
              </a:rPr>
              <a:t>souffrance</a:t>
            </a:r>
            <a:r>
              <a:rPr lang="fr-FR" i="1" baseline="30000" dirty="0">
                <a:solidFill>
                  <a:srgbClr val="FF0000"/>
                </a:solidFill>
                <a:effectLst/>
                <a:ea typeface="Times New Roman" panose="02020603050405020304" pitchFamily="18" charset="0"/>
              </a:rPr>
              <a:t> </a:t>
            </a:r>
            <a:r>
              <a:rPr lang="fr-FR" i="1" baseline="30000" dirty="0">
                <a:effectLst/>
                <a:ea typeface="Times New Roman" panose="02020603050405020304" pitchFamily="18" charset="0"/>
              </a:rPr>
              <a:t>s’intensifie. </a:t>
            </a:r>
            <a:r>
              <a:rPr lang="fr-FR" baseline="30000" dirty="0">
                <a:effectLst/>
                <a:ea typeface="Times New Roman" panose="02020603050405020304" pitchFamily="18" charset="0"/>
              </a:rPr>
              <a:t> </a:t>
            </a:r>
          </a:p>
          <a:p>
            <a:pPr algn="l"/>
            <a:r>
              <a:rPr lang="fr-FR" sz="1050" b="1" i="1" baseline="30000" dirty="0">
                <a:effectLst/>
                <a:ea typeface="Calibri" panose="020F0502020204030204" pitchFamily="34" charset="0"/>
              </a:rPr>
              <a:t>Les traumatismes de l’enfance.</a:t>
            </a:r>
            <a:r>
              <a:rPr lang="fr-FR" sz="1050" baseline="30000" dirty="0">
                <a:effectLst/>
                <a:ea typeface="Calibri" panose="020F0502020204030204" pitchFamily="34" charset="0"/>
              </a:rPr>
              <a:t> Marc </a:t>
            </a:r>
            <a:r>
              <a:rPr lang="fr-FR" sz="1050" baseline="30000" dirty="0" err="1">
                <a:effectLst/>
                <a:ea typeface="Calibri" panose="020F0502020204030204" pitchFamily="34" charset="0"/>
              </a:rPr>
              <a:t>Belhassen</a:t>
            </a:r>
            <a:r>
              <a:rPr lang="fr-FR" sz="1050" baseline="30000" dirty="0">
                <a:effectLst/>
                <a:ea typeface="Calibri" panose="020F0502020204030204" pitchFamily="34" charset="0"/>
              </a:rPr>
              <a:t>, Essais du Pommier, 2011 </a:t>
            </a:r>
            <a:r>
              <a:rPr lang="fr-FR" sz="1050" baseline="30000" dirty="0">
                <a:effectLst/>
                <a:ea typeface="Calibri" panose="020F0502020204030204" pitchFamily="34" charset="0"/>
                <a:hlinkClick r:id="rId3"/>
              </a:rPr>
              <a:t>https://www.decitre.fr/livres/les-traumatismes-de-l-enfance-9782746505292.html</a:t>
            </a:r>
            <a:endParaRPr lang="fr-FR" sz="1050" baseline="30000" dirty="0">
              <a:effectLst/>
              <a:ea typeface="Calibri" panose="020F0502020204030204" pitchFamily="34" charset="0"/>
            </a:endParaRPr>
          </a:p>
          <a:p>
            <a:pPr algn="l"/>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800" b="1"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3212686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BE835C9A-26E2-4E62-989B-C9B9AA08FA75}"/>
              </a:ext>
            </a:extLst>
          </p:cNvPr>
          <p:cNvPicPr>
            <a:picLocks noChangeAspect="1"/>
          </p:cNvPicPr>
          <p:nvPr/>
        </p:nvPicPr>
        <p:blipFill>
          <a:blip r:embed="rId2"/>
          <a:stretch>
            <a:fillRect/>
          </a:stretch>
        </p:blipFill>
        <p:spPr>
          <a:xfrm>
            <a:off x="1416433" y="0"/>
            <a:ext cx="9097877" cy="6858000"/>
          </a:xfrm>
          <a:prstGeom prst="rect">
            <a:avLst/>
          </a:prstGeom>
        </p:spPr>
      </p:pic>
    </p:spTree>
    <p:extLst>
      <p:ext uri="{BB962C8B-B14F-4D97-AF65-F5344CB8AC3E}">
        <p14:creationId xmlns:p14="http://schemas.microsoft.com/office/powerpoint/2010/main" val="74913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61AE831-DFC4-41D9-88CF-0BA61D0C9FDB}"/>
              </a:ext>
            </a:extLst>
          </p:cNvPr>
          <p:cNvPicPr>
            <a:picLocks noChangeAspect="1"/>
          </p:cNvPicPr>
          <p:nvPr/>
        </p:nvPicPr>
        <p:blipFill>
          <a:blip r:embed="rId2"/>
          <a:stretch>
            <a:fillRect/>
          </a:stretch>
        </p:blipFill>
        <p:spPr>
          <a:xfrm>
            <a:off x="3417708" y="0"/>
            <a:ext cx="5356583" cy="6858000"/>
          </a:xfrm>
          <a:prstGeom prst="rect">
            <a:avLst/>
          </a:prstGeom>
        </p:spPr>
      </p:pic>
    </p:spTree>
    <p:extLst>
      <p:ext uri="{BB962C8B-B14F-4D97-AF65-F5344CB8AC3E}">
        <p14:creationId xmlns:p14="http://schemas.microsoft.com/office/powerpoint/2010/main" val="4194990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C2AD33CB-0A7E-4484-8014-12D5AA39F7E5}"/>
              </a:ext>
            </a:extLst>
          </p:cNvPr>
          <p:cNvGrpSpPr/>
          <p:nvPr/>
        </p:nvGrpSpPr>
        <p:grpSpPr>
          <a:xfrm>
            <a:off x="974501" y="1661828"/>
            <a:ext cx="10890756" cy="3785652"/>
            <a:chOff x="819955" y="1575969"/>
            <a:chExt cx="10890756" cy="3785652"/>
          </a:xfrm>
        </p:grpSpPr>
        <p:sp>
          <p:nvSpPr>
            <p:cNvPr id="3" name="ZoneTexte 2">
              <a:extLst>
                <a:ext uri="{FF2B5EF4-FFF2-40B4-BE49-F238E27FC236}">
                  <a16:creationId xmlns:a16="http://schemas.microsoft.com/office/drawing/2014/main" id="{3D158D74-84E1-4250-B3D6-5BC983981D55}"/>
                </a:ext>
              </a:extLst>
            </p:cNvPr>
            <p:cNvSpPr txBox="1"/>
            <p:nvPr/>
          </p:nvSpPr>
          <p:spPr>
            <a:xfrm>
              <a:off x="819955" y="1575969"/>
              <a:ext cx="3825025" cy="3785652"/>
            </a:xfrm>
            <a:prstGeom prst="rect">
              <a:avLst/>
            </a:prstGeom>
            <a:noFill/>
          </p:spPr>
          <p:txBody>
            <a:bodyPr wrap="square" rtlCol="0">
              <a:spAutoFit/>
            </a:bodyPr>
            <a:lstStyle/>
            <a:p>
              <a:r>
                <a:rPr lang="fr-FR" sz="2400" b="1" dirty="0"/>
                <a:t>La pyramide des besoins ou pyramide de Maslow ordonne, hiérarchise les besoins essentiels de l’homme, du besoin de base au besoin le plus évolué. </a:t>
              </a:r>
            </a:p>
            <a:p>
              <a:endParaRPr lang="fr-FR" sz="2400" b="1" dirty="0"/>
            </a:p>
            <a:p>
              <a:r>
                <a:rPr lang="fr-FR" sz="2400" b="1" dirty="0"/>
                <a:t>Où se situe le </a:t>
              </a:r>
              <a:r>
                <a:rPr lang="fr-FR" sz="2400" b="1" dirty="0">
                  <a:solidFill>
                    <a:srgbClr val="FF0000"/>
                  </a:solidFill>
                </a:rPr>
                <a:t>besoin d’estime de soi</a:t>
              </a:r>
              <a:r>
                <a:rPr lang="fr-FR" sz="2400" b="1" dirty="0"/>
                <a:t>, à quel niveau de la pyramide? </a:t>
              </a:r>
            </a:p>
          </p:txBody>
        </p:sp>
        <p:grpSp>
          <p:nvGrpSpPr>
            <p:cNvPr id="4" name="Group 2">
              <a:extLst>
                <a:ext uri="{FF2B5EF4-FFF2-40B4-BE49-F238E27FC236}">
                  <a16:creationId xmlns:a16="http://schemas.microsoft.com/office/drawing/2014/main" id="{C94FDCCA-FCD2-4F69-9BC7-1B48F360577C}"/>
                </a:ext>
              </a:extLst>
            </p:cNvPr>
            <p:cNvGrpSpPr>
              <a:grpSpLocks/>
            </p:cNvGrpSpPr>
            <p:nvPr/>
          </p:nvGrpSpPr>
          <p:grpSpPr bwMode="auto">
            <a:xfrm>
              <a:off x="4647119" y="1716798"/>
              <a:ext cx="7063592" cy="3503994"/>
              <a:chOff x="106591011" y="106449781"/>
              <a:chExt cx="6553768" cy="3005588"/>
            </a:xfrm>
          </p:grpSpPr>
          <p:pic>
            <p:nvPicPr>
              <p:cNvPr id="1027" name="Picture 3">
                <a:extLst>
                  <a:ext uri="{FF2B5EF4-FFF2-40B4-BE49-F238E27FC236}">
                    <a16:creationId xmlns:a16="http://schemas.microsoft.com/office/drawing/2014/main" id="{A549F1F7-152C-4009-BD7A-2AFAC8EB6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91011" y="106449781"/>
                <a:ext cx="6553768" cy="30055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Zone de texte 2">
                <a:extLst>
                  <a:ext uri="{FF2B5EF4-FFF2-40B4-BE49-F238E27FC236}">
                    <a16:creationId xmlns:a16="http://schemas.microsoft.com/office/drawing/2014/main" id="{EB0E3AE7-0286-4F54-8118-10F594ABDC6A}"/>
                  </a:ext>
                </a:extLst>
              </p:cNvPr>
              <p:cNvSpPr txBox="1">
                <a:spLocks noChangeArrowheads="1"/>
              </p:cNvSpPr>
              <p:nvPr/>
            </p:nvSpPr>
            <p:spPr bwMode="auto">
              <a:xfrm>
                <a:off x="107793356" y="106986037"/>
                <a:ext cx="1223368" cy="41616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000"/>
                  </a:spcAft>
                  <a:buClrTx/>
                  <a:buSzTx/>
                  <a:buFontTx/>
                  <a:buNone/>
                  <a:tabLst/>
                </a:pPr>
                <a:r>
                  <a:rPr kumimoji="0" lang="fr-FR" altLang="fr-FR" sz="1000" b="1" i="1" u="none" strike="noStrike" cap="none" normalizeH="0" baseline="0" dirty="0">
                    <a:ln>
                      <a:noFill/>
                    </a:ln>
                    <a:solidFill>
                      <a:srgbClr val="FF0000"/>
                    </a:solidFill>
                    <a:effectLst/>
                    <a:latin typeface="Times New Roman" panose="02020603050405020304" pitchFamily="18" charset="0"/>
                  </a:rPr>
                  <a:t>Besoin </a:t>
                </a:r>
              </a:p>
              <a:p>
                <a:pPr marL="0" marR="0" lvl="0" indent="0" algn="ctr" defTabSz="914400" rtl="0" eaLnBrk="0" fontAlgn="base" latinLnBrk="0" hangingPunct="0">
                  <a:lnSpc>
                    <a:spcPct val="100000"/>
                  </a:lnSpc>
                  <a:spcBef>
                    <a:spcPct val="0"/>
                  </a:spcBef>
                  <a:spcAft>
                    <a:spcPts val="1000"/>
                  </a:spcAft>
                  <a:buClrTx/>
                  <a:buSzTx/>
                  <a:buFontTx/>
                  <a:buNone/>
                  <a:tabLst/>
                </a:pPr>
                <a:r>
                  <a:rPr kumimoji="0" lang="fr-FR" altLang="fr-FR" sz="1000" b="1" i="1" u="none" strike="noStrike" cap="none" normalizeH="0" baseline="0" dirty="0">
                    <a:ln>
                      <a:noFill/>
                    </a:ln>
                    <a:solidFill>
                      <a:srgbClr val="FF0000"/>
                    </a:solidFill>
                    <a:effectLst/>
                    <a:latin typeface="Times New Roman" panose="02020603050405020304" pitchFamily="18" charset="0"/>
                  </a:rPr>
                  <a:t>d’estime de soi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2459721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8B075A1-7C45-421B-A29D-F8B6ECEF5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959" y="890251"/>
            <a:ext cx="8657554" cy="5526099"/>
          </a:xfrm>
          <a:prstGeom prst="rect">
            <a:avLst/>
          </a:prstGeom>
        </p:spPr>
      </p:pic>
    </p:spTree>
    <p:extLst>
      <p:ext uri="{BB962C8B-B14F-4D97-AF65-F5344CB8AC3E}">
        <p14:creationId xmlns:p14="http://schemas.microsoft.com/office/powerpoint/2010/main" val="307930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yramide-maslow-enseignement-dobi-be">
            <a:extLst>
              <a:ext uri="{FF2B5EF4-FFF2-40B4-BE49-F238E27FC236}">
                <a16:creationId xmlns:a16="http://schemas.microsoft.com/office/drawing/2014/main" id="{45057164-8F37-4520-A3B7-38843DEE6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843" y="233569"/>
            <a:ext cx="4700676" cy="66931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81CD14D0-5C1C-4C8D-A909-76D54C9EA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72" y="2013012"/>
            <a:ext cx="6063811" cy="30080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022652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AF824946-CCFF-4CFB-8262-5708647A1CC6}"/>
              </a:ext>
            </a:extLst>
          </p:cNvPr>
          <p:cNvGrpSpPr/>
          <p:nvPr/>
        </p:nvGrpSpPr>
        <p:grpSpPr>
          <a:xfrm>
            <a:off x="1013140" y="281019"/>
            <a:ext cx="10276468" cy="6295962"/>
            <a:chOff x="1383115" y="347730"/>
            <a:chExt cx="9971758" cy="6295962"/>
          </a:xfrm>
        </p:grpSpPr>
        <p:pic>
          <p:nvPicPr>
            <p:cNvPr id="2" name="Image 1" descr="La punition pour les élèves handicapés : est-ce normal ?">
              <a:extLst>
                <a:ext uri="{FF2B5EF4-FFF2-40B4-BE49-F238E27FC236}">
                  <a16:creationId xmlns:a16="http://schemas.microsoft.com/office/drawing/2014/main" id="{8BEA3D39-0F9E-42FC-823E-BA22D0B0EFD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391" y="347730"/>
              <a:ext cx="7143482" cy="4378817"/>
            </a:xfrm>
            <a:prstGeom prst="rect">
              <a:avLst/>
            </a:prstGeom>
            <a:noFill/>
            <a:ln>
              <a:noFill/>
            </a:ln>
          </p:spPr>
        </p:pic>
        <p:pic>
          <p:nvPicPr>
            <p:cNvPr id="4098" name="Picture 2" descr="illustrations, cliparts, dessins animés et icônes de gronder - punition enfant">
              <a:extLst>
                <a:ext uri="{FF2B5EF4-FFF2-40B4-BE49-F238E27FC236}">
                  <a16:creationId xmlns:a16="http://schemas.microsoft.com/office/drawing/2014/main" id="{C4108AE8-09C8-40D7-AB61-01FD553B5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115" y="815718"/>
              <a:ext cx="3664669" cy="457709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318D6098-BBD3-4BC4-9F4C-03D3463CD1D9}"/>
                </a:ext>
              </a:extLst>
            </p:cNvPr>
            <p:cNvPicPr>
              <a:picLocks noChangeAspect="1"/>
            </p:cNvPicPr>
            <p:nvPr/>
          </p:nvPicPr>
          <p:blipFill>
            <a:blip r:embed="rId4"/>
            <a:stretch>
              <a:fillRect/>
            </a:stretch>
          </p:blipFill>
          <p:spPr>
            <a:xfrm>
              <a:off x="7090317" y="4141938"/>
              <a:ext cx="1909596" cy="2501754"/>
            </a:xfrm>
            <a:prstGeom prst="rect">
              <a:avLst/>
            </a:prstGeom>
          </p:spPr>
        </p:pic>
        <p:sp>
          <p:nvSpPr>
            <p:cNvPr id="5" name="Text Box 5">
              <a:extLst>
                <a:ext uri="{FF2B5EF4-FFF2-40B4-BE49-F238E27FC236}">
                  <a16:creationId xmlns:a16="http://schemas.microsoft.com/office/drawing/2014/main" id="{FD87D358-A00D-4760-A409-387F743AFBEC}"/>
                </a:ext>
              </a:extLst>
            </p:cNvPr>
            <p:cNvSpPr txBox="1">
              <a:spLocks noChangeArrowheads="1"/>
            </p:cNvSpPr>
            <p:nvPr/>
          </p:nvSpPr>
          <p:spPr bwMode="auto">
            <a:xfrm>
              <a:off x="4332468" y="5526280"/>
              <a:ext cx="2580066" cy="612650"/>
            </a:xfrm>
            <a:prstGeom prst="rect">
              <a:avLst/>
            </a:prstGeom>
            <a:solidFill>
              <a:srgbClr val="FFFFFF"/>
            </a:solidFill>
            <a:ln w="38100" algn="ctr">
              <a:solidFill>
                <a:srgbClr val="66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000000"/>
                  </a:solidFill>
                  <a:effectLst/>
                  <a:latin typeface="Calibri" panose="020F0502020204030204" pitchFamily="34" charset="0"/>
                </a:rPr>
                <a:t>PUNITION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662804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0730835-BE98-48AA-B50C-B3F042FFB133}"/>
              </a:ext>
            </a:extLst>
          </p:cNvPr>
          <p:cNvPicPr>
            <a:picLocks noChangeAspect="1"/>
          </p:cNvPicPr>
          <p:nvPr/>
        </p:nvPicPr>
        <p:blipFill>
          <a:blip r:embed="rId2"/>
          <a:stretch>
            <a:fillRect/>
          </a:stretch>
        </p:blipFill>
        <p:spPr>
          <a:xfrm>
            <a:off x="1186475" y="90905"/>
            <a:ext cx="10293163" cy="6676190"/>
          </a:xfrm>
          <a:prstGeom prst="rect">
            <a:avLst/>
          </a:prstGeom>
        </p:spPr>
      </p:pic>
    </p:spTree>
    <p:extLst>
      <p:ext uri="{BB962C8B-B14F-4D97-AF65-F5344CB8AC3E}">
        <p14:creationId xmlns:p14="http://schemas.microsoft.com/office/powerpoint/2010/main" val="3140556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996927F9-FEB6-455A-BD89-47B60E06405A}"/>
              </a:ext>
            </a:extLst>
          </p:cNvPr>
          <p:cNvGrpSpPr/>
          <p:nvPr/>
        </p:nvGrpSpPr>
        <p:grpSpPr>
          <a:xfrm>
            <a:off x="1044006" y="224906"/>
            <a:ext cx="9695431" cy="6633094"/>
            <a:chOff x="1044006" y="224906"/>
            <a:chExt cx="9695431" cy="6633094"/>
          </a:xfrm>
        </p:grpSpPr>
        <p:pic>
          <p:nvPicPr>
            <p:cNvPr id="5" name="Image 4">
              <a:extLst>
                <a:ext uri="{FF2B5EF4-FFF2-40B4-BE49-F238E27FC236}">
                  <a16:creationId xmlns:a16="http://schemas.microsoft.com/office/drawing/2014/main" id="{812319D4-6612-4902-9EE0-233CDC1A66BD}"/>
                </a:ext>
              </a:extLst>
            </p:cNvPr>
            <p:cNvPicPr>
              <a:picLocks noChangeAspect="1"/>
            </p:cNvPicPr>
            <p:nvPr/>
          </p:nvPicPr>
          <p:blipFill>
            <a:blip r:embed="rId2"/>
            <a:stretch>
              <a:fillRect/>
            </a:stretch>
          </p:blipFill>
          <p:spPr>
            <a:xfrm>
              <a:off x="1346166" y="224906"/>
              <a:ext cx="9393271" cy="6633094"/>
            </a:xfrm>
            <a:prstGeom prst="rect">
              <a:avLst/>
            </a:prstGeom>
          </p:spPr>
        </p:pic>
        <p:sp useBgFill="1">
          <p:nvSpPr>
            <p:cNvPr id="6" name="Text Box 6">
              <a:extLst>
                <a:ext uri="{FF2B5EF4-FFF2-40B4-BE49-F238E27FC236}">
                  <a16:creationId xmlns:a16="http://schemas.microsoft.com/office/drawing/2014/main" id="{F3835EBC-7510-4890-B09C-3AE395DCCD74}"/>
                </a:ext>
              </a:extLst>
            </p:cNvPr>
            <p:cNvSpPr txBox="1">
              <a:spLocks noChangeArrowheads="1"/>
            </p:cNvSpPr>
            <p:nvPr/>
          </p:nvSpPr>
          <p:spPr bwMode="auto">
            <a:xfrm rot="681728">
              <a:off x="1044006" y="5184865"/>
              <a:ext cx="6632620" cy="589900"/>
            </a:xfrm>
            <a:prstGeom prst="rect">
              <a:avLst/>
            </a:prstGeom>
            <a:ln w="38100" algn="ctr">
              <a:solidFill>
                <a:srgbClr val="FFFF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000000"/>
                  </a:solidFill>
                  <a:effectLst/>
                  <a:latin typeface="Calibri" panose="020F0502020204030204" pitchFamily="34" charset="0"/>
                </a:rPr>
                <a:t>VIOLENCE VERBALE, INSULTES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94517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596DF952-1412-4280-BFE6-74CEA95190EB}"/>
              </a:ext>
            </a:extLst>
          </p:cNvPr>
          <p:cNvGrpSpPr/>
          <p:nvPr/>
        </p:nvGrpSpPr>
        <p:grpSpPr>
          <a:xfrm>
            <a:off x="143747" y="49245"/>
            <a:ext cx="12024145" cy="6598752"/>
            <a:chOff x="143747" y="49245"/>
            <a:chExt cx="12024145" cy="6598752"/>
          </a:xfrm>
        </p:grpSpPr>
        <p:pic>
          <p:nvPicPr>
            <p:cNvPr id="5" name="Image 4" descr="Quels programmes, quelles classes, pour l'école maternelle du futur ?">
              <a:extLst>
                <a:ext uri="{FF2B5EF4-FFF2-40B4-BE49-F238E27FC236}">
                  <a16:creationId xmlns:a16="http://schemas.microsoft.com/office/drawing/2014/main" id="{350506AC-F910-49B3-A6A4-27A1A9CA91E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904467" y="49245"/>
              <a:ext cx="6263425" cy="4367135"/>
            </a:xfrm>
            <a:prstGeom prst="rect">
              <a:avLst/>
            </a:prstGeom>
            <a:noFill/>
            <a:ln>
              <a:noFill/>
            </a:ln>
          </p:spPr>
        </p:pic>
        <p:pic>
          <p:nvPicPr>
            <p:cNvPr id="4" name="Image 3">
              <a:extLst>
                <a:ext uri="{FF2B5EF4-FFF2-40B4-BE49-F238E27FC236}">
                  <a16:creationId xmlns:a16="http://schemas.microsoft.com/office/drawing/2014/main" id="{2E92FB3C-6CC7-42EC-958E-8FD4923136E2}"/>
                </a:ext>
              </a:extLst>
            </p:cNvPr>
            <p:cNvPicPr/>
            <p:nvPr/>
          </p:nvPicPr>
          <p:blipFill>
            <a:blip r:embed="rId3"/>
            <a:stretch>
              <a:fillRect/>
            </a:stretch>
          </p:blipFill>
          <p:spPr>
            <a:xfrm>
              <a:off x="143747" y="1971675"/>
              <a:ext cx="6743855" cy="3804175"/>
            </a:xfrm>
            <a:prstGeom prst="rect">
              <a:avLst/>
            </a:prstGeom>
          </p:spPr>
        </p:pic>
        <p:sp>
          <p:nvSpPr>
            <p:cNvPr id="3" name="Zone de texte 2">
              <a:extLst>
                <a:ext uri="{FF2B5EF4-FFF2-40B4-BE49-F238E27FC236}">
                  <a16:creationId xmlns:a16="http://schemas.microsoft.com/office/drawing/2014/main" id="{75FF1801-DE8F-4564-BAA7-706A0AFB45AC}"/>
                </a:ext>
              </a:extLst>
            </p:cNvPr>
            <p:cNvSpPr txBox="1">
              <a:spLocks noChangeArrowheads="1"/>
            </p:cNvSpPr>
            <p:nvPr/>
          </p:nvSpPr>
          <p:spPr bwMode="auto">
            <a:xfrm>
              <a:off x="347750" y="5869149"/>
              <a:ext cx="11630623" cy="778848"/>
            </a:xfrm>
            <a:prstGeom prst="rect">
              <a:avLst/>
            </a:prstGeom>
            <a:solidFill>
              <a:srgbClr val="FFFFFF"/>
            </a:solidFill>
            <a:ln w="38100" algn="ctr">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000"/>
                </a:spcAft>
                <a:buClrTx/>
                <a:buSzTx/>
                <a:buFontTx/>
                <a:buNone/>
                <a:tabLst/>
              </a:pPr>
              <a:r>
                <a:rPr kumimoji="0" lang="fr-FR" altLang="fr-FR" sz="3600" b="1" i="0" u="none" strike="noStrike" cap="none" normalizeH="0" baseline="0" dirty="0">
                  <a:ln>
                    <a:noFill/>
                  </a:ln>
                  <a:solidFill>
                    <a:srgbClr val="000000"/>
                  </a:solidFill>
                  <a:effectLst/>
                  <a:latin typeface="Calibri" panose="020F0502020204030204" pitchFamily="34" charset="0"/>
                </a:rPr>
                <a:t>FAIRE PARTICIPER L’ESH AUX ACTIVITES ORDINAIRES</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96666744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TotalTime>
  <Words>463</Words>
  <Application>Microsoft Office PowerPoint</Application>
  <PresentationFormat>Grand écran</PresentationFormat>
  <Paragraphs>45</Paragraphs>
  <Slides>21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21</vt:i4>
      </vt:variant>
    </vt:vector>
  </HeadingPairs>
  <TitlesOfParts>
    <vt:vector size="26" baseType="lpstr">
      <vt:lpstr>Arial</vt:lpstr>
      <vt:lpstr>Calibri</vt:lpstr>
      <vt:lpstr>Calibri Light</vt:lpstr>
      <vt:lpstr>Times New Roman</vt:lpstr>
      <vt:lpstr>Thème Office</vt:lpstr>
      <vt:lpstr>Qu’est-ce que l’estime de soi ?</vt:lpstr>
      <vt:lpstr>Quelle est l’estime de soi, l’image de soi d’un enfant, en situation de handicap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pyramide des besoins, ou pyramide de Maslow,</dc:title>
  <dc:creator>ALAIN MANTE</dc:creator>
  <cp:lastModifiedBy>Alain MANTE</cp:lastModifiedBy>
  <cp:revision>21</cp:revision>
  <dcterms:created xsi:type="dcterms:W3CDTF">2020-11-12T08:33:08Z</dcterms:created>
  <dcterms:modified xsi:type="dcterms:W3CDTF">2021-09-14T17:16:17Z</dcterms:modified>
</cp:coreProperties>
</file>