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25E8DF-8853-4F77-BC61-062DDB25FD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CB23BC7-BEE2-4E2B-BAEC-1A7983B1C1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CA81FAC-AC70-4568-BBC4-BA0583CB2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F3E3A-E7A9-483D-A576-D98031C74B50}" type="datetimeFigureOut">
              <a:rPr lang="fr-FR" smtClean="0"/>
              <a:t>10/05/2022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44D8A31-88A1-4896-979D-F1B3314B2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5ADDB5-7266-4BA1-B437-4FA5193C1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2237-A4A5-4B20-A89D-A733D2CA59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0358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B2D163-B8BB-4DAD-9492-63DD1E887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0F9BFFA-5B13-4883-A519-0E073E052B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D3981F-7C83-4966-87B2-8CC0B2BAB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F3E3A-E7A9-483D-A576-D98031C74B50}" type="datetimeFigureOut">
              <a:rPr lang="fr-FR" smtClean="0"/>
              <a:t>10/05/2022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EDA1CA-2D6D-4B26-999C-2DACCF18B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3C453E-6A46-410F-83E7-552177581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2237-A4A5-4B20-A89D-A733D2CA59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1149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2790EE1-AB16-46C5-B8FE-9F2EB78F7E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90C9751-C886-4938-B87A-D26D58F7D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55B81A-29BB-499E-BD34-24F750CFC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F3E3A-E7A9-483D-A576-D98031C74B50}" type="datetimeFigureOut">
              <a:rPr lang="fr-FR" smtClean="0"/>
              <a:t>10/05/2022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818449-65DB-465C-B65B-E2284510F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9E2844B-8C7B-451F-B8B3-931A07355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2237-A4A5-4B20-A89D-A733D2CA59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2383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40E047-BF16-4145-BB89-F7B5D646D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BCC622-AC22-48D9-88FD-29EBF7739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164DBFC-DCDC-48F3-96BE-84D87C1D5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F3E3A-E7A9-483D-A576-D98031C74B50}" type="datetimeFigureOut">
              <a:rPr lang="fr-FR" smtClean="0"/>
              <a:t>10/05/2022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D0A1D10-B6D4-4AE0-AFA3-71D595EC1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2A4EFA-4126-448B-89A5-74CFA4D7F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2237-A4A5-4B20-A89D-A733D2CA59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4135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E7C29E-F969-4909-B4A7-FD0CEA054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7FB903A-BEC3-4C51-90CC-777AA31AA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2036E2-2A72-47BE-8A47-BD93A00D3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F3E3A-E7A9-483D-A576-D98031C74B50}" type="datetimeFigureOut">
              <a:rPr lang="fr-FR" smtClean="0"/>
              <a:t>10/05/2022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9598C80-9DBD-4438-9E35-D739D1B2B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820006-04F9-402E-9455-79157C320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2237-A4A5-4B20-A89D-A733D2CA59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6490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BDB6C5-81F3-4900-A07D-43BFF12F8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90491A0-86BC-4319-AD55-9125E29AF1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9DB248E-1A04-43D4-B13B-7E50AA9729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404C01F-6D0A-4AC5-8A86-C3AD17972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F3E3A-E7A9-483D-A576-D98031C74B50}" type="datetimeFigureOut">
              <a:rPr lang="fr-FR" smtClean="0"/>
              <a:t>10/05/2022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69FB3ED-564A-4CB4-894B-EFCE7F0D5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CABD0D3-1793-4DAC-B0CB-A374589AB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2237-A4A5-4B20-A89D-A733D2CA59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9121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76B565-5A74-4EB3-922D-6F35AC2F6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320207F-EFB6-4ED3-915C-C4F95B80C4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B03EF9E-9EB7-448F-BB76-5B91C2AD4B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88E3173-5A1E-41D8-97CA-756DD77D87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17758FC-2987-49C5-8BB6-BA63F34102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C25AE1B-330C-49A6-AD6A-2A3B53164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F3E3A-E7A9-483D-A576-D98031C74B50}" type="datetimeFigureOut">
              <a:rPr lang="fr-FR" smtClean="0"/>
              <a:t>10/05/2022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25BD745-4F72-4BFB-8C6F-102EBBFAC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62BD238-BECA-4027-BE58-ECB7EBD3E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2237-A4A5-4B20-A89D-A733D2CA59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2387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5E2B49-8472-4B71-B044-074B96E78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C20559C-0D01-488A-BA9D-9D0E70F88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F3E3A-E7A9-483D-A576-D98031C74B50}" type="datetimeFigureOut">
              <a:rPr lang="fr-FR" smtClean="0"/>
              <a:t>10/05/2022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609910C-F54E-431D-83DE-CB70634C2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D37211E-2578-4A84-B197-D1C177D65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2237-A4A5-4B20-A89D-A733D2CA59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2806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BBD4C63-5DA4-4C83-956E-97F114487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F3E3A-E7A9-483D-A576-D98031C74B50}" type="datetimeFigureOut">
              <a:rPr lang="fr-FR" smtClean="0"/>
              <a:t>10/05/2022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E0CE64F-AACE-4B7B-9993-ED018D9B4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89E621C-9029-4C04-9994-02A726249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2237-A4A5-4B20-A89D-A733D2CA59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8031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A60850-66BF-4F23-9122-EF35FF8D1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3694B1-936F-4968-B4F7-30DEB79D5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B99430C-DF37-4A64-BFE8-6704C6745E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2A01B3C-5D5C-42C1-95F2-D0496A70B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F3E3A-E7A9-483D-A576-D98031C74B50}" type="datetimeFigureOut">
              <a:rPr lang="fr-FR" smtClean="0"/>
              <a:t>10/05/2022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05D8DD0-AE6F-4286-B943-499879701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0472EE6-F630-4A75-95C7-157BA4245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2237-A4A5-4B20-A89D-A733D2CA59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8944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A851E5-ACE6-45EB-A027-7B6A09FAB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594D0C1-2A77-487A-B9E2-6830863E1F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D986088-635F-4EC6-9BE2-29DD2356A5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8EB1767-9808-4145-8A0B-055BDE892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F3E3A-E7A9-483D-A576-D98031C74B50}" type="datetimeFigureOut">
              <a:rPr lang="fr-FR" smtClean="0"/>
              <a:t>10/05/2022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1215BE8-446F-4DC2-866B-0E51221A6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9CC0E4A-5496-4701-AD47-4B22D1BE3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2237-A4A5-4B20-A89D-A733D2CA59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2696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1E4C7D8-BE26-4C12-9F82-E46E26FAC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8AD13B3-4E04-41E8-B92B-836A02A67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3A5568-09AD-4B2A-83F7-7D136967BC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F3E3A-E7A9-483D-A576-D98031C74B50}" type="datetimeFigureOut">
              <a:rPr lang="fr-FR" smtClean="0"/>
              <a:t>10/05/2022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497D5D8-34A6-4DAB-ADD7-43F853A6F6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631AF49-6642-48D6-9793-95F836F915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22237-A4A5-4B20-A89D-A733D2CA59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7613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E9065F63-9364-4393-B454-7B3C95574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2928" y="2073067"/>
            <a:ext cx="9144000" cy="3941685"/>
          </a:xfrm>
        </p:spPr>
        <p:txBody>
          <a:bodyPr>
            <a:normAutofit fontScale="77500" lnSpcReduction="20000"/>
          </a:bodyPr>
          <a:lstStyle/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2100" i="1" dirty="0">
                <a:effectLst/>
                <a:ea typeface="Times New Roman" panose="02020603050405020304" pitchFamily="18" charset="0"/>
              </a:rPr>
              <a:t>Les adolescentes et adolescents sont confrontés à des orientations et des possibilités de formation professionnelles souvent limitées de par leurs </a:t>
            </a:r>
            <a:r>
              <a:rPr lang="fr-FR" sz="30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incapacités fréquemment discriminantes</a:t>
            </a:r>
            <a:r>
              <a:rPr lang="fr-FR" sz="3000" b="1" dirty="0">
                <a:effectLst/>
                <a:ea typeface="Times New Roman" panose="02020603050405020304" pitchFamily="18" charset="0"/>
              </a:rPr>
              <a:t>, </a:t>
            </a:r>
            <a:r>
              <a:rPr lang="fr-FR" sz="2100" dirty="0">
                <a:effectLst/>
                <a:ea typeface="Times New Roman" panose="02020603050405020304" pitchFamily="18" charset="0"/>
              </a:rPr>
              <a:t>et/ou </a:t>
            </a:r>
            <a:r>
              <a:rPr lang="fr-FR" sz="30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l’existence réduite de structures de formations professionnelles et techniques</a:t>
            </a:r>
            <a:r>
              <a:rPr lang="fr-FR" sz="35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endParaRPr lang="fr-FR" sz="1800" b="1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20000"/>
              </a:lnSpc>
              <a:spcBef>
                <a:spcPts val="3205"/>
              </a:spcBef>
              <a:buFont typeface="Arial" panose="020B0604020202020204" pitchFamily="34" charset="0"/>
              <a:buChar char="•"/>
            </a:pPr>
            <a:r>
              <a:rPr lang="fr-FR" sz="30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ODD4, Cible 4.5. </a:t>
            </a:r>
            <a:r>
              <a:rPr lang="fr-FR" sz="2100" i="1" dirty="0">
                <a:solidFill>
                  <a:srgbClr val="272727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D’ici à 2030, éliminer les inégalités entre les sexes dans le domaine</a:t>
            </a:r>
            <a:r>
              <a:rPr lang="fr-FR" sz="2100" i="1" spc="-240" dirty="0">
                <a:solidFill>
                  <a:srgbClr val="272727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100" i="1" dirty="0">
                <a:solidFill>
                  <a:srgbClr val="272727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fr-FR" sz="2100" i="1" spc="-240" dirty="0">
                <a:solidFill>
                  <a:srgbClr val="272727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100" i="1" dirty="0">
                <a:solidFill>
                  <a:srgbClr val="272727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l’éducation</a:t>
            </a:r>
            <a:r>
              <a:rPr lang="fr-FR" sz="2100" i="1" spc="-235" dirty="0">
                <a:solidFill>
                  <a:srgbClr val="272727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100" i="1" dirty="0">
                <a:solidFill>
                  <a:srgbClr val="272727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fr-FR" sz="2100" i="1" spc="-240" dirty="0">
                <a:solidFill>
                  <a:srgbClr val="272727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1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assurer</a:t>
            </a:r>
            <a:r>
              <a:rPr lang="fr-FR" sz="3100" b="1" spc="-250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1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l’égalité</a:t>
            </a:r>
            <a:r>
              <a:rPr lang="fr-FR" sz="3100" b="1" spc="-235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1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d’accès</a:t>
            </a:r>
            <a:r>
              <a:rPr lang="fr-FR" sz="3100" b="1" spc="-240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i="1" dirty="0">
                <a:solidFill>
                  <a:srgbClr val="272727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des</a:t>
            </a:r>
            <a:r>
              <a:rPr lang="fr-FR" sz="1800" i="1" spc="-240" dirty="0">
                <a:solidFill>
                  <a:srgbClr val="272727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i="1" dirty="0">
                <a:solidFill>
                  <a:srgbClr val="272727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personnes vulnérables</a:t>
            </a:r>
            <a:r>
              <a:rPr lang="fr-FR" sz="3000" dirty="0">
                <a:solidFill>
                  <a:srgbClr val="272727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fr-FR" sz="3000" spc="-255" dirty="0">
                <a:solidFill>
                  <a:srgbClr val="272727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fr-FR" sz="2800" b="1" spc="-255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compris</a:t>
            </a:r>
            <a:r>
              <a:rPr lang="fr-FR" sz="2800" b="1" spc="-255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les</a:t>
            </a:r>
            <a:r>
              <a:rPr lang="fr-FR" sz="2800" b="1" spc="-255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personnes handicapées,</a:t>
            </a:r>
            <a:r>
              <a:rPr lang="fr-FR" sz="1800" spc="-255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100" i="1" dirty="0">
                <a:solidFill>
                  <a:srgbClr val="272727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les</a:t>
            </a:r>
            <a:r>
              <a:rPr lang="fr-FR" sz="2100" i="1" spc="-255" dirty="0">
                <a:solidFill>
                  <a:srgbClr val="272727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100" i="1" dirty="0">
                <a:solidFill>
                  <a:srgbClr val="272727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autochtones et les enfants en situation vulnérable, </a:t>
            </a:r>
            <a:r>
              <a:rPr lang="fr-FR" sz="33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à tous les niveaux d’enseignement et de formation professionnelle.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85750" indent="-285750" algn="just">
              <a:lnSpc>
                <a:spcPct val="120000"/>
              </a:lnSpc>
              <a:spcBef>
                <a:spcPts val="3205"/>
              </a:spcBef>
              <a:buFont typeface="Arial" panose="020B0604020202020204" pitchFamily="34" charset="0"/>
              <a:buChar char="•"/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5FEF854-F4C4-4A98-A004-78F7BA49AEF6}"/>
              </a:ext>
            </a:extLst>
          </p:cNvPr>
          <p:cNvSpPr txBox="1"/>
          <p:nvPr/>
        </p:nvSpPr>
        <p:spPr>
          <a:xfrm>
            <a:off x="1543352" y="633790"/>
            <a:ext cx="9419772" cy="646331"/>
          </a:xfrm>
          <a:prstGeom prst="rect">
            <a:avLst/>
          </a:prstGeom>
          <a:blipFill>
            <a:blip r:embed="rId2">
              <a:alphaModFix amt="61000"/>
            </a:blip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Élèves en situation de handicap : l’impact social d’intégration par la formation professionnelle, et l’accès un travail décent.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9520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592E5C-65DE-41E2-9D77-3DD3C98C0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365" y="417249"/>
            <a:ext cx="11150353" cy="1156309"/>
          </a:xfrm>
          <a:blipFill dpi="0" rotWithShape="1">
            <a:blip r:embed="rId2">
              <a:alphaModFix amt="61000"/>
            </a:blip>
            <a:srcRect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br>
              <a:rPr lang="fr-FR" sz="1800" b="1" dirty="0">
                <a:effectLst/>
                <a:latin typeface="+mn-lt"/>
                <a:ea typeface="Times New Roman" panose="02020603050405020304" pitchFamily="18" charset="0"/>
              </a:rPr>
            </a:br>
            <a:br>
              <a:rPr lang="fr-FR" sz="1800" b="1" dirty="0">
                <a:effectLst/>
                <a:latin typeface="+mn-lt"/>
                <a:ea typeface="Times New Roman" panose="02020603050405020304" pitchFamily="18" charset="0"/>
              </a:rPr>
            </a:br>
            <a:br>
              <a:rPr lang="fr-FR" sz="1800" b="1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fr-FR" sz="2200" b="1" kern="1000" dirty="0">
                <a:solidFill>
                  <a:srgbClr val="0070C0"/>
                </a:solidFill>
                <a:effectLst/>
                <a:latin typeface="+mn-lt"/>
                <a:ea typeface="Times New Roman" panose="02020603050405020304" pitchFamily="18" charset="0"/>
              </a:rPr>
              <a:t>La formation professionnelle des élèves en situation de handicap est perçue positivement et mise en œuvre par la plupart des pays. </a:t>
            </a:r>
            <a:r>
              <a:rPr lang="fr-FR" sz="2200" b="1" dirty="0">
                <a:solidFill>
                  <a:srgbClr val="0070C0"/>
                </a:solidFill>
                <a:latin typeface="+mn-lt"/>
              </a:rPr>
              <a:t>Les politiques nationales peuvent alors prendre plusieurs formes</a:t>
            </a:r>
            <a:r>
              <a:rPr lang="fr-FR" sz="2200" b="1" dirty="0">
                <a:latin typeface="+mn-lt"/>
              </a:rPr>
              <a:t>.</a:t>
            </a:r>
            <a:br>
              <a:rPr lang="fr-FR" sz="4400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CBC70F-9CCE-421C-8425-D2426732F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21762"/>
            <a:ext cx="8673495" cy="4469907"/>
          </a:xfrm>
        </p:spPr>
        <p:txBody>
          <a:bodyPr>
            <a:normAutofit fontScale="92500" lnSpcReduction="20000"/>
          </a:bodyPr>
          <a:lstStyle/>
          <a:p>
            <a:r>
              <a:rPr lang="fr-FR" sz="2000" b="1" dirty="0">
                <a:solidFill>
                  <a:srgbClr val="0070C0"/>
                </a:solidFill>
              </a:rPr>
              <a:t>Plan national </a:t>
            </a:r>
            <a:r>
              <a:rPr lang="fr-FR" sz="2000" dirty="0"/>
              <a:t>pour </a:t>
            </a:r>
            <a:r>
              <a:rPr lang="fr-FR" sz="2000" dirty="0">
                <a:effectLst/>
                <a:ea typeface="Calibri" panose="020F0502020204030204" pitchFamily="34" charset="0"/>
              </a:rPr>
              <a:t>l’insertion professionnelle des PSH.</a:t>
            </a:r>
          </a:p>
          <a:p>
            <a:endParaRPr lang="fr-FR" sz="2000" dirty="0">
              <a:effectLst/>
              <a:ea typeface="Calibri" panose="020F0502020204030204" pitchFamily="34" charset="0"/>
            </a:endParaRPr>
          </a:p>
          <a:p>
            <a:r>
              <a:rPr lang="fr-FR" sz="2000" dirty="0"/>
              <a:t>Soutien de l’Organisation Internationale du Travail (OIT) à une agence nationale de l’EFPT : lignes directrices nationales pour </a:t>
            </a:r>
            <a:r>
              <a:rPr lang="fr-FR" sz="2000" b="1" dirty="0">
                <a:solidFill>
                  <a:srgbClr val="0070C0"/>
                </a:solidFill>
              </a:rPr>
              <a:t>l’accès des ESH aux centres de FP</a:t>
            </a:r>
            <a:r>
              <a:rPr lang="fr-FR" sz="2000" dirty="0"/>
              <a:t>.</a:t>
            </a:r>
          </a:p>
          <a:p>
            <a:endParaRPr lang="fr-FR" sz="2000" dirty="0"/>
          </a:p>
          <a:p>
            <a:r>
              <a:rPr lang="fr-FR" sz="2000" b="1" dirty="0">
                <a:solidFill>
                  <a:srgbClr val="0070C0"/>
                </a:solidFill>
              </a:rPr>
              <a:t>Octroi de prêts finançant la FP pour les ESH et PSH</a:t>
            </a:r>
            <a:r>
              <a:rPr lang="fr-FR" sz="2000" dirty="0"/>
              <a:t>.</a:t>
            </a:r>
          </a:p>
          <a:p>
            <a:endParaRPr lang="fr-FR" sz="2000" dirty="0"/>
          </a:p>
          <a:p>
            <a:r>
              <a:rPr lang="fr-FR" sz="2000" b="1" dirty="0">
                <a:solidFill>
                  <a:srgbClr val="0070C0"/>
                </a:solidFill>
                <a:effectLst/>
                <a:ea typeface="Calibri" panose="020F0502020204030204" pitchFamily="34" charset="0"/>
              </a:rPr>
              <a:t>Quotas d’admission </a:t>
            </a:r>
            <a:r>
              <a:rPr lang="fr-FR" sz="2000" dirty="0">
                <a:effectLst/>
                <a:ea typeface="Calibri" panose="020F0502020204030204" pitchFamily="34" charset="0"/>
              </a:rPr>
              <a:t>des personnes handicapées fixés dans les établissements d’EFPT .</a:t>
            </a:r>
          </a:p>
          <a:p>
            <a:endParaRPr lang="fr-FR" sz="2000" dirty="0">
              <a:effectLst/>
              <a:ea typeface="Calibri" panose="020F0502020204030204" pitchFamily="34" charset="0"/>
            </a:endParaRPr>
          </a:p>
          <a:p>
            <a:r>
              <a:rPr lang="fr-FR" sz="2000" b="1" dirty="0">
                <a:solidFill>
                  <a:srgbClr val="0070C0"/>
                </a:solidFill>
                <a:effectLst/>
                <a:ea typeface="Calibri" panose="020F0502020204030204" pitchFamily="34" charset="0"/>
              </a:rPr>
              <a:t>Programme axé sur l’intégration des filles handicapées.</a:t>
            </a:r>
          </a:p>
          <a:p>
            <a:pPr marL="0" indent="0">
              <a:buNone/>
            </a:pPr>
            <a:endParaRPr lang="fr-FR" sz="2000" dirty="0">
              <a:effectLst/>
              <a:ea typeface="Calibri" panose="020F0502020204030204" pitchFamily="34" charset="0"/>
            </a:endParaRPr>
          </a:p>
          <a:p>
            <a:r>
              <a:rPr lang="fr-FR" sz="2000" dirty="0">
                <a:effectLst/>
                <a:ea typeface="Calibri" panose="020F0502020204030204" pitchFamily="34" charset="0"/>
              </a:rPr>
              <a:t>Possibilités pour des </a:t>
            </a:r>
            <a:r>
              <a:rPr lang="fr-FR" sz="2000" b="1" dirty="0">
                <a:solidFill>
                  <a:srgbClr val="0070C0"/>
                </a:solidFill>
                <a:effectLst/>
                <a:ea typeface="Calibri" panose="020F0502020204030204" pitchFamily="34" charset="0"/>
              </a:rPr>
              <a:t>élèves aveugles de poursuivre</a:t>
            </a:r>
            <a:r>
              <a:rPr lang="fr-FR" sz="2000" b="1" spc="-85" dirty="0">
                <a:solidFill>
                  <a:srgbClr val="0070C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fr-FR" sz="2000" b="1" dirty="0">
                <a:solidFill>
                  <a:srgbClr val="0070C0"/>
                </a:solidFill>
                <a:effectLst/>
                <a:ea typeface="Calibri" panose="020F0502020204030204" pitchFamily="34" charset="0"/>
              </a:rPr>
              <a:t>un</a:t>
            </a:r>
            <a:r>
              <a:rPr lang="fr-FR" sz="2000" b="1" spc="-85" dirty="0">
                <a:solidFill>
                  <a:srgbClr val="0070C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fr-FR" sz="2000" b="1" dirty="0">
                <a:solidFill>
                  <a:srgbClr val="0070C0"/>
                </a:solidFill>
                <a:effectLst/>
                <a:ea typeface="Calibri" panose="020F0502020204030204" pitchFamily="34" charset="0"/>
              </a:rPr>
              <a:t>apprentissage</a:t>
            </a:r>
            <a:r>
              <a:rPr lang="fr-FR" sz="2000" b="1" spc="-85" dirty="0">
                <a:solidFill>
                  <a:srgbClr val="0070C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fr-FR" sz="2000" b="1" dirty="0">
                <a:solidFill>
                  <a:srgbClr val="0070C0"/>
                </a:solidFill>
                <a:effectLst/>
                <a:ea typeface="Calibri" panose="020F0502020204030204" pitchFamily="34" charset="0"/>
              </a:rPr>
              <a:t>séparé</a:t>
            </a:r>
            <a:r>
              <a:rPr lang="fr-FR" sz="2000" b="1" spc="-80" dirty="0">
                <a:solidFill>
                  <a:srgbClr val="0070C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fr-FR" sz="2000" b="1" dirty="0">
                <a:solidFill>
                  <a:srgbClr val="0070C0"/>
                </a:solidFill>
                <a:effectLst/>
                <a:ea typeface="Calibri" panose="020F0502020204030204" pitchFamily="34" charset="0"/>
              </a:rPr>
              <a:t>dans</a:t>
            </a:r>
            <a:r>
              <a:rPr lang="fr-FR" sz="2000" b="1" spc="-85" dirty="0">
                <a:solidFill>
                  <a:srgbClr val="0070C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fr-FR" sz="2000" b="1" dirty="0">
                <a:solidFill>
                  <a:srgbClr val="0070C0"/>
                </a:solidFill>
                <a:effectLst/>
                <a:ea typeface="Calibri" panose="020F0502020204030204" pitchFamily="34" charset="0"/>
              </a:rPr>
              <a:t>un</a:t>
            </a:r>
            <a:r>
              <a:rPr lang="fr-FR" sz="2000" b="1" spc="-85" dirty="0">
                <a:solidFill>
                  <a:srgbClr val="0070C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fr-FR" sz="2000" b="1" dirty="0">
                <a:solidFill>
                  <a:srgbClr val="0070C0"/>
                </a:solidFill>
                <a:effectLst/>
                <a:ea typeface="Calibri" panose="020F0502020204030204" pitchFamily="34" charset="0"/>
              </a:rPr>
              <a:t>centre de</a:t>
            </a:r>
            <a:r>
              <a:rPr lang="fr-FR" sz="2000" b="1" spc="-150" dirty="0">
                <a:solidFill>
                  <a:srgbClr val="0070C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fr-FR" sz="2000" b="1" dirty="0">
                <a:solidFill>
                  <a:srgbClr val="0070C0"/>
                </a:solidFill>
                <a:effectLst/>
                <a:ea typeface="Calibri" panose="020F0502020204030204" pitchFamily="34" charset="0"/>
              </a:rPr>
              <a:t>ressources</a:t>
            </a:r>
            <a:r>
              <a:rPr lang="fr-FR" sz="2000" b="1" spc="-150" dirty="0">
                <a:solidFill>
                  <a:srgbClr val="0070C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fr-FR" sz="2000" dirty="0">
                <a:effectLst/>
                <a:ea typeface="Calibri" panose="020F0502020204030204" pitchFamily="34" charset="0"/>
              </a:rPr>
              <a:t>avec</a:t>
            </a:r>
            <a:r>
              <a:rPr lang="fr-FR" sz="2000" spc="-150" dirty="0">
                <a:effectLst/>
                <a:ea typeface="Calibri" panose="020F0502020204030204" pitchFamily="34" charset="0"/>
              </a:rPr>
              <a:t> </a:t>
            </a:r>
            <a:r>
              <a:rPr lang="fr-FR" sz="2000" dirty="0">
                <a:effectLst/>
                <a:ea typeface="Calibri" panose="020F0502020204030204" pitchFamily="34" charset="0"/>
              </a:rPr>
              <a:t>internat (activités extra scolaire et </a:t>
            </a:r>
            <a:r>
              <a:rPr lang="fr-FR" sz="2000" b="1" dirty="0">
                <a:solidFill>
                  <a:srgbClr val="0070C0"/>
                </a:solidFill>
                <a:effectLst/>
                <a:ea typeface="Calibri" panose="020F0502020204030204" pitchFamily="34" charset="0"/>
              </a:rPr>
              <a:t>formation professionnelle</a:t>
            </a:r>
            <a:r>
              <a:rPr lang="fr-FR" sz="2000" dirty="0">
                <a:effectLst/>
                <a:ea typeface="Calibri" panose="020F0502020204030204" pitchFamily="34" charset="0"/>
              </a:rPr>
              <a:t>).</a:t>
            </a:r>
            <a:endParaRPr lang="fr-FR" sz="20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4605070-504E-42CA-A866-CE29BE49C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283642">
            <a:off x="8753923" y="3378426"/>
            <a:ext cx="2901018" cy="140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957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82C255-471D-482F-B768-FAF292DCE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991" y="604762"/>
            <a:ext cx="10515600" cy="662819"/>
          </a:xfrm>
          <a:blipFill>
            <a:blip r:embed="rId2">
              <a:alphaModFix amt="61000"/>
            </a:blip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fr-FR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Pour d’autres l’inclusion dans l’enseignement et la formation techniques et professionnelle butte encore sur la pauvreté, le handicap et les inégalités entre les sexes.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1964D02-1E9F-4FAC-AF2B-1ACA90D139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5991" y="1864659"/>
            <a:ext cx="10515600" cy="3827929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Absence </a:t>
            </a:r>
            <a:r>
              <a:rPr lang="fr-FR" sz="2100" i="1" dirty="0">
                <a:solidFill>
                  <a:schemeClr val="tx1"/>
                </a:solidFill>
              </a:rPr>
              <a:t>de </a:t>
            </a:r>
            <a:r>
              <a:rPr lang="fr-FR" sz="2100" i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rampes et d’allées clairement délimitées entre les bâtiments,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800" dirty="0"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Absenc</a:t>
            </a:r>
            <a:r>
              <a:rPr lang="fr-FR" sz="2800" b="1" dirty="0">
                <a:solidFill>
                  <a:srgbClr val="FF0000"/>
                </a:solidFill>
              </a:rPr>
              <a:t>e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2100" i="1" dirty="0">
                <a:solidFill>
                  <a:schemeClr val="tx1"/>
                </a:solidFill>
              </a:rPr>
              <a:t>de </a:t>
            </a:r>
            <a:r>
              <a:rPr lang="fr-FR" sz="21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 toilettes pour handicapés dans les universités et les résidences étudiantes</a:t>
            </a:r>
            <a:r>
              <a:rPr lang="fr-FR" sz="21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1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Indemnités de transport </a:t>
            </a:r>
            <a:r>
              <a:rPr lang="fr-FR" sz="2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insuffisantes,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1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Bourses</a:t>
            </a: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2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 tenant pas compte </a:t>
            </a:r>
            <a:r>
              <a:rPr lang="fr-FR" sz="21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des frais supplémentaires, liés aux dispositifs d’aide et de compensation,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100" i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Absence </a:t>
            </a:r>
            <a:r>
              <a:rPr lang="fr-FR" sz="2100" i="1" dirty="0">
                <a:solidFill>
                  <a:schemeClr val="tx1"/>
                </a:solidFill>
              </a:rPr>
              <a:t>de traduction </a:t>
            </a:r>
            <a:r>
              <a:rPr lang="fr-FR" sz="21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 Braille des notices d’utilisation des équipements d’apprentissage,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Absence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2100" i="1" dirty="0">
                <a:solidFill>
                  <a:schemeClr val="tx1"/>
                </a:solidFill>
              </a:rPr>
              <a:t>d’impression </a:t>
            </a:r>
            <a:r>
              <a:rPr lang="fr-FR" sz="21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rlito"/>
                <a:cs typeface="Carlito"/>
              </a:rPr>
              <a:t>en gros caractères </a:t>
            </a:r>
            <a:r>
              <a:rPr lang="fr-FR" sz="2100" i="1" dirty="0">
                <a:solidFill>
                  <a:schemeClr val="tx1"/>
                </a:solidFill>
              </a:rPr>
              <a:t>des </a:t>
            </a:r>
            <a:r>
              <a:rPr lang="fr-FR" sz="21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rlito"/>
                <a:cs typeface="Carlito"/>
              </a:rPr>
              <a:t>supports pédagogiques.</a:t>
            </a:r>
            <a:endParaRPr lang="fr-FR" sz="2100" i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0157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97141CE9-1242-4EA7-D17E-F2D31192F683}"/>
              </a:ext>
            </a:extLst>
          </p:cNvPr>
          <p:cNvSpPr txBox="1"/>
          <p:nvPr/>
        </p:nvSpPr>
        <p:spPr>
          <a:xfrm>
            <a:off x="1399592" y="341265"/>
            <a:ext cx="8811529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Résumé : </a:t>
            </a:r>
            <a:r>
              <a:rPr lang="fr-FR" sz="1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L’ACCES A L</a:t>
            </a:r>
            <a:r>
              <a:rPr lang="fr-FR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fr-FR" sz="1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FORMATION PROFESSIONNELLE ET TECHNIQUE POUR LES EABS.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EE1D635F-E333-07B3-1FE7-E4AE80B74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500" y="985108"/>
            <a:ext cx="4324805" cy="371219"/>
          </a:xfrm>
          <a:solidFill>
            <a:srgbClr val="FFFFCC"/>
          </a:solidFill>
        </p:spPr>
        <p:txBody>
          <a:bodyPr>
            <a:normAutofit fontScale="90000"/>
          </a:bodyPr>
          <a:lstStyle/>
          <a:p>
            <a:r>
              <a:rPr lang="fr-FR" sz="20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Bonnes pratiques au niveau international.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1DF1E92-2C16-8547-BEED-34D622C084A4}"/>
              </a:ext>
            </a:extLst>
          </p:cNvPr>
          <p:cNvSpPr txBox="1"/>
          <p:nvPr/>
        </p:nvSpPr>
        <p:spPr>
          <a:xfrm>
            <a:off x="604157" y="1546163"/>
            <a:ext cx="10695213" cy="6030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accent2">
                    <a:lumMod val="75000"/>
                  </a:schemeClr>
                </a:solidFill>
              </a:rPr>
              <a:t>Existence en plusieurs pays de </a:t>
            </a:r>
            <a:r>
              <a:rPr lang="fr-FR" sz="1800" b="1" dirty="0">
                <a:solidFill>
                  <a:schemeClr val="accent2">
                    <a:lumMod val="75000"/>
                  </a:schemeClr>
                </a:solidFill>
              </a:rPr>
              <a:t>plan national pour </a:t>
            </a:r>
            <a:r>
              <a:rPr lang="fr-FR" sz="1800" b="1" dirty="0">
                <a:solidFill>
                  <a:schemeClr val="accent2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l’insertion professionnelle des PSH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</a:rPr>
              <a:t>, 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</a:rPr>
              <a:t>a</a:t>
            </a:r>
            <a:r>
              <a:rPr lang="fr-FR" sz="1800" dirty="0">
                <a:solidFill>
                  <a:schemeClr val="accent2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vec </a:t>
            </a:r>
            <a:r>
              <a:rPr lang="fr-FR" sz="1800" dirty="0">
                <a:solidFill>
                  <a:schemeClr val="accent2">
                    <a:lumMod val="75000"/>
                  </a:schemeClr>
                </a:solidFill>
              </a:rPr>
              <a:t>lignes directrices nationales pour l’accès des ESH aux centres de FP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, et </a:t>
            </a:r>
            <a:r>
              <a:rPr lang="fr-FR" sz="1800" b="1" dirty="0">
                <a:solidFill>
                  <a:schemeClr val="accent2">
                    <a:lumMod val="75000"/>
                  </a:schemeClr>
                </a:solidFill>
              </a:rPr>
              <a:t>octroi de prêts finançant la FP pour les ESH et PSH.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ODD4, Cible 4.5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éliminer les inégalités dans le domaine</a:t>
            </a:r>
            <a:r>
              <a:rPr lang="fr-FR" spc="-240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fr-FR" spc="-240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l’éducation</a:t>
            </a:r>
            <a:r>
              <a:rPr lang="fr-FR" spc="-235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fr-FR" spc="-240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assurer</a:t>
            </a:r>
            <a:r>
              <a:rPr lang="fr-FR" spc="-250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l’égalité</a:t>
            </a:r>
            <a:r>
              <a:rPr lang="fr-FR" spc="-235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d’accès</a:t>
            </a:r>
            <a:r>
              <a:rPr lang="fr-FR" spc="-240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des</a:t>
            </a:r>
            <a:r>
              <a:rPr lang="fr-FR" spc="-240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personnes vulnérables,</a:t>
            </a:r>
            <a:r>
              <a:rPr lang="fr-FR" spc="-255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fr-FR" b="1" spc="-255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compris</a:t>
            </a:r>
            <a:r>
              <a:rPr lang="fr-FR" b="1" spc="-255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les</a:t>
            </a:r>
            <a:r>
              <a:rPr lang="fr-FR" b="1" spc="-255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personnes handicapées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fr-FR" spc="-255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les</a:t>
            </a:r>
            <a:r>
              <a:rPr lang="fr-FR" spc="-255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autochtones et les enfants en situation vulnérable, 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à tous les niveaux d’enseignement et de formation professionnelle</a:t>
            </a:r>
          </a:p>
          <a:p>
            <a:endParaRPr lang="fr-FR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Lors de l’Atelier de Réflexion sur le Handicap du 21-23 Mai 2017 (SEAS- ANPH), la </a:t>
            </a:r>
            <a:r>
              <a:rPr lang="fr-FR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mise en place de programmes de formation professionnels en faveur des handicapés, dont EABS a été vivement recommandée</a:t>
            </a:r>
            <a:r>
              <a:rPr lang="fr-FR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fr-FR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fr-FR" sz="1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L’accès à la formation professionnelle existe cependant pour le EABS à Djibouti, </a:t>
            </a:r>
            <a:r>
              <a:rPr lang="fr-FR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bien qu’il soit difficile d’en évaluer les effectifs en l’état. Les recherches des enquêteurs du MENFOP de janvier à février 2022, ont mis en évidence deux élèves présentant des handicaps auditif et physique avérés au lycée technique de Dikhil en classe de première et terminale (bac professionnel).</a:t>
            </a:r>
            <a:endParaRPr lang="fr-FR" sz="1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70C0"/>
              </a:solidFill>
            </a:endParaRPr>
          </a:p>
          <a:p>
            <a:endParaRPr lang="fr-FR" sz="1800" dirty="0"/>
          </a:p>
          <a:p>
            <a:endParaRPr lang="fr-FR" sz="1800" dirty="0">
              <a:effectLst/>
              <a:ea typeface="Calibri" panose="020F0502020204030204" pitchFamily="34" charset="0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D075A421-5756-2EED-D517-0D9B2DACEB17}"/>
              </a:ext>
            </a:extLst>
          </p:cNvPr>
          <p:cNvSpPr txBox="1">
            <a:spLocks/>
          </p:cNvSpPr>
          <p:nvPr/>
        </p:nvSpPr>
        <p:spPr>
          <a:xfrm>
            <a:off x="202500" y="3531637"/>
            <a:ext cx="4947998" cy="371220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Bonnes pratiques au niveau national à Djibouti.</a:t>
            </a:r>
          </a:p>
        </p:txBody>
      </p:sp>
    </p:spTree>
    <p:extLst>
      <p:ext uri="{BB962C8B-B14F-4D97-AF65-F5344CB8AC3E}">
        <p14:creationId xmlns:p14="http://schemas.microsoft.com/office/powerpoint/2010/main" val="352600324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543</Words>
  <Application>Microsoft Office PowerPoint</Application>
  <PresentationFormat>Grand écran</PresentationFormat>
  <Paragraphs>41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Présentation PowerPoint</vt:lpstr>
      <vt:lpstr>   La formation professionnelle des élèves en situation de handicap est perçue positivement et mise en œuvre par la plupart des pays. Les politiques nationales peuvent alors prendre plusieurs formes. </vt:lpstr>
      <vt:lpstr>Pour d’autres l’inclusion dans l’enseignement et la formation techniques et professionnelle butte encore sur la pauvreté, le handicap et les inégalités entre les sexes.</vt:lpstr>
      <vt:lpstr>Bonnes pratiques au niveau international.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Alain MANTE</dc:creator>
  <cp:lastModifiedBy>Alain MANTE</cp:lastModifiedBy>
  <cp:revision>13</cp:revision>
  <dcterms:created xsi:type="dcterms:W3CDTF">2022-01-04T12:07:43Z</dcterms:created>
  <dcterms:modified xsi:type="dcterms:W3CDTF">2022-05-10T14:18:48Z</dcterms:modified>
</cp:coreProperties>
</file>