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1" r:id="rId2"/>
    <p:sldId id="262" r:id="rId3"/>
    <p:sldId id="257" r:id="rId4"/>
    <p:sldId id="258" r:id="rId5"/>
    <p:sldId id="259" r:id="rId6"/>
    <p:sldId id="260" r:id="rId7"/>
    <p:sldId id="263" r:id="rId8"/>
    <p:sldId id="264" r:id="rId9"/>
    <p:sldId id="265"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D5314D81-D227-4BF8-9240-D2D738B7737E}"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98CA0E8-6CB2-4B0A-928E-B368F9099F1B}" type="slidenum">
              <a:rPr lang="fr-FR" smtClean="0"/>
              <a:t>‹N°›</a:t>
            </a:fld>
            <a:endParaRPr lang="fr-F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fr-FR" smtClean="0"/>
              <a:t>Modifiez le style du titre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D5314D81-D227-4BF8-9240-D2D738B7737E}"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98CA0E8-6CB2-4B0A-928E-B368F9099F1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D5314D81-D227-4BF8-9240-D2D738B7737E}"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98CA0E8-6CB2-4B0A-928E-B368F9099F1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D5314D81-D227-4BF8-9240-D2D738B7737E}"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98CA0E8-6CB2-4B0A-928E-B368F9099F1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95" name="Title 94"/>
          <p:cNvSpPr>
            <a:spLocks noGrp="1"/>
          </p:cNvSpPr>
          <p:nvPr>
            <p:ph type="title"/>
          </p:nvPr>
        </p:nvSpPr>
        <p:spPr>
          <a:xfrm>
            <a:off x="457200" y="4463568"/>
            <a:ext cx="8305800" cy="1143000"/>
          </a:xfrm>
        </p:spPr>
        <p:txBody>
          <a:bodyPr/>
          <a:lstStyle/>
          <a:p>
            <a:r>
              <a:rPr lang="fr-FR" smtClean="0"/>
              <a:t>Modifiez le style du titre</a:t>
            </a:r>
            <a:endParaRPr lang="en-US"/>
          </a:p>
        </p:txBody>
      </p:sp>
      <p:sp>
        <p:nvSpPr>
          <p:cNvPr id="2" name="Date Placeholder 1"/>
          <p:cNvSpPr>
            <a:spLocks noGrp="1"/>
          </p:cNvSpPr>
          <p:nvPr>
            <p:ph type="dt" sz="half" idx="10"/>
          </p:nvPr>
        </p:nvSpPr>
        <p:spPr/>
        <p:txBody>
          <a:bodyPr/>
          <a:lstStyle/>
          <a:p>
            <a:fld id="{D5314D81-D227-4BF8-9240-D2D738B7737E}" type="datetimeFigureOut">
              <a:rPr lang="fr-FR" smtClean="0"/>
              <a:t>19/02/2024</a:t>
            </a:fld>
            <a:endParaRPr lang="fr-FR"/>
          </a:p>
        </p:txBody>
      </p:sp>
      <p:sp>
        <p:nvSpPr>
          <p:cNvPr id="91" name="Footer Placeholder 90"/>
          <p:cNvSpPr>
            <a:spLocks noGrp="1"/>
          </p:cNvSpPr>
          <p:nvPr>
            <p:ph type="ftr" sz="quarter" idx="11"/>
          </p:nvPr>
        </p:nvSpPr>
        <p:spPr/>
        <p:txBody>
          <a:bodyPr/>
          <a:lstStyle/>
          <a:p>
            <a:endParaRPr lang="fr-FR"/>
          </a:p>
        </p:txBody>
      </p:sp>
      <p:sp>
        <p:nvSpPr>
          <p:cNvPr id="92" name="Slide Number Placeholder 91"/>
          <p:cNvSpPr>
            <a:spLocks noGrp="1"/>
          </p:cNvSpPr>
          <p:nvPr>
            <p:ph type="sldNum" sz="quarter" idx="12"/>
          </p:nvPr>
        </p:nvSpPr>
        <p:spPr/>
        <p:txBody>
          <a:bodyPr/>
          <a:lstStyle/>
          <a:p>
            <a:fld id="{D98CA0E8-6CB2-4B0A-928E-B368F9099F1B}"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4"/>
          <p:cNvSpPr>
            <a:spLocks noGrp="1"/>
          </p:cNvSpPr>
          <p:nvPr>
            <p:ph type="dt" sz="half" idx="10"/>
          </p:nvPr>
        </p:nvSpPr>
        <p:spPr/>
        <p:txBody>
          <a:bodyPr/>
          <a:lstStyle/>
          <a:p>
            <a:fld id="{D5314D81-D227-4BF8-9240-D2D738B7737E}" type="datetimeFigureOut">
              <a:rPr lang="fr-FR" smtClean="0"/>
              <a:t>19/02/2024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98CA0E8-6CB2-4B0A-928E-B368F9099F1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D5314D81-D227-4BF8-9240-D2D738B7737E}" type="datetimeFigureOut">
              <a:rPr lang="fr-FR" smtClean="0"/>
              <a:t>19/02/2024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98CA0E8-6CB2-4B0A-928E-B368F9099F1B}"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D5314D81-D227-4BF8-9240-D2D738B7737E}" type="datetimeFigureOut">
              <a:rPr lang="fr-FR" smtClean="0"/>
              <a:t>19/02/2024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98CA0E8-6CB2-4B0A-928E-B368F9099F1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14D81-D227-4BF8-9240-D2D738B7737E}" type="datetimeFigureOut">
              <a:rPr lang="fr-FR" smtClean="0"/>
              <a:t>19/02/2024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98CA0E8-6CB2-4B0A-928E-B368F9099F1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D5314D81-D227-4BF8-9240-D2D738B7737E}" type="datetimeFigureOut">
              <a:rPr lang="fr-FR" smtClean="0"/>
              <a:t>19/02/2024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98CA0E8-6CB2-4B0A-928E-B368F9099F1B}" type="slidenum">
              <a:rPr lang="fr-FR" smtClean="0"/>
              <a:t>‹N°›</a:t>
            </a:fld>
            <a:endParaRPr lang="fr-F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fr-FR" smtClean="0"/>
              <a:t>Modifiez le style du titre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5" name="Date Placeholder 4"/>
          <p:cNvSpPr>
            <a:spLocks noGrp="1"/>
          </p:cNvSpPr>
          <p:nvPr>
            <p:ph type="dt" sz="half" idx="10"/>
          </p:nvPr>
        </p:nvSpPr>
        <p:spPr/>
        <p:txBody>
          <a:bodyPr/>
          <a:lstStyle/>
          <a:p>
            <a:fld id="{D5314D81-D227-4BF8-9240-D2D738B7737E}" type="datetimeFigureOut">
              <a:rPr lang="fr-FR" smtClean="0"/>
              <a:t>19/02/2024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98CA0E8-6CB2-4B0A-928E-B368F9099F1B}" type="slidenum">
              <a:rPr lang="fr-FR" smtClean="0"/>
              <a:t>‹N°›</a:t>
            </a:fld>
            <a:endParaRPr lang="fr-F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fr-FR" smtClean="0"/>
              <a:t>Modifiez le style du titre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D5314D81-D227-4BF8-9240-D2D738B7737E}" type="datetimeFigureOut">
              <a:rPr lang="fr-FR" smtClean="0"/>
              <a:t>19/02/2024</a:t>
            </a:fld>
            <a:endParaRPr lang="fr-F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fr-F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D98CA0E8-6CB2-4B0A-928E-B368F9099F1B}"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0528" y="256574"/>
            <a:ext cx="9144000" cy="6124754"/>
          </a:xfrm>
          <a:prstGeom prst="rect">
            <a:avLst/>
          </a:prstGeom>
        </p:spPr>
        <p:txBody>
          <a:bodyPr wrap="square">
            <a:spAutoFit/>
          </a:bodyPr>
          <a:lstStyle/>
          <a:p>
            <a:pPr algn="ctr"/>
            <a:r>
              <a:rPr lang="en-US" b="1" dirty="0" smtClean="0">
                <a:solidFill>
                  <a:srgbClr val="FFFF00"/>
                </a:solidFill>
                <a:latin typeface="Times New Roman" panose="02020603050405020304" pitchFamily="18" charset="0"/>
                <a:ea typeface="+mn-ea"/>
                <a:cs typeface="Times New Roman" panose="02020603050405020304" pitchFamily="18" charset="0"/>
              </a:rPr>
              <a:t>PEOPLE’S DEMOCRATIC REPUBLIC OF ALGERIA </a:t>
            </a:r>
            <a:br>
              <a:rPr lang="en-US" b="1" dirty="0" smtClean="0">
                <a:solidFill>
                  <a:srgbClr val="FFFF00"/>
                </a:solidFill>
                <a:latin typeface="Times New Roman" panose="02020603050405020304" pitchFamily="18" charset="0"/>
                <a:ea typeface="+mn-ea"/>
                <a:cs typeface="Times New Roman" panose="02020603050405020304" pitchFamily="18" charset="0"/>
              </a:rPr>
            </a:br>
            <a:r>
              <a:rPr lang="en-US" b="1" dirty="0" smtClean="0">
                <a:solidFill>
                  <a:srgbClr val="FFFF00"/>
                </a:solidFill>
                <a:latin typeface="Times New Roman" panose="02020603050405020304" pitchFamily="18" charset="0"/>
                <a:ea typeface="+mn-ea"/>
                <a:cs typeface="Times New Roman" panose="02020603050405020304" pitchFamily="18" charset="0"/>
              </a:rPr>
              <a:t>MINISTRY OF HIGHER EDUCATION AND SCIENTIFIC RESEARCH </a:t>
            </a:r>
            <a:r>
              <a:rPr lang="fr-FR" b="1" dirty="0" smtClean="0">
                <a:solidFill>
                  <a:srgbClr val="FFFF00"/>
                </a:solidFill>
                <a:latin typeface="Times New Roman" panose="02020603050405020304" pitchFamily="18" charset="0"/>
                <a:ea typeface="+mn-ea"/>
                <a:cs typeface="Times New Roman" panose="02020603050405020304" pitchFamily="18" charset="0"/>
              </a:rPr>
              <a:t/>
            </a:r>
            <a:br>
              <a:rPr lang="fr-FR" b="1" dirty="0" smtClean="0">
                <a:solidFill>
                  <a:srgbClr val="FFFF00"/>
                </a:solidFill>
                <a:latin typeface="Times New Roman" panose="02020603050405020304" pitchFamily="18" charset="0"/>
                <a:ea typeface="+mn-ea"/>
                <a:cs typeface="Times New Roman" panose="02020603050405020304" pitchFamily="18" charset="0"/>
              </a:rPr>
            </a:br>
            <a:r>
              <a:rPr lang="fr-FR" b="1" dirty="0" smtClean="0">
                <a:solidFill>
                  <a:srgbClr val="FFFF00"/>
                </a:solidFill>
                <a:latin typeface="Times New Roman" panose="02020603050405020304" pitchFamily="18" charset="0"/>
                <a:ea typeface="+mn-ea"/>
                <a:cs typeface="Times New Roman" panose="02020603050405020304" pitchFamily="18" charset="0"/>
              </a:rPr>
              <a:t>MOHAMED-CHERIF MESSAADIA UNIVERSITY </a:t>
            </a:r>
            <a:br>
              <a:rPr lang="fr-FR" b="1" dirty="0" smtClean="0">
                <a:solidFill>
                  <a:srgbClr val="FFFF00"/>
                </a:solidFill>
                <a:latin typeface="Times New Roman" panose="02020603050405020304" pitchFamily="18" charset="0"/>
                <a:ea typeface="+mn-ea"/>
                <a:cs typeface="Times New Roman" panose="02020603050405020304" pitchFamily="18" charset="0"/>
              </a:rPr>
            </a:br>
            <a:r>
              <a:rPr lang="en-US" b="1" dirty="0" smtClean="0">
                <a:solidFill>
                  <a:srgbClr val="FFFF00"/>
                </a:solidFill>
                <a:latin typeface="Times New Roman" panose="02020603050405020304" pitchFamily="18" charset="0"/>
                <a:ea typeface="+mn-ea"/>
                <a:cs typeface="Times New Roman" panose="02020603050405020304" pitchFamily="18" charset="0"/>
              </a:rPr>
              <a:t>FACULTY OF LETTERS AND LANGUAGES </a:t>
            </a:r>
            <a:br>
              <a:rPr lang="en-US" b="1" dirty="0" smtClean="0">
                <a:solidFill>
                  <a:srgbClr val="FFFF00"/>
                </a:solidFill>
                <a:latin typeface="Times New Roman" panose="02020603050405020304" pitchFamily="18" charset="0"/>
                <a:ea typeface="+mn-ea"/>
                <a:cs typeface="Times New Roman" panose="02020603050405020304" pitchFamily="18" charset="0"/>
              </a:rPr>
            </a:br>
            <a:r>
              <a:rPr lang="fr-FR" b="1" dirty="0" smtClean="0">
                <a:solidFill>
                  <a:srgbClr val="FFFF00"/>
                </a:solidFill>
                <a:latin typeface="Times New Roman" panose="02020603050405020304" pitchFamily="18" charset="0"/>
                <a:ea typeface="+mn-ea"/>
                <a:cs typeface="Times New Roman" panose="02020603050405020304" pitchFamily="18" charset="0"/>
              </a:rPr>
              <a:t>DEPARTMENT OF ENGLISH</a:t>
            </a:r>
          </a:p>
          <a:p>
            <a:pPr algn="ctr"/>
            <a:endParaRPr lang="fr-FR" b="1" dirty="0">
              <a:latin typeface="Times New Roman" panose="02020603050405020304" pitchFamily="18" charset="0"/>
              <a:cs typeface="Times New Roman" panose="02020603050405020304" pitchFamily="18" charset="0"/>
            </a:endParaRPr>
          </a:p>
          <a:p>
            <a:pPr algn="ctr"/>
            <a:endParaRPr lang="fr-FR" b="1" dirty="0" smtClean="0">
              <a:latin typeface="Times New Roman" panose="02020603050405020304" pitchFamily="18" charset="0"/>
              <a:ea typeface="+mn-ea"/>
              <a:cs typeface="Times New Roman" panose="02020603050405020304" pitchFamily="18" charset="0"/>
            </a:endParaRPr>
          </a:p>
          <a:p>
            <a:r>
              <a:rPr lang="fr-FR" b="1" dirty="0" smtClean="0">
                <a:solidFill>
                  <a:srgbClr val="FFFF00"/>
                </a:solidFill>
                <a:latin typeface="Berlin Sans FB" pitchFamily="34" charset="0"/>
              </a:rPr>
              <a:t>Group: First </a:t>
            </a:r>
            <a:r>
              <a:rPr lang="fr-FR" b="1" dirty="0" err="1" smtClean="0">
                <a:solidFill>
                  <a:srgbClr val="FFFF00"/>
                </a:solidFill>
                <a:latin typeface="Berlin Sans FB" pitchFamily="34" charset="0"/>
              </a:rPr>
              <a:t>year</a:t>
            </a:r>
            <a:r>
              <a:rPr lang="fr-FR" b="1" dirty="0" smtClean="0">
                <a:solidFill>
                  <a:srgbClr val="FFFF00"/>
                </a:solidFill>
                <a:latin typeface="Berlin Sans FB" pitchFamily="34" charset="0"/>
              </a:rPr>
              <a:t> LMD</a:t>
            </a:r>
          </a:p>
          <a:p>
            <a:endParaRPr lang="fr-FR" b="1" dirty="0" smtClean="0">
              <a:solidFill>
                <a:srgbClr val="FFFF00"/>
              </a:solidFill>
              <a:latin typeface="Berlin Sans FB" pitchFamily="34" charset="0"/>
            </a:endParaRPr>
          </a:p>
          <a:p>
            <a:r>
              <a:rPr lang="fr-FR" b="1" dirty="0" smtClean="0">
                <a:solidFill>
                  <a:srgbClr val="FFFF00"/>
                </a:solidFill>
                <a:latin typeface="Berlin Sans FB" pitchFamily="34" charset="0"/>
              </a:rPr>
              <a:t>Course </a:t>
            </a:r>
            <a:r>
              <a:rPr lang="fr-FR" b="1" dirty="0" err="1" smtClean="0">
                <a:solidFill>
                  <a:srgbClr val="FFFF00"/>
                </a:solidFill>
                <a:latin typeface="Berlin Sans FB" pitchFamily="34" charset="0"/>
              </a:rPr>
              <a:t>Two</a:t>
            </a:r>
            <a:r>
              <a:rPr lang="fr-FR" b="1" dirty="0" smtClean="0">
                <a:solidFill>
                  <a:srgbClr val="FFFF00"/>
                </a:solidFill>
                <a:latin typeface="Berlin Sans FB" pitchFamily="34" charset="0"/>
              </a:rPr>
              <a:t>:</a:t>
            </a:r>
          </a:p>
          <a:p>
            <a:endParaRPr lang="fr-FR" b="1" dirty="0" smtClean="0">
              <a:solidFill>
                <a:srgbClr val="FFFF00"/>
              </a:solidFill>
              <a:latin typeface="Berlin Sans FB" pitchFamily="34" charset="0"/>
            </a:endParaRPr>
          </a:p>
          <a:p>
            <a:endParaRPr lang="fr-FR" b="1" dirty="0" smtClean="0">
              <a:solidFill>
                <a:srgbClr val="FFFF00"/>
              </a:solidFill>
              <a:latin typeface="Berlin Sans FB" pitchFamily="34" charset="0"/>
            </a:endParaRPr>
          </a:p>
          <a:p>
            <a:endParaRPr lang="fr-FR" b="1" dirty="0" smtClean="0">
              <a:solidFill>
                <a:srgbClr val="FFFF00"/>
              </a:solidFill>
              <a:latin typeface="Berlin Sans FB" pitchFamily="34" charset="0"/>
            </a:endParaRPr>
          </a:p>
          <a:p>
            <a:pPr algn="ctr"/>
            <a:r>
              <a:rPr lang="fr-FR" sz="3200" b="1" dirty="0" err="1" smtClean="0">
                <a:solidFill>
                  <a:srgbClr val="FFFF00"/>
                </a:solidFill>
                <a:latin typeface="Castellar" pitchFamily="18" charset="0"/>
              </a:rPr>
              <a:t>What</a:t>
            </a:r>
            <a:r>
              <a:rPr lang="fr-FR" sz="3200" b="1" dirty="0" smtClean="0">
                <a:solidFill>
                  <a:srgbClr val="FFFF00"/>
                </a:solidFill>
                <a:latin typeface="Castellar" pitchFamily="18" charset="0"/>
              </a:rPr>
              <a:t> </a:t>
            </a:r>
            <a:r>
              <a:rPr lang="fr-FR" sz="3200" b="1" dirty="0" err="1" smtClean="0">
                <a:solidFill>
                  <a:srgbClr val="FFFF00"/>
                </a:solidFill>
                <a:latin typeface="Castellar" pitchFamily="18" charset="0"/>
              </a:rPr>
              <a:t>iS</a:t>
            </a:r>
            <a:r>
              <a:rPr lang="fr-FR" sz="3200" b="1" dirty="0" smtClean="0">
                <a:solidFill>
                  <a:srgbClr val="FFFF00"/>
                </a:solidFill>
                <a:latin typeface="Castellar" pitchFamily="18" charset="0"/>
              </a:rPr>
              <a:t> </a:t>
            </a:r>
            <a:r>
              <a:rPr lang="fr-FR" sz="3200" b="1" dirty="0" err="1" smtClean="0">
                <a:solidFill>
                  <a:srgbClr val="FFFF00"/>
                </a:solidFill>
                <a:latin typeface="Castellar" pitchFamily="18" charset="0"/>
              </a:rPr>
              <a:t>PHONology</a:t>
            </a:r>
            <a:r>
              <a:rPr lang="fr-FR" sz="3200" b="1" dirty="0" smtClean="0">
                <a:solidFill>
                  <a:srgbClr val="FFFF00"/>
                </a:solidFill>
                <a:latin typeface="Castellar" pitchFamily="18" charset="0"/>
              </a:rPr>
              <a:t>?</a:t>
            </a:r>
          </a:p>
          <a:p>
            <a:pPr algn="ctr"/>
            <a:endParaRPr lang="fr-FR" b="1" dirty="0" smtClean="0">
              <a:solidFill>
                <a:srgbClr val="FFFF00"/>
              </a:solidFill>
              <a:latin typeface="Berlin Sans FB" pitchFamily="34" charset="0"/>
            </a:endParaRPr>
          </a:p>
          <a:p>
            <a:endParaRPr lang="fr-FR" b="1" dirty="0" smtClean="0">
              <a:solidFill>
                <a:srgbClr val="FFFF00"/>
              </a:solidFill>
              <a:latin typeface="Berlin Sans FB" pitchFamily="34" charset="0"/>
            </a:endParaRPr>
          </a:p>
          <a:p>
            <a:endParaRPr lang="fr-FR" b="1" dirty="0" smtClean="0">
              <a:solidFill>
                <a:srgbClr val="FFFF00"/>
              </a:solidFill>
              <a:latin typeface="Berlin Sans FB" pitchFamily="34" charset="0"/>
            </a:endParaRPr>
          </a:p>
          <a:p>
            <a:endParaRPr lang="fr-FR" b="1" dirty="0" smtClean="0">
              <a:solidFill>
                <a:srgbClr val="FFFF00"/>
              </a:solidFill>
              <a:latin typeface="Berlin Sans FB" pitchFamily="34" charset="0"/>
            </a:endParaRPr>
          </a:p>
          <a:p>
            <a:endParaRPr lang="fr-FR" b="1" dirty="0" smtClean="0">
              <a:solidFill>
                <a:srgbClr val="FFFF00"/>
              </a:solidFill>
              <a:latin typeface="Berlin Sans FB" pitchFamily="34" charset="0"/>
            </a:endParaRPr>
          </a:p>
          <a:p>
            <a:r>
              <a:rPr lang="fr-FR" b="1" dirty="0" err="1" smtClean="0">
                <a:solidFill>
                  <a:srgbClr val="FFFF00"/>
                </a:solidFill>
                <a:latin typeface="Berlin Sans FB" pitchFamily="34" charset="0"/>
              </a:rPr>
              <a:t>Teacher</a:t>
            </a:r>
            <a:r>
              <a:rPr lang="fr-FR" b="1" dirty="0" smtClean="0">
                <a:solidFill>
                  <a:srgbClr val="FFFF00"/>
                </a:solidFill>
                <a:latin typeface="Berlin Sans FB" pitchFamily="34" charset="0"/>
              </a:rPr>
              <a:t>: Dr. </a:t>
            </a:r>
            <a:r>
              <a:rPr lang="fr-FR" b="1" dirty="0" err="1" smtClean="0">
                <a:solidFill>
                  <a:srgbClr val="FFFF00"/>
                </a:solidFill>
                <a:latin typeface="Berlin Sans FB" pitchFamily="34" charset="0"/>
              </a:rPr>
              <a:t>Nacereddine</a:t>
            </a:r>
            <a:r>
              <a:rPr lang="fr-FR" b="1" dirty="0" smtClean="0">
                <a:solidFill>
                  <a:srgbClr val="FFFF00"/>
                </a:solidFill>
                <a:latin typeface="Berlin Sans FB" pitchFamily="34" charset="0"/>
              </a:rPr>
              <a:t> </a:t>
            </a:r>
            <a:r>
              <a:rPr lang="fr-FR" b="1" dirty="0" err="1" smtClean="0">
                <a:solidFill>
                  <a:srgbClr val="FFFF00"/>
                </a:solidFill>
                <a:latin typeface="Berlin Sans FB" pitchFamily="34" charset="0"/>
              </a:rPr>
              <a:t>Benabdallah</a:t>
            </a:r>
            <a:endParaRPr lang="fr-FR" b="1" dirty="0" smtClean="0">
              <a:solidFill>
                <a:srgbClr val="FFFF00"/>
              </a:solidFill>
              <a:latin typeface="Berlin Sans FB" pitchFamily="34" charset="0"/>
            </a:endParaRPr>
          </a:p>
          <a:p>
            <a:pPr algn="ctr"/>
            <a:r>
              <a:rPr lang="fr-FR" b="1" dirty="0" smtClean="0">
                <a:latin typeface="Times New Roman" panose="02020603050405020304" pitchFamily="18" charset="0"/>
                <a:ea typeface="+mn-ea"/>
                <a:cs typeface="Times New Roman" panose="02020603050405020304" pitchFamily="18" charset="0"/>
              </a:rPr>
              <a:t> </a:t>
            </a:r>
            <a:endParaRPr lang="fr-FR" dirty="0"/>
          </a:p>
        </p:txBody>
      </p:sp>
      <p:pic>
        <p:nvPicPr>
          <p:cNvPr id="5" name="Image 4"/>
          <p:cNvPicPr>
            <a:picLocks noChangeAspect="1"/>
          </p:cNvPicPr>
          <p:nvPr/>
        </p:nvPicPr>
        <p:blipFill>
          <a:blip r:embed="rId2"/>
          <a:stretch>
            <a:fillRect/>
          </a:stretch>
        </p:blipFill>
        <p:spPr>
          <a:xfrm>
            <a:off x="1331640" y="908720"/>
            <a:ext cx="831622" cy="829878"/>
          </a:xfrm>
          <a:prstGeom prst="rect">
            <a:avLst/>
          </a:prstGeom>
        </p:spPr>
      </p:pic>
      <p:pic>
        <p:nvPicPr>
          <p:cNvPr id="6" name="Image 5"/>
          <p:cNvPicPr>
            <a:picLocks noChangeAspect="1"/>
          </p:cNvPicPr>
          <p:nvPr/>
        </p:nvPicPr>
        <p:blipFill>
          <a:blip r:embed="rId2"/>
          <a:stretch>
            <a:fillRect/>
          </a:stretch>
        </p:blipFill>
        <p:spPr>
          <a:xfrm>
            <a:off x="7340778" y="908720"/>
            <a:ext cx="831622" cy="829878"/>
          </a:xfrm>
          <a:prstGeom prst="rect">
            <a:avLst/>
          </a:prstGeom>
        </p:spPr>
      </p:pic>
    </p:spTree>
    <p:extLst>
      <p:ext uri="{BB962C8B-B14F-4D97-AF65-F5344CB8AC3E}">
        <p14:creationId xmlns:p14="http://schemas.microsoft.com/office/powerpoint/2010/main" val="1775013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5760" y="335846"/>
            <a:ext cx="8910736" cy="4955203"/>
          </a:xfrm>
          <a:prstGeom prst="rect">
            <a:avLst/>
          </a:prstGeom>
        </p:spPr>
        <p:txBody>
          <a:bodyPr wrap="square">
            <a:spAutoFit/>
          </a:bodyPr>
          <a:lstStyle/>
          <a:p>
            <a:r>
              <a:rPr lang="en-US" b="1" u="sng" dirty="0">
                <a:solidFill>
                  <a:srgbClr val="FFFF00"/>
                </a:solidFill>
                <a:latin typeface="Arial Black" pitchFamily="34" charset="0"/>
              </a:rPr>
              <a:t>Definition</a:t>
            </a:r>
            <a:r>
              <a:rPr lang="en-US" b="1" u="sng" dirty="0" smtClean="0">
                <a:solidFill>
                  <a:srgbClr val="FFFF00"/>
                </a:solidFill>
                <a:latin typeface="Arial Black" pitchFamily="34" charset="0"/>
              </a:rPr>
              <a:t>:</a:t>
            </a:r>
          </a:p>
          <a:p>
            <a:endParaRPr lang="fr-FR" dirty="0"/>
          </a:p>
          <a:p>
            <a:pPr algn="just"/>
            <a:r>
              <a:rPr lang="en-US" sz="2000" dirty="0"/>
              <a:t>Phonology deals with how these speech sounds are organized into systems for each individual language; for example: how the sounds can be combined, the relations between them and how they affect each other.</a:t>
            </a:r>
            <a:endParaRPr lang="fr-FR" sz="2000" dirty="0"/>
          </a:p>
          <a:p>
            <a:pPr algn="just"/>
            <a:r>
              <a:rPr lang="en-US" sz="2000" dirty="0"/>
              <a:t> </a:t>
            </a:r>
            <a:endParaRPr lang="fr-FR" sz="2000" dirty="0"/>
          </a:p>
          <a:p>
            <a:pPr algn="just"/>
            <a:r>
              <a:rPr lang="en-US" sz="2000" dirty="0"/>
              <a:t>Phonology as a science aims at answering some basic questions such as:</a:t>
            </a:r>
            <a:endParaRPr lang="fr-FR" sz="2000" dirty="0"/>
          </a:p>
          <a:p>
            <a:pPr algn="just"/>
            <a:r>
              <a:rPr lang="en-US" sz="2000" dirty="0"/>
              <a:t>How do sounds combine? </a:t>
            </a:r>
            <a:endParaRPr lang="fr-FR" sz="2000" dirty="0"/>
          </a:p>
          <a:p>
            <a:pPr algn="just"/>
            <a:r>
              <a:rPr lang="en-US" sz="2000" dirty="0"/>
              <a:t>How are they memorized? </a:t>
            </a:r>
            <a:endParaRPr lang="en-US" sz="2000" dirty="0" smtClean="0"/>
          </a:p>
          <a:p>
            <a:pPr algn="just"/>
            <a:endParaRPr lang="fr-FR" sz="2000" dirty="0"/>
          </a:p>
          <a:p>
            <a:pPr algn="just"/>
            <a:r>
              <a:rPr lang="en-US" sz="2000" dirty="0"/>
              <a:t>The most basic activity in phonology is </a:t>
            </a:r>
            <a:r>
              <a:rPr lang="en-US" sz="2000" i="1" dirty="0"/>
              <a:t>phonemic analysis</a:t>
            </a:r>
            <a:r>
              <a:rPr lang="en-US" sz="2000" dirty="0"/>
              <a:t>, in which the objective is to establish what the phonemes are and arrive at the </a:t>
            </a:r>
            <a:r>
              <a:rPr lang="en-US" sz="2000" i="1" dirty="0"/>
              <a:t>phonemic inventory</a:t>
            </a:r>
            <a:r>
              <a:rPr lang="en-US" sz="2000" dirty="0"/>
              <a:t> of the language. It goes beyond the phoneme by looking into the detailed characteristics of each and the relationships between the different phonemes - how they form groups, the nature of the oppositions between them, their mutual influence, etc.- and analyzing the syllable structure.</a:t>
            </a:r>
            <a:endParaRPr lang="fr-FR" sz="2000" dirty="0"/>
          </a:p>
        </p:txBody>
      </p:sp>
    </p:spTree>
    <p:extLst>
      <p:ext uri="{BB962C8B-B14F-4D97-AF65-F5344CB8AC3E}">
        <p14:creationId xmlns:p14="http://schemas.microsoft.com/office/powerpoint/2010/main" val="766544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512" y="548680"/>
            <a:ext cx="8856984" cy="5447645"/>
          </a:xfrm>
          <a:prstGeom prst="rect">
            <a:avLst/>
          </a:prstGeom>
        </p:spPr>
        <p:txBody>
          <a:bodyPr wrap="square">
            <a:spAutoFit/>
          </a:bodyPr>
          <a:lstStyle/>
          <a:p>
            <a:r>
              <a:rPr lang="en-US" b="1" u="sng" dirty="0">
                <a:solidFill>
                  <a:srgbClr val="FFFF00"/>
                </a:solidFill>
                <a:latin typeface="Arial Black" pitchFamily="34" charset="0"/>
              </a:rPr>
              <a:t>Phonological </a:t>
            </a:r>
            <a:r>
              <a:rPr lang="en-US" b="1" u="sng" dirty="0" smtClean="0">
                <a:solidFill>
                  <a:srgbClr val="FFFF00"/>
                </a:solidFill>
                <a:latin typeface="Arial Black" pitchFamily="34" charset="0"/>
              </a:rPr>
              <a:t>knowledge:</a:t>
            </a:r>
            <a:endParaRPr lang="en-US" b="1" u="sng" dirty="0">
              <a:solidFill>
                <a:srgbClr val="FFFF00"/>
              </a:solidFill>
              <a:latin typeface="Arial Black" pitchFamily="34" charset="0"/>
            </a:endParaRPr>
          </a:p>
          <a:p>
            <a:pPr algn="just"/>
            <a:r>
              <a:rPr lang="en-US" b="1" dirty="0"/>
              <a:t/>
            </a:r>
            <a:br>
              <a:rPr lang="en-US" b="1" dirty="0"/>
            </a:br>
            <a:r>
              <a:rPr lang="en-US" sz="2400" dirty="0">
                <a:latin typeface="Arial" pitchFamily="34" charset="0"/>
                <a:cs typeface="Arial" pitchFamily="34" charset="0"/>
              </a:rPr>
              <a:t>A given speaker</a:t>
            </a:r>
            <a:r>
              <a:rPr lang="en-US" sz="2400" b="1" dirty="0">
                <a:latin typeface="Arial" pitchFamily="34" charset="0"/>
                <a:cs typeface="Arial" pitchFamily="34" charset="0"/>
              </a:rPr>
              <a:t> </a:t>
            </a:r>
            <a:r>
              <a:rPr lang="en-US" sz="2400" dirty="0">
                <a:latin typeface="Arial" pitchFamily="34" charset="0"/>
                <a:cs typeface="Arial" pitchFamily="34" charset="0"/>
              </a:rPr>
              <a:t>produces sounds that form meaningful utterances, to recognize foreign accents, to make up </a:t>
            </a:r>
            <a:r>
              <a:rPr lang="en-US" sz="2400" dirty="0" smtClean="0">
                <a:latin typeface="Arial" pitchFamily="34" charset="0"/>
                <a:cs typeface="Arial" pitchFamily="34" charset="0"/>
              </a:rPr>
              <a:t>words</a:t>
            </a:r>
            <a:r>
              <a:rPr lang="en-US" sz="2400" dirty="0">
                <a:latin typeface="Arial" pitchFamily="34" charset="0"/>
                <a:cs typeface="Arial" pitchFamily="34" charset="0"/>
              </a:rPr>
              <a:t>.</a:t>
            </a:r>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 </a:t>
            </a:r>
            <a:endParaRPr lang="fr-FR" sz="2400" dirty="0">
              <a:latin typeface="Arial" pitchFamily="34" charset="0"/>
              <a:cs typeface="Arial" pitchFamily="34" charset="0"/>
            </a:endParaRPr>
          </a:p>
          <a:p>
            <a:pPr marL="342900" indent="-342900" algn="just">
              <a:buFont typeface="Wingdings" pitchFamily="2" charset="2"/>
              <a:buChar char="v"/>
            </a:pPr>
            <a:r>
              <a:rPr lang="en-US" sz="2400" dirty="0">
                <a:latin typeface="Arial" pitchFamily="34" charset="0"/>
                <a:cs typeface="Arial" pitchFamily="34" charset="0"/>
              </a:rPr>
              <a:t>Which sounds are predictable in a given language? </a:t>
            </a:r>
            <a:endParaRPr lang="en-US" sz="2400" dirty="0" smtClean="0">
              <a:latin typeface="Arial" pitchFamily="34" charset="0"/>
              <a:cs typeface="Arial" pitchFamily="34" charset="0"/>
            </a:endParaRPr>
          </a:p>
          <a:p>
            <a:pPr algn="just"/>
            <a:endParaRPr lang="fr-FR" sz="2400" dirty="0">
              <a:latin typeface="Arial" pitchFamily="34" charset="0"/>
              <a:cs typeface="Arial" pitchFamily="34" charset="0"/>
            </a:endParaRPr>
          </a:p>
          <a:p>
            <a:pPr marL="342900" indent="-342900" algn="just">
              <a:buFont typeface="Wingdings" pitchFamily="2" charset="2"/>
              <a:buChar char="v"/>
            </a:pPr>
            <a:r>
              <a:rPr lang="en-US" sz="2400" dirty="0">
                <a:latin typeface="Arial" pitchFamily="34" charset="0"/>
                <a:cs typeface="Arial" pitchFamily="34" charset="0"/>
              </a:rPr>
              <a:t>What is the phonetic context that allows us to predict the occurrence of these sounds? </a:t>
            </a:r>
            <a:endParaRPr lang="en-US" sz="2400" dirty="0" smtClean="0">
              <a:latin typeface="Arial" pitchFamily="34" charset="0"/>
              <a:cs typeface="Arial" pitchFamily="34" charset="0"/>
            </a:endParaRPr>
          </a:p>
          <a:p>
            <a:pPr algn="just"/>
            <a:endParaRPr lang="fr-FR" sz="2400" dirty="0">
              <a:latin typeface="Arial" pitchFamily="34" charset="0"/>
              <a:cs typeface="Arial" pitchFamily="34" charset="0"/>
            </a:endParaRPr>
          </a:p>
          <a:p>
            <a:pPr marL="342900" indent="-342900" algn="just">
              <a:buFont typeface="Wingdings" pitchFamily="2" charset="2"/>
              <a:buChar char="v"/>
            </a:pPr>
            <a:r>
              <a:rPr lang="en-US" sz="2400" dirty="0">
                <a:latin typeface="Arial" pitchFamily="34" charset="0"/>
                <a:cs typeface="Arial" pitchFamily="34" charset="0"/>
              </a:rPr>
              <a:t>What sounds does the language make use of</a:t>
            </a:r>
            <a:r>
              <a:rPr lang="en-US" sz="2400" dirty="0" smtClean="0">
                <a:latin typeface="Arial" pitchFamily="34" charset="0"/>
                <a:cs typeface="Arial" pitchFamily="34" charset="0"/>
              </a:rPr>
              <a:t>?</a:t>
            </a:r>
          </a:p>
          <a:p>
            <a:pPr algn="just"/>
            <a:endParaRPr lang="fr-FR" sz="2400" dirty="0">
              <a:latin typeface="Arial" pitchFamily="34" charset="0"/>
              <a:cs typeface="Arial" pitchFamily="34" charset="0"/>
            </a:endParaRPr>
          </a:p>
          <a:p>
            <a:pPr marL="342900" indent="-342900" algn="just">
              <a:buFont typeface="Wingdings" pitchFamily="2" charset="2"/>
              <a:buChar char="v"/>
            </a:pPr>
            <a:r>
              <a:rPr lang="en-US" sz="2400" dirty="0">
                <a:latin typeface="Arial" pitchFamily="34" charset="0"/>
                <a:cs typeface="Arial" pitchFamily="34" charset="0"/>
              </a:rPr>
              <a:t>Which sound combinations are allowed</a:t>
            </a:r>
            <a:r>
              <a:rPr lang="en-US" sz="2400" dirty="0" smtClean="0">
                <a:latin typeface="Arial" pitchFamily="34" charset="0"/>
                <a:cs typeface="Arial" pitchFamily="34" charset="0"/>
              </a:rPr>
              <a:t>?</a:t>
            </a:r>
          </a:p>
          <a:p>
            <a:pPr algn="just"/>
            <a:endParaRPr lang="fr-FR" sz="2400" dirty="0">
              <a:latin typeface="Arial" pitchFamily="34" charset="0"/>
              <a:cs typeface="Arial" pitchFamily="34" charset="0"/>
            </a:endParaRPr>
          </a:p>
          <a:p>
            <a:pPr marL="342900" indent="-342900" algn="just">
              <a:buFont typeface="Wingdings" pitchFamily="2" charset="2"/>
              <a:buChar char="v"/>
            </a:pPr>
            <a:r>
              <a:rPr lang="en-US" sz="2400" dirty="0">
                <a:latin typeface="Arial" pitchFamily="34" charset="0"/>
                <a:cs typeface="Arial" pitchFamily="34" charset="0"/>
              </a:rPr>
              <a:t>Which sounds affect the meaning of words?</a:t>
            </a:r>
            <a:endParaRPr lang="fr-FR" sz="2400" dirty="0">
              <a:latin typeface="Arial" pitchFamily="34" charset="0"/>
              <a:cs typeface="Arial" pitchFamily="34" charset="0"/>
            </a:endParaRPr>
          </a:p>
        </p:txBody>
      </p:sp>
    </p:spTree>
    <p:extLst>
      <p:ext uri="{BB962C8B-B14F-4D97-AF65-F5344CB8AC3E}">
        <p14:creationId xmlns:p14="http://schemas.microsoft.com/office/powerpoint/2010/main" val="38507706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189795"/>
            <a:ext cx="8856984" cy="4524315"/>
          </a:xfrm>
          <a:prstGeom prst="rect">
            <a:avLst/>
          </a:prstGeom>
        </p:spPr>
        <p:txBody>
          <a:bodyPr wrap="square">
            <a:spAutoFit/>
          </a:bodyPr>
          <a:lstStyle/>
          <a:p>
            <a:r>
              <a:rPr lang="en-US" b="1" u="sng" dirty="0">
                <a:solidFill>
                  <a:srgbClr val="FFFF00"/>
                </a:solidFill>
                <a:latin typeface="Arial Black" pitchFamily="34" charset="0"/>
              </a:rPr>
              <a:t>Basic </a:t>
            </a:r>
            <a:r>
              <a:rPr lang="en-US" b="1" u="sng" dirty="0" smtClean="0">
                <a:solidFill>
                  <a:srgbClr val="FFFF00"/>
                </a:solidFill>
                <a:latin typeface="Arial Black" pitchFamily="34" charset="0"/>
              </a:rPr>
              <a:t>concepts:</a:t>
            </a:r>
            <a:endParaRPr lang="fr-FR" b="1" u="sng" dirty="0">
              <a:solidFill>
                <a:srgbClr val="FFFF00"/>
              </a:solidFill>
              <a:latin typeface="Arial Black" pitchFamily="34" charset="0"/>
            </a:endParaRPr>
          </a:p>
          <a:p>
            <a:r>
              <a:rPr lang="en-US" dirty="0"/>
              <a:t> </a:t>
            </a:r>
            <a:endParaRPr lang="fr-FR" dirty="0"/>
          </a:p>
          <a:p>
            <a:r>
              <a:rPr lang="en-US" b="1" dirty="0">
                <a:solidFill>
                  <a:srgbClr val="FFFF00"/>
                </a:solidFill>
              </a:rPr>
              <a:t>Phoneme:</a:t>
            </a:r>
            <a:r>
              <a:rPr lang="en-US" dirty="0">
                <a:solidFill>
                  <a:srgbClr val="FFFF00"/>
                </a:solidFill>
              </a:rPr>
              <a:t> </a:t>
            </a:r>
            <a:endParaRPr lang="en-US" dirty="0" smtClean="0">
              <a:solidFill>
                <a:srgbClr val="FFFF00"/>
              </a:solidFill>
            </a:endParaRPr>
          </a:p>
          <a:p>
            <a:endParaRPr lang="fr-FR" dirty="0">
              <a:solidFill>
                <a:srgbClr val="FFFF00"/>
              </a:solidFill>
            </a:endParaRPr>
          </a:p>
          <a:p>
            <a:pPr algn="just"/>
            <a:r>
              <a:rPr lang="en-US" dirty="0"/>
              <a:t>Spoken language can be broken down into a string of sound units (phonemes), and that each language has a small, relatively fixed set of these phonemes.  To establish what the phonemes of a language are, the basic way to follow is to see whether they are contrastive and one must find cases where the difference between two words is dependent on the difference between two phonemes:  for example, we can prove that the difference between 'pin' and 'pan' depends on the vowel, and that /ɪ/ and / æ/ are different phonemes. So, a phoneme is the minimal unit in the sound system of a language, according to traditional phonological theories. The phones were said to be realizations of the phonemes, and the variants were referred to as allophones of the phonemes. A sound is considered ‘phonemic’, on the other hand, if its substitution in a word does cause a change in meaning.</a:t>
            </a:r>
            <a:endParaRPr lang="fr-FR" dirty="0"/>
          </a:p>
          <a:p>
            <a:pPr algn="just"/>
            <a:r>
              <a:rPr lang="en-US" dirty="0"/>
              <a:t> </a:t>
            </a:r>
            <a:endParaRPr lang="fr-FR" dirty="0"/>
          </a:p>
          <a:p>
            <a:pPr algn="just"/>
            <a:r>
              <a:rPr lang="en-US" dirty="0"/>
              <a:t>e.g. pin pen; din den; kin ken; tin ten; pan ban; pat bat; pill bill; post boast; punk bunk</a:t>
            </a:r>
            <a:endParaRPr lang="fr-FR" dirty="0"/>
          </a:p>
        </p:txBody>
      </p:sp>
    </p:spTree>
    <p:extLst>
      <p:ext uri="{BB962C8B-B14F-4D97-AF65-F5344CB8AC3E}">
        <p14:creationId xmlns:p14="http://schemas.microsoft.com/office/powerpoint/2010/main" val="3881713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612845"/>
            <a:ext cx="8928992" cy="3139321"/>
          </a:xfrm>
          <a:prstGeom prst="rect">
            <a:avLst/>
          </a:prstGeom>
        </p:spPr>
        <p:txBody>
          <a:bodyPr wrap="square">
            <a:spAutoFit/>
          </a:bodyPr>
          <a:lstStyle/>
          <a:p>
            <a:r>
              <a:rPr lang="en-US" b="1" dirty="0">
                <a:solidFill>
                  <a:srgbClr val="FFFF00"/>
                </a:solidFill>
              </a:rPr>
              <a:t>Allophone: </a:t>
            </a:r>
          </a:p>
          <a:p>
            <a:endParaRPr lang="fr-FR" dirty="0"/>
          </a:p>
          <a:p>
            <a:pPr algn="just"/>
            <a:r>
              <a:rPr lang="en-US" dirty="0"/>
              <a:t>Central to the concept of the phoneme is the idea that it may be pronounced in many different ways. So, the different phonetic realizations of a phoneme are called </a:t>
            </a:r>
            <a:r>
              <a:rPr lang="en-US" i="1" dirty="0"/>
              <a:t>allophones.</a:t>
            </a:r>
            <a:r>
              <a:rPr lang="en-US" dirty="0"/>
              <a:t> In Standard British English (RP) for example, we take it for granted that the /p/ sound in 'pill' and 'spill' are "the same sound" (i.e. the same phoneme), but in reality the two sounds are very different - the  /p/  in 'pill' is aspirated ( i.e., there is a burst or puff of air after the /p/ in </a:t>
            </a:r>
            <a:r>
              <a:rPr lang="en-US" i="1" dirty="0"/>
              <a:t>pill, </a:t>
            </a:r>
            <a:r>
              <a:rPr lang="en-US" dirty="0"/>
              <a:t>that is absent in </a:t>
            </a:r>
            <a:r>
              <a:rPr lang="en-US" i="1" dirty="0"/>
              <a:t>spill)</a:t>
            </a:r>
            <a:r>
              <a:rPr lang="en-US" dirty="0"/>
              <a:t> while the  /p/  sound in 'spill' is </a:t>
            </a:r>
            <a:r>
              <a:rPr lang="en-US" dirty="0" err="1"/>
              <a:t>unaspirated</a:t>
            </a:r>
            <a:r>
              <a:rPr lang="en-US" dirty="0"/>
              <a:t>. In phonemic (broad) transcription, we use the same symbol /p/ for both, but we know that the allophones of /p/ include the aspirated sound [</a:t>
            </a:r>
            <a:r>
              <a:rPr lang="en-US" b="1" dirty="0" err="1"/>
              <a:t>p</a:t>
            </a:r>
            <a:r>
              <a:rPr lang="en-US" b="1" baseline="30000" dirty="0" err="1"/>
              <a:t>h</a:t>
            </a:r>
            <a:r>
              <a:rPr lang="en-US" dirty="0"/>
              <a:t>] and the </a:t>
            </a:r>
            <a:r>
              <a:rPr lang="en-US" dirty="0" err="1"/>
              <a:t>unaspirated</a:t>
            </a:r>
            <a:r>
              <a:rPr lang="en-US" dirty="0"/>
              <a:t> one [</a:t>
            </a:r>
            <a:r>
              <a:rPr lang="en-US" b="1" dirty="0"/>
              <a:t>p</a:t>
            </a:r>
            <a:r>
              <a:rPr lang="en-US" dirty="0"/>
              <a:t>]. Using the square brackets that indicate phonetic (narrow), it is the allophones that are indicated rather than the phonemes.</a:t>
            </a:r>
            <a:endParaRPr lang="fr-FR" dirty="0"/>
          </a:p>
        </p:txBody>
      </p:sp>
    </p:spTree>
    <p:extLst>
      <p:ext uri="{BB962C8B-B14F-4D97-AF65-F5344CB8AC3E}">
        <p14:creationId xmlns:p14="http://schemas.microsoft.com/office/powerpoint/2010/main" val="489308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443841"/>
            <a:ext cx="8784976" cy="2862322"/>
          </a:xfrm>
          <a:prstGeom prst="rect">
            <a:avLst/>
          </a:prstGeom>
        </p:spPr>
        <p:txBody>
          <a:bodyPr wrap="square">
            <a:spAutoFit/>
          </a:bodyPr>
          <a:lstStyle/>
          <a:p>
            <a:r>
              <a:rPr lang="en-US" b="1" dirty="0">
                <a:solidFill>
                  <a:srgbClr val="FFFF00"/>
                </a:solidFill>
              </a:rPr>
              <a:t>Minimal pair: </a:t>
            </a:r>
            <a:endParaRPr lang="fr-FR" b="1" dirty="0">
              <a:solidFill>
                <a:srgbClr val="FFFF00"/>
              </a:solidFill>
            </a:endParaRPr>
          </a:p>
          <a:p>
            <a:r>
              <a:rPr lang="en-US" b="1" dirty="0"/>
              <a:t> </a:t>
            </a:r>
            <a:endParaRPr lang="fr-FR" dirty="0"/>
          </a:p>
          <a:p>
            <a:pPr algn="just"/>
            <a:r>
              <a:rPr lang="en-US" dirty="0"/>
              <a:t>In establishing the set of phonemes of a language, it is usual to demonstrate the independent, contrastive nature of a phoneme by citing pairs of words which differ in one sound only and have different meanings. The latter are known as minimal pairs. So, a minimal pair is a pair of words with different meanings with exactly the same pronunciation except for one sound that differs.</a:t>
            </a:r>
            <a:endParaRPr lang="fr-FR" dirty="0"/>
          </a:p>
          <a:p>
            <a:pPr algn="just"/>
            <a:r>
              <a:rPr lang="en-US" b="1" i="1" dirty="0"/>
              <a:t>Examples:</a:t>
            </a:r>
            <a:endParaRPr lang="fr-FR" dirty="0"/>
          </a:p>
          <a:p>
            <a:pPr algn="just"/>
            <a:r>
              <a:rPr lang="en-US" dirty="0"/>
              <a:t>• [</a:t>
            </a:r>
            <a:r>
              <a:rPr lang="en-US" dirty="0" err="1"/>
              <a:t>teɪk</a:t>
            </a:r>
            <a:r>
              <a:rPr lang="en-US" dirty="0"/>
              <a:t>] vs. [</a:t>
            </a:r>
            <a:r>
              <a:rPr lang="en-US" dirty="0" err="1"/>
              <a:t>teɪp</a:t>
            </a:r>
            <a:r>
              <a:rPr lang="en-US" dirty="0"/>
              <a:t>] "take" </a:t>
            </a:r>
            <a:r>
              <a:rPr lang="en-US" dirty="0" err="1"/>
              <a:t>vs</a:t>
            </a:r>
            <a:r>
              <a:rPr lang="en-US" dirty="0"/>
              <a:t> "tape"</a:t>
            </a:r>
            <a:endParaRPr lang="fr-FR" dirty="0"/>
          </a:p>
          <a:p>
            <a:pPr algn="just"/>
            <a:r>
              <a:rPr lang="en-US" dirty="0"/>
              <a:t>• [</a:t>
            </a:r>
            <a:r>
              <a:rPr lang="en-US" dirty="0" err="1"/>
              <a:t>ti:m</a:t>
            </a:r>
            <a:r>
              <a:rPr lang="en-US" dirty="0"/>
              <a:t>] </a:t>
            </a:r>
            <a:r>
              <a:rPr lang="en-US" dirty="0" err="1"/>
              <a:t>vs</a:t>
            </a:r>
            <a:r>
              <a:rPr lang="en-US" dirty="0"/>
              <a:t> [</a:t>
            </a:r>
            <a:r>
              <a:rPr lang="en-US" dirty="0" err="1"/>
              <a:t>di:m</a:t>
            </a:r>
            <a:r>
              <a:rPr lang="en-US" dirty="0"/>
              <a:t>] "team" </a:t>
            </a:r>
            <a:r>
              <a:rPr lang="en-US" dirty="0" err="1"/>
              <a:t>vs</a:t>
            </a:r>
            <a:r>
              <a:rPr lang="en-US" dirty="0"/>
              <a:t> "deem"</a:t>
            </a:r>
            <a:endParaRPr lang="fr-FR" dirty="0"/>
          </a:p>
        </p:txBody>
      </p:sp>
    </p:spTree>
    <p:extLst>
      <p:ext uri="{BB962C8B-B14F-4D97-AF65-F5344CB8AC3E}">
        <p14:creationId xmlns:p14="http://schemas.microsoft.com/office/powerpoint/2010/main" val="4135357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04664"/>
            <a:ext cx="8928992" cy="5355312"/>
          </a:xfrm>
          <a:prstGeom prst="rect">
            <a:avLst/>
          </a:prstGeom>
        </p:spPr>
        <p:txBody>
          <a:bodyPr wrap="square">
            <a:spAutoFit/>
          </a:bodyPr>
          <a:lstStyle/>
          <a:p>
            <a:r>
              <a:rPr lang="en-US" b="1" dirty="0">
                <a:solidFill>
                  <a:srgbClr val="FFFF00"/>
                </a:solidFill>
              </a:rPr>
              <a:t>Syllable:</a:t>
            </a:r>
          </a:p>
          <a:p>
            <a:endParaRPr lang="fr-FR" dirty="0"/>
          </a:p>
          <a:p>
            <a:pPr algn="just"/>
            <a:r>
              <a:rPr lang="en-US" dirty="0" err="1"/>
              <a:t>Phonologists</a:t>
            </a:r>
            <a:r>
              <a:rPr lang="en-US" dirty="0"/>
              <a:t> are interested in the structure of the syllable, since there appear to be interesting observations to be made about which phonemes may occur at the beginning, in the middle and at the end of syllables.  </a:t>
            </a:r>
            <a:endParaRPr lang="en-US" dirty="0" smtClean="0"/>
          </a:p>
          <a:p>
            <a:pPr algn="just"/>
            <a:endParaRPr lang="fr-FR" dirty="0"/>
          </a:p>
          <a:p>
            <a:pPr algn="just"/>
            <a:r>
              <a:rPr lang="en-US" dirty="0"/>
              <a:t>Syllables are considered to be the most basic unit in speech: every language has syllables, and babies learn to produce syllables before they can manage to say a word of their native language. When a person has a speech disorder, their speech will still display syllabic organization, and slips of the tongue also show that syllabic regularity tends to be preserved even in "faulty" speech. </a:t>
            </a:r>
            <a:endParaRPr lang="en-US" dirty="0" smtClean="0"/>
          </a:p>
          <a:p>
            <a:pPr algn="just"/>
            <a:endParaRPr lang="fr-FR" dirty="0" smtClean="0"/>
          </a:p>
          <a:p>
            <a:pPr algn="just"/>
            <a:r>
              <a:rPr lang="en-GB" dirty="0" smtClean="0"/>
              <a:t>Phonological </a:t>
            </a:r>
            <a:r>
              <a:rPr lang="en-GB" dirty="0"/>
              <a:t>treatments of syllable structure usually call the first part of a syllable the </a:t>
            </a:r>
            <a:r>
              <a:rPr lang="en-GB" b="1" dirty="0"/>
              <a:t>onset</a:t>
            </a:r>
            <a:r>
              <a:rPr lang="en-GB" dirty="0"/>
              <a:t>, the middle part the </a:t>
            </a:r>
            <a:r>
              <a:rPr lang="en-GB" b="1" dirty="0"/>
              <a:t>peak or nucleus</a:t>
            </a:r>
            <a:r>
              <a:rPr lang="en-GB" dirty="0"/>
              <a:t> and the end part the </a:t>
            </a:r>
            <a:r>
              <a:rPr lang="en-GB" b="1" dirty="0"/>
              <a:t>coda</a:t>
            </a:r>
            <a:r>
              <a:rPr lang="en-GB" dirty="0"/>
              <a:t>; the combination of peak and coda is called the </a:t>
            </a:r>
            <a:r>
              <a:rPr lang="en-GB" b="1" dirty="0"/>
              <a:t>rhyme</a:t>
            </a:r>
            <a:r>
              <a:rPr lang="en-GB" dirty="0"/>
              <a:t>. The peak or nucleus is the compulsory unit of a syllable and is always of a vowel state (vowel, diphthong, or syllabic consonant). The onset and the coda are optional in a syllable and usually of consonantal nature. The process of breaking a word into small parts is called syllabification. For example, </a:t>
            </a:r>
            <a:r>
              <a:rPr lang="en-GB" b="1" i="1" dirty="0"/>
              <a:t>reflect</a:t>
            </a:r>
            <a:r>
              <a:rPr lang="en-GB" dirty="0"/>
              <a:t> has two syllables; </a:t>
            </a:r>
            <a:r>
              <a:rPr lang="en-GB" b="1" i="1" dirty="0"/>
              <a:t>photography</a:t>
            </a:r>
            <a:r>
              <a:rPr lang="en-GB" dirty="0"/>
              <a:t> has four; and </a:t>
            </a:r>
            <a:r>
              <a:rPr lang="en-GB" b="1" i="1" dirty="0"/>
              <a:t>bag</a:t>
            </a:r>
            <a:r>
              <a:rPr lang="en-GB" dirty="0"/>
              <a:t> has only one </a:t>
            </a:r>
            <a:r>
              <a:rPr lang="en-GB" dirty="0" smtClean="0"/>
              <a:t>syllable.    </a:t>
            </a:r>
            <a:endParaRPr lang="fr-FR" dirty="0"/>
          </a:p>
        </p:txBody>
      </p:sp>
    </p:spTree>
    <p:extLst>
      <p:ext uri="{BB962C8B-B14F-4D97-AF65-F5344CB8AC3E}">
        <p14:creationId xmlns:p14="http://schemas.microsoft.com/office/powerpoint/2010/main" val="3397913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88640"/>
            <a:ext cx="8856984" cy="4708981"/>
          </a:xfrm>
          <a:prstGeom prst="rect">
            <a:avLst/>
          </a:prstGeom>
        </p:spPr>
        <p:txBody>
          <a:bodyPr wrap="square">
            <a:spAutoFit/>
          </a:bodyPr>
          <a:lstStyle/>
          <a:p>
            <a:r>
              <a:rPr lang="fr-FR" sz="2400" b="1" dirty="0">
                <a:solidFill>
                  <a:srgbClr val="FFFF00"/>
                </a:solidFill>
              </a:rPr>
              <a:t>Possible English </a:t>
            </a:r>
            <a:r>
              <a:rPr lang="fr-FR" sz="2400" b="1" dirty="0" err="1">
                <a:solidFill>
                  <a:srgbClr val="FFFF00"/>
                </a:solidFill>
              </a:rPr>
              <a:t>Syllables</a:t>
            </a:r>
            <a:r>
              <a:rPr lang="fr-FR" b="1" dirty="0" smtClean="0"/>
              <a:t>:</a:t>
            </a:r>
          </a:p>
          <a:p>
            <a:endParaRPr lang="fr-FR" dirty="0"/>
          </a:p>
          <a:p>
            <a:endParaRPr lang="fr-FR" dirty="0"/>
          </a:p>
          <a:p>
            <a:r>
              <a:rPr lang="fr-FR" dirty="0"/>
              <a:t>V               ‘I’	[</a:t>
            </a:r>
            <a:r>
              <a:rPr lang="fr-FR" dirty="0" err="1"/>
              <a:t>aɪ</a:t>
            </a:r>
            <a:r>
              <a:rPr lang="fr-FR" dirty="0"/>
              <a:t>]</a:t>
            </a:r>
          </a:p>
          <a:p>
            <a:r>
              <a:rPr lang="en-US" dirty="0"/>
              <a:t>CV            ‘ray’	[</a:t>
            </a:r>
            <a:r>
              <a:rPr lang="en-US" dirty="0" err="1"/>
              <a:t>reɪ</a:t>
            </a:r>
            <a:r>
              <a:rPr lang="en-US" dirty="0"/>
              <a:t>]</a:t>
            </a:r>
            <a:endParaRPr lang="fr-FR" dirty="0"/>
          </a:p>
          <a:p>
            <a:r>
              <a:rPr lang="en-US" dirty="0"/>
              <a:t>CCV          ‘tree’	[tri:]</a:t>
            </a:r>
            <a:endParaRPr lang="fr-FR" dirty="0"/>
          </a:p>
          <a:p>
            <a:r>
              <a:rPr lang="en-US" dirty="0"/>
              <a:t>CCCV       ‘stray’ 	[</a:t>
            </a:r>
            <a:r>
              <a:rPr lang="en-US" dirty="0" err="1"/>
              <a:t>stre</a:t>
            </a:r>
            <a:r>
              <a:rPr lang="en-GB" dirty="0"/>
              <a:t>ɪ</a:t>
            </a:r>
            <a:r>
              <a:rPr lang="en-US" dirty="0"/>
              <a:t>]</a:t>
            </a:r>
            <a:endParaRPr lang="fr-FR" dirty="0"/>
          </a:p>
          <a:p>
            <a:r>
              <a:rPr lang="en-US" dirty="0"/>
              <a:t>CVC          ‘ten’	[ten]</a:t>
            </a:r>
            <a:endParaRPr lang="fr-FR" dirty="0"/>
          </a:p>
          <a:p>
            <a:r>
              <a:rPr lang="en-US" dirty="0"/>
              <a:t>CVCC       ‘bank’	[b</a:t>
            </a:r>
            <a:r>
              <a:rPr lang="en-GB" dirty="0" err="1"/>
              <a:t>æŋ</a:t>
            </a:r>
            <a:r>
              <a:rPr lang="en-US" dirty="0"/>
              <a:t>k]</a:t>
            </a:r>
            <a:endParaRPr lang="fr-FR" dirty="0"/>
          </a:p>
          <a:p>
            <a:r>
              <a:rPr lang="en-US" dirty="0"/>
              <a:t>CVCCC    ‘thanks’ 	[</a:t>
            </a:r>
            <a:r>
              <a:rPr lang="fr-FR" dirty="0"/>
              <a:t>θ</a:t>
            </a:r>
            <a:r>
              <a:rPr lang="en-GB" dirty="0" err="1"/>
              <a:t>æŋ</a:t>
            </a:r>
            <a:r>
              <a:rPr lang="en-US" dirty="0" err="1"/>
              <a:t>ks</a:t>
            </a:r>
            <a:r>
              <a:rPr lang="en-US" dirty="0"/>
              <a:t>]</a:t>
            </a:r>
            <a:endParaRPr lang="fr-FR" dirty="0"/>
          </a:p>
          <a:p>
            <a:r>
              <a:rPr lang="en-US" dirty="0"/>
              <a:t>CCCVCCCC ‘strangles’               [</a:t>
            </a:r>
            <a:r>
              <a:rPr lang="en-US" dirty="0" err="1"/>
              <a:t>str</a:t>
            </a:r>
            <a:r>
              <a:rPr lang="en-GB" dirty="0" err="1"/>
              <a:t>æŋglz</a:t>
            </a:r>
            <a:r>
              <a:rPr lang="en-US" dirty="0" smtClean="0"/>
              <a:t>]</a:t>
            </a:r>
          </a:p>
          <a:p>
            <a:endParaRPr lang="en-US" dirty="0"/>
          </a:p>
          <a:p>
            <a:endParaRPr lang="en-US" dirty="0" smtClean="0"/>
          </a:p>
          <a:p>
            <a:endParaRPr lang="en-US" dirty="0"/>
          </a:p>
          <a:p>
            <a:endParaRPr lang="en-US" dirty="0" smtClean="0"/>
          </a:p>
          <a:p>
            <a:pPr algn="r"/>
            <a:r>
              <a:rPr lang="en-US" sz="2400" b="1" dirty="0" smtClean="0">
                <a:solidFill>
                  <a:srgbClr val="FFFF00"/>
                </a:solidFill>
              </a:rPr>
              <a:t>To Be Continued</a:t>
            </a:r>
            <a:endParaRPr lang="fr-FR" sz="2400" b="1" dirty="0">
              <a:solidFill>
                <a:srgbClr val="FFFF00"/>
              </a:solidFill>
            </a:endParaRPr>
          </a:p>
        </p:txBody>
      </p:sp>
    </p:spTree>
    <p:extLst>
      <p:ext uri="{BB962C8B-B14F-4D97-AF65-F5344CB8AC3E}">
        <p14:creationId xmlns:p14="http://schemas.microsoft.com/office/powerpoint/2010/main" val="2172025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251520" y="260648"/>
            <a:ext cx="8784976" cy="4801314"/>
          </a:xfrm>
          <a:prstGeom prst="rect">
            <a:avLst/>
          </a:prstGeom>
          <a:noFill/>
        </p:spPr>
        <p:txBody>
          <a:bodyPr wrap="square" rtlCol="0">
            <a:spAutoFit/>
          </a:bodyPr>
          <a:lstStyle/>
          <a:p>
            <a:pPr algn="ctr"/>
            <a:endParaRPr lang="fr-FR" dirty="0" smtClean="0"/>
          </a:p>
          <a:p>
            <a:pPr algn="ctr"/>
            <a:endParaRPr lang="fr-FR" dirty="0"/>
          </a:p>
          <a:p>
            <a:pPr algn="ctr"/>
            <a:r>
              <a:rPr lang="fr-FR" b="1" dirty="0" smtClean="0">
                <a:solidFill>
                  <a:srgbClr val="FFFF00"/>
                </a:solidFill>
              </a:rPr>
              <a:t>SYLLABLE</a:t>
            </a:r>
          </a:p>
          <a:p>
            <a:pPr algn="ctr"/>
            <a:endParaRPr lang="fr-FR" b="1" dirty="0">
              <a:solidFill>
                <a:srgbClr val="FFFF00"/>
              </a:solidFill>
            </a:endParaRPr>
          </a:p>
          <a:p>
            <a:pPr algn="ctr"/>
            <a:endParaRPr lang="fr-FR" b="1" dirty="0" smtClean="0">
              <a:solidFill>
                <a:srgbClr val="FFFF00"/>
              </a:solidFill>
            </a:endParaRPr>
          </a:p>
          <a:p>
            <a:pPr algn="ctr"/>
            <a:endParaRPr lang="fr-FR" b="1" dirty="0">
              <a:solidFill>
                <a:srgbClr val="FFFF00"/>
              </a:solidFill>
            </a:endParaRPr>
          </a:p>
          <a:p>
            <a:r>
              <a:rPr lang="fr-FR" b="1" dirty="0" smtClean="0">
                <a:solidFill>
                  <a:srgbClr val="FFFF00"/>
                </a:solidFill>
              </a:rPr>
              <a:t>                                 ONSET				            RHYME</a:t>
            </a:r>
          </a:p>
          <a:p>
            <a:endParaRPr lang="fr-FR" b="1" dirty="0">
              <a:solidFill>
                <a:srgbClr val="FFFF00"/>
              </a:solidFill>
            </a:endParaRPr>
          </a:p>
          <a:p>
            <a:endParaRPr lang="fr-FR" b="1" dirty="0" smtClean="0">
              <a:solidFill>
                <a:srgbClr val="FFFF00"/>
              </a:solidFill>
            </a:endParaRPr>
          </a:p>
          <a:p>
            <a:endParaRPr lang="fr-FR" b="1" dirty="0">
              <a:solidFill>
                <a:srgbClr val="FFFF00"/>
              </a:solidFill>
            </a:endParaRPr>
          </a:p>
          <a:p>
            <a:endParaRPr lang="fr-FR" b="1" dirty="0" smtClean="0">
              <a:solidFill>
                <a:srgbClr val="FFFF00"/>
              </a:solidFill>
            </a:endParaRPr>
          </a:p>
          <a:p>
            <a:r>
              <a:rPr lang="fr-FR" b="1" dirty="0">
                <a:solidFill>
                  <a:srgbClr val="FFFF00"/>
                </a:solidFill>
              </a:rPr>
              <a:t>	</a:t>
            </a:r>
            <a:r>
              <a:rPr lang="fr-FR" b="1" dirty="0" smtClean="0">
                <a:solidFill>
                  <a:srgbClr val="FFFF00"/>
                </a:solidFill>
              </a:rPr>
              <a:t>	       C				NUCLEUS                    CODA</a:t>
            </a:r>
          </a:p>
          <a:p>
            <a:endParaRPr lang="fr-FR" b="1" dirty="0">
              <a:solidFill>
                <a:srgbClr val="FFFF00"/>
              </a:solidFill>
            </a:endParaRPr>
          </a:p>
          <a:p>
            <a:endParaRPr lang="fr-FR" b="1" dirty="0" smtClean="0">
              <a:solidFill>
                <a:srgbClr val="FFFF00"/>
              </a:solidFill>
            </a:endParaRPr>
          </a:p>
          <a:p>
            <a:endParaRPr lang="fr-FR" b="1" dirty="0">
              <a:solidFill>
                <a:srgbClr val="FFFF00"/>
              </a:solidFill>
            </a:endParaRPr>
          </a:p>
          <a:p>
            <a:r>
              <a:rPr lang="fr-FR" b="1" dirty="0" smtClean="0">
                <a:solidFill>
                  <a:srgbClr val="FFFF00"/>
                </a:solidFill>
              </a:rPr>
              <a:t>						       V		         C</a:t>
            </a:r>
          </a:p>
          <a:p>
            <a:r>
              <a:rPr lang="fr-FR" b="1" dirty="0" smtClean="0">
                <a:solidFill>
                  <a:srgbClr val="FFFF00"/>
                </a:solidFill>
              </a:rPr>
              <a:t>	</a:t>
            </a:r>
            <a:endParaRPr lang="fr-FR" b="1" dirty="0">
              <a:solidFill>
                <a:srgbClr val="FFFF00"/>
              </a:solidFill>
            </a:endParaRPr>
          </a:p>
        </p:txBody>
      </p:sp>
      <p:cxnSp>
        <p:nvCxnSpPr>
          <p:cNvPr id="17" name="Connecteur droit 16"/>
          <p:cNvCxnSpPr/>
          <p:nvPr/>
        </p:nvCxnSpPr>
        <p:spPr>
          <a:xfrm flipH="1">
            <a:off x="2699792" y="1196752"/>
            <a:ext cx="1368152" cy="720080"/>
          </a:xfrm>
          <a:prstGeom prst="line">
            <a:avLst/>
          </a:prstGeom>
        </p:spPr>
        <p:style>
          <a:lnRef idx="3">
            <a:schemeClr val="accent2"/>
          </a:lnRef>
          <a:fillRef idx="0">
            <a:schemeClr val="accent2"/>
          </a:fillRef>
          <a:effectRef idx="2">
            <a:schemeClr val="accent2"/>
          </a:effectRef>
          <a:fontRef idx="minor">
            <a:schemeClr val="tx1"/>
          </a:fontRef>
        </p:style>
      </p:cxnSp>
      <p:cxnSp>
        <p:nvCxnSpPr>
          <p:cNvPr id="18" name="Connecteur droit 17"/>
          <p:cNvCxnSpPr/>
          <p:nvPr/>
        </p:nvCxnSpPr>
        <p:spPr>
          <a:xfrm>
            <a:off x="5328084" y="1196752"/>
            <a:ext cx="1476164" cy="720080"/>
          </a:xfrm>
          <a:prstGeom prst="line">
            <a:avLst/>
          </a:prstGeom>
        </p:spPr>
        <p:style>
          <a:lnRef idx="3">
            <a:schemeClr val="accent2"/>
          </a:lnRef>
          <a:fillRef idx="0">
            <a:schemeClr val="accent2"/>
          </a:fillRef>
          <a:effectRef idx="2">
            <a:schemeClr val="accent2"/>
          </a:effectRef>
          <a:fontRef idx="minor">
            <a:schemeClr val="tx1"/>
          </a:fontRef>
        </p:style>
      </p:cxnSp>
      <p:cxnSp>
        <p:nvCxnSpPr>
          <p:cNvPr id="20" name="Connecteur droit 19"/>
          <p:cNvCxnSpPr/>
          <p:nvPr/>
        </p:nvCxnSpPr>
        <p:spPr>
          <a:xfrm>
            <a:off x="2685937" y="2301265"/>
            <a:ext cx="0" cy="983719"/>
          </a:xfrm>
          <a:prstGeom prst="line">
            <a:avLst/>
          </a:prstGeom>
        </p:spPr>
        <p:style>
          <a:lnRef idx="3">
            <a:schemeClr val="accent2"/>
          </a:lnRef>
          <a:fillRef idx="0">
            <a:schemeClr val="accent2"/>
          </a:fillRef>
          <a:effectRef idx="2">
            <a:schemeClr val="accent2"/>
          </a:effectRef>
          <a:fontRef idx="minor">
            <a:schemeClr val="tx1"/>
          </a:fontRef>
        </p:style>
      </p:cxnSp>
      <p:cxnSp>
        <p:nvCxnSpPr>
          <p:cNvPr id="22" name="Connecteur droit 21"/>
          <p:cNvCxnSpPr/>
          <p:nvPr/>
        </p:nvCxnSpPr>
        <p:spPr>
          <a:xfrm>
            <a:off x="6300192" y="3669417"/>
            <a:ext cx="0" cy="695687"/>
          </a:xfrm>
          <a:prstGeom prst="line">
            <a:avLst/>
          </a:prstGeom>
        </p:spPr>
        <p:style>
          <a:lnRef idx="3">
            <a:schemeClr val="accent2"/>
          </a:lnRef>
          <a:fillRef idx="0">
            <a:schemeClr val="accent2"/>
          </a:fillRef>
          <a:effectRef idx="2">
            <a:schemeClr val="accent2"/>
          </a:effectRef>
          <a:fontRef idx="minor">
            <a:schemeClr val="tx1"/>
          </a:fontRef>
        </p:style>
      </p:cxnSp>
      <p:cxnSp>
        <p:nvCxnSpPr>
          <p:cNvPr id="24" name="Connecteur droit 23"/>
          <p:cNvCxnSpPr/>
          <p:nvPr/>
        </p:nvCxnSpPr>
        <p:spPr>
          <a:xfrm>
            <a:off x="8272118" y="3697127"/>
            <a:ext cx="0" cy="695687"/>
          </a:xfrm>
          <a:prstGeom prst="line">
            <a:avLst/>
          </a:prstGeom>
        </p:spPr>
        <p:style>
          <a:lnRef idx="3">
            <a:schemeClr val="accent2"/>
          </a:lnRef>
          <a:fillRef idx="0">
            <a:schemeClr val="accent2"/>
          </a:fillRef>
          <a:effectRef idx="2">
            <a:schemeClr val="accent2"/>
          </a:effectRef>
          <a:fontRef idx="minor">
            <a:schemeClr val="tx1"/>
          </a:fontRef>
        </p:style>
      </p:cxnSp>
      <p:cxnSp>
        <p:nvCxnSpPr>
          <p:cNvPr id="25" name="Connecteur droit 24"/>
          <p:cNvCxnSpPr/>
          <p:nvPr/>
        </p:nvCxnSpPr>
        <p:spPr>
          <a:xfrm flipH="1">
            <a:off x="6300192" y="2191661"/>
            <a:ext cx="504056" cy="1093323"/>
          </a:xfrm>
          <a:prstGeom prst="line">
            <a:avLst/>
          </a:prstGeom>
        </p:spPr>
        <p:style>
          <a:lnRef idx="3">
            <a:schemeClr val="accent2"/>
          </a:lnRef>
          <a:fillRef idx="0">
            <a:schemeClr val="accent2"/>
          </a:fillRef>
          <a:effectRef idx="2">
            <a:schemeClr val="accent2"/>
          </a:effectRef>
          <a:fontRef idx="minor">
            <a:schemeClr val="tx1"/>
          </a:fontRef>
        </p:style>
      </p:cxnSp>
      <p:cxnSp>
        <p:nvCxnSpPr>
          <p:cNvPr id="27" name="Connecteur droit 26"/>
          <p:cNvCxnSpPr/>
          <p:nvPr/>
        </p:nvCxnSpPr>
        <p:spPr>
          <a:xfrm>
            <a:off x="7380312" y="2246462"/>
            <a:ext cx="720080" cy="1038522"/>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928787321"/>
      </p:ext>
    </p:extLst>
  </p:cSld>
  <p:clrMapOvr>
    <a:masterClrMapping/>
  </p:clrMapOvr>
</p:sld>
</file>

<file path=ppt/theme/theme1.xml><?xml version="1.0" encoding="utf-8"?>
<a:theme xmlns:a="http://schemas.openxmlformats.org/drawingml/2006/main" name="Mailles">
  <a:themeElements>
    <a:clrScheme name="Mailles">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é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ailles">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89</TotalTime>
  <Words>489</Words>
  <Application>Microsoft Office PowerPoint</Application>
  <PresentationFormat>Affichage à l'écran (4:3)</PresentationFormat>
  <Paragraphs>94</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Mailles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lenovo</dc:creator>
  <cp:lastModifiedBy>lenovo</cp:lastModifiedBy>
  <cp:revision>8</cp:revision>
  <dcterms:created xsi:type="dcterms:W3CDTF">2024-02-13T22:05:17Z</dcterms:created>
  <dcterms:modified xsi:type="dcterms:W3CDTF">2024-02-19T08:17:41Z</dcterms:modified>
</cp:coreProperties>
</file>