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09F7A8-F028-4AAD-84EB-F4AF9B0AD45D}" type="datetimeFigureOut">
              <a:rPr lang="fr-FR" smtClean="0"/>
              <a:t>13/02/2024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20D57D-9FA5-4152-8100-E50E3214BE5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62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PEOPLE’S DEMOCRATIC REPUBLIC OF ALGERIA </a:t>
            </a:r>
            <a:b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MINISTRY OF HIGHER EDUCATION AND SCIENTIFIC RESEARCH </a:t>
            </a:r>
            <a: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MOHAMED-CHERIF MESSAADIA UNIVERSITY </a:t>
            </a:r>
            <a:b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FACULTY OF LETTERS AND LANGUAGES </a:t>
            </a:r>
            <a:b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ENGLISH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388" y="692074"/>
            <a:ext cx="831622" cy="82987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726914"/>
            <a:ext cx="831622" cy="8298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80478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Group: First </a:t>
            </a:r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year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 LMD</a:t>
            </a: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Course One:</a:t>
            </a: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Castellar" pitchFamily="18" charset="0"/>
              </a:rPr>
              <a:t>What</a:t>
            </a:r>
            <a:r>
              <a:rPr lang="fr-FR" sz="3200" b="1" dirty="0" smtClean="0">
                <a:solidFill>
                  <a:srgbClr val="FF0000"/>
                </a:solidFill>
                <a:latin typeface="Castellar" pitchFamily="18" charset="0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Castellar" pitchFamily="18" charset="0"/>
              </a:rPr>
              <a:t>iS</a:t>
            </a:r>
            <a:r>
              <a:rPr lang="fr-FR" sz="3200" b="1" dirty="0" smtClean="0">
                <a:solidFill>
                  <a:srgbClr val="FF0000"/>
                </a:solidFill>
                <a:latin typeface="Castellar" pitchFamily="18" charset="0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Castellar" pitchFamily="18" charset="0"/>
              </a:rPr>
              <a:t>PHONETIcs</a:t>
            </a:r>
            <a:r>
              <a:rPr lang="fr-FR" sz="3200" b="1" dirty="0" smtClean="0">
                <a:solidFill>
                  <a:srgbClr val="FF0000"/>
                </a:solidFill>
                <a:latin typeface="Castellar" pitchFamily="18" charset="0"/>
              </a:rPr>
              <a:t>?</a:t>
            </a:r>
          </a:p>
          <a:p>
            <a:pPr algn="ctr"/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Teacher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: Dr. </a:t>
            </a:r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Nacereddine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Benabdallah</a:t>
            </a:r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62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To understand phonetics and why it is important for a foreign learner to study it, you may begin by comparing the way we write words with the sounds they represent. What is quickly apparent are a host of </a:t>
            </a:r>
            <a:r>
              <a:rPr lang="en-GB" b="1" dirty="0">
                <a:solidFill>
                  <a:srgbClr val="FF0000"/>
                </a:solidFill>
              </a:rPr>
              <a:t>orthographic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inconsistencies</a:t>
            </a:r>
            <a:r>
              <a:rPr lang="en-GB" dirty="0"/>
              <a:t>. Fortunately, a student of phonetics, can capture each individual sound in an individual and unambiguous kind of way using the International Phonetic Alphabet (IPA). </a:t>
            </a:r>
            <a:endParaRPr lang="fr-FR" dirty="0"/>
          </a:p>
          <a:p>
            <a:endParaRPr lang="en-GB" b="1" dirty="0" smtClean="0"/>
          </a:p>
          <a:p>
            <a:pPr algn="ctr"/>
            <a:endParaRPr lang="en-GB" b="1" dirty="0" smtClean="0">
              <a:solidFill>
                <a:srgbClr val="FF0000"/>
              </a:solidFill>
            </a:endParaRP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pPr algn="ctr"/>
            <a:endParaRPr lang="en-GB" b="1" dirty="0" smtClean="0">
              <a:solidFill>
                <a:srgbClr val="FF0000"/>
              </a:solidFill>
            </a:endParaRP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pPr algn="ctr"/>
            <a:endParaRPr lang="en-GB" b="1" dirty="0" smtClean="0">
              <a:solidFill>
                <a:srgbClr val="FF0000"/>
              </a:solidFill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Examples </a:t>
            </a:r>
            <a:r>
              <a:rPr lang="en-GB" b="1" dirty="0">
                <a:solidFill>
                  <a:srgbClr val="FF0000"/>
                </a:solidFill>
              </a:rPr>
              <a:t>of Orthographic inconsistencies 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0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0892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dirty="0"/>
              <a:t>s</a:t>
            </a:r>
            <a:r>
              <a:rPr lang="en-GB" sz="3200" b="1" dirty="0"/>
              <a:t>ee</a:t>
            </a:r>
            <a:r>
              <a:rPr lang="en-GB" sz="3200" dirty="0"/>
              <a:t>, s</a:t>
            </a:r>
            <a:r>
              <a:rPr lang="en-GB" sz="3200" b="1" dirty="0"/>
              <a:t>ea</a:t>
            </a:r>
            <a:r>
              <a:rPr lang="en-GB" sz="3200" dirty="0"/>
              <a:t>, sc</a:t>
            </a:r>
            <a:r>
              <a:rPr lang="en-GB" sz="3200" b="1" dirty="0"/>
              <a:t>e</a:t>
            </a:r>
            <a:r>
              <a:rPr lang="en-GB" sz="3200" dirty="0"/>
              <a:t>ne, rec</a:t>
            </a:r>
            <a:r>
              <a:rPr lang="en-GB" sz="3200" b="1" dirty="0"/>
              <a:t>ei</a:t>
            </a:r>
            <a:r>
              <a:rPr lang="en-GB" sz="3200" dirty="0"/>
              <a:t>ve, th</a:t>
            </a:r>
            <a:r>
              <a:rPr lang="en-GB" sz="3200" b="1" dirty="0"/>
              <a:t>ie</a:t>
            </a:r>
            <a:r>
              <a:rPr lang="en-GB" sz="3200" dirty="0"/>
              <a:t>f, am</a:t>
            </a:r>
            <a:r>
              <a:rPr lang="en-GB" sz="3200" b="1" dirty="0"/>
              <a:t>oe</a:t>
            </a:r>
            <a:r>
              <a:rPr lang="en-GB" sz="3200" dirty="0"/>
              <a:t>ba, mach</a:t>
            </a:r>
            <a:r>
              <a:rPr lang="en-GB" sz="3200" b="1" dirty="0"/>
              <a:t>i</a:t>
            </a:r>
            <a:r>
              <a:rPr lang="en-GB" sz="3200" dirty="0"/>
              <a:t>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421501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3285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s</a:t>
            </a:r>
            <a:r>
              <a:rPr lang="en-GB" sz="3600" dirty="0"/>
              <a:t>ign, plea</a:t>
            </a:r>
            <a:r>
              <a:rPr lang="en-GB" sz="3600" b="1" dirty="0"/>
              <a:t>s</a:t>
            </a:r>
            <a:r>
              <a:rPr lang="en-GB" sz="3600" dirty="0"/>
              <a:t>ure, </a:t>
            </a:r>
            <a:r>
              <a:rPr lang="en-GB" sz="3600" dirty="0" smtClean="0"/>
              <a:t>re</a:t>
            </a:r>
            <a:r>
              <a:rPr lang="en-GB" sz="3600" b="1" dirty="0" smtClean="0"/>
              <a:t>s</a:t>
            </a:r>
            <a:r>
              <a:rPr lang="en-GB" sz="3600" dirty="0" smtClean="0"/>
              <a:t>ign</a:t>
            </a:r>
          </a:p>
          <a:p>
            <a:pPr lvl="0" algn="ctr"/>
            <a:r>
              <a:rPr lang="en-GB" sz="3600" b="1" dirty="0"/>
              <a:t>ch</a:t>
            </a:r>
            <a:r>
              <a:rPr lang="en-GB" sz="3600" dirty="0"/>
              <a:t>arter, </a:t>
            </a:r>
            <a:r>
              <a:rPr lang="en-GB" sz="3600" b="1" dirty="0"/>
              <a:t>ch</a:t>
            </a:r>
            <a:r>
              <a:rPr lang="en-GB" sz="3600" dirty="0"/>
              <a:t>aracter</a:t>
            </a:r>
            <a:br>
              <a:rPr lang="en-GB" sz="3600" dirty="0"/>
            </a:br>
            <a:r>
              <a:rPr lang="en-GB" sz="3600" dirty="0"/>
              <a:t>f</a:t>
            </a:r>
            <a:r>
              <a:rPr lang="en-GB" sz="3600" b="1" dirty="0"/>
              <a:t>a</a:t>
            </a:r>
            <a:r>
              <a:rPr lang="en-GB" sz="3600" dirty="0"/>
              <a:t>ther, </a:t>
            </a:r>
            <a:r>
              <a:rPr lang="en-GB" sz="3600" b="1" dirty="0"/>
              <a:t>a</a:t>
            </a:r>
            <a:r>
              <a:rPr lang="en-GB" sz="3600" dirty="0"/>
              <a:t>ll, </a:t>
            </a:r>
            <a:r>
              <a:rPr lang="en-GB" sz="3600" b="1" dirty="0"/>
              <a:t>a</a:t>
            </a:r>
            <a:r>
              <a:rPr lang="en-GB" sz="3600" dirty="0"/>
              <a:t>bout, </a:t>
            </a:r>
            <a:r>
              <a:rPr lang="en-GB" sz="3600" b="1" dirty="0"/>
              <a:t>a</a:t>
            </a:r>
            <a:r>
              <a:rPr lang="en-GB" sz="3600" dirty="0"/>
              <a:t>pple,</a:t>
            </a:r>
            <a:br>
              <a:rPr lang="en-GB" sz="3600" dirty="0"/>
            </a:br>
            <a:r>
              <a:rPr lang="en-GB" sz="3600" b="1" dirty="0"/>
              <a:t>a</a:t>
            </a:r>
            <a:r>
              <a:rPr lang="en-GB" sz="3600" dirty="0"/>
              <a:t>ny, </a:t>
            </a:r>
            <a:r>
              <a:rPr lang="en-GB" sz="3600" b="1" dirty="0"/>
              <a:t>a</a:t>
            </a:r>
            <a:r>
              <a:rPr lang="en-GB" sz="3600" dirty="0"/>
              <a:t>ge</a:t>
            </a:r>
            <a:endParaRPr lang="fr-FR" sz="3600" dirty="0"/>
          </a:p>
          <a:p>
            <a:r>
              <a:rPr lang="en-GB" dirty="0"/>
              <a:t/>
            </a:r>
            <a:br>
              <a:rPr lang="en-GB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0663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369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dirty="0"/>
              <a:t>lo</a:t>
            </a:r>
            <a:r>
              <a:rPr lang="en-GB" sz="3600" b="1" dirty="0"/>
              <a:t>ck</a:t>
            </a:r>
            <a:r>
              <a:rPr lang="en-GB" sz="3600" dirty="0"/>
              <a:t>, </a:t>
            </a:r>
            <a:r>
              <a:rPr lang="en-GB" sz="3600" b="1" dirty="0"/>
              <a:t>th</a:t>
            </a:r>
            <a:r>
              <a:rPr lang="en-GB" sz="3600" dirty="0"/>
              <a:t>at, b</a:t>
            </a:r>
            <a:r>
              <a:rPr lang="en-GB" sz="3600" b="1" dirty="0"/>
              <a:t>oo</a:t>
            </a:r>
            <a:r>
              <a:rPr lang="en-GB" sz="3600" dirty="0"/>
              <a:t>k, b</a:t>
            </a:r>
            <a:r>
              <a:rPr lang="en-GB" sz="3600" b="1" dirty="0"/>
              <a:t>oa</a:t>
            </a:r>
            <a:r>
              <a:rPr lang="en-GB" sz="3600" dirty="0"/>
              <a:t>st, </a:t>
            </a:r>
            <a:br>
              <a:rPr lang="en-GB" sz="3600" dirty="0"/>
            </a:br>
            <a:r>
              <a:rPr lang="en-GB" sz="3600" b="1" dirty="0"/>
              <a:t>sh</a:t>
            </a:r>
            <a:r>
              <a:rPr lang="en-GB" sz="3600" dirty="0"/>
              <a:t>op, a</a:t>
            </a:r>
            <a:r>
              <a:rPr lang="en-GB" sz="3600" b="1" dirty="0"/>
              <a:t>pp</a:t>
            </a:r>
            <a:r>
              <a:rPr lang="en-GB" sz="3600" dirty="0"/>
              <a:t>le, spe</a:t>
            </a:r>
            <a:r>
              <a:rPr lang="en-GB" sz="3600" b="1" dirty="0"/>
              <a:t>ci</a:t>
            </a:r>
            <a:r>
              <a:rPr lang="en-GB" sz="3600" dirty="0"/>
              <a:t>al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49140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8092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dirty="0"/>
              <a:t>e</a:t>
            </a:r>
            <a:r>
              <a:rPr lang="en-GB" sz="4000" b="1" dirty="0"/>
              <a:t>x</a:t>
            </a:r>
            <a:r>
              <a:rPr lang="en-GB" sz="4000" dirty="0"/>
              <a:t>it, </a:t>
            </a:r>
            <a:r>
              <a:rPr lang="en-GB" sz="4000" b="1" dirty="0"/>
              <a:t>u</a:t>
            </a:r>
            <a:r>
              <a:rPr lang="en-GB" sz="4000" dirty="0"/>
              <a:t>se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895291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583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k</a:t>
            </a:r>
            <a:r>
              <a:rPr lang="en-GB" sz="3600" dirty="0"/>
              <a:t>now, dou</a:t>
            </a:r>
            <a:r>
              <a:rPr lang="en-GB" sz="3600" b="1" dirty="0"/>
              <a:t>b</a:t>
            </a:r>
            <a:r>
              <a:rPr lang="en-GB" sz="3600" dirty="0"/>
              <a:t>t, thou</a:t>
            </a:r>
            <a:r>
              <a:rPr lang="en-GB" sz="3600" b="1" dirty="0"/>
              <a:t>gh</a:t>
            </a:r>
            <a:r>
              <a:rPr lang="en-GB" sz="3600" dirty="0"/>
              <a:t>, i</a:t>
            </a:r>
            <a:r>
              <a:rPr lang="en-GB" sz="3600" b="1" dirty="0"/>
              <a:t>s</a:t>
            </a:r>
            <a:r>
              <a:rPr lang="en-GB" sz="3600" dirty="0"/>
              <a:t>land, </a:t>
            </a:r>
            <a:r>
              <a:rPr lang="en-GB" sz="3600" dirty="0" smtClean="0"/>
              <a:t>r</a:t>
            </a:r>
            <a:r>
              <a:rPr lang="en-GB" sz="3600" b="1" dirty="0" smtClean="0"/>
              <a:t>h</a:t>
            </a:r>
            <a:r>
              <a:rPr lang="en-GB" sz="3600" dirty="0" smtClean="0"/>
              <a:t>ubarb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5404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2656"/>
            <a:ext cx="9144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Phonetics</a:t>
            </a:r>
            <a:r>
              <a:rPr lang="fr-FR" sz="2000" b="1" dirty="0">
                <a:solidFill>
                  <a:srgbClr val="FF0000"/>
                </a:solidFill>
              </a:rPr>
              <a:t>: The </a:t>
            </a:r>
            <a:r>
              <a:rPr lang="fr-FR" sz="2000" b="1" dirty="0" err="1">
                <a:solidFill>
                  <a:srgbClr val="FF0000"/>
                </a:solidFill>
              </a:rPr>
              <a:t>Sounds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of </a:t>
            </a:r>
            <a:r>
              <a:rPr lang="fr-FR" sz="2000" b="1" dirty="0" err="1" smtClean="0">
                <a:solidFill>
                  <a:srgbClr val="FF0000"/>
                </a:solidFill>
              </a:rPr>
              <a:t>Language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algn="ctr"/>
            <a:endParaRPr lang="fr-FR" dirty="0"/>
          </a:p>
          <a:p>
            <a:r>
              <a:rPr lang="en-US" sz="2400" dirty="0"/>
              <a:t>I take it you already know</a:t>
            </a:r>
          </a:p>
          <a:p>
            <a:r>
              <a:rPr lang="en-US" sz="2400" dirty="0"/>
              <a:t>Of tough and bough and cough and dough?</a:t>
            </a:r>
          </a:p>
          <a:p>
            <a:r>
              <a:rPr lang="en-US" sz="2400" dirty="0"/>
              <a:t>Others may stumble but not you</a:t>
            </a:r>
          </a:p>
          <a:p>
            <a:r>
              <a:rPr lang="en-US" sz="2400" dirty="0"/>
              <a:t>On hiccough, thorough, lough and through.</a:t>
            </a:r>
          </a:p>
          <a:p>
            <a:r>
              <a:rPr lang="en-US" sz="2400" dirty="0"/>
              <a:t>Well done! And now you wish, perhaps,</a:t>
            </a:r>
          </a:p>
          <a:p>
            <a:r>
              <a:rPr lang="en-US" sz="2400" dirty="0"/>
              <a:t>To learn of less familiar traps?</a:t>
            </a:r>
          </a:p>
          <a:p>
            <a:endParaRPr lang="en-US" sz="2400" dirty="0" smtClean="0"/>
          </a:p>
          <a:p>
            <a:r>
              <a:rPr lang="en-US" sz="2400" dirty="0" smtClean="0"/>
              <a:t>Beware </a:t>
            </a:r>
            <a:r>
              <a:rPr lang="en-US" sz="2400" dirty="0"/>
              <a:t>of heard, a dreadful word,</a:t>
            </a:r>
          </a:p>
          <a:p>
            <a:r>
              <a:rPr lang="en-US" sz="2400" dirty="0"/>
              <a:t>That looks like beard and sounds like bird.</a:t>
            </a:r>
          </a:p>
          <a:p>
            <a:r>
              <a:rPr lang="en-US" sz="2400" dirty="0"/>
              <a:t>And dead: it’s said like bed, not bead –</a:t>
            </a:r>
          </a:p>
          <a:p>
            <a:r>
              <a:rPr lang="en-US" sz="2400" dirty="0"/>
              <a:t>For goodness sake don’t call it “deed”!</a:t>
            </a:r>
          </a:p>
          <a:p>
            <a:r>
              <a:rPr lang="en-US" sz="2400" dirty="0"/>
              <a:t>Watch out for meat and great and threat</a:t>
            </a:r>
          </a:p>
          <a:p>
            <a:r>
              <a:rPr lang="en-US" sz="2400" dirty="0"/>
              <a:t>(They rhyme with suite and straight and debt). </a:t>
            </a:r>
            <a:endParaRPr lang="en-US" sz="2400" dirty="0" smtClean="0"/>
          </a:p>
          <a:p>
            <a:endParaRPr lang="en-US" sz="2400" dirty="0"/>
          </a:p>
          <a:p>
            <a:pPr algn="r"/>
            <a:r>
              <a:rPr lang="en-US" sz="2400" dirty="0" smtClean="0"/>
              <a:t>T</a:t>
            </a:r>
            <a:r>
              <a:rPr lang="en-US" sz="2400" dirty="0"/>
              <a:t>. S.W. quoted in Mackay (1970)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8508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8984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Imagine the manager of a small restaurant, a man who has always had trouble </a:t>
            </a:r>
            <a:r>
              <a:rPr lang="en-US" sz="2400" dirty="0" smtClean="0"/>
              <a:t>with the </a:t>
            </a:r>
            <a:r>
              <a:rPr lang="en-US" sz="2400" dirty="0"/>
              <a:t>spelling of unusual words, writing out a sign which he puts in the front window</a:t>
            </a:r>
            <a:r>
              <a:rPr lang="en-US" sz="2400" dirty="0" smtClean="0"/>
              <a:t>, advertising </a:t>
            </a:r>
            <a:r>
              <a:rPr lang="en-US" sz="2400" dirty="0"/>
              <a:t>that they have a new </a:t>
            </a:r>
            <a:r>
              <a:rPr lang="en-US" sz="2400" b="1" dirty="0">
                <a:solidFill>
                  <a:srgbClr val="FF0000"/>
                </a:solidFill>
              </a:rPr>
              <a:t>SEAGH</a:t>
            </a:r>
            <a:r>
              <a:rPr lang="en-US" sz="2400" dirty="0"/>
              <a:t>. You see the sign and you decide to ask what </a:t>
            </a:r>
            <a:r>
              <a:rPr lang="en-US" sz="2400" dirty="0" smtClean="0"/>
              <a:t>kind of </a:t>
            </a:r>
            <a:r>
              <a:rPr lang="en-US" sz="2400" dirty="0"/>
              <a:t>new thing this is. When you hear the pronunciation, you recognize the word </a:t>
            </a:r>
            <a:r>
              <a:rPr lang="en-US" sz="2400" dirty="0" smtClean="0"/>
              <a:t>usually written </a:t>
            </a:r>
            <a:r>
              <a:rPr lang="en-US" sz="2400" dirty="0"/>
              <a:t>as chef. How did he arrive at that other spelling? Well, it’s very simple, he says</a:t>
            </a:r>
            <a:r>
              <a:rPr lang="en-US" sz="2400" dirty="0" smtClean="0"/>
              <a:t>. Take </a:t>
            </a:r>
            <a:r>
              <a:rPr lang="en-US" sz="2400" dirty="0"/>
              <a:t>the first sound of the word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ure, the middle sound of the word d</a:t>
            </a:r>
            <a:r>
              <a:rPr lang="en-US" sz="2400" b="1" dirty="0">
                <a:solidFill>
                  <a:srgbClr val="FF0000"/>
                </a:solidFill>
              </a:rPr>
              <a:t>ea</a:t>
            </a:r>
            <a:r>
              <a:rPr lang="en-US" sz="2400" dirty="0"/>
              <a:t>d, and the </a:t>
            </a:r>
            <a:r>
              <a:rPr lang="en-US" sz="2400" dirty="0" smtClean="0"/>
              <a:t>final sound </a:t>
            </a:r>
            <a:r>
              <a:rPr lang="en-US" sz="2400" dirty="0"/>
              <a:t>of the word lau</a:t>
            </a:r>
            <a:r>
              <a:rPr lang="en-US" sz="2400" b="1" dirty="0">
                <a:solidFill>
                  <a:srgbClr val="FF0000"/>
                </a:solidFill>
              </a:rPr>
              <a:t>gh</a:t>
            </a:r>
            <a:r>
              <a:rPr lang="en-US" sz="2400" dirty="0"/>
              <a:t>. Isn’t that a </a:t>
            </a:r>
            <a:r>
              <a:rPr lang="en-US" sz="2400" dirty="0" err="1"/>
              <a:t>seagh</a:t>
            </a:r>
            <a:r>
              <a:rPr lang="en-US" sz="2400" dirty="0"/>
              <a:t>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087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The </a:t>
            </a:r>
            <a:r>
              <a:rPr lang="fr-FR" sz="2400" dirty="0" err="1"/>
              <a:t>sounds</a:t>
            </a:r>
            <a:r>
              <a:rPr lang="fr-FR" sz="2400" dirty="0"/>
              <a:t> of </a:t>
            </a:r>
            <a:r>
              <a:rPr lang="fr-FR" sz="2400" dirty="0" err="1" smtClean="0"/>
              <a:t>spoken</a:t>
            </a:r>
            <a:r>
              <a:rPr lang="fr-FR" sz="2400" dirty="0" smtClean="0"/>
              <a:t> </a:t>
            </a:r>
            <a:r>
              <a:rPr lang="en-US" sz="2400" dirty="0" smtClean="0"/>
              <a:t>English </a:t>
            </a:r>
            <a:r>
              <a:rPr lang="en-US" sz="2400" dirty="0"/>
              <a:t>do not match up, a lot of the time, with letters of written English. If we </a:t>
            </a:r>
            <a:r>
              <a:rPr lang="en-US" sz="2400" dirty="0" smtClean="0"/>
              <a:t>cannot use </a:t>
            </a:r>
            <a:r>
              <a:rPr lang="en-US" sz="2400" dirty="0"/>
              <a:t>the letters of the alphabet in a consistent way to represent the sounds we make</a:t>
            </a:r>
            <a:r>
              <a:rPr lang="en-US" sz="2400" dirty="0" smtClean="0"/>
              <a:t>, how </a:t>
            </a:r>
            <a:r>
              <a:rPr lang="en-US" sz="2400" dirty="0"/>
              <a:t>do we go about describing the sounds of a language like English? One solution is </a:t>
            </a:r>
            <a:r>
              <a:rPr lang="en-US" sz="2400" dirty="0" smtClean="0"/>
              <a:t>to produce </a:t>
            </a:r>
            <a:r>
              <a:rPr lang="en-US" sz="2400" dirty="0"/>
              <a:t>a separate alphabet with symbols that represent sounds. Such a set of </a:t>
            </a:r>
            <a:r>
              <a:rPr lang="en-US" sz="2400" dirty="0" smtClean="0"/>
              <a:t>symbols does </a:t>
            </a:r>
            <a:r>
              <a:rPr lang="en-US" sz="2400" dirty="0"/>
              <a:t>exist and is called the </a:t>
            </a:r>
            <a:r>
              <a:rPr lang="en-US" sz="2400" b="1" dirty="0">
                <a:solidFill>
                  <a:srgbClr val="FF0000"/>
                </a:solidFill>
              </a:rPr>
              <a:t>phonetic alphabet</a:t>
            </a:r>
            <a:r>
              <a:rPr lang="en-US" sz="2400" dirty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4968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The study of speech sounds is called </a:t>
            </a:r>
            <a:r>
              <a:rPr lang="en-US" sz="2000" b="1" dirty="0">
                <a:solidFill>
                  <a:srgbClr val="FF0000"/>
                </a:solidFill>
              </a:rPr>
              <a:t>phonetics</a:t>
            </a:r>
            <a:r>
              <a:rPr lang="en-US" sz="2000" dirty="0"/>
              <a:t>. To describe speech sounds</a:t>
            </a:r>
            <a:r>
              <a:rPr lang="en-US" sz="2000" dirty="0" smtClean="0"/>
              <a:t>, it is necessary to know what an individual sound is, and how each sound differs from </a:t>
            </a:r>
            <a:r>
              <a:rPr lang="en-US" sz="2000" dirty="0"/>
              <a:t>all others. This is not as easy as it may seem, for when we speak, </a:t>
            </a:r>
            <a:r>
              <a:rPr lang="en-US" sz="2000" dirty="0" smtClean="0"/>
              <a:t>the sounds </a:t>
            </a:r>
            <a:r>
              <a:rPr lang="en-US" sz="2000" dirty="0"/>
              <a:t>seem to run together and it isn’t at all obvious where one sound </a:t>
            </a:r>
            <a:r>
              <a:rPr lang="en-US" sz="2000" dirty="0" smtClean="0"/>
              <a:t>ends and </a:t>
            </a:r>
            <a:r>
              <a:rPr lang="en-US" sz="2000" dirty="0"/>
              <a:t>the next begins. However, when we know the language we hear the </a:t>
            </a:r>
            <a:r>
              <a:rPr lang="en-US" sz="2000" dirty="0" smtClean="0"/>
              <a:t>individual sounds </a:t>
            </a:r>
            <a:r>
              <a:rPr lang="en-US" sz="2000" dirty="0"/>
              <a:t>in our “mind’s ear” and are able to make sense of </a:t>
            </a:r>
            <a:r>
              <a:rPr lang="en-US" sz="2000" dirty="0" smtClean="0"/>
              <a:t>them.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A speaker of English knows that there are three sounds in the word </a:t>
            </a:r>
            <a:r>
              <a:rPr lang="en-US" sz="2000" i="1" dirty="0"/>
              <a:t>bus</a:t>
            </a:r>
            <a:r>
              <a:rPr lang="en-US" sz="2000" dirty="0"/>
              <a:t>. Yet</a:t>
            </a:r>
            <a:r>
              <a:rPr lang="en-US" sz="2000" dirty="0" smtClean="0"/>
              <a:t>, physically </a:t>
            </a:r>
            <a:r>
              <a:rPr lang="en-US" sz="2000" dirty="0"/>
              <a:t>the word is just one continuous sound. You can </a:t>
            </a:r>
            <a:r>
              <a:rPr lang="en-US" sz="2000" b="1" dirty="0"/>
              <a:t>segment </a:t>
            </a:r>
            <a:r>
              <a:rPr lang="en-US" sz="2000" dirty="0"/>
              <a:t>that </a:t>
            </a:r>
            <a:r>
              <a:rPr lang="en-US" sz="2000" dirty="0" smtClean="0"/>
              <a:t>one sound </a:t>
            </a:r>
            <a:r>
              <a:rPr lang="en-US" sz="2000" dirty="0"/>
              <a:t>into parts because you know English. And you recognize those </a:t>
            </a:r>
            <a:r>
              <a:rPr lang="en-US" sz="2000" dirty="0" smtClean="0"/>
              <a:t>parts when </a:t>
            </a:r>
            <a:r>
              <a:rPr lang="en-US" sz="2000" dirty="0"/>
              <a:t>they occur elsewhere as </a:t>
            </a:r>
            <a:r>
              <a:rPr lang="en-US" sz="2000" i="1" dirty="0"/>
              <a:t>b </a:t>
            </a:r>
            <a:r>
              <a:rPr lang="en-US" sz="2000" dirty="0"/>
              <a:t>does in </a:t>
            </a:r>
            <a:r>
              <a:rPr lang="en-US" sz="2000" i="1" dirty="0"/>
              <a:t>b</a:t>
            </a:r>
            <a:r>
              <a:rPr lang="en-US" sz="2000" dirty="0"/>
              <a:t>et or ro</a:t>
            </a:r>
            <a:r>
              <a:rPr lang="en-US" sz="2000" i="1" dirty="0"/>
              <a:t>b</a:t>
            </a:r>
            <a:r>
              <a:rPr lang="en-US" sz="2000" dirty="0"/>
              <a:t>, as </a:t>
            </a:r>
            <a:r>
              <a:rPr lang="en-US" sz="2000" i="1" dirty="0"/>
              <a:t>u </a:t>
            </a:r>
            <a:r>
              <a:rPr lang="en-US" sz="2000" dirty="0"/>
              <a:t>does in </a:t>
            </a:r>
            <a:r>
              <a:rPr lang="en-US" sz="2000" i="1" dirty="0"/>
              <a:t>u</a:t>
            </a:r>
            <a:r>
              <a:rPr lang="en-US" sz="2000" dirty="0"/>
              <a:t>p, and as </a:t>
            </a:r>
            <a:r>
              <a:rPr lang="en-US" sz="2000" i="1" dirty="0" smtClean="0"/>
              <a:t>s </a:t>
            </a:r>
            <a:r>
              <a:rPr lang="fr-FR" sz="2000" dirty="0" err="1" smtClean="0"/>
              <a:t>does</a:t>
            </a:r>
            <a:r>
              <a:rPr lang="fr-FR" sz="2000" dirty="0" smtClean="0"/>
              <a:t> </a:t>
            </a:r>
            <a:r>
              <a:rPr lang="fr-FR" sz="2000" dirty="0"/>
              <a:t>in </a:t>
            </a:r>
            <a:r>
              <a:rPr lang="fr-FR" sz="2000" i="1" dirty="0" err="1"/>
              <a:t>s</a:t>
            </a:r>
            <a:r>
              <a:rPr lang="fr-FR" sz="2000" dirty="0" err="1"/>
              <a:t>i</a:t>
            </a:r>
            <a:r>
              <a:rPr lang="fr-FR" sz="2000" i="1" dirty="0" err="1"/>
              <a:t>s</a:t>
            </a:r>
            <a:r>
              <a:rPr lang="fr-FR" sz="2000" dirty="0" err="1"/>
              <a:t>ter</a:t>
            </a:r>
            <a:r>
              <a:rPr lang="fr-F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44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0466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It </a:t>
            </a:r>
            <a:r>
              <a:rPr lang="en-US" dirty="0"/>
              <a:t>is not possible to segment the sound of someone clearing her throat </a:t>
            </a:r>
            <a:r>
              <a:rPr lang="en-US" dirty="0" smtClean="0"/>
              <a:t>into a </a:t>
            </a:r>
            <a:r>
              <a:rPr lang="en-US" dirty="0"/>
              <a:t>sequence of discrete units. This is not because throat-clearing is one </a:t>
            </a:r>
            <a:r>
              <a:rPr lang="en-US" dirty="0" smtClean="0"/>
              <a:t>continuous sound</a:t>
            </a:r>
            <a:r>
              <a:rPr lang="en-US" dirty="0"/>
              <a:t>. It is because such sounds are not speech and are therefore not </a:t>
            </a:r>
            <a:r>
              <a:rPr lang="en-US" dirty="0" smtClean="0"/>
              <a:t>able to </a:t>
            </a:r>
            <a:r>
              <a:rPr lang="en-US" dirty="0"/>
              <a:t>be segmented into the sounds of speech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r>
              <a:rPr lang="en-US" dirty="0"/>
              <a:t>Speakers of English can separate </a:t>
            </a:r>
            <a:r>
              <a:rPr lang="en-US" i="1" dirty="0" err="1"/>
              <a:t>keepout</a:t>
            </a:r>
            <a:r>
              <a:rPr lang="en-US" i="1" dirty="0"/>
              <a:t> </a:t>
            </a:r>
            <a:r>
              <a:rPr lang="en-US" dirty="0"/>
              <a:t>into the two words </a:t>
            </a:r>
            <a:r>
              <a:rPr lang="en-US" i="1" dirty="0"/>
              <a:t>keep </a:t>
            </a:r>
            <a:r>
              <a:rPr lang="en-US" dirty="0"/>
              <a:t>and </a:t>
            </a:r>
            <a:r>
              <a:rPr lang="en-US" i="1" dirty="0" smtClean="0"/>
              <a:t>out </a:t>
            </a:r>
            <a:r>
              <a:rPr lang="en-US" dirty="0" smtClean="0"/>
              <a:t>because </a:t>
            </a:r>
            <a:r>
              <a:rPr lang="en-US" dirty="0"/>
              <a:t>they know the language. We do not generally pause between </a:t>
            </a:r>
            <a:r>
              <a:rPr lang="en-US" dirty="0" smtClean="0"/>
              <a:t>words. </a:t>
            </a:r>
            <a:r>
              <a:rPr lang="fr-FR" dirty="0" err="1"/>
              <a:t>Children</a:t>
            </a:r>
            <a:r>
              <a:rPr lang="fr-FR" dirty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language reveal this fact. A two-year-old child going down stairs heard </a:t>
            </a:r>
            <a:r>
              <a:rPr lang="en-US" dirty="0" smtClean="0"/>
              <a:t>his mother </a:t>
            </a:r>
            <a:r>
              <a:rPr lang="en-US" dirty="0"/>
              <a:t>say, “hold on.” He replied, “I’m holing don, I’m holing don,” not </a:t>
            </a:r>
            <a:r>
              <a:rPr lang="en-US" dirty="0" smtClean="0"/>
              <a:t>knowing where </a:t>
            </a:r>
            <a:r>
              <a:rPr lang="en-US" dirty="0"/>
              <a:t>the break between words occurred. In fact, word boundary </a:t>
            </a:r>
            <a:r>
              <a:rPr lang="en-US" dirty="0" smtClean="0"/>
              <a:t>misperceptions have </a:t>
            </a:r>
            <a:r>
              <a:rPr lang="en-US" dirty="0"/>
              <a:t>changed the forms of words historically. At an earlier stage </a:t>
            </a:r>
            <a:r>
              <a:rPr lang="en-US" dirty="0" smtClean="0"/>
              <a:t>of English</a:t>
            </a:r>
            <a:r>
              <a:rPr lang="en-US" dirty="0"/>
              <a:t>, the word </a:t>
            </a:r>
            <a:r>
              <a:rPr lang="en-US" i="1" dirty="0"/>
              <a:t>apron </a:t>
            </a:r>
            <a:r>
              <a:rPr lang="en-US" dirty="0"/>
              <a:t>was </a:t>
            </a:r>
            <a:r>
              <a:rPr lang="en-US" i="1" dirty="0" err="1"/>
              <a:t>napron</a:t>
            </a:r>
            <a:r>
              <a:rPr lang="en-US" dirty="0"/>
              <a:t>. However, the phrase </a:t>
            </a:r>
            <a:r>
              <a:rPr lang="en-US" i="1" dirty="0"/>
              <a:t>a </a:t>
            </a:r>
            <a:r>
              <a:rPr lang="en-US" i="1" dirty="0" err="1"/>
              <a:t>napron</a:t>
            </a:r>
            <a:r>
              <a:rPr lang="en-US" i="1" dirty="0"/>
              <a:t> </a:t>
            </a:r>
            <a:r>
              <a:rPr lang="en-US" dirty="0"/>
              <a:t>was </a:t>
            </a:r>
            <a:r>
              <a:rPr lang="en-US" dirty="0" smtClean="0"/>
              <a:t>so often </a:t>
            </a:r>
            <a:r>
              <a:rPr lang="en-US" dirty="0"/>
              <a:t>misperceived as </a:t>
            </a:r>
            <a:r>
              <a:rPr lang="en-US" i="1" dirty="0"/>
              <a:t>an apron </a:t>
            </a:r>
            <a:r>
              <a:rPr lang="en-US" dirty="0"/>
              <a:t>that the word lost its initial </a:t>
            </a:r>
            <a:r>
              <a:rPr lang="en-US" i="1" dirty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1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Some phrases and sentences that are clearly distinct when printed may be ambiguous when spoken. Read the following pairs aloud and see why we might misinterpret what we hear: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fr-FR" dirty="0" smtClean="0"/>
              <a:t>		grade A			 gray </a:t>
            </a:r>
            <a:r>
              <a:rPr lang="fr-FR" dirty="0" err="1" smtClean="0"/>
              <a:t>day</a:t>
            </a:r>
            <a:endParaRPr lang="fr-FR" dirty="0" smtClean="0"/>
          </a:p>
          <a:p>
            <a:r>
              <a:rPr lang="fr-FR" dirty="0" smtClean="0"/>
              <a:t>		I </a:t>
            </a:r>
            <a:r>
              <a:rPr lang="fr-FR" dirty="0" err="1" smtClean="0"/>
              <a:t>scream</a:t>
            </a:r>
            <a:r>
              <a:rPr lang="fr-FR" dirty="0" smtClean="0"/>
              <a:t> 			 </a:t>
            </a:r>
            <a:r>
              <a:rPr lang="fr-FR" dirty="0" err="1" smtClean="0"/>
              <a:t>ice</a:t>
            </a:r>
            <a:r>
              <a:rPr lang="fr-FR" dirty="0" smtClean="0"/>
              <a:t> </a:t>
            </a:r>
            <a:r>
              <a:rPr lang="fr-FR" dirty="0" err="1" smtClean="0"/>
              <a:t>cream</a:t>
            </a:r>
            <a:endParaRPr lang="fr-FR" dirty="0" smtClean="0"/>
          </a:p>
          <a:p>
            <a:r>
              <a:rPr lang="en-US" dirty="0" smtClean="0"/>
              <a:t>		the sun’s rays meet 	 the sons raise meat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687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470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Yet, if you know a language you have no difficulty segmenting the </a:t>
            </a:r>
            <a:r>
              <a:rPr lang="en-US" dirty="0" smtClean="0"/>
              <a:t>continuous sounds </a:t>
            </a:r>
            <a:r>
              <a:rPr lang="en-US" dirty="0"/>
              <a:t>of speech. It doesn’t matter whether there is an alphabet for </a:t>
            </a:r>
            <a:r>
              <a:rPr lang="en-US" dirty="0" smtClean="0"/>
              <a:t>the language </a:t>
            </a:r>
            <a:r>
              <a:rPr lang="en-US" dirty="0"/>
              <a:t>or whether the listener can read and write. Everyone who knows </a:t>
            </a:r>
            <a:r>
              <a:rPr lang="en-US" dirty="0" smtClean="0"/>
              <a:t>a language </a:t>
            </a:r>
            <a:r>
              <a:rPr lang="en-US" dirty="0"/>
              <a:t>knows how to segment sentences into words, and words into sounds</a:t>
            </a:r>
            <a:r>
              <a:rPr lang="en-US" dirty="0" smtClean="0"/>
              <a:t>. It </a:t>
            </a:r>
            <a:r>
              <a:rPr lang="en-US" dirty="0"/>
              <a:t>is not a question of literacy; it is part of being human.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83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265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Phonetics </a:t>
            </a:r>
            <a:r>
              <a:rPr lang="en-US" dirty="0"/>
              <a:t>is usually divided into</a:t>
            </a:r>
            <a:r>
              <a:rPr lang="en-US" dirty="0" smtClean="0"/>
              <a:t>:</a:t>
            </a:r>
          </a:p>
          <a:p>
            <a:endParaRPr lang="fr-FR" sz="2000" dirty="0"/>
          </a:p>
          <a:p>
            <a:pPr lvl="2"/>
            <a:r>
              <a:rPr lang="en-GB" b="1" i="1" dirty="0">
                <a:solidFill>
                  <a:srgbClr val="FF0000"/>
                </a:solidFill>
              </a:rPr>
              <a:t>Articulatory phonetics</a:t>
            </a:r>
            <a:r>
              <a:rPr lang="en-GB" dirty="0"/>
              <a:t>: the study of the production of speech </a:t>
            </a:r>
            <a:r>
              <a:rPr lang="en-GB" dirty="0" smtClean="0"/>
              <a:t>sounds</a:t>
            </a:r>
          </a:p>
          <a:p>
            <a:pPr lvl="2"/>
            <a:endParaRPr lang="fr-FR" sz="2000" dirty="0"/>
          </a:p>
          <a:p>
            <a:pPr lvl="2"/>
            <a:r>
              <a:rPr lang="en-GB" b="1" i="1" dirty="0">
                <a:solidFill>
                  <a:srgbClr val="FF0000"/>
                </a:solidFill>
              </a:rPr>
              <a:t>Acoustic phonetics</a:t>
            </a:r>
            <a:r>
              <a:rPr lang="en-GB" dirty="0"/>
              <a:t>: the study of the transmission and the physical properties of speech sounds (e.g., intensity, frequency, duration, etc</a:t>
            </a:r>
            <a:r>
              <a:rPr lang="en-GB" dirty="0" smtClean="0"/>
              <a:t>.)</a:t>
            </a:r>
          </a:p>
          <a:p>
            <a:pPr lvl="2"/>
            <a:endParaRPr lang="fr-FR" sz="2000" dirty="0"/>
          </a:p>
          <a:p>
            <a:pPr lvl="2"/>
            <a:r>
              <a:rPr lang="en-GB" b="1" i="1" dirty="0">
                <a:solidFill>
                  <a:srgbClr val="FF0000"/>
                </a:solidFill>
              </a:rPr>
              <a:t>Auditory phonetics</a:t>
            </a:r>
            <a:r>
              <a:rPr lang="en-GB" dirty="0"/>
              <a:t>: the study of the perception of speech sounds</a:t>
            </a:r>
            <a:endParaRPr lang="fr-FR" sz="2000" dirty="0"/>
          </a:p>
        </p:txBody>
      </p:sp>
      <p:pic>
        <p:nvPicPr>
          <p:cNvPr id="1026" name="Picture 2" descr="D:\phonetic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58" y="2924944"/>
            <a:ext cx="56769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524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</TotalTime>
  <Words>957</Words>
  <Application>Microsoft Office PowerPoint</Application>
  <PresentationFormat>Affichage à l'écran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Exécutif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lenovo</cp:lastModifiedBy>
  <cp:revision>8</cp:revision>
  <dcterms:created xsi:type="dcterms:W3CDTF">2024-02-07T07:17:01Z</dcterms:created>
  <dcterms:modified xsi:type="dcterms:W3CDTF">2024-02-13T21:57:29Z</dcterms:modified>
</cp:coreProperties>
</file>