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D262FC-F729-42D1-91EF-7BE47E3E8EC3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F8B4984-55DC-4EF3-A823-83C12A0BD7B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PEOPLE’S DEMOCRATIC REPUBLIC OF ALGERIA </a:t>
            </a:r>
            <a:br>
              <a:rPr lang="en-US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MINISTRY OF HIGHER EDUCATION AND SCIENTIFIC RESEARCH </a:t>
            </a:r>
            <a:r>
              <a:rPr lang="fr-FR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fr-FR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fr-FR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MOHAMED-CHERIF MESSAADIA UNIVERSITY </a:t>
            </a:r>
            <a:br>
              <a:rPr lang="fr-FR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FACULTY OF LETTERS AND LANGUAGES </a:t>
            </a:r>
            <a:br>
              <a:rPr lang="en-US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fr-FR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ENGLISH  </a:t>
            </a:r>
            <a:r>
              <a:rPr lang="fr-FR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156" y="1052114"/>
            <a:ext cx="1010854" cy="100873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1052114"/>
            <a:ext cx="1010854" cy="10087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5536" y="196792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Group: First </a:t>
            </a:r>
            <a:r>
              <a:rPr lang="fr-FR" b="1" dirty="0" err="1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year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 LMD</a:t>
            </a: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fr-FR" b="1" dirty="0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Course </a:t>
            </a:r>
            <a:r>
              <a:rPr lang="fr-FR" b="1" dirty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One:</a:t>
            </a:r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pPr algn="ctr"/>
            <a:r>
              <a:rPr lang="fr-FR" sz="3200" b="1" dirty="0" err="1" smtClean="0">
                <a:solidFill>
                  <a:srgbClr val="FFC000"/>
                </a:solidFill>
                <a:latin typeface="Castellar" pitchFamily="18" charset="0"/>
              </a:rPr>
              <a:t>What</a:t>
            </a:r>
            <a:r>
              <a:rPr lang="fr-FR" sz="3200" b="1" dirty="0" smtClean="0">
                <a:solidFill>
                  <a:srgbClr val="FFC000"/>
                </a:solidFill>
                <a:latin typeface="Castellar" pitchFamily="18" charset="0"/>
              </a:rPr>
              <a:t> </a:t>
            </a:r>
            <a:r>
              <a:rPr lang="fr-FR" sz="3200" b="1" dirty="0" err="1">
                <a:solidFill>
                  <a:srgbClr val="FFC000"/>
                </a:solidFill>
                <a:latin typeface="Castellar" pitchFamily="18" charset="0"/>
              </a:rPr>
              <a:t>is</a:t>
            </a:r>
            <a:r>
              <a:rPr lang="fr-FR" sz="3200" b="1" dirty="0">
                <a:solidFill>
                  <a:srgbClr val="FFC000"/>
                </a:solidFill>
                <a:latin typeface="Castellar" pitchFamily="18" charset="0"/>
              </a:rPr>
              <a:t> </a:t>
            </a:r>
            <a:r>
              <a:rPr lang="fr-FR" sz="3200" b="1" dirty="0" err="1" smtClean="0">
                <a:solidFill>
                  <a:srgbClr val="FFC000"/>
                </a:solidFill>
                <a:latin typeface="Castellar" pitchFamily="18" charset="0"/>
              </a:rPr>
              <a:t>Linguistics</a:t>
            </a:r>
            <a:r>
              <a:rPr lang="fr-FR" sz="3200" b="1" dirty="0" smtClean="0">
                <a:solidFill>
                  <a:srgbClr val="FFC000"/>
                </a:solidFill>
                <a:latin typeface="Castellar" pitchFamily="18" charset="0"/>
              </a:rPr>
              <a:t>?</a:t>
            </a:r>
            <a:endParaRPr lang="fr-FR" sz="3200" b="1" dirty="0">
              <a:solidFill>
                <a:srgbClr val="FFC000"/>
              </a:solidFill>
              <a:latin typeface="Castellar" pitchFamily="18" charset="0"/>
            </a:endParaRPr>
          </a:p>
          <a:p>
            <a:pPr algn="ctr"/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r>
              <a:rPr lang="fr-FR" b="1" dirty="0" err="1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Teacher</a:t>
            </a:r>
            <a:r>
              <a:rPr lang="fr-FR" b="1" dirty="0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: Dr. </a:t>
            </a:r>
            <a:r>
              <a:rPr lang="fr-FR" b="1" dirty="0" err="1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Nacereddine</a:t>
            </a:r>
            <a:r>
              <a:rPr lang="fr-FR" b="1" dirty="0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Benabdallah</a:t>
            </a:r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endParaRPr lang="fr-FR" b="1" dirty="0" smtClean="0">
              <a:solidFill>
                <a:schemeClr val="tx1">
                  <a:lumMod val="75000"/>
                </a:schemeClr>
              </a:solidFill>
              <a:latin typeface="Berlin Sans FB" pitchFamily="34" charset="0"/>
            </a:endParaRPr>
          </a:p>
          <a:p>
            <a:pPr algn="ctr"/>
            <a:r>
              <a:rPr lang="fr-FR" b="1" dirty="0" err="1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Academic</a:t>
            </a:r>
            <a:r>
              <a:rPr lang="fr-FR" b="1" dirty="0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fr-FR" b="1" dirty="0" err="1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Year</a:t>
            </a:r>
            <a:r>
              <a:rPr lang="fr-FR" b="1" dirty="0" smtClean="0">
                <a:solidFill>
                  <a:schemeClr val="tx1">
                    <a:lumMod val="75000"/>
                  </a:schemeClr>
                </a:solidFill>
                <a:latin typeface="Berlin Sans FB" pitchFamily="34" charset="0"/>
              </a:rPr>
              <a:t>: 2023-2024</a:t>
            </a:r>
          </a:p>
        </p:txBody>
      </p:sp>
    </p:spTree>
    <p:extLst>
      <p:ext uri="{BB962C8B-B14F-4D97-AF65-F5344CB8AC3E}">
        <p14:creationId xmlns:p14="http://schemas.microsoft.com/office/powerpoint/2010/main" val="15787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624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err="1" smtClean="0"/>
              <a:t>Linguistics</a:t>
            </a:r>
            <a:r>
              <a:rPr lang="fr-FR" sz="2800" dirty="0" smtClean="0"/>
              <a:t> vs </a:t>
            </a:r>
            <a:r>
              <a:rPr lang="fr-FR" sz="2800" dirty="0" err="1" smtClean="0"/>
              <a:t>Traditional</a:t>
            </a:r>
            <a:r>
              <a:rPr lang="fr-FR" sz="2800" dirty="0" smtClean="0"/>
              <a:t> </a:t>
            </a:r>
            <a:r>
              <a:rPr lang="fr-FR" sz="2800" dirty="0" err="1" smtClean="0"/>
              <a:t>Grammar</a:t>
            </a:r>
            <a:endParaRPr lang="fr-FR" sz="2800" dirty="0" smtClean="0"/>
          </a:p>
          <a:p>
            <a:pPr algn="ctr"/>
            <a:endParaRPr lang="fr-FR" sz="2800" dirty="0"/>
          </a:p>
          <a:p>
            <a:pPr algn="ctr"/>
            <a:endParaRPr lang="fr-FR" sz="28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010391"/>
              </p:ext>
            </p:extLst>
          </p:nvPr>
        </p:nvGraphicFramePr>
        <p:xfrm>
          <a:off x="0" y="764704"/>
          <a:ext cx="9144000" cy="57658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Linguistics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Traditional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Grammar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Primary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subject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matter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is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spoken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language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Primary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subject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matter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is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written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language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Descriptive (how people </a:t>
                      </a:r>
                      <a:r>
                        <a:rPr lang="fr-FR" dirty="0" err="1" smtClean="0"/>
                        <a:t>speak</a:t>
                      </a:r>
                      <a:r>
                        <a:rPr lang="fr-FR" dirty="0" smtClean="0"/>
                        <a:t> or </a:t>
                      </a:r>
                      <a:r>
                        <a:rPr lang="fr-FR" dirty="0" err="1" smtClean="0"/>
                        <a:t>write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) (</a:t>
                      </a:r>
                      <a:r>
                        <a:rPr lang="fr-FR" dirty="0" err="1" smtClean="0"/>
                        <a:t>unconscious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knowledge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)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Prescriptive (how people must </a:t>
                      </a:r>
                      <a:r>
                        <a:rPr lang="fr-FR" dirty="0" err="1" smtClean="0"/>
                        <a:t>write</a:t>
                      </a:r>
                      <a:r>
                        <a:rPr lang="fr-FR" dirty="0" smtClean="0"/>
                        <a:t> or </a:t>
                      </a:r>
                      <a:r>
                        <a:rPr lang="fr-FR" dirty="0" err="1" smtClean="0"/>
                        <a:t>speak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according</a:t>
                      </a:r>
                      <a:r>
                        <a:rPr lang="fr-FR" dirty="0" smtClean="0"/>
                        <a:t> to </a:t>
                      </a:r>
                      <a:r>
                        <a:rPr lang="fr-FR" dirty="0" err="1" smtClean="0"/>
                        <a:t>some</a:t>
                      </a:r>
                      <a:r>
                        <a:rPr lang="fr-FR" dirty="0" smtClean="0"/>
                        <a:t> normative </a:t>
                      </a:r>
                      <a:r>
                        <a:rPr lang="fr-FR" dirty="0" err="1" smtClean="0"/>
                        <a:t>rules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standrards</a:t>
                      </a:r>
                      <a:r>
                        <a:rPr lang="fr-FR" baseline="0" dirty="0" smtClean="0"/>
                        <a:t> and </a:t>
                      </a:r>
                      <a:r>
                        <a:rPr lang="fr-FR" baseline="0" dirty="0" err="1" smtClean="0"/>
                        <a:t>principles</a:t>
                      </a:r>
                      <a:r>
                        <a:rPr lang="fr-FR" baseline="0" dirty="0" smtClean="0"/>
                        <a:t>)</a:t>
                      </a:r>
                      <a:r>
                        <a:rPr lang="fr-FR" dirty="0" smtClean="0"/>
                        <a:t>) (</a:t>
                      </a:r>
                      <a:r>
                        <a:rPr lang="fr-FR" dirty="0" err="1" smtClean="0"/>
                        <a:t>conscious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knowledge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)</a:t>
                      </a:r>
                    </a:p>
                    <a:p>
                      <a:r>
                        <a:rPr lang="fr-FR" dirty="0" err="1" smtClean="0"/>
                        <a:t>e.g</a:t>
                      </a:r>
                      <a:r>
                        <a:rPr lang="fr-FR" dirty="0" smtClean="0"/>
                        <a:t>. do not double </a:t>
                      </a:r>
                      <a:r>
                        <a:rPr lang="fr-FR" dirty="0" err="1" smtClean="0"/>
                        <a:t>negation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Formality</a:t>
                      </a:r>
                      <a:r>
                        <a:rPr lang="fr-FR" dirty="0" smtClean="0"/>
                        <a:t> and </a:t>
                      </a:r>
                      <a:r>
                        <a:rPr lang="fr-FR" dirty="0" err="1" smtClean="0"/>
                        <a:t>informality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Formality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e.g</a:t>
                      </a:r>
                      <a:r>
                        <a:rPr lang="fr-FR" dirty="0" smtClean="0"/>
                        <a:t>.</a:t>
                      </a:r>
                      <a:r>
                        <a:rPr lang="fr-FR" baseline="0" dirty="0" smtClean="0"/>
                        <a:t> The use of </a:t>
                      </a:r>
                      <a:r>
                        <a:rPr lang="fr-FR" baseline="0" dirty="0" err="1" smtClean="0"/>
                        <a:t>who</a:t>
                      </a:r>
                      <a:r>
                        <a:rPr lang="fr-FR" baseline="0" dirty="0" smtClean="0"/>
                        <a:t> and </a:t>
                      </a:r>
                      <a:r>
                        <a:rPr lang="fr-FR" baseline="0" dirty="0" err="1" smtClean="0"/>
                        <a:t>whom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Change </a:t>
                      </a:r>
                      <a:r>
                        <a:rPr lang="fr-FR" dirty="0" err="1" smtClean="0"/>
                        <a:t>is</a:t>
                      </a:r>
                      <a:r>
                        <a:rPr lang="fr-FR" dirty="0" smtClean="0"/>
                        <a:t> an </a:t>
                      </a:r>
                      <a:r>
                        <a:rPr lang="fr-FR" dirty="0" err="1" smtClean="0"/>
                        <a:t>inherent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feature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natural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languages</a:t>
                      </a:r>
                      <a:endParaRPr lang="fr-FR" dirty="0" smtClean="0"/>
                    </a:p>
                    <a:p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 changes as </a:t>
                      </a:r>
                      <a:r>
                        <a:rPr lang="fr-FR" dirty="0" err="1" smtClean="0"/>
                        <a:t>needs</a:t>
                      </a:r>
                      <a:r>
                        <a:rPr lang="fr-FR" dirty="0" smtClean="0"/>
                        <a:t> and social conditions change.</a:t>
                      </a:r>
                    </a:p>
                    <a:p>
                      <a:r>
                        <a:rPr lang="fr-FR" dirty="0" err="1" smtClean="0"/>
                        <a:t>e.g</a:t>
                      </a:r>
                      <a:r>
                        <a:rPr lang="fr-FR" dirty="0" smtClean="0"/>
                        <a:t>. new </a:t>
                      </a:r>
                      <a:r>
                        <a:rPr lang="fr-FR" dirty="0" err="1" smtClean="0"/>
                        <a:t>vocabulary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preserves</a:t>
                      </a:r>
                      <a:r>
                        <a:rPr lang="fr-FR" dirty="0" smtClean="0"/>
                        <a:t> pure </a:t>
                      </a:r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from</a:t>
                      </a:r>
                      <a:r>
                        <a:rPr lang="fr-FR" dirty="0" smtClean="0"/>
                        <a:t> corruption</a:t>
                      </a:r>
                    </a:p>
                    <a:p>
                      <a:r>
                        <a:rPr lang="fr-FR" dirty="0" err="1" smtClean="0"/>
                        <a:t>Language</a:t>
                      </a:r>
                      <a:r>
                        <a:rPr lang="fr-FR" dirty="0" smtClean="0"/>
                        <a:t> change </a:t>
                      </a:r>
                      <a:r>
                        <a:rPr lang="fr-FR" dirty="0" err="1" smtClean="0"/>
                        <a:t>is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always</a:t>
                      </a:r>
                      <a:r>
                        <a:rPr lang="fr-FR" dirty="0" smtClean="0"/>
                        <a:t> for the </a:t>
                      </a:r>
                      <a:r>
                        <a:rPr lang="fr-FR" dirty="0" err="1" smtClean="0"/>
                        <a:t>worse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Data (information)</a:t>
                      </a:r>
                      <a:r>
                        <a:rPr lang="fr-FR" baseline="0" dirty="0" smtClean="0"/>
                        <a:t> are </a:t>
                      </a:r>
                      <a:r>
                        <a:rPr lang="fr-FR" baseline="0" dirty="0" err="1" smtClean="0"/>
                        <a:t>taken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from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everyday</a:t>
                      </a:r>
                      <a:r>
                        <a:rPr lang="fr-FR" baseline="0" dirty="0" smtClean="0"/>
                        <a:t> use and </a:t>
                      </a:r>
                      <a:r>
                        <a:rPr lang="fr-FR" baseline="0" dirty="0" err="1" smtClean="0"/>
                        <a:t>experience</a:t>
                      </a:r>
                      <a:r>
                        <a:rPr lang="fr-FR" baseline="0" dirty="0" smtClean="0"/>
                        <a:t>.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Data are </a:t>
                      </a:r>
                      <a:r>
                        <a:rPr lang="fr-FR" dirty="0" err="1" smtClean="0"/>
                        <a:t>taken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from</a:t>
                      </a:r>
                      <a:r>
                        <a:rPr lang="fr-FR" dirty="0" smtClean="0"/>
                        <a:t> books of </a:t>
                      </a:r>
                      <a:r>
                        <a:rPr lang="fr-FR" dirty="0" err="1" smtClean="0"/>
                        <a:t>grammar</a:t>
                      </a:r>
                      <a:r>
                        <a:rPr lang="fr-FR" dirty="0" smtClean="0"/>
                        <a:t> or </a:t>
                      </a:r>
                      <a:r>
                        <a:rPr lang="fr-FR" dirty="0" err="1" smtClean="0"/>
                        <a:t>literary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texts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79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9464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pPr algn="ctr"/>
            <a:r>
              <a:rPr lang="fr-FR" sz="2800" b="1" dirty="0" err="1" smtClean="0">
                <a:solidFill>
                  <a:srgbClr val="FF0000"/>
                </a:solidFill>
              </a:rPr>
              <a:t>Subfields</a:t>
            </a:r>
            <a:r>
              <a:rPr lang="fr-FR" sz="2800" b="1" dirty="0" smtClean="0">
                <a:solidFill>
                  <a:srgbClr val="FF0000"/>
                </a:solidFill>
              </a:rPr>
              <a:t> of </a:t>
            </a:r>
            <a:r>
              <a:rPr lang="fr-FR" sz="2800" b="1" dirty="0" err="1" smtClean="0">
                <a:solidFill>
                  <a:srgbClr val="FF0000"/>
                </a:solidFill>
              </a:rPr>
              <a:t>linguistics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endParaRPr lang="fr-FR" dirty="0"/>
          </a:p>
          <a:p>
            <a:pPr algn="just"/>
            <a:r>
              <a:rPr lang="fr-FR" dirty="0" smtClean="0"/>
              <a:t>1. </a:t>
            </a:r>
            <a:r>
              <a:rPr lang="fr-FR" b="1" dirty="0" err="1" smtClean="0">
                <a:solidFill>
                  <a:srgbClr val="FF0000"/>
                </a:solidFill>
              </a:rPr>
              <a:t>Diachronic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linguistics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deals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historical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of </a:t>
            </a:r>
            <a:r>
              <a:rPr lang="fr-FR" dirty="0" err="1" smtClean="0"/>
              <a:t>language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2. </a:t>
            </a:r>
            <a:r>
              <a:rPr lang="fr-FR" b="1" dirty="0" err="1">
                <a:solidFill>
                  <a:srgbClr val="FF0000"/>
                </a:solidFill>
              </a:rPr>
              <a:t>Synchronic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linguistics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</a:t>
            </a:r>
            <a:r>
              <a:rPr lang="fr-FR" dirty="0" err="1" smtClean="0"/>
              <a:t>particular</a:t>
            </a:r>
            <a:r>
              <a:rPr lang="fr-FR" dirty="0" smtClean="0"/>
              <a:t> states of a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regardless</a:t>
            </a:r>
            <a:r>
              <a:rPr lang="fr-FR" dirty="0" smtClean="0"/>
              <a:t> of </a:t>
            </a:r>
            <a:r>
              <a:rPr lang="fr-FR" dirty="0" err="1" smtClean="0"/>
              <a:t>its</a:t>
            </a:r>
            <a:r>
              <a:rPr lang="fr-FR" dirty="0" smtClean="0"/>
              <a:t> changes over longer </a:t>
            </a:r>
            <a:r>
              <a:rPr lang="fr-FR" dirty="0" err="1" smtClean="0"/>
              <a:t>periods</a:t>
            </a:r>
            <a:r>
              <a:rPr lang="fr-FR" dirty="0" smtClean="0"/>
              <a:t> of </a:t>
            </a:r>
            <a:r>
              <a:rPr lang="fr-FR" dirty="0" err="1" smtClean="0"/>
              <a:t>history</a:t>
            </a:r>
            <a:r>
              <a:rPr lang="fr-FR" dirty="0" smtClean="0"/>
              <a:t>.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3. </a:t>
            </a:r>
            <a:r>
              <a:rPr lang="fr-FR" b="1" dirty="0">
                <a:solidFill>
                  <a:srgbClr val="FF0000"/>
                </a:solidFill>
              </a:rPr>
              <a:t>General </a:t>
            </a:r>
            <a:r>
              <a:rPr lang="fr-FR" b="1" dirty="0" err="1">
                <a:solidFill>
                  <a:srgbClr val="FF0000"/>
                </a:solidFill>
              </a:rPr>
              <a:t>linguistics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all the components of </a:t>
            </a:r>
            <a:r>
              <a:rPr lang="fr-FR" dirty="0" err="1" smtClean="0"/>
              <a:t>language</a:t>
            </a:r>
            <a:r>
              <a:rPr lang="fr-FR" dirty="0" smtClean="0"/>
              <a:t> in </a:t>
            </a:r>
            <a:r>
              <a:rPr lang="fr-FR" dirty="0" err="1" smtClean="0"/>
              <a:t>general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4. </a:t>
            </a:r>
            <a:r>
              <a:rPr lang="fr-FR" b="1" dirty="0">
                <a:solidFill>
                  <a:srgbClr val="FF0000"/>
                </a:solidFill>
              </a:rPr>
              <a:t>Descriptive </a:t>
            </a:r>
            <a:r>
              <a:rPr lang="fr-FR" b="1" dirty="0" err="1">
                <a:solidFill>
                  <a:srgbClr val="FF0000"/>
                </a:solidFill>
              </a:rPr>
              <a:t>linguistics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smtClean="0"/>
              <a:t>deals </a:t>
            </a:r>
            <a:r>
              <a:rPr lang="fr-FR" dirty="0" err="1" smtClean="0"/>
              <a:t>with</a:t>
            </a:r>
            <a:r>
              <a:rPr lang="fr-FR" dirty="0" smtClean="0"/>
              <a:t> the description of </a:t>
            </a:r>
            <a:r>
              <a:rPr lang="fr-FR" dirty="0" err="1" smtClean="0"/>
              <a:t>particular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data </a:t>
            </a:r>
            <a:r>
              <a:rPr lang="fr-FR" dirty="0" err="1" smtClean="0"/>
              <a:t>using</a:t>
            </a:r>
            <a:r>
              <a:rPr lang="fr-FR" dirty="0" smtClean="0"/>
              <a:t> the </a:t>
            </a:r>
            <a:r>
              <a:rPr lang="fr-FR" dirty="0" err="1" smtClean="0"/>
              <a:t>principles</a:t>
            </a:r>
            <a:r>
              <a:rPr lang="fr-FR" dirty="0" smtClean="0"/>
              <a:t> and techniques of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linguistics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5. </a:t>
            </a:r>
            <a:r>
              <a:rPr lang="fr-FR" b="1" dirty="0" err="1">
                <a:solidFill>
                  <a:srgbClr val="FF0000"/>
                </a:solidFill>
              </a:rPr>
              <a:t>Theoretical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linguistics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studies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as an end in </a:t>
            </a:r>
            <a:r>
              <a:rPr lang="fr-FR" dirty="0" err="1" smtClean="0"/>
              <a:t>itself</a:t>
            </a:r>
            <a:r>
              <a:rPr lang="fr-FR" dirty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aim</a:t>
            </a:r>
            <a:r>
              <a:rPr lang="fr-FR" dirty="0" smtClean="0"/>
              <a:t> of </a:t>
            </a:r>
            <a:r>
              <a:rPr lang="fr-FR" dirty="0" err="1" smtClean="0"/>
              <a:t>devising</a:t>
            </a:r>
            <a:r>
              <a:rPr lang="fr-FR" dirty="0" smtClean="0"/>
              <a:t> a </a:t>
            </a:r>
            <a:r>
              <a:rPr lang="fr-FR" dirty="0" err="1" smtClean="0"/>
              <a:t>longuistic</a:t>
            </a:r>
            <a:r>
              <a:rPr lang="fr-FR" dirty="0" smtClean="0"/>
              <a:t> </a:t>
            </a:r>
            <a:r>
              <a:rPr lang="fr-FR" dirty="0" err="1" smtClean="0"/>
              <a:t>theorytheory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6. </a:t>
            </a:r>
            <a:r>
              <a:rPr lang="fr-FR" b="1" dirty="0" err="1">
                <a:solidFill>
                  <a:srgbClr val="FF0000"/>
                </a:solidFill>
              </a:rPr>
              <a:t>Applied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linguistics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smtClean="0"/>
              <a:t>deals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concepts, </a:t>
            </a:r>
            <a:r>
              <a:rPr lang="fr-FR" dirty="0" err="1" smtClean="0"/>
              <a:t>methods</a:t>
            </a:r>
            <a:r>
              <a:rPr lang="fr-FR" dirty="0" smtClean="0"/>
              <a:t> and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findings</a:t>
            </a:r>
            <a:r>
              <a:rPr lang="fr-FR" dirty="0" smtClean="0"/>
              <a:t> 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to a </a:t>
            </a:r>
            <a:r>
              <a:rPr lang="fr-FR" dirty="0" err="1" smtClean="0"/>
              <a:t>wide</a:t>
            </a:r>
            <a:r>
              <a:rPr lang="fr-FR" dirty="0" smtClean="0"/>
              <a:t> range of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tasks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344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" y="234888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7,168</a:t>
            </a:r>
          </a:p>
          <a:p>
            <a:pPr algn="ctr"/>
            <a:r>
              <a:rPr lang="fr-FR" sz="2400" dirty="0" err="1" smtClean="0"/>
              <a:t>languages</a:t>
            </a:r>
            <a:r>
              <a:rPr lang="fr-FR" sz="2400" dirty="0" smtClean="0"/>
              <a:t> in the world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245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darin Chinese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3329786" cy="299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260648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What is the most spoken language</a:t>
            </a:r>
            <a:r>
              <a:rPr lang="en-US" sz="2800" b="1" dirty="0" smtClean="0"/>
              <a:t>?</a:t>
            </a:r>
          </a:p>
          <a:p>
            <a:endParaRPr lang="en-US" sz="2800" b="1" dirty="0"/>
          </a:p>
          <a:p>
            <a:r>
              <a:rPr lang="en-US" sz="2800" b="1" dirty="0" smtClean="0"/>
              <a:t>Mandarin Chinese				English</a:t>
            </a:r>
          </a:p>
          <a:p>
            <a:r>
              <a:rPr lang="en-US" sz="2800" b="1" dirty="0" smtClean="0"/>
              <a:t>Most native speakers		      Most native speakers</a:t>
            </a:r>
          </a:p>
          <a:p>
            <a:r>
              <a:rPr lang="en-US" sz="2800" b="1" dirty="0" smtClean="0"/>
              <a:t>920,000,000					373,000,000           </a:t>
            </a:r>
          </a:p>
          <a:p>
            <a:r>
              <a:rPr lang="en-US" sz="2800" b="1" dirty="0" smtClean="0"/>
              <a:t>					       Other speakers	</a:t>
            </a:r>
            <a:endParaRPr lang="en-US" sz="2800" b="1" dirty="0"/>
          </a:p>
          <a:p>
            <a:pPr algn="ctr"/>
            <a:r>
              <a:rPr lang="en-US" sz="2800" b="1" dirty="0" smtClean="0"/>
              <a:t>                                                1,080,000,000</a:t>
            </a:r>
            <a:endParaRPr lang="en-US" sz="2800" b="1" dirty="0"/>
          </a:p>
        </p:txBody>
      </p:sp>
      <p:pic>
        <p:nvPicPr>
          <p:cNvPr id="1030" name="Picture 6" descr="Faculty of Letters and langagu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3895561" cy="275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36784"/>
              </p:ext>
            </p:extLst>
          </p:nvPr>
        </p:nvGraphicFramePr>
        <p:xfrm>
          <a:off x="1524000" y="1397000"/>
          <a:ext cx="6096000" cy="4079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Country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Languages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Papua New </a:t>
                      </a:r>
                      <a:r>
                        <a:rPr lang="fr-FR" dirty="0" err="1" smtClean="0"/>
                        <a:t>Guinea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840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Indonesia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715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Nigeria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527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India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456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United States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337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Australia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317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China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307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Mexico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301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Cameroon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277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Brazil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238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1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ALGERIA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 smtClean="0"/>
              <a:t>14 living </a:t>
            </a:r>
            <a:r>
              <a:rPr lang="fr-FR" sz="2400" b="1" dirty="0" err="1" smtClean="0"/>
              <a:t>languages</a:t>
            </a:r>
            <a:endParaRPr lang="fr-FR" sz="2400" b="1" dirty="0" smtClean="0"/>
          </a:p>
          <a:p>
            <a:pPr algn="ctr"/>
            <a:endParaRPr lang="fr-FR" dirty="0" smtClean="0"/>
          </a:p>
          <a:p>
            <a:endParaRPr lang="fr-FR" dirty="0"/>
          </a:p>
          <a:p>
            <a:r>
              <a:rPr lang="fr-FR" dirty="0" smtClean="0"/>
              <a:t>1/Algerian </a:t>
            </a:r>
            <a:r>
              <a:rPr lang="fr-FR" dirty="0" err="1" smtClean="0"/>
              <a:t>Spoken</a:t>
            </a:r>
            <a:r>
              <a:rPr lang="fr-FR" dirty="0" smtClean="0"/>
              <a:t> </a:t>
            </a:r>
            <a:r>
              <a:rPr lang="fr-FR" dirty="0" err="1" smtClean="0"/>
              <a:t>Arabic</a:t>
            </a:r>
            <a:r>
              <a:rPr lang="fr-FR" dirty="0" smtClean="0"/>
              <a:t>		10/ </a:t>
            </a:r>
            <a:r>
              <a:rPr lang="fr-FR" dirty="0" err="1" smtClean="0"/>
              <a:t>Tahaggart</a:t>
            </a:r>
            <a:r>
              <a:rPr lang="fr-FR" dirty="0" smtClean="0"/>
              <a:t> </a:t>
            </a:r>
            <a:r>
              <a:rPr lang="fr-FR" dirty="0" err="1" smtClean="0"/>
              <a:t>Tamahaq</a:t>
            </a:r>
            <a:r>
              <a:rPr lang="fr-FR" dirty="0" smtClean="0"/>
              <a:t> (</a:t>
            </a:r>
            <a:r>
              <a:rPr lang="fr-FR" dirty="0" err="1" smtClean="0"/>
              <a:t>Ahaggar</a:t>
            </a:r>
            <a:r>
              <a:rPr lang="fr-FR" dirty="0" smtClean="0"/>
              <a:t> </a:t>
            </a:r>
            <a:r>
              <a:rPr lang="fr-FR" dirty="0" err="1" smtClean="0"/>
              <a:t>Mountains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2/Algerian </a:t>
            </a:r>
            <a:r>
              <a:rPr lang="fr-FR" dirty="0" err="1" smtClean="0"/>
              <a:t>Sign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			11/ </a:t>
            </a:r>
            <a:r>
              <a:rPr lang="fr-FR" dirty="0" err="1" smtClean="0"/>
              <a:t>Taznatit</a:t>
            </a:r>
            <a:r>
              <a:rPr lang="fr-FR" dirty="0" smtClean="0"/>
              <a:t> (Gourara, Adrar)</a:t>
            </a:r>
          </a:p>
          <a:p>
            <a:endParaRPr lang="fr-FR" dirty="0"/>
          </a:p>
          <a:p>
            <a:r>
              <a:rPr lang="fr-FR" dirty="0" smtClean="0"/>
              <a:t>3/ Algerian </a:t>
            </a:r>
            <a:r>
              <a:rPr lang="fr-FR" dirty="0" err="1" smtClean="0"/>
              <a:t>Saharan</a:t>
            </a:r>
            <a:r>
              <a:rPr lang="fr-FR" dirty="0" smtClean="0"/>
              <a:t> </a:t>
            </a:r>
            <a:r>
              <a:rPr lang="fr-FR" dirty="0" err="1" smtClean="0"/>
              <a:t>Spoken</a:t>
            </a:r>
            <a:r>
              <a:rPr lang="fr-FR" dirty="0" smtClean="0"/>
              <a:t> </a:t>
            </a:r>
            <a:r>
              <a:rPr lang="fr-FR" dirty="0" err="1" smtClean="0"/>
              <a:t>Arabic</a:t>
            </a:r>
            <a:r>
              <a:rPr lang="fr-FR" dirty="0" smtClean="0"/>
              <a:t>		12/ </a:t>
            </a:r>
            <a:r>
              <a:rPr lang="fr-FR" dirty="0" err="1" smtClean="0"/>
              <a:t>Temacine</a:t>
            </a:r>
            <a:r>
              <a:rPr lang="fr-FR" dirty="0" smtClean="0"/>
              <a:t> Tamazight (Touggourt)</a:t>
            </a:r>
          </a:p>
          <a:p>
            <a:endParaRPr lang="fr-FR" dirty="0"/>
          </a:p>
          <a:p>
            <a:r>
              <a:rPr lang="fr-FR" dirty="0" smtClean="0"/>
              <a:t>4/ Amazigh				13/ Tidikelt Tamazight (Tamanrasset)</a:t>
            </a:r>
          </a:p>
          <a:p>
            <a:endParaRPr lang="fr-FR" dirty="0"/>
          </a:p>
          <a:p>
            <a:r>
              <a:rPr lang="fr-FR" dirty="0" smtClean="0"/>
              <a:t>5/ </a:t>
            </a:r>
            <a:r>
              <a:rPr lang="fr-FR" dirty="0" err="1" smtClean="0"/>
              <a:t>Chenoua</a:t>
            </a:r>
            <a:r>
              <a:rPr lang="fr-FR" dirty="0" smtClean="0"/>
              <a:t> (Tipaza, </a:t>
            </a:r>
            <a:r>
              <a:rPr lang="fr-FR" dirty="0" err="1" smtClean="0"/>
              <a:t>Cherchel</a:t>
            </a:r>
            <a:r>
              <a:rPr lang="fr-FR" dirty="0" smtClean="0"/>
              <a:t>…)		14/ </a:t>
            </a:r>
            <a:r>
              <a:rPr lang="fr-FR" dirty="0" err="1" smtClean="0"/>
              <a:t>Tumzabt</a:t>
            </a:r>
            <a:r>
              <a:rPr lang="fr-FR" dirty="0" smtClean="0"/>
              <a:t> (</a:t>
            </a:r>
            <a:r>
              <a:rPr lang="fr-FR" dirty="0" err="1" smtClean="0"/>
              <a:t>Ghardaia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6/ </a:t>
            </a:r>
            <a:r>
              <a:rPr lang="fr-FR" dirty="0" err="1" smtClean="0"/>
              <a:t>Hassaniyya</a:t>
            </a:r>
            <a:r>
              <a:rPr lang="fr-FR" dirty="0" smtClean="0"/>
              <a:t> </a:t>
            </a:r>
            <a:r>
              <a:rPr lang="fr-FR" dirty="0" err="1" smtClean="0"/>
              <a:t>Arabic</a:t>
            </a:r>
            <a:r>
              <a:rPr lang="fr-FR" dirty="0" smtClean="0"/>
              <a:t> (Tindouf)</a:t>
            </a:r>
          </a:p>
          <a:p>
            <a:endParaRPr lang="fr-FR" dirty="0"/>
          </a:p>
          <a:p>
            <a:r>
              <a:rPr lang="fr-FR" dirty="0" smtClean="0"/>
              <a:t>7/ </a:t>
            </a:r>
            <a:r>
              <a:rPr lang="fr-FR" dirty="0" err="1" smtClean="0"/>
              <a:t>Korandje</a:t>
            </a:r>
            <a:r>
              <a:rPr lang="fr-FR" dirty="0" smtClean="0"/>
              <a:t> (</a:t>
            </a:r>
            <a:r>
              <a:rPr lang="fr-FR" dirty="0" err="1" smtClean="0"/>
              <a:t>Tabelbala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8/ </a:t>
            </a:r>
            <a:r>
              <a:rPr lang="fr-FR" dirty="0" err="1" smtClean="0"/>
              <a:t>Tachawit</a:t>
            </a:r>
            <a:r>
              <a:rPr lang="fr-FR" dirty="0" smtClean="0"/>
              <a:t> (</a:t>
            </a:r>
            <a:r>
              <a:rPr lang="fr-FR" dirty="0" err="1" smtClean="0"/>
              <a:t>Awras</a:t>
            </a:r>
            <a:r>
              <a:rPr lang="fr-FR" dirty="0" smtClean="0"/>
              <a:t> </a:t>
            </a:r>
            <a:r>
              <a:rPr lang="fr-FR" dirty="0" err="1" smtClean="0"/>
              <a:t>Moutains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9/ </a:t>
            </a:r>
            <a:r>
              <a:rPr lang="fr-FR" dirty="0" err="1" smtClean="0"/>
              <a:t>Tagargrent</a:t>
            </a:r>
            <a:r>
              <a:rPr lang="fr-FR" dirty="0" smtClean="0"/>
              <a:t> (</a:t>
            </a:r>
            <a:r>
              <a:rPr lang="fr-FR" dirty="0" err="1" smtClean="0"/>
              <a:t>Ouergla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347864" y="4365104"/>
            <a:ext cx="5796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Standard </a:t>
            </a:r>
            <a:r>
              <a:rPr lang="fr-FR" b="1" dirty="0" err="1" smtClean="0"/>
              <a:t>Arabic</a:t>
            </a:r>
            <a:r>
              <a:rPr lang="fr-FR" b="1" dirty="0" smtClean="0"/>
              <a:t>: official </a:t>
            </a:r>
            <a:r>
              <a:rPr lang="fr-FR" b="1" dirty="0" err="1" smtClean="0"/>
              <a:t>language</a:t>
            </a:r>
            <a:r>
              <a:rPr lang="fr-FR" b="1" dirty="0" smtClean="0"/>
              <a:t> of the country</a:t>
            </a:r>
          </a:p>
          <a:p>
            <a:endParaRPr lang="fr-FR" b="1" dirty="0"/>
          </a:p>
          <a:p>
            <a:r>
              <a:rPr lang="fr-FR" b="1" dirty="0" smtClean="0"/>
              <a:t>French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in </a:t>
            </a:r>
            <a:r>
              <a:rPr lang="fr-FR" b="1" dirty="0" err="1" smtClean="0"/>
              <a:t>education</a:t>
            </a:r>
            <a:r>
              <a:rPr lang="fr-FR" b="1" dirty="0"/>
              <a:t> </a:t>
            </a:r>
            <a:r>
              <a:rPr lang="fr-FR" b="1" dirty="0" smtClean="0"/>
              <a:t>and media</a:t>
            </a:r>
          </a:p>
          <a:p>
            <a:endParaRPr lang="fr-FR" b="1" dirty="0"/>
          </a:p>
          <a:p>
            <a:r>
              <a:rPr lang="fr-FR" b="1" dirty="0" smtClean="0"/>
              <a:t>English, </a:t>
            </a:r>
            <a:r>
              <a:rPr lang="fr-FR" b="1" dirty="0" err="1" smtClean="0"/>
              <a:t>Itlaian</a:t>
            </a:r>
            <a:r>
              <a:rPr lang="fr-FR" b="1" dirty="0" smtClean="0"/>
              <a:t>, </a:t>
            </a:r>
            <a:r>
              <a:rPr lang="fr-FR" b="1" dirty="0" err="1" smtClean="0"/>
              <a:t>German</a:t>
            </a:r>
            <a:r>
              <a:rPr lang="fr-FR" b="1" dirty="0" smtClean="0"/>
              <a:t>, </a:t>
            </a:r>
            <a:r>
              <a:rPr lang="fr-FR" b="1" dirty="0" err="1"/>
              <a:t>S</a:t>
            </a:r>
            <a:r>
              <a:rPr lang="fr-FR" b="1" dirty="0" err="1" smtClean="0"/>
              <a:t>panish</a:t>
            </a:r>
            <a:r>
              <a:rPr lang="fr-FR" b="1" dirty="0" smtClean="0"/>
              <a:t> and </a:t>
            </a:r>
            <a:r>
              <a:rPr lang="fr-FR" b="1" dirty="0" err="1" smtClean="0"/>
              <a:t>Russian</a:t>
            </a:r>
            <a:r>
              <a:rPr lang="fr-FR" b="1" dirty="0" smtClean="0"/>
              <a:t> are </a:t>
            </a:r>
            <a:r>
              <a:rPr lang="fr-FR" b="1" dirty="0" err="1" smtClean="0"/>
              <a:t>used</a:t>
            </a:r>
            <a:r>
              <a:rPr lang="fr-FR" b="1" dirty="0" smtClean="0"/>
              <a:t> in </a:t>
            </a:r>
            <a:r>
              <a:rPr lang="fr-FR" b="1" dirty="0" err="1" smtClean="0"/>
              <a:t>education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1254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0466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language</a:t>
            </a:r>
            <a:r>
              <a:rPr lang="fr-FR" b="1" dirty="0" smtClean="0"/>
              <a:t> has the </a:t>
            </a:r>
            <a:r>
              <a:rPr lang="fr-FR" b="1" dirty="0" err="1" smtClean="0"/>
              <a:t>largest</a:t>
            </a:r>
            <a:r>
              <a:rPr lang="fr-FR" b="1" dirty="0" smtClean="0"/>
              <a:t> alphabet?</a:t>
            </a:r>
          </a:p>
          <a:p>
            <a:endParaRPr lang="fr-FR" b="1" dirty="0"/>
          </a:p>
          <a:p>
            <a:r>
              <a:rPr lang="fr-FR" dirty="0" smtClean="0"/>
              <a:t>Khmer (</a:t>
            </a:r>
            <a:r>
              <a:rPr lang="fr-FR" dirty="0" err="1" smtClean="0"/>
              <a:t>cambodian</a:t>
            </a:r>
            <a:r>
              <a:rPr lang="fr-FR" dirty="0" smtClean="0"/>
              <a:t>) </a:t>
            </a:r>
            <a:r>
              <a:rPr lang="fr-FR" dirty="0" err="1" smtClean="0"/>
              <a:t>language</a:t>
            </a:r>
            <a:r>
              <a:rPr lang="fr-FR" dirty="0" smtClean="0"/>
              <a:t>: 74 </a:t>
            </a:r>
            <a:r>
              <a:rPr lang="fr-FR" dirty="0" err="1" smtClean="0"/>
              <a:t>letters</a:t>
            </a:r>
            <a:endParaRPr lang="fr-FR" dirty="0"/>
          </a:p>
          <a:p>
            <a:endParaRPr lang="fr-FR" dirty="0" smtClean="0"/>
          </a:p>
          <a:p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language</a:t>
            </a:r>
            <a:r>
              <a:rPr lang="fr-FR" b="1" dirty="0" smtClean="0"/>
              <a:t> has the </a:t>
            </a:r>
            <a:r>
              <a:rPr lang="fr-FR" b="1" dirty="0" err="1" smtClean="0"/>
              <a:t>shortest</a:t>
            </a:r>
            <a:r>
              <a:rPr lang="fr-FR" b="1" dirty="0" smtClean="0"/>
              <a:t>  alphabet?</a:t>
            </a:r>
          </a:p>
          <a:p>
            <a:endParaRPr lang="fr-FR" b="1" dirty="0"/>
          </a:p>
          <a:p>
            <a:r>
              <a:rPr lang="fr-FR" dirty="0" err="1" smtClean="0"/>
              <a:t>Rotokas</a:t>
            </a:r>
            <a:r>
              <a:rPr lang="fr-FR" dirty="0" smtClean="0"/>
              <a:t> (Island of Bougainville,  </a:t>
            </a:r>
            <a:r>
              <a:rPr lang="fr-FR" dirty="0" err="1" smtClean="0"/>
              <a:t>east</a:t>
            </a:r>
            <a:r>
              <a:rPr lang="fr-FR" dirty="0" smtClean="0"/>
              <a:t> if New </a:t>
            </a:r>
            <a:r>
              <a:rPr lang="fr-FR" dirty="0" err="1" smtClean="0"/>
              <a:t>Guinea</a:t>
            </a:r>
            <a:r>
              <a:rPr lang="fr-FR" dirty="0" smtClean="0"/>
              <a:t>) 12 </a:t>
            </a:r>
            <a:r>
              <a:rPr lang="fr-FR" dirty="0" err="1" smtClean="0"/>
              <a:t>letters</a:t>
            </a:r>
            <a:endParaRPr lang="fr-FR" dirty="0" smtClean="0"/>
          </a:p>
          <a:p>
            <a:endParaRPr lang="fr-FR" dirty="0"/>
          </a:p>
          <a:p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language</a:t>
            </a:r>
            <a:r>
              <a:rPr lang="fr-FR" b="1" dirty="0" smtClean="0"/>
              <a:t> has the </a:t>
            </a:r>
            <a:r>
              <a:rPr lang="fr-FR" b="1" dirty="0" err="1" smtClean="0"/>
              <a:t>largest</a:t>
            </a:r>
            <a:r>
              <a:rPr lang="fr-FR" b="1" dirty="0" smtClean="0"/>
              <a:t> </a:t>
            </a:r>
            <a:r>
              <a:rPr lang="fr-FR" b="1" dirty="0" err="1" smtClean="0"/>
              <a:t>number</a:t>
            </a:r>
            <a:r>
              <a:rPr lang="fr-FR" b="1" dirty="0" smtClean="0"/>
              <a:t> of </a:t>
            </a:r>
            <a:r>
              <a:rPr lang="fr-FR" b="1" dirty="0" err="1" smtClean="0"/>
              <a:t>sounds</a:t>
            </a:r>
            <a:r>
              <a:rPr lang="fr-FR" b="1" dirty="0" smtClean="0"/>
              <a:t>?</a:t>
            </a:r>
          </a:p>
          <a:p>
            <a:endParaRPr lang="fr-FR" dirty="0"/>
          </a:p>
          <a:p>
            <a:r>
              <a:rPr lang="fr-FR" dirty="0" err="1" smtClean="0"/>
              <a:t>Taa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(Botswana and </a:t>
            </a:r>
            <a:r>
              <a:rPr lang="fr-FR" dirty="0" err="1" smtClean="0"/>
              <a:t>Namibia</a:t>
            </a:r>
            <a:r>
              <a:rPr lang="fr-FR" dirty="0" smtClean="0"/>
              <a:t>):  87 consonants, 20 </a:t>
            </a:r>
            <a:r>
              <a:rPr lang="fr-FR" dirty="0" err="1" smtClean="0"/>
              <a:t>vowels</a:t>
            </a:r>
            <a:r>
              <a:rPr lang="fr-FR" dirty="0" smtClean="0"/>
              <a:t> (107 </a:t>
            </a:r>
            <a:r>
              <a:rPr lang="fr-FR" dirty="0" err="1" smtClean="0"/>
              <a:t>sounds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b="1" dirty="0" err="1" smtClean="0"/>
              <a:t>Which</a:t>
            </a:r>
            <a:r>
              <a:rPr lang="fr-FR" b="1" dirty="0" smtClean="0"/>
              <a:t> </a:t>
            </a:r>
            <a:r>
              <a:rPr lang="fr-FR" b="1" dirty="0" err="1" smtClean="0"/>
              <a:t>language</a:t>
            </a:r>
            <a:r>
              <a:rPr lang="fr-FR" b="1" dirty="0" smtClean="0"/>
              <a:t> has the </a:t>
            </a:r>
            <a:r>
              <a:rPr lang="fr-FR" b="1" dirty="0" err="1" smtClean="0"/>
              <a:t>shortest</a:t>
            </a:r>
            <a:r>
              <a:rPr lang="fr-FR" b="1" dirty="0" smtClean="0"/>
              <a:t> </a:t>
            </a:r>
            <a:r>
              <a:rPr lang="fr-FR" b="1" dirty="0" err="1" smtClean="0"/>
              <a:t>number</a:t>
            </a:r>
            <a:r>
              <a:rPr lang="fr-FR" b="1" dirty="0" smtClean="0"/>
              <a:t> of </a:t>
            </a:r>
            <a:r>
              <a:rPr lang="fr-FR" b="1" dirty="0" err="1" smtClean="0"/>
              <a:t>sounds</a:t>
            </a:r>
            <a:r>
              <a:rPr lang="fr-FR" b="1" dirty="0" smtClean="0"/>
              <a:t>?</a:t>
            </a:r>
          </a:p>
          <a:p>
            <a:endParaRPr lang="fr-FR" dirty="0"/>
          </a:p>
          <a:p>
            <a:r>
              <a:rPr lang="fr-FR" dirty="0" err="1" smtClean="0"/>
              <a:t>Rotokas</a:t>
            </a:r>
            <a:r>
              <a:rPr lang="fr-FR" dirty="0" smtClean="0"/>
              <a:t> : 11 </a:t>
            </a:r>
            <a:r>
              <a:rPr lang="fr-FR" dirty="0" err="1" smtClean="0"/>
              <a:t>sounds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83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4624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2400" dirty="0" smtClean="0"/>
          </a:p>
          <a:p>
            <a:pPr algn="just"/>
            <a:endParaRPr lang="fr-FR" sz="2400" dirty="0"/>
          </a:p>
          <a:p>
            <a:pPr algn="just"/>
            <a:r>
              <a:rPr lang="fr-FR" sz="2400" dirty="0" smtClean="0"/>
              <a:t>English has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26 </a:t>
            </a:r>
            <a:r>
              <a:rPr lang="fr-FR" sz="2400" dirty="0" err="1" smtClean="0"/>
              <a:t>letters</a:t>
            </a:r>
            <a:r>
              <a:rPr lang="fr-FR" sz="2400" dirty="0" smtClean="0"/>
              <a:t> : 21 consonants and 5 </a:t>
            </a:r>
            <a:r>
              <a:rPr lang="fr-FR" sz="2400" dirty="0" err="1" smtClean="0"/>
              <a:t>vowels</a:t>
            </a:r>
            <a:r>
              <a:rPr lang="fr-FR" sz="2400" dirty="0" smtClean="0"/>
              <a:t>.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 smtClean="0"/>
              <a:t>44 </a:t>
            </a:r>
            <a:r>
              <a:rPr lang="fr-FR" sz="2400" dirty="0" err="1" smtClean="0"/>
              <a:t>sounds</a:t>
            </a:r>
            <a:r>
              <a:rPr lang="fr-FR" sz="2400" dirty="0" smtClean="0"/>
              <a:t>: 24 consonant </a:t>
            </a:r>
            <a:r>
              <a:rPr lang="fr-FR" sz="2400" dirty="0" err="1" smtClean="0"/>
              <a:t>sounds</a:t>
            </a:r>
            <a:r>
              <a:rPr lang="fr-FR" sz="2400" dirty="0" smtClean="0"/>
              <a:t> and 12 </a:t>
            </a:r>
            <a:r>
              <a:rPr lang="fr-FR" sz="2400" dirty="0" err="1" smtClean="0"/>
              <a:t>vowel</a:t>
            </a:r>
            <a:r>
              <a:rPr lang="fr-FR" sz="2400" dirty="0" smtClean="0"/>
              <a:t> </a:t>
            </a:r>
            <a:r>
              <a:rPr lang="fr-FR" sz="2400" dirty="0" err="1" smtClean="0"/>
              <a:t>sounds</a:t>
            </a:r>
            <a:r>
              <a:rPr lang="fr-FR" sz="2400" dirty="0" smtClean="0"/>
              <a:t> (7 short and 5 long) + 8 </a:t>
            </a:r>
            <a:r>
              <a:rPr lang="fr-FR" sz="2400" dirty="0" err="1" smtClean="0"/>
              <a:t>diphtongs</a:t>
            </a:r>
            <a:r>
              <a:rPr lang="fr-FR" sz="2400" dirty="0" smtClean="0"/>
              <a:t>.</a:t>
            </a:r>
          </a:p>
          <a:p>
            <a:pPr algn="just"/>
            <a:endParaRPr lang="fr-FR" sz="2400" dirty="0"/>
          </a:p>
          <a:p>
            <a:pPr algn="just"/>
            <a:r>
              <a:rPr lang="en-US" sz="2400" dirty="0"/>
              <a:t>20% of the world </a:t>
            </a:r>
            <a:r>
              <a:rPr lang="en-US" sz="2400" dirty="0" smtClean="0"/>
              <a:t>speaks English (1, 35 billion) with 373 million native speakers.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5551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at is Linguistics? The word ' linguistics' has been derived from Latin.  Linguistics Etymologically, therefore, linguistics is the scientific study  of. - ppt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8051"/>
            <a:ext cx="7884368" cy="591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15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88861"/>
            <a:ext cx="9144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The </a:t>
            </a:r>
            <a:r>
              <a:rPr lang="fr-FR" sz="2800" dirty="0" err="1" smtClean="0"/>
              <a:t>scientificity</a:t>
            </a:r>
            <a:r>
              <a:rPr lang="fr-FR" sz="2800" dirty="0" smtClean="0"/>
              <a:t> of </a:t>
            </a:r>
            <a:r>
              <a:rPr lang="fr-FR" sz="2800" dirty="0" err="1" smtClean="0"/>
              <a:t>linguistics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based</a:t>
            </a:r>
            <a:r>
              <a:rPr lang="fr-FR" sz="2800" dirty="0" smtClean="0"/>
              <a:t> on the </a:t>
            </a:r>
            <a:r>
              <a:rPr lang="fr-FR" sz="2800" dirty="0" err="1" smtClean="0"/>
              <a:t>following</a:t>
            </a:r>
            <a:r>
              <a:rPr lang="fr-FR" sz="2800" dirty="0" smtClean="0"/>
              <a:t> canons of the </a:t>
            </a:r>
            <a:r>
              <a:rPr lang="fr-FR" sz="2800" dirty="0" err="1" smtClean="0"/>
              <a:t>scientific</a:t>
            </a:r>
            <a:r>
              <a:rPr lang="fr-FR" sz="2800" dirty="0" smtClean="0"/>
              <a:t> </a:t>
            </a:r>
            <a:r>
              <a:rPr lang="fr-FR" sz="2800" dirty="0" err="1" smtClean="0"/>
              <a:t>method</a:t>
            </a:r>
            <a:r>
              <a:rPr lang="fr-FR" sz="2800" dirty="0" smtClean="0"/>
              <a:t>:</a:t>
            </a:r>
          </a:p>
          <a:p>
            <a:endParaRPr lang="fr-FR" sz="2800" dirty="0"/>
          </a:p>
          <a:p>
            <a:pPr marL="342900" indent="-342900">
              <a:buAutoNum type="arabicPeriod"/>
            </a:pPr>
            <a:r>
              <a:rPr lang="fr-FR" sz="2800" b="1" u="sng" dirty="0" err="1" smtClean="0">
                <a:solidFill>
                  <a:srgbClr val="FF0000"/>
                </a:solidFill>
              </a:rPr>
              <a:t>Exhaustiveness</a:t>
            </a:r>
            <a:r>
              <a:rPr lang="fr-FR" sz="2800" dirty="0" smtClean="0"/>
              <a:t> (analyses all </a:t>
            </a:r>
            <a:r>
              <a:rPr lang="fr-FR" sz="2800" dirty="0" err="1" smtClean="0"/>
              <a:t>facts</a:t>
            </a:r>
            <a:r>
              <a:rPr lang="fr-FR" sz="2800" dirty="0" smtClean="0"/>
              <a:t> of </a:t>
            </a:r>
            <a:r>
              <a:rPr lang="fr-FR" sz="2800" dirty="0" err="1" smtClean="0"/>
              <a:t>language</a:t>
            </a:r>
            <a:r>
              <a:rPr lang="fr-FR" sz="2800" dirty="0" smtClean="0"/>
              <a:t>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b="1" u="sng" dirty="0" err="1">
                <a:solidFill>
                  <a:srgbClr val="FF0000"/>
                </a:solidFill>
              </a:rPr>
              <a:t>Consistency</a:t>
            </a:r>
            <a:r>
              <a:rPr lang="fr-FR" sz="2800" dirty="0" smtClean="0"/>
              <a:t> (</a:t>
            </a:r>
            <a:r>
              <a:rPr lang="fr-FR" sz="2800" dirty="0" err="1" smtClean="0"/>
              <a:t>logical</a:t>
            </a:r>
            <a:r>
              <a:rPr lang="fr-FR" sz="2800" dirty="0" smtClean="0"/>
              <a:t> </a:t>
            </a:r>
            <a:r>
              <a:rPr lang="fr-FR" sz="2800" dirty="0" err="1" smtClean="0"/>
              <a:t>study</a:t>
            </a:r>
            <a:r>
              <a:rPr lang="fr-FR" sz="2800" dirty="0" smtClean="0"/>
              <a:t>, no contradictions)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b="1" u="sng" dirty="0" err="1">
                <a:solidFill>
                  <a:srgbClr val="FF0000"/>
                </a:solidFill>
              </a:rPr>
              <a:t>Economy</a:t>
            </a:r>
            <a:r>
              <a:rPr lang="fr-FR" sz="2800" b="1" u="sng" dirty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(no </a:t>
            </a:r>
            <a:r>
              <a:rPr lang="fr-FR" sz="2800" dirty="0" err="1" smtClean="0"/>
              <a:t>repetition</a:t>
            </a:r>
            <a:r>
              <a:rPr lang="fr-FR" sz="2800" dirty="0" smtClean="0"/>
              <a:t>, </a:t>
            </a:r>
            <a:r>
              <a:rPr lang="fr-FR" sz="2800" dirty="0" err="1" smtClean="0"/>
              <a:t>economic</a:t>
            </a:r>
            <a:r>
              <a:rPr lang="fr-FR" sz="2800" dirty="0" smtClean="0"/>
              <a:t> </a:t>
            </a:r>
            <a:r>
              <a:rPr lang="fr-FR" sz="2800" dirty="0" err="1" smtClean="0"/>
              <a:t>statements</a:t>
            </a:r>
            <a:r>
              <a:rPr lang="fr-FR" sz="2800" dirty="0" smtClean="0"/>
              <a:t> are </a:t>
            </a:r>
            <a:r>
              <a:rPr lang="fr-FR" sz="2800" dirty="0" err="1" smtClean="0"/>
              <a:t>preferred</a:t>
            </a:r>
            <a:r>
              <a:rPr lang="fr-FR" sz="2800" dirty="0" smtClean="0"/>
              <a:t> to longer </a:t>
            </a:r>
            <a:r>
              <a:rPr lang="fr-FR" sz="2800" dirty="0" err="1" smtClean="0"/>
              <a:t>ones</a:t>
            </a:r>
            <a:r>
              <a:rPr lang="fr-FR" sz="2800" dirty="0" smtClean="0"/>
              <a:t>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 err="1" smtClean="0"/>
              <a:t>Objectivity</a:t>
            </a:r>
            <a:r>
              <a:rPr lang="fr-FR" sz="2800" dirty="0" smtClean="0"/>
              <a:t> (free </a:t>
            </a:r>
            <a:r>
              <a:rPr lang="fr-FR" sz="2800" dirty="0" err="1" smtClean="0"/>
              <a:t>form</a:t>
            </a:r>
            <a:r>
              <a:rPr lang="fr-FR" sz="2800" dirty="0" smtClean="0"/>
              <a:t> </a:t>
            </a:r>
            <a:r>
              <a:rPr lang="fr-FR" sz="2800" dirty="0" err="1" smtClean="0"/>
              <a:t>misconceptions</a:t>
            </a:r>
            <a:r>
              <a:rPr lang="fr-FR" sz="2800" dirty="0" smtClean="0"/>
              <a:t> and </a:t>
            </a:r>
            <a:r>
              <a:rPr lang="fr-FR" sz="2800" dirty="0" err="1" smtClean="0"/>
              <a:t>prejudices</a:t>
            </a:r>
            <a:r>
              <a:rPr lang="fr-FR" sz="2800" dirty="0"/>
              <a:t> </a:t>
            </a:r>
            <a:r>
              <a:rPr lang="fr-FR" sz="2800" dirty="0" smtClean="0"/>
              <a:t>about </a:t>
            </a:r>
            <a:r>
              <a:rPr lang="fr-FR" sz="2800" dirty="0" err="1" smtClean="0"/>
              <a:t>particular</a:t>
            </a:r>
            <a:r>
              <a:rPr lang="fr-FR" sz="2800" dirty="0" smtClean="0"/>
              <a:t> </a:t>
            </a:r>
            <a:r>
              <a:rPr lang="fr-FR" sz="2800" dirty="0" err="1" smtClean="0"/>
              <a:t>languages</a:t>
            </a:r>
            <a:r>
              <a:rPr lang="fr-FR" sz="2800" dirty="0" smtClean="0"/>
              <a:t>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908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Livre reli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453</TotalTime>
  <Words>534</Words>
  <Application>Microsoft Office PowerPoint</Application>
  <PresentationFormat>Affichage à l'écran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Livre relié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31</cp:revision>
  <dcterms:created xsi:type="dcterms:W3CDTF">2023-10-14T20:05:58Z</dcterms:created>
  <dcterms:modified xsi:type="dcterms:W3CDTF">2023-10-24T20:03:40Z</dcterms:modified>
</cp:coreProperties>
</file>