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5268-034D-49D5-9578-6266B0E28167}" type="datetimeFigureOut">
              <a:rPr lang="fr-FR" smtClean="0"/>
              <a:t>31/12/2023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A24CEB-D7E9-444C-928A-58B85051E9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5268-034D-49D5-9578-6266B0E28167}" type="datetimeFigureOut">
              <a:rPr lang="fr-FR" smtClean="0"/>
              <a:t>31/12/2023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4CEB-D7E9-444C-928A-58B85051E9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5268-034D-49D5-9578-6266B0E28167}" type="datetimeFigureOut">
              <a:rPr lang="fr-FR" smtClean="0"/>
              <a:t>31/12/2023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4CEB-D7E9-444C-928A-58B85051E9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5268-034D-49D5-9578-6266B0E28167}" type="datetimeFigureOut">
              <a:rPr lang="fr-FR" smtClean="0"/>
              <a:t>31/12/2023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A24CEB-D7E9-444C-928A-58B85051E9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5268-034D-49D5-9578-6266B0E28167}" type="datetimeFigureOut">
              <a:rPr lang="fr-FR" smtClean="0"/>
              <a:t>31/12/2023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4CEB-D7E9-444C-928A-58B85051E93F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5268-034D-49D5-9578-6266B0E28167}" type="datetimeFigureOut">
              <a:rPr lang="fr-FR" smtClean="0"/>
              <a:t>31/12/2023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4CEB-D7E9-444C-928A-58B85051E9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5268-034D-49D5-9578-6266B0E28167}" type="datetimeFigureOut">
              <a:rPr lang="fr-FR" smtClean="0"/>
              <a:t>31/12/2023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4A24CEB-D7E9-444C-928A-58B85051E93F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5268-034D-49D5-9578-6266B0E28167}" type="datetimeFigureOut">
              <a:rPr lang="fr-FR" smtClean="0"/>
              <a:t>31/12/2023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4CEB-D7E9-444C-928A-58B85051E9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5268-034D-49D5-9578-6266B0E28167}" type="datetimeFigureOut">
              <a:rPr lang="fr-FR" smtClean="0"/>
              <a:t>31/12/2023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4CEB-D7E9-444C-928A-58B85051E9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5268-034D-49D5-9578-6266B0E28167}" type="datetimeFigureOut">
              <a:rPr lang="fr-FR" smtClean="0"/>
              <a:t>31/12/2023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4CEB-D7E9-444C-928A-58B85051E9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5268-034D-49D5-9578-6266B0E28167}" type="datetimeFigureOut">
              <a:rPr lang="fr-FR" smtClean="0"/>
              <a:t>31/12/2023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4CEB-D7E9-444C-928A-58B85051E93F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5B5268-034D-49D5-9578-6266B0E28167}" type="datetimeFigureOut">
              <a:rPr lang="fr-FR" smtClean="0"/>
              <a:t>31/12/2023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A24CEB-D7E9-444C-928A-58B85051E93F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thnologu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cereddine\Desktop\small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22" y="1226840"/>
            <a:ext cx="834008" cy="83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97972" y="20322"/>
            <a:ext cx="49859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accent3"/>
                </a:solidFill>
                <a:latin typeface="20th Century Font" pitchFamily="2" charset="0"/>
              </a:rPr>
              <a:t>MOHAMED-CHERIF MESSAADIA UNIVERSITY</a:t>
            </a:r>
          </a:p>
          <a:p>
            <a:pPr algn="ctr"/>
            <a:r>
              <a:rPr lang="fr-FR" dirty="0" smtClean="0">
                <a:solidFill>
                  <a:schemeClr val="accent3"/>
                </a:solidFill>
                <a:latin typeface="20th Century Font" pitchFamily="2" charset="0"/>
              </a:rPr>
              <a:t>FACULTY OF LETTERS AND </a:t>
            </a:r>
            <a:r>
              <a:rPr lang="fr-FR" dirty="0" smtClean="0">
                <a:solidFill>
                  <a:schemeClr val="accent3"/>
                </a:solidFill>
                <a:latin typeface="20th Century Font" pitchFamily="2" charset="0"/>
              </a:rPr>
              <a:t>LANGUAGES</a:t>
            </a:r>
            <a:endParaRPr lang="fr-FR" dirty="0" smtClean="0">
              <a:solidFill>
                <a:schemeClr val="accent3"/>
              </a:solidFill>
              <a:latin typeface="20th Century Font" pitchFamily="2" charset="0"/>
            </a:endParaRPr>
          </a:p>
          <a:p>
            <a:pPr algn="ctr"/>
            <a:r>
              <a:rPr lang="fr-FR" dirty="0" smtClean="0">
                <a:solidFill>
                  <a:schemeClr val="accent3"/>
                </a:solidFill>
                <a:latin typeface="20th Century Font" pitchFamily="2" charset="0"/>
              </a:rPr>
              <a:t>DEPARTMENT OF </a:t>
            </a:r>
            <a:r>
              <a:rPr lang="fr-FR" dirty="0" smtClean="0">
                <a:solidFill>
                  <a:schemeClr val="accent3"/>
                </a:solidFill>
                <a:latin typeface="20th Century Font" pitchFamily="2" charset="0"/>
              </a:rPr>
              <a:t>ENGLISH</a:t>
            </a:r>
            <a:endParaRPr lang="fr-FR" dirty="0" smtClean="0">
              <a:solidFill>
                <a:schemeClr val="accent3"/>
              </a:solidFill>
              <a:latin typeface="20th Century Font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30" y="20608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latin typeface="Berlin Sans FB" pitchFamily="34" charset="0"/>
              </a:rPr>
              <a:t>Second </a:t>
            </a:r>
            <a:r>
              <a:rPr lang="fr-FR" dirty="0" err="1" smtClean="0">
                <a:latin typeface="Berlin Sans FB" pitchFamily="34" charset="0"/>
              </a:rPr>
              <a:t>year</a:t>
            </a:r>
            <a:r>
              <a:rPr lang="fr-FR" dirty="0" smtClean="0">
                <a:latin typeface="Berlin Sans FB" pitchFamily="34" charset="0"/>
              </a:rPr>
              <a:t> (English)</a:t>
            </a:r>
          </a:p>
          <a:p>
            <a:r>
              <a:rPr lang="fr-FR" dirty="0" err="1" smtClean="0">
                <a:latin typeface="Berlin Sans FB" pitchFamily="34" charset="0"/>
              </a:rPr>
              <a:t>Subject</a:t>
            </a:r>
            <a:r>
              <a:rPr lang="fr-FR" dirty="0" smtClean="0">
                <a:latin typeface="Berlin Sans FB" pitchFamily="34" charset="0"/>
              </a:rPr>
              <a:t>: Initiation </a:t>
            </a:r>
            <a:r>
              <a:rPr lang="fr-FR" dirty="0" err="1" smtClean="0">
                <a:latin typeface="Berlin Sans FB" pitchFamily="34" charset="0"/>
              </a:rPr>
              <a:t>into</a:t>
            </a:r>
            <a:r>
              <a:rPr lang="fr-FR" dirty="0" smtClean="0">
                <a:latin typeface="Berlin Sans FB" pitchFamily="34" charset="0"/>
              </a:rPr>
              <a:t> </a:t>
            </a:r>
            <a:r>
              <a:rPr lang="fr-FR" dirty="0" err="1" smtClean="0">
                <a:latin typeface="Berlin Sans FB" pitchFamily="34" charset="0"/>
              </a:rPr>
              <a:t>Linguistics</a:t>
            </a:r>
            <a:endParaRPr lang="fr-FR" dirty="0" smtClean="0">
              <a:latin typeface="Berlin Sans FB" pitchFamily="34" charset="0"/>
            </a:endParaRPr>
          </a:p>
          <a:p>
            <a:r>
              <a:rPr lang="fr-FR" dirty="0" err="1" smtClean="0">
                <a:latin typeface="Berlin Sans FB" pitchFamily="34" charset="0"/>
              </a:rPr>
              <a:t>Lesson</a:t>
            </a:r>
            <a:r>
              <a:rPr lang="fr-FR" dirty="0" smtClean="0">
                <a:latin typeface="Berlin Sans FB" pitchFamily="34" charset="0"/>
              </a:rPr>
              <a:t> n° 1: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5616" y="3291509"/>
            <a:ext cx="6686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rgbClr val="0070C0"/>
                </a:solidFill>
                <a:latin typeface="Garamond" pitchFamily="18" charset="0"/>
              </a:rPr>
              <a:t>BRANCHES OF LINGUISTICS</a:t>
            </a:r>
            <a:endParaRPr lang="fr-FR" sz="36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pic>
        <p:nvPicPr>
          <p:cNvPr id="1027" name="Picture 3" descr="C:\Users\nacereddine\Desktop\CP_bumper_stic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639" y="-13079"/>
            <a:ext cx="3700873" cy="329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330" y="6444044"/>
            <a:ext cx="9134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 smtClean="0"/>
              <a:t>Academic</a:t>
            </a:r>
            <a:r>
              <a:rPr lang="fr-FR" b="1" dirty="0" smtClean="0"/>
              <a:t> </a:t>
            </a:r>
            <a:r>
              <a:rPr lang="fr-FR" b="1" dirty="0" err="1" smtClean="0"/>
              <a:t>Year</a:t>
            </a:r>
            <a:r>
              <a:rPr lang="fr-FR" b="1" dirty="0" smtClean="0"/>
              <a:t>: </a:t>
            </a:r>
            <a:r>
              <a:rPr lang="fr-FR" b="1" dirty="0" smtClean="0">
                <a:solidFill>
                  <a:srgbClr val="C00000"/>
                </a:solidFill>
              </a:rPr>
              <a:t>2023/2024</a:t>
            </a:r>
            <a:r>
              <a:rPr lang="fr-FR" b="1" dirty="0" smtClean="0"/>
              <a:t>			      </a:t>
            </a:r>
            <a:r>
              <a:rPr lang="fr-FR" b="1" dirty="0" err="1" smtClean="0"/>
              <a:t>Teacher</a:t>
            </a:r>
            <a:r>
              <a:rPr lang="fr-FR" b="1" dirty="0" smtClean="0">
                <a:solidFill>
                  <a:srgbClr val="C00000"/>
                </a:solidFill>
              </a:rPr>
              <a:t>: N. BENABDALLAH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7452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90458" y="40214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Lesson</a:t>
            </a:r>
            <a:r>
              <a:rPr lang="fr-FR" dirty="0" smtClean="0">
                <a:solidFill>
                  <a:schemeClr val="bg1"/>
                </a:solidFill>
              </a:rPr>
              <a:t> 2: Branches of </a:t>
            </a:r>
            <a:r>
              <a:rPr lang="fr-FR" dirty="0" err="1" smtClean="0">
                <a:solidFill>
                  <a:schemeClr val="bg1"/>
                </a:solidFill>
              </a:rPr>
              <a:t>linguistics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219" name="Picture 3" descr="C:\Users\nacereddine\Desktop\whatispragmati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92" y="354428"/>
            <a:ext cx="3289548" cy="109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758140" y="902686"/>
            <a:ext cx="311811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</a:rPr>
              <a:t>præɡˈmætɪks</a:t>
            </a:r>
            <a:endParaRPr lang="en-US" sz="3200" b="1" dirty="0" smtClean="0">
              <a:solidFill>
                <a:srgbClr val="7030A0"/>
              </a:solidFill>
            </a:endParaRPr>
          </a:p>
        </p:txBody>
      </p:sp>
      <p:pic>
        <p:nvPicPr>
          <p:cNvPr id="9220" name="Picture 4" descr="C:\Users\nacereddine\Desktop\pragmatic-linguistics-2-638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2" y="1487462"/>
            <a:ext cx="8191907" cy="50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99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90458" y="40214"/>
            <a:ext cx="3754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Lesson</a:t>
            </a:r>
            <a:r>
              <a:rPr lang="fr-FR" dirty="0" smtClean="0">
                <a:solidFill>
                  <a:schemeClr val="bg1"/>
                </a:solidFill>
              </a:rPr>
              <a:t> 2: Branches of </a:t>
            </a:r>
            <a:r>
              <a:rPr lang="fr-FR" dirty="0" err="1" smtClean="0">
                <a:solidFill>
                  <a:schemeClr val="bg1"/>
                </a:solidFill>
              </a:rPr>
              <a:t>Linguistics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3568" y="652626"/>
            <a:ext cx="763284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Diachronic</a:t>
            </a:r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Linguistics</a:t>
            </a:r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vs </a:t>
            </a:r>
            <a:r>
              <a:rPr lang="fr-FR" sz="20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Synchronic</a:t>
            </a:r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Linguistics</a:t>
            </a:r>
            <a:endParaRPr lang="fr-FR" sz="2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42" name="Picture 2" descr="C:\Users\nacereddine\Desktop\seminar-applied-linguistics-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7"/>
            <a:ext cx="9143999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9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90458" y="40214"/>
            <a:ext cx="3754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Lesson</a:t>
            </a:r>
            <a:r>
              <a:rPr lang="fr-FR" dirty="0" smtClean="0">
                <a:solidFill>
                  <a:schemeClr val="bg1"/>
                </a:solidFill>
              </a:rPr>
              <a:t> 2: Branches of </a:t>
            </a:r>
            <a:r>
              <a:rPr lang="fr-FR" dirty="0" err="1" smtClean="0">
                <a:solidFill>
                  <a:schemeClr val="bg1"/>
                </a:solidFill>
              </a:rPr>
              <a:t>Linguistics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652626"/>
            <a:ext cx="763284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Theoretical</a:t>
            </a:r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Linguistics</a:t>
            </a:r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vs </a:t>
            </a:r>
            <a:r>
              <a:rPr lang="fr-FR" sz="20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Applied</a:t>
            </a:r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Linguistics</a:t>
            </a:r>
            <a:endParaRPr lang="fr-FR" sz="2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71638"/>
            <a:ext cx="8280920" cy="492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47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90458" y="40214"/>
            <a:ext cx="3754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Lesson</a:t>
            </a:r>
            <a:r>
              <a:rPr lang="fr-FR" dirty="0" smtClean="0">
                <a:solidFill>
                  <a:schemeClr val="bg1"/>
                </a:solidFill>
              </a:rPr>
              <a:t> 2: Branches of </a:t>
            </a:r>
            <a:r>
              <a:rPr lang="fr-FR" dirty="0" err="1" smtClean="0">
                <a:solidFill>
                  <a:schemeClr val="bg1"/>
                </a:solidFill>
              </a:rPr>
              <a:t>Linguistics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3568" y="652626"/>
            <a:ext cx="763284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Comparative </a:t>
            </a:r>
            <a:r>
              <a:rPr lang="fr-FR" sz="20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Linguistics</a:t>
            </a:r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vs Contrastive </a:t>
            </a:r>
            <a:r>
              <a:rPr lang="fr-FR" sz="20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Linguistics</a:t>
            </a:r>
            <a:endParaRPr lang="fr-FR" sz="2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57350"/>
            <a:ext cx="8208912" cy="479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82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90458" y="40214"/>
            <a:ext cx="3754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Lesson</a:t>
            </a:r>
            <a:r>
              <a:rPr lang="fr-FR" dirty="0" smtClean="0">
                <a:solidFill>
                  <a:schemeClr val="bg1"/>
                </a:solidFill>
              </a:rPr>
              <a:t> 2: Branches of </a:t>
            </a:r>
            <a:r>
              <a:rPr lang="fr-FR" dirty="0" err="1" smtClean="0">
                <a:solidFill>
                  <a:schemeClr val="bg1"/>
                </a:solidFill>
              </a:rPr>
              <a:t>Linguistics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27584" y="764704"/>
            <a:ext cx="734481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Alaska" pitchFamily="34" charset="0"/>
              </a:rPr>
              <a:t>MACROLINGUISTICS</a:t>
            </a:r>
            <a:endParaRPr lang="fr-FR" sz="3200" b="1" dirty="0">
              <a:solidFill>
                <a:srgbClr val="FF0000"/>
              </a:solidFill>
              <a:latin typeface="Alaska" pitchFamily="34" charset="0"/>
            </a:endParaRPr>
          </a:p>
        </p:txBody>
      </p:sp>
      <p:pic>
        <p:nvPicPr>
          <p:cNvPr id="13314" name="Picture 2" descr="C:\Users\nacereddine\Desktop\branches-of-linguistics-12-638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352928" cy="528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2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90458" y="40214"/>
            <a:ext cx="3754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Lesson</a:t>
            </a:r>
            <a:r>
              <a:rPr lang="fr-FR" dirty="0" smtClean="0">
                <a:solidFill>
                  <a:schemeClr val="bg1"/>
                </a:solidFill>
              </a:rPr>
              <a:t> 2: Branches of </a:t>
            </a:r>
            <a:r>
              <a:rPr lang="fr-FR" dirty="0" err="1" smtClean="0">
                <a:solidFill>
                  <a:schemeClr val="bg1"/>
                </a:solidFill>
              </a:rPr>
              <a:t>Linguistics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4339" name="Picture 3" descr="C:\Users\nacereddine\Desktop\slide_16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80920" cy="54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28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acereddine\Desktop\ethnolinguistic-2-638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208912" cy="571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90458" y="40214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Lesson</a:t>
            </a:r>
            <a:r>
              <a:rPr lang="fr-FR" dirty="0" smtClean="0">
                <a:solidFill>
                  <a:schemeClr val="bg1"/>
                </a:solidFill>
              </a:rPr>
              <a:t> 2: Branches of </a:t>
            </a:r>
            <a:r>
              <a:rPr lang="fr-FR" dirty="0" err="1" smtClean="0">
                <a:solidFill>
                  <a:schemeClr val="bg1"/>
                </a:solidFill>
              </a:rPr>
              <a:t>linguistics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8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acereddine\Desktop\computational-linguistics-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08912" cy="571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90458" y="40214"/>
            <a:ext cx="3754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Lesson</a:t>
            </a:r>
            <a:r>
              <a:rPr lang="fr-FR" dirty="0" smtClean="0">
                <a:solidFill>
                  <a:schemeClr val="bg1"/>
                </a:solidFill>
              </a:rPr>
              <a:t> 2: Branches of </a:t>
            </a:r>
            <a:r>
              <a:rPr lang="fr-FR" dirty="0" err="1" smtClean="0">
                <a:solidFill>
                  <a:schemeClr val="bg1"/>
                </a:solidFill>
              </a:rPr>
              <a:t>Linguistics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90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908720"/>
            <a:ext cx="8208912" cy="20005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Biolinguistics</a:t>
            </a:r>
            <a:endParaRPr lang="fr-FR" sz="32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fr-FR" dirty="0"/>
          </a:p>
          <a:p>
            <a:endParaRPr lang="en-US" dirty="0" smtClean="0"/>
          </a:p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It explores the biological foundations of language.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0458" y="40214"/>
            <a:ext cx="3754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Lesson</a:t>
            </a:r>
            <a:r>
              <a:rPr lang="fr-FR" dirty="0" smtClean="0">
                <a:solidFill>
                  <a:schemeClr val="bg1"/>
                </a:solidFill>
              </a:rPr>
              <a:t> 2: Branches of </a:t>
            </a:r>
            <a:r>
              <a:rPr lang="fr-FR" dirty="0" err="1" smtClean="0">
                <a:solidFill>
                  <a:schemeClr val="bg1"/>
                </a:solidFill>
              </a:rPr>
              <a:t>Linguistics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68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43608" y="1052736"/>
            <a:ext cx="7560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Source: </a:t>
            </a:r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www.ethnologue.com</a:t>
            </a:r>
            <a:endParaRPr lang="fr-FR" dirty="0" smtClean="0"/>
          </a:p>
          <a:p>
            <a:pPr algn="ctr"/>
            <a:endParaRPr lang="fr-FR" dirty="0"/>
          </a:p>
          <a:p>
            <a:r>
              <a:rPr lang="fr-FR" dirty="0" err="1" smtClean="0"/>
              <a:t>Visit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website</a:t>
            </a:r>
            <a:r>
              <a:rPr lang="fr-FR" dirty="0" smtClean="0"/>
              <a:t> and </a:t>
            </a:r>
            <a:r>
              <a:rPr lang="fr-FR" dirty="0" err="1" smtClean="0"/>
              <a:t>try</a:t>
            </a:r>
            <a:r>
              <a:rPr lang="fr-FR" dirty="0" smtClean="0"/>
              <a:t> to </a:t>
            </a:r>
            <a:r>
              <a:rPr lang="fr-FR" dirty="0" err="1" smtClean="0"/>
              <a:t>find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statistics</a:t>
            </a:r>
            <a:r>
              <a:rPr lang="fr-FR" dirty="0" smtClean="0"/>
              <a:t> about:</a:t>
            </a:r>
          </a:p>
          <a:p>
            <a:endParaRPr lang="fr-FR" dirty="0" smtClean="0"/>
          </a:p>
          <a:p>
            <a:endParaRPr lang="fr-FR" dirty="0"/>
          </a:p>
          <a:p>
            <a:pPr algn="ctr"/>
            <a:r>
              <a:rPr lang="fr-FR" dirty="0" smtClean="0"/>
              <a:t>Living </a:t>
            </a:r>
            <a:r>
              <a:rPr lang="fr-FR" dirty="0" err="1" smtClean="0"/>
              <a:t>languages</a:t>
            </a:r>
            <a:r>
              <a:rPr lang="fr-FR" dirty="0" smtClean="0"/>
              <a:t> in the world</a:t>
            </a:r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Deadline : </a:t>
            </a:r>
            <a:r>
              <a:rPr lang="fr-FR" dirty="0" err="1" smtClean="0"/>
              <a:t>December</a:t>
            </a:r>
            <a:r>
              <a:rPr lang="fr-FR" dirty="0" smtClean="0"/>
              <a:t> 23rd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017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nacereddine\Desktop\introduction-to-linguistics-lec-1-12-728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08912" cy="57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572000" y="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Lesson</a:t>
            </a:r>
            <a:r>
              <a:rPr lang="fr-FR" dirty="0" smtClean="0">
                <a:solidFill>
                  <a:schemeClr val="bg1"/>
                </a:solidFill>
              </a:rPr>
              <a:t> 2: Branches of </a:t>
            </a:r>
            <a:r>
              <a:rPr lang="fr-FR" dirty="0" err="1" smtClean="0">
                <a:solidFill>
                  <a:schemeClr val="bg1"/>
                </a:solidFill>
              </a:rPr>
              <a:t>Linguistics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2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572000" y="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Lesson</a:t>
            </a:r>
            <a:r>
              <a:rPr lang="fr-FR" dirty="0" smtClean="0">
                <a:solidFill>
                  <a:schemeClr val="bg1"/>
                </a:solidFill>
              </a:rPr>
              <a:t> 2: Branches of </a:t>
            </a:r>
            <a:r>
              <a:rPr lang="fr-FR" dirty="0" err="1" smtClean="0">
                <a:solidFill>
                  <a:schemeClr val="bg1"/>
                </a:solidFill>
              </a:rPr>
              <a:t>Linguistics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nacereddine\Desktop\slide_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8092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96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cereddine\Desktop\slide_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2686"/>
            <a:ext cx="8208911" cy="592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572000" y="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Lesson</a:t>
            </a:r>
            <a:r>
              <a:rPr lang="fr-FR" dirty="0" smtClean="0">
                <a:solidFill>
                  <a:schemeClr val="bg1"/>
                </a:solidFill>
              </a:rPr>
              <a:t> 2: Branches of </a:t>
            </a:r>
            <a:r>
              <a:rPr lang="fr-FR" dirty="0" err="1" smtClean="0">
                <a:solidFill>
                  <a:schemeClr val="bg1"/>
                </a:solidFill>
              </a:rPr>
              <a:t>Linguistics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1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572000" y="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Lesson</a:t>
            </a:r>
            <a:r>
              <a:rPr lang="fr-FR" dirty="0" smtClean="0">
                <a:solidFill>
                  <a:schemeClr val="bg1"/>
                </a:solidFill>
              </a:rPr>
              <a:t> 2: Branches of </a:t>
            </a:r>
            <a:r>
              <a:rPr lang="fr-FR" dirty="0" err="1">
                <a:solidFill>
                  <a:schemeClr val="bg1"/>
                </a:solidFill>
              </a:rPr>
              <a:t>L</a:t>
            </a:r>
            <a:r>
              <a:rPr lang="fr-FR" dirty="0" err="1" smtClean="0">
                <a:solidFill>
                  <a:schemeClr val="bg1"/>
                </a:solidFill>
              </a:rPr>
              <a:t>inguistics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nacereddine\Desktop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9183"/>
            <a:ext cx="3150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acereddine\Desktop\Phonetics-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835" y="692696"/>
            <a:ext cx="2235572" cy="178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7544" y="256490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Comic Sans MS" pitchFamily="66" charset="0"/>
              </a:rPr>
              <a:t>« </a:t>
            </a:r>
            <a:r>
              <a:rPr lang="fr-FR" dirty="0" err="1" smtClean="0">
                <a:latin typeface="Comic Sans MS" pitchFamily="66" charset="0"/>
              </a:rPr>
              <a:t>Phonetics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is</a:t>
            </a:r>
            <a:r>
              <a:rPr lang="fr-FR" dirty="0" smtClean="0">
                <a:latin typeface="Comic Sans MS" pitchFamily="66" charset="0"/>
              </a:rPr>
              <a:t> the science </a:t>
            </a:r>
            <a:r>
              <a:rPr lang="fr-FR" dirty="0" err="1" smtClean="0">
                <a:latin typeface="Comic Sans MS" pitchFamily="66" charset="0"/>
              </a:rPr>
              <a:t>which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studies</a:t>
            </a:r>
            <a:r>
              <a:rPr lang="fr-FR" dirty="0" smtClean="0">
                <a:latin typeface="Comic Sans MS" pitchFamily="66" charset="0"/>
              </a:rPr>
              <a:t> the </a:t>
            </a:r>
            <a:r>
              <a:rPr lang="fr-FR" dirty="0" err="1" smtClean="0">
                <a:latin typeface="Comic Sans MS" pitchFamily="66" charset="0"/>
              </a:rPr>
              <a:t>characteristics</a:t>
            </a:r>
            <a:r>
              <a:rPr lang="fr-FR" dirty="0" smtClean="0">
                <a:latin typeface="Comic Sans MS" pitchFamily="66" charset="0"/>
              </a:rPr>
              <a:t> of </a:t>
            </a:r>
            <a:r>
              <a:rPr lang="fr-FR" dirty="0" err="1" smtClean="0">
                <a:latin typeface="Comic Sans MS" pitchFamily="66" charset="0"/>
              </a:rPr>
              <a:t>human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sound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making</a:t>
            </a:r>
            <a:r>
              <a:rPr lang="fr-FR" dirty="0" smtClean="0">
                <a:latin typeface="Comic Sans MS" pitchFamily="66" charset="0"/>
              </a:rPr>
              <a:t>, </a:t>
            </a:r>
            <a:r>
              <a:rPr lang="fr-FR" dirty="0" err="1" smtClean="0">
                <a:latin typeface="Comic Sans MS" pitchFamily="66" charset="0"/>
              </a:rPr>
              <a:t>especially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those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sounds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used</a:t>
            </a:r>
            <a:r>
              <a:rPr lang="fr-FR" dirty="0" smtClean="0">
                <a:latin typeface="Comic Sans MS" pitchFamily="66" charset="0"/>
              </a:rPr>
              <a:t> in speech, and </a:t>
            </a:r>
            <a:r>
              <a:rPr lang="fr-FR" dirty="0" err="1" smtClean="0">
                <a:latin typeface="Comic Sans MS" pitchFamily="66" charset="0"/>
              </a:rPr>
              <a:t>provides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methods</a:t>
            </a:r>
            <a:r>
              <a:rPr lang="fr-FR" dirty="0" smtClean="0">
                <a:latin typeface="Comic Sans MS" pitchFamily="66" charset="0"/>
              </a:rPr>
              <a:t> for </a:t>
            </a:r>
            <a:r>
              <a:rPr lang="fr-FR" dirty="0" err="1" smtClean="0">
                <a:latin typeface="Comic Sans MS" pitchFamily="66" charset="0"/>
              </a:rPr>
              <a:t>their</a:t>
            </a:r>
            <a:r>
              <a:rPr lang="fr-FR" dirty="0" smtClean="0">
                <a:latin typeface="Comic Sans MS" pitchFamily="66" charset="0"/>
              </a:rPr>
              <a:t> description, classification and transcription.»</a:t>
            </a:r>
            <a:r>
              <a:rPr lang="fr-FR" dirty="0" smtClean="0"/>
              <a:t>  </a:t>
            </a:r>
          </a:p>
          <a:p>
            <a:pPr algn="r"/>
            <a:r>
              <a:rPr lang="fr-FR" b="1" dirty="0" smtClean="0">
                <a:latin typeface="Garamond" pitchFamily="18" charset="0"/>
              </a:rPr>
              <a:t>(Crystal, 2003, p. 236)</a:t>
            </a:r>
            <a:endParaRPr lang="fr-FR" b="1" dirty="0">
              <a:latin typeface="Garamond" pitchFamily="18" charset="0"/>
            </a:endParaRPr>
          </a:p>
        </p:txBody>
      </p:sp>
      <p:pic>
        <p:nvPicPr>
          <p:cNvPr id="4100" name="Picture 4" descr="C:\Users\nacereddine\Desktop\phonetics-powerpoint-3-6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30" y="3517363"/>
            <a:ext cx="596577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2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572000" y="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Lesson</a:t>
            </a:r>
            <a:r>
              <a:rPr lang="fr-FR" dirty="0" smtClean="0">
                <a:solidFill>
                  <a:schemeClr val="bg1"/>
                </a:solidFill>
              </a:rPr>
              <a:t> 2: Branches of </a:t>
            </a:r>
            <a:r>
              <a:rPr lang="fr-FR" dirty="0" err="1" smtClean="0">
                <a:solidFill>
                  <a:schemeClr val="bg1"/>
                </a:solidFill>
              </a:rPr>
              <a:t>Linguistics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nacereddine\Desktop\PhonologyTitle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03" y="260648"/>
            <a:ext cx="1787649" cy="93610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5123" name="Picture 3" descr="C:\Users\nacereddine\Desktop\3833859371_e35450fe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0489"/>
            <a:ext cx="47625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7544" y="1773014"/>
            <a:ext cx="828092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fr-FR" dirty="0" smtClean="0"/>
          </a:p>
          <a:p>
            <a:pPr algn="just"/>
            <a:r>
              <a:rPr lang="fr-FR" b="1" dirty="0" err="1" smtClean="0">
                <a:solidFill>
                  <a:schemeClr val="tx1"/>
                </a:solidFill>
              </a:rPr>
              <a:t>Phonology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is</a:t>
            </a:r>
            <a:r>
              <a:rPr lang="fr-FR" b="1" dirty="0" smtClean="0">
                <a:solidFill>
                  <a:schemeClr val="tx1"/>
                </a:solidFill>
              </a:rPr>
              <a:t> the </a:t>
            </a:r>
            <a:r>
              <a:rPr lang="fr-FR" b="1" dirty="0" err="1" smtClean="0">
                <a:solidFill>
                  <a:schemeClr val="tx1"/>
                </a:solidFill>
              </a:rPr>
              <a:t>study</a:t>
            </a:r>
            <a:r>
              <a:rPr lang="fr-FR" b="1" dirty="0" smtClean="0">
                <a:solidFill>
                  <a:schemeClr val="tx1"/>
                </a:solidFill>
              </a:rPr>
              <a:t> of how </a:t>
            </a:r>
            <a:r>
              <a:rPr lang="fr-FR" b="1" dirty="0" err="1" smtClean="0">
                <a:solidFill>
                  <a:schemeClr val="tx1"/>
                </a:solidFill>
              </a:rPr>
              <a:t>sounds</a:t>
            </a:r>
            <a:r>
              <a:rPr lang="fr-FR" b="1" dirty="0" smtClean="0">
                <a:solidFill>
                  <a:schemeClr val="tx1"/>
                </a:solidFill>
              </a:rPr>
              <a:t> are </a:t>
            </a:r>
            <a:r>
              <a:rPr lang="fr-FR" b="1" dirty="0" err="1" smtClean="0">
                <a:solidFill>
                  <a:schemeClr val="tx1"/>
                </a:solidFill>
              </a:rPr>
              <a:t>organized</a:t>
            </a:r>
            <a:r>
              <a:rPr lang="fr-FR" b="1" dirty="0" smtClean="0">
                <a:solidFill>
                  <a:schemeClr val="tx1"/>
                </a:solidFill>
              </a:rPr>
              <a:t> and </a:t>
            </a:r>
            <a:r>
              <a:rPr lang="fr-FR" b="1" dirty="0" err="1" smtClean="0">
                <a:solidFill>
                  <a:schemeClr val="tx1"/>
                </a:solidFill>
              </a:rPr>
              <a:t>used</a:t>
            </a:r>
            <a:r>
              <a:rPr lang="fr-FR" b="1" dirty="0" smtClean="0">
                <a:solidFill>
                  <a:schemeClr val="tx1"/>
                </a:solidFill>
              </a:rPr>
              <a:t> in </a:t>
            </a:r>
            <a:r>
              <a:rPr lang="fr-FR" b="1" dirty="0" err="1" smtClean="0">
                <a:solidFill>
                  <a:schemeClr val="tx1"/>
                </a:solidFill>
              </a:rPr>
              <a:t>natural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languages</a:t>
            </a:r>
            <a:r>
              <a:rPr lang="fr-FR" b="1" dirty="0" smtClean="0">
                <a:solidFill>
                  <a:schemeClr val="tx1"/>
                </a:solidFill>
              </a:rPr>
              <a:t>,</a:t>
            </a:r>
          </a:p>
          <a:p>
            <a:pPr algn="just"/>
            <a:endParaRPr lang="fr-FR" b="1" dirty="0">
              <a:solidFill>
                <a:schemeClr val="tx1"/>
              </a:solidFill>
            </a:endParaRPr>
          </a:p>
          <a:p>
            <a:pPr algn="just"/>
            <a:endParaRPr lang="fr-FR" b="1" dirty="0" smtClean="0">
              <a:solidFill>
                <a:schemeClr val="tx1"/>
              </a:solidFill>
            </a:endParaRPr>
          </a:p>
          <a:p>
            <a:pPr algn="just"/>
            <a:r>
              <a:rPr lang="fr-FR" b="1" dirty="0" smtClean="0">
                <a:solidFill>
                  <a:schemeClr val="tx1"/>
                </a:solidFill>
              </a:rPr>
              <a:t>The </a:t>
            </a:r>
            <a:r>
              <a:rPr lang="fr-FR" b="1" dirty="0" err="1" smtClean="0">
                <a:solidFill>
                  <a:schemeClr val="tx1"/>
                </a:solidFill>
              </a:rPr>
              <a:t>phonological</a:t>
            </a:r>
            <a:r>
              <a:rPr lang="fr-FR" b="1" dirty="0" smtClean="0">
                <a:solidFill>
                  <a:schemeClr val="tx1"/>
                </a:solidFill>
              </a:rPr>
              <a:t> system of a </a:t>
            </a:r>
            <a:r>
              <a:rPr lang="fr-FR" b="1" dirty="0" err="1" smtClean="0">
                <a:solidFill>
                  <a:schemeClr val="tx1"/>
                </a:solidFill>
              </a:rPr>
              <a:t>language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includes</a:t>
            </a:r>
            <a:r>
              <a:rPr lang="fr-FR" b="1" dirty="0" smtClean="0">
                <a:solidFill>
                  <a:schemeClr val="tx1"/>
                </a:solidFill>
              </a:rPr>
              <a:t> an </a:t>
            </a:r>
            <a:r>
              <a:rPr lang="fr-FR" b="1" dirty="0" err="1" smtClean="0">
                <a:solidFill>
                  <a:schemeClr val="tx1"/>
                </a:solidFill>
              </a:rPr>
              <a:t>inventory</a:t>
            </a:r>
            <a:r>
              <a:rPr lang="fr-FR" b="1" dirty="0" smtClean="0">
                <a:solidFill>
                  <a:schemeClr val="tx1"/>
                </a:solidFill>
              </a:rPr>
              <a:t> of </a:t>
            </a:r>
            <a:r>
              <a:rPr lang="fr-FR" b="1" dirty="0" err="1" smtClean="0">
                <a:solidFill>
                  <a:schemeClr val="tx1"/>
                </a:solidFill>
              </a:rPr>
              <a:t>sounds</a:t>
            </a:r>
            <a:r>
              <a:rPr lang="fr-FR" b="1" dirty="0" smtClean="0">
                <a:solidFill>
                  <a:schemeClr val="tx1"/>
                </a:solidFill>
              </a:rPr>
              <a:t> and </a:t>
            </a:r>
            <a:r>
              <a:rPr lang="fr-FR" b="1" dirty="0" err="1" smtClean="0">
                <a:solidFill>
                  <a:schemeClr val="tx1"/>
                </a:solidFill>
              </a:rPr>
              <a:t>their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features</a:t>
            </a:r>
            <a:r>
              <a:rPr lang="fr-FR" b="1" dirty="0" smtClean="0">
                <a:solidFill>
                  <a:schemeClr val="tx1"/>
                </a:solidFill>
              </a:rPr>
              <a:t>, and </a:t>
            </a:r>
            <a:r>
              <a:rPr lang="fr-FR" b="1" dirty="0" err="1" smtClean="0">
                <a:solidFill>
                  <a:schemeClr val="tx1"/>
                </a:solidFill>
              </a:rPr>
              <a:t>rules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which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specify</a:t>
            </a:r>
            <a:r>
              <a:rPr lang="fr-FR" b="1" dirty="0" smtClean="0">
                <a:solidFill>
                  <a:schemeClr val="tx1"/>
                </a:solidFill>
              </a:rPr>
              <a:t> how </a:t>
            </a:r>
            <a:r>
              <a:rPr lang="fr-FR" b="1" dirty="0" err="1" smtClean="0">
                <a:solidFill>
                  <a:schemeClr val="tx1"/>
                </a:solidFill>
              </a:rPr>
              <a:t>sounds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interact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with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each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other</a:t>
            </a:r>
            <a:r>
              <a:rPr lang="fr-FR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820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572000" y="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Lesson</a:t>
            </a:r>
            <a:r>
              <a:rPr lang="fr-FR" dirty="0" smtClean="0">
                <a:solidFill>
                  <a:schemeClr val="bg1"/>
                </a:solidFill>
              </a:rPr>
              <a:t> 2: Branches of </a:t>
            </a:r>
            <a:r>
              <a:rPr lang="fr-FR" dirty="0" err="1" smtClean="0">
                <a:solidFill>
                  <a:schemeClr val="bg1"/>
                </a:solidFill>
              </a:rPr>
              <a:t>Linguistics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nacereddine\Desktop\images365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5423"/>
            <a:ext cx="3276600" cy="8477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491880" y="692696"/>
            <a:ext cx="331236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mɔ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ː(r)ˈ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fɒlədʒi</a:t>
            </a:r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7544" y="1807656"/>
            <a:ext cx="8136904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endParaRPr lang="fr-FR" b="1" dirty="0" smtClean="0"/>
          </a:p>
          <a:p>
            <a:pPr algn="just"/>
            <a:r>
              <a:rPr lang="fr-FR" b="1" dirty="0" err="1" smtClean="0">
                <a:solidFill>
                  <a:schemeClr val="tx1"/>
                </a:solidFill>
              </a:rPr>
              <a:t>Morphology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comes</a:t>
            </a:r>
            <a:r>
              <a:rPr lang="fr-FR" b="1" dirty="0" smtClean="0">
                <a:solidFill>
                  <a:schemeClr val="tx1"/>
                </a:solidFill>
              </a:rPr>
              <a:t> a </a:t>
            </a:r>
            <a:r>
              <a:rPr lang="fr-FR" b="1" dirty="0" err="1" smtClean="0">
                <a:solidFill>
                  <a:schemeClr val="tx1"/>
                </a:solidFill>
              </a:rPr>
              <a:t>Greek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word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meaning</a:t>
            </a:r>
            <a:r>
              <a:rPr lang="fr-FR" b="1" dirty="0" smtClean="0">
                <a:solidFill>
                  <a:schemeClr val="tx1"/>
                </a:solidFill>
              </a:rPr>
              <a:t> ‘</a:t>
            </a:r>
            <a:r>
              <a:rPr lang="fr-FR" b="1" dirty="0" err="1" smtClean="0">
                <a:solidFill>
                  <a:schemeClr val="tx1"/>
                </a:solidFill>
              </a:rPr>
              <a:t>shape</a:t>
            </a:r>
            <a:r>
              <a:rPr lang="fr-FR" b="1" dirty="0" smtClean="0">
                <a:solidFill>
                  <a:schemeClr val="tx1"/>
                </a:solidFill>
              </a:rPr>
              <a:t>’ or ’</a:t>
            </a:r>
            <a:r>
              <a:rPr lang="fr-FR" b="1" dirty="0" err="1" smtClean="0">
                <a:solidFill>
                  <a:schemeClr val="tx1"/>
                </a:solidFill>
              </a:rPr>
              <a:t>form</a:t>
            </a:r>
            <a:r>
              <a:rPr lang="fr-FR" b="1" dirty="0" smtClean="0">
                <a:solidFill>
                  <a:schemeClr val="tx1"/>
                </a:solidFill>
              </a:rPr>
              <a:t>’ and </a:t>
            </a:r>
            <a:r>
              <a:rPr lang="fr-FR" b="1" dirty="0" err="1" smtClean="0">
                <a:solidFill>
                  <a:schemeClr val="tx1"/>
                </a:solidFill>
              </a:rPr>
              <a:t>is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used</a:t>
            </a:r>
            <a:r>
              <a:rPr lang="fr-FR" b="1" dirty="0" smtClean="0">
                <a:solidFill>
                  <a:schemeClr val="tx1"/>
                </a:solidFill>
              </a:rPr>
              <a:t> in </a:t>
            </a:r>
            <a:r>
              <a:rPr lang="fr-FR" b="1" dirty="0" err="1" smtClean="0">
                <a:solidFill>
                  <a:schemeClr val="tx1"/>
                </a:solidFill>
              </a:rPr>
              <a:t>linguistics</a:t>
            </a:r>
            <a:r>
              <a:rPr lang="fr-FR" b="1" dirty="0" smtClean="0">
                <a:solidFill>
                  <a:schemeClr val="tx1"/>
                </a:solidFill>
              </a:rPr>
              <a:t> to </a:t>
            </a:r>
            <a:r>
              <a:rPr lang="fr-FR" b="1" dirty="0" err="1" smtClean="0">
                <a:solidFill>
                  <a:schemeClr val="tx1"/>
                </a:solidFill>
              </a:rPr>
              <a:t>denote</a:t>
            </a:r>
            <a:r>
              <a:rPr lang="fr-FR" b="1" dirty="0" smtClean="0">
                <a:solidFill>
                  <a:schemeClr val="tx1"/>
                </a:solidFill>
              </a:rPr>
              <a:t> the </a:t>
            </a:r>
            <a:r>
              <a:rPr lang="fr-FR" b="1" dirty="0" err="1" smtClean="0">
                <a:solidFill>
                  <a:schemeClr val="tx1"/>
                </a:solidFill>
              </a:rPr>
              <a:t>study</a:t>
            </a:r>
            <a:r>
              <a:rPr lang="fr-FR" b="1" dirty="0" smtClean="0">
                <a:solidFill>
                  <a:schemeClr val="tx1"/>
                </a:solidFill>
              </a:rPr>
              <a:t> of </a:t>
            </a:r>
            <a:r>
              <a:rPr lang="fr-FR" b="1" dirty="0" err="1" smtClean="0">
                <a:solidFill>
                  <a:schemeClr val="tx1"/>
                </a:solidFill>
              </a:rPr>
              <a:t>words</a:t>
            </a:r>
            <a:r>
              <a:rPr lang="fr-FR" b="1" dirty="0" smtClean="0">
                <a:solidFill>
                  <a:schemeClr val="tx1"/>
                </a:solidFill>
              </a:rPr>
              <a:t>, </a:t>
            </a:r>
            <a:r>
              <a:rPr lang="fr-FR" b="1" dirty="0" err="1" smtClean="0">
                <a:solidFill>
                  <a:schemeClr val="tx1"/>
                </a:solidFill>
              </a:rPr>
              <a:t>both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with</a:t>
            </a:r>
            <a:r>
              <a:rPr lang="fr-FR" b="1" dirty="0" smtClean="0">
                <a:solidFill>
                  <a:schemeClr val="tx1"/>
                </a:solidFill>
              </a:rPr>
              <a:t> regard to </a:t>
            </a:r>
            <a:r>
              <a:rPr lang="fr-FR" b="1" dirty="0" err="1" smtClean="0">
                <a:solidFill>
                  <a:schemeClr val="tx1"/>
                </a:solidFill>
              </a:rPr>
              <a:t>their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internal</a:t>
            </a:r>
            <a:r>
              <a:rPr lang="fr-FR" b="1" dirty="0" smtClean="0">
                <a:solidFill>
                  <a:schemeClr val="tx1"/>
                </a:solidFill>
              </a:rPr>
              <a:t> structure and </a:t>
            </a:r>
            <a:r>
              <a:rPr lang="fr-FR" b="1" dirty="0" err="1" smtClean="0">
                <a:solidFill>
                  <a:schemeClr val="tx1"/>
                </a:solidFill>
              </a:rPr>
              <a:t>their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combination</a:t>
            </a:r>
            <a:r>
              <a:rPr lang="fr-FR" b="1" dirty="0" smtClean="0">
                <a:solidFill>
                  <a:schemeClr val="tx1"/>
                </a:solidFill>
              </a:rPr>
              <a:t> or formation to </a:t>
            </a:r>
            <a:r>
              <a:rPr lang="fr-FR" b="1" dirty="0" err="1" smtClean="0">
                <a:solidFill>
                  <a:schemeClr val="tx1"/>
                </a:solidFill>
              </a:rPr>
              <a:t>form</a:t>
            </a:r>
            <a:r>
              <a:rPr lang="fr-FR" b="1" dirty="0" smtClean="0">
                <a:solidFill>
                  <a:schemeClr val="tx1"/>
                </a:solidFill>
              </a:rPr>
              <a:t> new or </a:t>
            </a:r>
            <a:r>
              <a:rPr lang="fr-FR" b="1" dirty="0" err="1" smtClean="0">
                <a:solidFill>
                  <a:schemeClr val="tx1"/>
                </a:solidFill>
              </a:rPr>
              <a:t>larger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units</a:t>
            </a:r>
            <a:r>
              <a:rPr lang="fr-FR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09480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572000" y="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Lesson</a:t>
            </a:r>
            <a:r>
              <a:rPr lang="fr-FR" dirty="0" smtClean="0">
                <a:solidFill>
                  <a:schemeClr val="bg1"/>
                </a:solidFill>
              </a:rPr>
              <a:t> 2: Branches of </a:t>
            </a:r>
            <a:r>
              <a:rPr lang="fr-FR" dirty="0" err="1">
                <a:solidFill>
                  <a:schemeClr val="bg1"/>
                </a:solidFill>
              </a:rPr>
              <a:t>L</a:t>
            </a:r>
            <a:r>
              <a:rPr lang="fr-FR" dirty="0" err="1" smtClean="0">
                <a:solidFill>
                  <a:schemeClr val="bg1"/>
                </a:solidFill>
              </a:rPr>
              <a:t>inguistics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nacereddine\Desktop\sl_01_89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9332"/>
            <a:ext cx="351854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86089" y="648653"/>
            <a:ext cx="388843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92D050"/>
                </a:solidFill>
              </a:rPr>
              <a:t>ˈ</a:t>
            </a:r>
            <a:r>
              <a:rPr lang="en-US" sz="3200" dirty="0" err="1" smtClean="0">
                <a:solidFill>
                  <a:srgbClr val="92D050"/>
                </a:solidFill>
              </a:rPr>
              <a:t>sɪntæks</a:t>
            </a:r>
            <a:endParaRPr lang="fr-FR" sz="3200" dirty="0">
              <a:solidFill>
                <a:srgbClr val="92D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44" y="1628800"/>
            <a:ext cx="8208912" cy="5078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tx1"/>
                </a:solidFill>
              </a:rPr>
              <a:t>Knowing</a:t>
            </a:r>
            <a:r>
              <a:rPr lang="fr-FR" b="1" dirty="0" smtClean="0">
                <a:solidFill>
                  <a:schemeClr val="tx1"/>
                </a:solidFill>
              </a:rPr>
              <a:t> a </a:t>
            </a:r>
            <a:r>
              <a:rPr lang="fr-FR" b="1" dirty="0" err="1" smtClean="0">
                <a:solidFill>
                  <a:schemeClr val="tx1"/>
                </a:solidFill>
              </a:rPr>
              <a:t>language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includes</a:t>
            </a:r>
            <a:r>
              <a:rPr lang="fr-FR" b="1" dirty="0" smtClean="0">
                <a:solidFill>
                  <a:schemeClr val="tx1"/>
                </a:solidFill>
              </a:rPr>
              <a:t> the </a:t>
            </a:r>
            <a:r>
              <a:rPr lang="fr-FR" b="1" dirty="0" err="1" smtClean="0">
                <a:solidFill>
                  <a:schemeClr val="tx1"/>
                </a:solidFill>
              </a:rPr>
              <a:t>ability</a:t>
            </a:r>
            <a:r>
              <a:rPr lang="fr-FR" b="1" dirty="0" smtClean="0">
                <a:solidFill>
                  <a:schemeClr val="tx1"/>
                </a:solidFill>
              </a:rPr>
              <a:t> to </a:t>
            </a:r>
            <a:r>
              <a:rPr lang="fr-FR" b="1" dirty="0" err="1" smtClean="0">
                <a:solidFill>
                  <a:schemeClr val="tx1"/>
                </a:solidFill>
              </a:rPr>
              <a:t>construct</a:t>
            </a:r>
            <a:r>
              <a:rPr lang="fr-FR" b="1" dirty="0" smtClean="0">
                <a:solidFill>
                  <a:schemeClr val="tx1"/>
                </a:solidFill>
              </a:rPr>
              <a:t> phrases and sentences out of </a:t>
            </a:r>
            <a:r>
              <a:rPr lang="fr-FR" b="1" dirty="0" err="1" smtClean="0">
                <a:solidFill>
                  <a:schemeClr val="tx1"/>
                </a:solidFill>
              </a:rPr>
              <a:t>words</a:t>
            </a:r>
            <a:r>
              <a:rPr lang="fr-FR" b="1" dirty="0" smtClean="0">
                <a:solidFill>
                  <a:schemeClr val="tx1"/>
                </a:solidFill>
              </a:rPr>
              <a:t>. The part of </a:t>
            </a:r>
            <a:r>
              <a:rPr lang="fr-FR" b="1" dirty="0" err="1" smtClean="0">
                <a:solidFill>
                  <a:schemeClr val="tx1"/>
                </a:solidFill>
              </a:rPr>
              <a:t>grammar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that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represents</a:t>
            </a:r>
            <a:r>
              <a:rPr lang="fr-FR" b="1" dirty="0" smtClean="0">
                <a:solidFill>
                  <a:schemeClr val="tx1"/>
                </a:solidFill>
              </a:rPr>
              <a:t> a </a:t>
            </a:r>
            <a:r>
              <a:rPr lang="fr-FR" b="1" dirty="0" err="1" smtClean="0">
                <a:solidFill>
                  <a:schemeClr val="tx1"/>
                </a:solidFill>
              </a:rPr>
              <a:t>speaker’s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knowledge</a:t>
            </a:r>
            <a:r>
              <a:rPr lang="fr-FR" b="1" dirty="0" smtClean="0">
                <a:solidFill>
                  <a:schemeClr val="tx1"/>
                </a:solidFill>
              </a:rPr>
              <a:t> of </a:t>
            </a:r>
            <a:r>
              <a:rPr lang="fr-FR" b="1" dirty="0" err="1" smtClean="0">
                <a:solidFill>
                  <a:schemeClr val="tx1"/>
                </a:solidFill>
              </a:rPr>
              <a:t>these</a:t>
            </a:r>
            <a:r>
              <a:rPr lang="fr-FR" b="1" dirty="0" smtClean="0">
                <a:solidFill>
                  <a:schemeClr val="tx1"/>
                </a:solidFill>
              </a:rPr>
              <a:t> structures and </a:t>
            </a:r>
            <a:r>
              <a:rPr lang="fr-FR" b="1" dirty="0" err="1" smtClean="0">
                <a:solidFill>
                  <a:schemeClr val="tx1"/>
                </a:solidFill>
              </a:rPr>
              <a:t>their</a:t>
            </a:r>
            <a:r>
              <a:rPr lang="fr-FR" b="1" dirty="0" smtClean="0">
                <a:solidFill>
                  <a:schemeClr val="tx1"/>
                </a:solidFill>
              </a:rPr>
              <a:t> formation </a:t>
            </a:r>
            <a:r>
              <a:rPr lang="fr-FR" b="1" dirty="0" err="1" smtClean="0">
                <a:solidFill>
                  <a:schemeClr val="tx1"/>
                </a:solidFill>
              </a:rPr>
              <a:t>is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called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syntax</a:t>
            </a:r>
            <a:r>
              <a:rPr lang="fr-FR" b="1" dirty="0" smtClean="0">
                <a:solidFill>
                  <a:schemeClr val="tx1"/>
                </a:solidFill>
              </a:rPr>
              <a:t>.</a:t>
            </a:r>
          </a:p>
          <a:p>
            <a:endParaRPr lang="fr-FR" b="1" dirty="0">
              <a:solidFill>
                <a:schemeClr val="tx1"/>
              </a:solidFill>
            </a:endParaRPr>
          </a:p>
          <a:p>
            <a:r>
              <a:rPr lang="fr-FR" b="1" dirty="0" err="1" smtClean="0">
                <a:solidFill>
                  <a:schemeClr val="tx1"/>
                </a:solidFill>
              </a:rPr>
              <a:t>Syntax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is</a:t>
            </a:r>
            <a:r>
              <a:rPr lang="fr-FR" b="1" dirty="0" smtClean="0">
                <a:solidFill>
                  <a:schemeClr val="tx1"/>
                </a:solidFill>
              </a:rPr>
              <a:t> the </a:t>
            </a:r>
            <a:r>
              <a:rPr lang="fr-FR" b="1" dirty="0" err="1" smtClean="0">
                <a:solidFill>
                  <a:schemeClr val="tx1"/>
                </a:solidFill>
              </a:rPr>
              <a:t>study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od</a:t>
            </a:r>
            <a:r>
              <a:rPr lang="fr-FR" b="1" dirty="0" smtClean="0">
                <a:solidFill>
                  <a:schemeClr val="tx1"/>
                </a:solidFill>
              </a:rPr>
              <a:t> sentence patterns of </a:t>
            </a:r>
            <a:r>
              <a:rPr lang="fr-FR" b="1" dirty="0" err="1" smtClean="0">
                <a:solidFill>
                  <a:schemeClr val="tx1"/>
                </a:solidFill>
              </a:rPr>
              <a:t>language</a:t>
            </a:r>
            <a:r>
              <a:rPr lang="fr-FR" b="1" dirty="0" smtClean="0">
                <a:solidFill>
                  <a:schemeClr val="tx1"/>
                </a:solidFill>
              </a:rPr>
              <a:t>. One </a:t>
            </a:r>
            <a:r>
              <a:rPr lang="fr-FR" b="1" dirty="0" err="1" smtClean="0">
                <a:solidFill>
                  <a:schemeClr val="tx1"/>
                </a:solidFill>
              </a:rPr>
              <a:t>word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does</a:t>
            </a:r>
            <a:r>
              <a:rPr lang="fr-FR" b="1" dirty="0" smtClean="0">
                <a:solidFill>
                  <a:schemeClr val="tx1"/>
                </a:solidFill>
              </a:rPr>
              <a:t> not </a:t>
            </a:r>
            <a:r>
              <a:rPr lang="fr-FR" b="1" dirty="0" err="1" smtClean="0">
                <a:solidFill>
                  <a:schemeClr val="tx1"/>
                </a:solidFill>
              </a:rPr>
              <a:t>much</a:t>
            </a:r>
            <a:r>
              <a:rPr lang="fr-FR" b="1" dirty="0" smtClean="0">
                <a:solidFill>
                  <a:schemeClr val="tx1"/>
                </a:solidFill>
              </a:rPr>
              <a:t> express, </a:t>
            </a:r>
            <a:r>
              <a:rPr lang="fr-FR" b="1" dirty="0" err="1" smtClean="0">
                <a:solidFill>
                  <a:schemeClr val="tx1"/>
                </a:solidFill>
              </a:rPr>
              <a:t>therefore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we</a:t>
            </a:r>
            <a:r>
              <a:rPr lang="fr-FR" b="1" dirty="0" smtClean="0">
                <a:solidFill>
                  <a:schemeClr val="tx1"/>
                </a:solidFill>
              </a:rPr>
              <a:t> put </a:t>
            </a:r>
            <a:r>
              <a:rPr lang="fr-FR" b="1" dirty="0" err="1" smtClean="0">
                <a:solidFill>
                  <a:schemeClr val="tx1"/>
                </a:solidFill>
              </a:rPr>
              <a:t>words</a:t>
            </a:r>
            <a:r>
              <a:rPr lang="fr-FR" b="1" dirty="0" smtClean="0">
                <a:solidFill>
                  <a:schemeClr val="tx1"/>
                </a:solidFill>
              </a:rPr>
              <a:t> in </a:t>
            </a:r>
            <a:r>
              <a:rPr lang="fr-FR" b="1" dirty="0" err="1" smtClean="0">
                <a:solidFill>
                  <a:schemeClr val="tx1"/>
                </a:solidFill>
              </a:rPr>
              <a:t>order</a:t>
            </a:r>
            <a:r>
              <a:rPr lang="fr-FR" b="1" dirty="0" smtClean="0">
                <a:solidFill>
                  <a:schemeClr val="tx1"/>
                </a:solidFill>
              </a:rPr>
              <a:t> to </a:t>
            </a:r>
            <a:r>
              <a:rPr lang="fr-FR" b="1" dirty="0" err="1" smtClean="0">
                <a:solidFill>
                  <a:schemeClr val="tx1"/>
                </a:solidFill>
              </a:rPr>
              <a:t>create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meaning</a:t>
            </a:r>
            <a:r>
              <a:rPr lang="fr-FR" b="1" dirty="0" smtClean="0">
                <a:solidFill>
                  <a:schemeClr val="tx1"/>
                </a:solidFill>
              </a:rPr>
              <a:t>.</a:t>
            </a:r>
          </a:p>
          <a:p>
            <a:endParaRPr lang="fr-FR" b="1" dirty="0">
              <a:solidFill>
                <a:schemeClr val="tx1"/>
              </a:solidFill>
            </a:endParaRPr>
          </a:p>
          <a:p>
            <a:r>
              <a:rPr lang="fr-FR" b="1" dirty="0" err="1" smtClean="0">
                <a:solidFill>
                  <a:schemeClr val="tx1"/>
                </a:solidFill>
              </a:rPr>
              <a:t>Utterances</a:t>
            </a:r>
            <a:r>
              <a:rPr lang="fr-FR" b="1" dirty="0" smtClean="0">
                <a:solidFill>
                  <a:schemeClr val="tx1"/>
                </a:solidFill>
              </a:rPr>
              <a:t> must </a:t>
            </a:r>
            <a:r>
              <a:rPr lang="fr-FR" b="1" dirty="0" err="1" smtClean="0">
                <a:solidFill>
                  <a:schemeClr val="tx1"/>
                </a:solidFill>
              </a:rPr>
              <a:t>be</a:t>
            </a:r>
            <a:r>
              <a:rPr lang="fr-FR" b="1" dirty="0" smtClean="0">
                <a:solidFill>
                  <a:schemeClr val="tx1"/>
                </a:solidFill>
              </a:rPr>
              <a:t> grammatical to </a:t>
            </a:r>
            <a:r>
              <a:rPr lang="fr-FR" b="1" dirty="0" err="1" smtClean="0">
                <a:solidFill>
                  <a:schemeClr val="tx1"/>
                </a:solidFill>
              </a:rPr>
              <a:t>be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considered</a:t>
            </a:r>
            <a:r>
              <a:rPr lang="fr-FR" b="1" dirty="0" smtClean="0">
                <a:solidFill>
                  <a:schemeClr val="tx1"/>
                </a:solidFill>
              </a:rPr>
              <a:t> a possible sentences of a </a:t>
            </a:r>
            <a:r>
              <a:rPr lang="fr-FR" b="1" dirty="0" err="1" smtClean="0">
                <a:solidFill>
                  <a:schemeClr val="tx1"/>
                </a:solidFill>
              </a:rPr>
              <a:t>language</a:t>
            </a:r>
            <a:r>
              <a:rPr lang="fr-FR" b="1" dirty="0" smtClean="0">
                <a:solidFill>
                  <a:schemeClr val="tx1"/>
                </a:solidFill>
              </a:rPr>
              <a:t>.</a:t>
            </a:r>
          </a:p>
          <a:p>
            <a:endParaRPr lang="fr-FR" b="1" dirty="0">
              <a:solidFill>
                <a:schemeClr val="tx1"/>
              </a:solidFill>
            </a:endParaRPr>
          </a:p>
          <a:p>
            <a:r>
              <a:rPr lang="fr-FR" b="1" dirty="0" err="1" smtClean="0">
                <a:solidFill>
                  <a:schemeClr val="tx1"/>
                </a:solidFill>
              </a:rPr>
              <a:t>Any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combination</a:t>
            </a:r>
            <a:r>
              <a:rPr lang="fr-FR" b="1" dirty="0" smtClean="0">
                <a:solidFill>
                  <a:schemeClr val="tx1"/>
                </a:solidFill>
              </a:rPr>
              <a:t> of </a:t>
            </a:r>
            <a:r>
              <a:rPr lang="fr-FR" b="1" dirty="0" err="1" smtClean="0">
                <a:solidFill>
                  <a:schemeClr val="tx1"/>
                </a:solidFill>
              </a:rPr>
              <a:t>words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does</a:t>
            </a:r>
            <a:r>
              <a:rPr lang="fr-FR" b="1" dirty="0" smtClean="0">
                <a:solidFill>
                  <a:schemeClr val="tx1"/>
                </a:solidFill>
              </a:rPr>
              <a:t> not </a:t>
            </a:r>
            <a:r>
              <a:rPr lang="fr-FR" b="1" dirty="0" err="1" smtClean="0">
                <a:solidFill>
                  <a:schemeClr val="tx1"/>
                </a:solidFill>
              </a:rPr>
              <a:t>necessarily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produce</a:t>
            </a:r>
            <a:r>
              <a:rPr lang="fr-FR" b="1" dirty="0" smtClean="0">
                <a:solidFill>
                  <a:schemeClr val="tx1"/>
                </a:solidFill>
              </a:rPr>
              <a:t> a </a:t>
            </a:r>
            <a:r>
              <a:rPr lang="fr-FR" b="1" dirty="0" err="1" smtClean="0">
                <a:solidFill>
                  <a:schemeClr val="tx1"/>
                </a:solidFill>
              </a:rPr>
              <a:t>well-formed</a:t>
            </a:r>
            <a:r>
              <a:rPr lang="fr-FR" b="1" dirty="0" smtClean="0">
                <a:solidFill>
                  <a:schemeClr val="tx1"/>
                </a:solidFill>
              </a:rPr>
              <a:t> sentence.</a:t>
            </a:r>
          </a:p>
          <a:p>
            <a:endParaRPr lang="fr-FR" b="1" dirty="0" smtClean="0">
              <a:solidFill>
                <a:schemeClr val="accent3"/>
              </a:solidFill>
            </a:endParaRPr>
          </a:p>
          <a:p>
            <a:r>
              <a:rPr lang="fr-FR" b="1" dirty="0" err="1" smtClean="0">
                <a:solidFill>
                  <a:schemeClr val="tx1"/>
                </a:solidFill>
              </a:rPr>
              <a:t>e.g</a:t>
            </a:r>
            <a:r>
              <a:rPr lang="fr-FR" b="1" dirty="0" smtClean="0">
                <a:solidFill>
                  <a:schemeClr val="tx1"/>
                </a:solidFill>
              </a:rPr>
              <a:t>. *</a:t>
            </a:r>
            <a:r>
              <a:rPr lang="fr-FR" b="1" dirty="0" err="1" smtClean="0">
                <a:solidFill>
                  <a:schemeClr val="tx1"/>
                </a:solidFill>
              </a:rPr>
              <a:t>after</a:t>
            </a:r>
            <a:r>
              <a:rPr lang="fr-FR" b="1" dirty="0" smtClean="0">
                <a:solidFill>
                  <a:schemeClr val="tx1"/>
                </a:solidFill>
              </a:rPr>
              <a:t> mouse the </a:t>
            </a:r>
            <a:r>
              <a:rPr lang="fr-FR" b="1" dirty="0" err="1" smtClean="0">
                <a:solidFill>
                  <a:schemeClr val="tx1"/>
                </a:solidFill>
              </a:rPr>
              <a:t>my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runs</a:t>
            </a:r>
            <a:r>
              <a:rPr lang="fr-FR" b="1" dirty="0" smtClean="0">
                <a:solidFill>
                  <a:schemeClr val="tx1"/>
                </a:solidFill>
              </a:rPr>
              <a:t> cat</a:t>
            </a:r>
          </a:p>
          <a:p>
            <a:endParaRPr lang="fr-FR" b="1" dirty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Correct: </a:t>
            </a:r>
            <a:r>
              <a:rPr lang="fr-FR" b="1" dirty="0" err="1" smtClean="0">
                <a:solidFill>
                  <a:schemeClr val="tx1"/>
                </a:solidFill>
              </a:rPr>
              <a:t>My</a:t>
            </a:r>
            <a:r>
              <a:rPr lang="fr-FR" b="1" dirty="0" smtClean="0">
                <a:solidFill>
                  <a:schemeClr val="tx1"/>
                </a:solidFill>
              </a:rPr>
              <a:t> cat </a:t>
            </a:r>
            <a:r>
              <a:rPr lang="fr-FR" b="1" dirty="0" err="1" smtClean="0">
                <a:solidFill>
                  <a:schemeClr val="tx1"/>
                </a:solidFill>
              </a:rPr>
              <a:t>runs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after</a:t>
            </a:r>
            <a:r>
              <a:rPr lang="fr-FR" b="1" dirty="0" smtClean="0">
                <a:solidFill>
                  <a:schemeClr val="tx1"/>
                </a:solidFill>
              </a:rPr>
              <a:t> the mouse.</a:t>
            </a:r>
          </a:p>
          <a:p>
            <a:endParaRPr lang="fr-FR" dirty="0">
              <a:solidFill>
                <a:schemeClr val="accent3"/>
              </a:solidFill>
            </a:endParaRPr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171" name="Picture 3" descr="C:\Users\nacereddine\Desktop\index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758" y="4997370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45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572000" y="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Lesson</a:t>
            </a:r>
            <a:r>
              <a:rPr lang="fr-FR" dirty="0" smtClean="0">
                <a:solidFill>
                  <a:schemeClr val="bg1"/>
                </a:solidFill>
              </a:rPr>
              <a:t> 2: Branches of </a:t>
            </a:r>
            <a:r>
              <a:rPr lang="fr-FR" dirty="0" err="1" smtClean="0">
                <a:solidFill>
                  <a:schemeClr val="bg1"/>
                </a:solidFill>
              </a:rPr>
              <a:t>Linguistics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nacereddine\Desktop\images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9333"/>
            <a:ext cx="3237681" cy="89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705225" y="683986"/>
            <a:ext cx="388843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səˈmæntɪks</a:t>
            </a:r>
            <a:endParaRPr lang="fr-F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5" name="Picture 3" descr="C:\Users\nacereddine\Desktop\slide_3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20" y="1700808"/>
            <a:ext cx="8265343" cy="483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5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595</TotalTime>
  <Words>388</Words>
  <Application>Microsoft Office PowerPoint</Application>
  <PresentationFormat>Affichage à l'écran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Promenade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nacereddine</dc:creator>
  <cp:lastModifiedBy>lenovo</cp:lastModifiedBy>
  <cp:revision>25</cp:revision>
  <dcterms:created xsi:type="dcterms:W3CDTF">2016-10-21T13:36:41Z</dcterms:created>
  <dcterms:modified xsi:type="dcterms:W3CDTF">2023-12-31T20:57:25Z</dcterms:modified>
</cp:coreProperties>
</file>