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71" r:id="rId5"/>
    <p:sldId id="272" r:id="rId6"/>
    <p:sldId id="273" r:id="rId7"/>
    <p:sldId id="274" r:id="rId8"/>
    <p:sldId id="275" r:id="rId9"/>
    <p:sldId id="258" r:id="rId10"/>
    <p:sldId id="259" r:id="rId11"/>
    <p:sldId id="260" r:id="rId12"/>
    <p:sldId id="261" r:id="rId13"/>
    <p:sldId id="264" r:id="rId14"/>
    <p:sldId id="266" r:id="rId15"/>
    <p:sldId id="267" r:id="rId16"/>
    <p:sldId id="265" r:id="rId17"/>
    <p:sldId id="268" r:id="rId18"/>
    <p:sldId id="263" r:id="rId19"/>
    <p:sldId id="262" r:id="rId20"/>
    <p:sldId id="269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19A7-A11B-40E7-93A2-50AE6B1EBB9A}" type="datetimeFigureOut">
              <a:rPr lang="fr-FR" smtClean="0"/>
              <a:pPr/>
              <a:t>08/11/2016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90D05-4CA1-4E18-96EE-FB4C06AB53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19A7-A11B-40E7-93A2-50AE6B1EBB9A}" type="datetimeFigureOut">
              <a:rPr lang="fr-FR" smtClean="0"/>
              <a:pPr/>
              <a:t>08/11/2016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90D05-4CA1-4E18-96EE-FB4C06AB53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19A7-A11B-40E7-93A2-50AE6B1EBB9A}" type="datetimeFigureOut">
              <a:rPr lang="fr-FR" smtClean="0"/>
              <a:pPr/>
              <a:t>08/11/2016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90D05-4CA1-4E18-96EE-FB4C06AB53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19A7-A11B-40E7-93A2-50AE6B1EBB9A}" type="datetimeFigureOut">
              <a:rPr lang="fr-FR" smtClean="0"/>
              <a:pPr/>
              <a:t>08/11/2016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90D05-4CA1-4E18-96EE-FB4C06AB53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19A7-A11B-40E7-93A2-50AE6B1EBB9A}" type="datetimeFigureOut">
              <a:rPr lang="fr-FR" smtClean="0"/>
              <a:pPr/>
              <a:t>08/11/2016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90D05-4CA1-4E18-96EE-FB4C06AB53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19A7-A11B-40E7-93A2-50AE6B1EBB9A}" type="datetimeFigureOut">
              <a:rPr lang="fr-FR" smtClean="0"/>
              <a:pPr/>
              <a:t>08/11/2016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90D05-4CA1-4E18-96EE-FB4C06AB53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19A7-A11B-40E7-93A2-50AE6B1EBB9A}" type="datetimeFigureOut">
              <a:rPr lang="fr-FR" smtClean="0"/>
              <a:pPr/>
              <a:t>08/11/2016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90D05-4CA1-4E18-96EE-FB4C06AB53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19A7-A11B-40E7-93A2-50AE6B1EBB9A}" type="datetimeFigureOut">
              <a:rPr lang="fr-FR" smtClean="0"/>
              <a:pPr/>
              <a:t>08/11/2016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90D05-4CA1-4E18-96EE-FB4C06AB53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19A7-A11B-40E7-93A2-50AE6B1EBB9A}" type="datetimeFigureOut">
              <a:rPr lang="fr-FR" smtClean="0"/>
              <a:pPr/>
              <a:t>08/11/2016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90D05-4CA1-4E18-96EE-FB4C06AB53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19A7-A11B-40E7-93A2-50AE6B1EBB9A}" type="datetimeFigureOut">
              <a:rPr lang="fr-FR" smtClean="0"/>
              <a:pPr/>
              <a:t>08/11/2016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90D05-4CA1-4E18-96EE-FB4C06AB53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19A7-A11B-40E7-93A2-50AE6B1EBB9A}" type="datetimeFigureOut">
              <a:rPr lang="fr-FR" smtClean="0"/>
              <a:pPr/>
              <a:t>08/11/2016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90D05-4CA1-4E18-96EE-FB4C06AB53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E19A7-A11B-40E7-93A2-50AE6B1EBB9A}" type="datetimeFigureOut">
              <a:rPr lang="fr-FR" smtClean="0"/>
              <a:pPr/>
              <a:t>08/11/2016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90D05-4CA1-4E18-96EE-FB4C06AB53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POINT RENTREE 2016-2017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71600" y="3886200"/>
            <a:ext cx="7056784" cy="119898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fr-F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SERVICES ENSEIGNEMENT ET ENFANCE</a:t>
            </a:r>
            <a:endParaRPr lang="fr-F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Image 3" descr="logo_fresnes.png"/>
          <p:cNvPicPr>
            <a:picLocks noChangeAspect="1"/>
          </p:cNvPicPr>
          <p:nvPr/>
        </p:nvPicPr>
        <p:blipFill>
          <a:blip r:embed="rId2" cstate="print"/>
          <a:srcRect t="6625" b="13044"/>
          <a:stretch>
            <a:fillRect/>
          </a:stretch>
        </p:blipFill>
        <p:spPr bwMode="auto">
          <a:xfrm>
            <a:off x="0" y="-24"/>
            <a:ext cx="9144000" cy="1319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équipes de direction périscolaire en élémentaire</a:t>
            </a:r>
            <a:endParaRPr lang="fr-FR" dirty="0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003232" cy="4947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808"/>
                <a:gridCol w="2000808"/>
                <a:gridCol w="2000808"/>
                <a:gridCol w="2000808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Site périscolaire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Fonction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Agent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Diplôme de l'agent</a:t>
                      </a:r>
                    </a:p>
                  </a:txBody>
                  <a:tcPr marL="9525" marR="9525" marT="9525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Pasteur/Roux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Directeur périscolaire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Silaimane Drame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BPJEPS</a:t>
                      </a: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Adjoint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(Maryam Sylla) Yasmine EL TAYEB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(BAFD 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 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COURS) 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BPJEPS </a:t>
                      </a:r>
                    </a:p>
                  </a:txBody>
                  <a:tcPr marL="9525" marR="9525" marT="9525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Doisneau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Directeur périscolaire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Abiba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Mfouapon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BAFD en cours</a:t>
                      </a: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adjoint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Fatima Didi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BAFA</a:t>
                      </a:r>
                    </a:p>
                  </a:txBody>
                  <a:tcPr marL="9525" marR="9525" marT="9525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Monod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Directeur périscolaire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Clemence Reyberolles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BPJEPS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Adjoint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Virginie Duclos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BAFD en cours</a:t>
                      </a:r>
                    </a:p>
                  </a:txBody>
                  <a:tcPr marL="9525" marR="9525" marT="9525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Jean Monnet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Directeur périscolaire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Adrienne </a:t>
                      </a:r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Sock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BAFD</a:t>
                      </a: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adjoint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Adrien </a:t>
                      </a:r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Almudever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BPJEPS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Frères Lumière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Directeur périscolaire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Nicolas </a:t>
                      </a:r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Lardet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BAFd en cours</a:t>
                      </a: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Adjoint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Abou Drame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BAFA</a:t>
                      </a:r>
                    </a:p>
                  </a:txBody>
                  <a:tcPr marL="9525" marR="9525" marT="9525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Barbara élémentaire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Directeur périscolaire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Nathaëlle Paul Emile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Concours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adjoint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Sarah Guemmi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Bafd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en cours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ACCUEILS DE LOISIRS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931224" cy="4820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75768"/>
                <a:gridCol w="290296"/>
                <a:gridCol w="1133032"/>
                <a:gridCol w="1133032"/>
                <a:gridCol w="977203"/>
                <a:gridCol w="155829"/>
                <a:gridCol w="2074797"/>
                <a:gridCol w="191267"/>
              </a:tblGrid>
              <a:tr h="37084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/>
                        <a:t>Accueils de loisirs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Fonction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/>
                        <a:t>Agent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Diplôme de l'agent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 Blancs bouleaux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Directeur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Elodie DIZI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BPJEPS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/>
                        <a:t> 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/>
                        <a:t>Capucines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/>
                        <a:t> 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/>
                        <a:t>Directeur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Maëlle BOURDON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BPJEPS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/>
                        <a:t> 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/>
                        <a:t> 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Coquelicots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Directeur 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/>
                        <a:t>Clémence </a:t>
                      </a:r>
                      <a:r>
                        <a:rPr lang="fr-FR" sz="1400" b="1" u="none" strike="noStrike" dirty="0" smtClean="0"/>
                        <a:t>REYBEROLLES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BPJEPS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/>
                        <a:t> 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Thellier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/>
                        <a:t> 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Directeur 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Silaïmane DRAME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BPJEPS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Marguerites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Directeur 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/>
                        <a:t>Sonia </a:t>
                      </a:r>
                      <a:r>
                        <a:rPr lang="fr-FR" sz="1400" b="1" u="none" strike="noStrike" dirty="0" smtClean="0"/>
                        <a:t>MESSAOUDI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BAFD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Willy RONIS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Directeur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/>
                        <a:t>Adrienne </a:t>
                      </a:r>
                      <a:r>
                        <a:rPr lang="fr-FR" sz="1400" b="1" u="none" strike="noStrike" dirty="0" smtClean="0"/>
                        <a:t>SOCK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BAFD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/>
                        <a:t> 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TAP </a:t>
            </a:r>
            <a:r>
              <a:rPr lang="fr-FR" sz="2800" dirty="0" smtClean="0"/>
              <a:t>(1/5)</a:t>
            </a:r>
            <a:endParaRPr lang="fr-FR" sz="280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r-FR" dirty="0" smtClean="0"/>
              <a:t>POINTS FORTS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/>
              <a:t>La fonction recrutement a été transférée au service des ressources Humaines</a:t>
            </a:r>
          </a:p>
          <a:p>
            <a:r>
              <a:rPr lang="fr-FR" dirty="0" smtClean="0"/>
              <a:t>Des rencontres directeurs périscolaires directeurs d’école ont eu lieu avant la rentrée scolaire</a:t>
            </a:r>
          </a:p>
          <a:p>
            <a:r>
              <a:rPr lang="fr-FR" dirty="0" smtClean="0"/>
              <a:t>Les directeurs se sont rapidement adaptés à leur nouveau poste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fr-FR" dirty="0" smtClean="0"/>
              <a:t>POINTS FAIBLES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FR" dirty="0" smtClean="0"/>
              <a:t>Recrutements tardifs</a:t>
            </a:r>
          </a:p>
          <a:p>
            <a:r>
              <a:rPr lang="fr-FR" dirty="0" smtClean="0"/>
              <a:t>Difficulté à avoir tous les bulletins d’inscription en temps et en heure</a:t>
            </a:r>
          </a:p>
          <a:p>
            <a:r>
              <a:rPr lang="fr-FR" dirty="0" smtClean="0"/>
              <a:t>La communication n’est pas homogène sur tous les sites périscolaires</a:t>
            </a:r>
          </a:p>
          <a:p>
            <a:endParaRPr lang="fr-FR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TAP </a:t>
            </a:r>
            <a:r>
              <a:rPr lang="fr-FR" sz="2800" dirty="0" smtClean="0"/>
              <a:t>(2/5)</a:t>
            </a:r>
            <a:endParaRPr lang="fr-FR" sz="280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539552" y="1196752"/>
            <a:ext cx="4040188" cy="639762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fr-FR" dirty="0" smtClean="0"/>
              <a:t>LES PARTENAIRES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>
          <a:xfrm>
            <a:off x="1043608" y="1988840"/>
            <a:ext cx="4040188" cy="3744416"/>
          </a:xfrm>
        </p:spPr>
        <p:txBody>
          <a:bodyPr>
            <a:normAutofit fontScale="70000" lnSpcReduction="20000"/>
          </a:bodyPr>
          <a:lstStyle/>
          <a:p>
            <a:r>
              <a:rPr lang="fr-FR" dirty="0" err="1" smtClean="0"/>
              <a:t>Urban</a:t>
            </a:r>
            <a:r>
              <a:rPr lang="fr-FR" dirty="0" smtClean="0"/>
              <a:t> talent</a:t>
            </a:r>
          </a:p>
          <a:p>
            <a:r>
              <a:rPr lang="fr-FR" dirty="0" err="1" smtClean="0"/>
              <a:t>Mjc</a:t>
            </a:r>
            <a:endParaRPr lang="fr-FR" dirty="0" smtClean="0"/>
          </a:p>
          <a:p>
            <a:r>
              <a:rPr lang="fr-FR" dirty="0" smtClean="0"/>
              <a:t>Service des sports</a:t>
            </a:r>
            <a:endParaRPr lang="fr-FR" dirty="0"/>
          </a:p>
          <a:p>
            <a:r>
              <a:rPr lang="fr-FR" dirty="0" err="1" smtClean="0"/>
              <a:t>Cme</a:t>
            </a:r>
            <a:r>
              <a:rPr lang="fr-FR" dirty="0" smtClean="0"/>
              <a:t> </a:t>
            </a:r>
          </a:p>
          <a:p>
            <a:r>
              <a:rPr lang="fr-FR" dirty="0" smtClean="0"/>
              <a:t>Boxe Olympique</a:t>
            </a:r>
          </a:p>
          <a:p>
            <a:r>
              <a:rPr lang="fr-FR" dirty="0" smtClean="0"/>
              <a:t>Cercle </a:t>
            </a:r>
            <a:r>
              <a:rPr lang="fr-FR" dirty="0" err="1" smtClean="0"/>
              <a:t>Satya</a:t>
            </a:r>
            <a:endParaRPr lang="fr-FR" dirty="0" smtClean="0"/>
          </a:p>
          <a:p>
            <a:r>
              <a:rPr lang="fr-FR" dirty="0" err="1" smtClean="0"/>
              <a:t>Macc</a:t>
            </a:r>
            <a:endParaRPr lang="fr-FR" dirty="0" smtClean="0"/>
          </a:p>
          <a:p>
            <a:r>
              <a:rPr lang="fr-FR" dirty="0" smtClean="0"/>
              <a:t>Bibliothèque</a:t>
            </a:r>
          </a:p>
          <a:p>
            <a:r>
              <a:rPr lang="fr-FR" dirty="0" err="1" smtClean="0"/>
              <a:t>Ludochouette</a:t>
            </a:r>
            <a:endParaRPr lang="fr-FR" dirty="0" smtClean="0"/>
          </a:p>
          <a:p>
            <a:r>
              <a:rPr lang="fr-FR" dirty="0" smtClean="0"/>
              <a:t>Grange </a:t>
            </a:r>
            <a:r>
              <a:rPr lang="fr-FR" dirty="0" err="1" smtClean="0"/>
              <a:t>dimière</a:t>
            </a:r>
            <a:endParaRPr lang="fr-FR" dirty="0" smtClean="0"/>
          </a:p>
          <a:p>
            <a:r>
              <a:rPr lang="fr-FR" dirty="0" smtClean="0"/>
              <a:t>Capas </a:t>
            </a:r>
          </a:p>
          <a:p>
            <a:r>
              <a:rPr lang="fr-FR" dirty="0" smtClean="0"/>
              <a:t>Piscine</a:t>
            </a:r>
          </a:p>
          <a:p>
            <a:r>
              <a:rPr lang="fr-FR" dirty="0" smtClean="0"/>
              <a:t>CRD</a:t>
            </a:r>
          </a:p>
          <a:p>
            <a:r>
              <a:rPr lang="fr-FR" dirty="0" smtClean="0"/>
              <a:t>Maison de l’environnement</a:t>
            </a:r>
          </a:p>
          <a:p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3"/>
          </p:nvPr>
        </p:nvSpPr>
        <p:spPr>
          <a:xfrm>
            <a:off x="4283968" y="1196752"/>
            <a:ext cx="4041775" cy="639762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fr-FR" dirty="0" smtClean="0"/>
              <a:t>LES ACTIVITES PROPOSEES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4"/>
          </p:nvPr>
        </p:nvSpPr>
        <p:spPr>
          <a:xfrm>
            <a:off x="4139952" y="1916832"/>
            <a:ext cx="4041775" cy="3816424"/>
          </a:xfrm>
        </p:spPr>
        <p:txBody>
          <a:bodyPr>
            <a:normAutofit fontScale="62500" lnSpcReduction="20000"/>
          </a:bodyPr>
          <a:lstStyle/>
          <a:p>
            <a:r>
              <a:rPr lang="fr-FR" dirty="0" smtClean="0"/>
              <a:t>Percussions, Langue des signes, Danse modern Jazz, hip hop, théâtre, jeux de clown, chant, dessin</a:t>
            </a:r>
          </a:p>
          <a:p>
            <a:r>
              <a:rPr lang="fr-FR" dirty="0" smtClean="0"/>
              <a:t>Poterie</a:t>
            </a:r>
          </a:p>
          <a:p>
            <a:r>
              <a:rPr lang="fr-FR" dirty="0" smtClean="0"/>
              <a:t>Jeux sportifs</a:t>
            </a:r>
          </a:p>
          <a:p>
            <a:r>
              <a:rPr lang="fr-FR" dirty="0" smtClean="0"/>
              <a:t>Ateliers éco-citoyens</a:t>
            </a:r>
          </a:p>
          <a:p>
            <a:r>
              <a:rPr lang="fr-FR" dirty="0" smtClean="0"/>
              <a:t>Coaching Mental</a:t>
            </a:r>
          </a:p>
          <a:p>
            <a:r>
              <a:rPr lang="fr-FR" dirty="0" smtClean="0"/>
              <a:t>Judo</a:t>
            </a:r>
          </a:p>
          <a:p>
            <a:r>
              <a:rPr lang="fr-FR" dirty="0" smtClean="0"/>
              <a:t>Petit amateur</a:t>
            </a:r>
          </a:p>
          <a:p>
            <a:r>
              <a:rPr lang="fr-FR" dirty="0" smtClean="0"/>
              <a:t>Ateliers autour du livre</a:t>
            </a:r>
          </a:p>
          <a:p>
            <a:r>
              <a:rPr lang="fr-FR" dirty="0" smtClean="0"/>
              <a:t>Jeux de société</a:t>
            </a:r>
          </a:p>
          <a:p>
            <a:r>
              <a:rPr lang="fr-FR" dirty="0" smtClean="0"/>
              <a:t>Ateliers théâtre</a:t>
            </a:r>
          </a:p>
          <a:p>
            <a:r>
              <a:rPr lang="fr-FR" dirty="0" smtClean="0"/>
              <a:t>Origami, couture</a:t>
            </a:r>
          </a:p>
          <a:p>
            <a:r>
              <a:rPr lang="fr-FR" dirty="0" smtClean="0"/>
              <a:t>Jeux aquatiques</a:t>
            </a:r>
          </a:p>
          <a:p>
            <a:r>
              <a:rPr lang="fr-FR" dirty="0" smtClean="0"/>
              <a:t>Jeux musicaux, découverte sonore, chanson pop rock</a:t>
            </a:r>
          </a:p>
          <a:p>
            <a:r>
              <a:rPr lang="fr-FR" dirty="0" smtClean="0"/>
              <a:t>Ateliers citoyens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187624" y="6021288"/>
            <a:ext cx="70567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 smtClean="0"/>
              <a:t>S’ajoutent également les activités proposées par les équipes d’animation</a:t>
            </a:r>
            <a:endParaRPr lang="fr-FR" b="1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L’ENCADREMENT </a:t>
            </a:r>
            <a:r>
              <a:rPr lang="fr-FR" sz="2800" dirty="0" smtClean="0"/>
              <a:t>(3/5)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fr-FR" b="1" dirty="0" smtClean="0"/>
              <a:t>Les taux d’encadrement</a:t>
            </a:r>
            <a:r>
              <a:rPr lang="fr-FR" dirty="0" smtClean="0"/>
              <a:t> :</a:t>
            </a:r>
          </a:p>
          <a:p>
            <a:r>
              <a:rPr lang="fr-FR" dirty="0" smtClean="0"/>
              <a:t>1 adulte pour 14 enfants en maternelle</a:t>
            </a:r>
          </a:p>
          <a:p>
            <a:r>
              <a:rPr lang="fr-FR" dirty="0" smtClean="0"/>
              <a:t>1 adulte pour 18 enfants en élémentaire</a:t>
            </a:r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r>
              <a:rPr lang="fr-FR" b="1" dirty="0" smtClean="0"/>
              <a:t>La constitution des équipes en maternelle</a:t>
            </a:r>
            <a:r>
              <a:rPr lang="fr-FR" dirty="0" smtClean="0"/>
              <a:t>: </a:t>
            </a:r>
          </a:p>
          <a:p>
            <a:r>
              <a:rPr lang="fr-FR" dirty="0" smtClean="0"/>
              <a:t>Des animateurs ville</a:t>
            </a:r>
          </a:p>
          <a:p>
            <a:r>
              <a:rPr lang="fr-FR" dirty="0" smtClean="0"/>
              <a:t>Des </a:t>
            </a:r>
            <a:r>
              <a:rPr lang="fr-FR" dirty="0" err="1" smtClean="0"/>
              <a:t>asems</a:t>
            </a:r>
            <a:endParaRPr lang="fr-FR" dirty="0" smtClean="0"/>
          </a:p>
          <a:p>
            <a:r>
              <a:rPr lang="fr-FR" dirty="0" smtClean="0"/>
              <a:t>Des intervenants</a:t>
            </a:r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r>
              <a:rPr lang="fr-FR" b="1" dirty="0" smtClean="0"/>
              <a:t>La constitution des équipes en élémentaire</a:t>
            </a:r>
            <a:r>
              <a:rPr lang="fr-FR" dirty="0" smtClean="0"/>
              <a:t>:</a:t>
            </a:r>
          </a:p>
          <a:p>
            <a:r>
              <a:rPr lang="fr-FR" dirty="0" smtClean="0"/>
              <a:t>Des animateurs ville</a:t>
            </a:r>
          </a:p>
          <a:p>
            <a:r>
              <a:rPr lang="fr-FR" dirty="0" smtClean="0"/>
              <a:t>Des enseignants</a:t>
            </a:r>
          </a:p>
          <a:p>
            <a:r>
              <a:rPr lang="fr-FR" dirty="0" smtClean="0"/>
              <a:t>Des étudiants</a:t>
            </a:r>
          </a:p>
          <a:p>
            <a:r>
              <a:rPr lang="fr-FR" dirty="0" smtClean="0"/>
              <a:t>Des intervenants</a:t>
            </a:r>
            <a:endParaRPr lang="fr-FR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r-FR" dirty="0" smtClean="0"/>
              <a:t>LES EFFECTIFS ANIMATEURS</a:t>
            </a:r>
            <a:r>
              <a:rPr lang="fr-FR" sz="2800" dirty="0" smtClean="0"/>
              <a:t>(4/6)</a:t>
            </a:r>
            <a:endParaRPr lang="fr-FR" sz="2800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395536" y="1052736"/>
          <a:ext cx="8229600" cy="2581488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/>
                        <a:t>Effectifs </a:t>
                      </a:r>
                      <a:r>
                        <a:rPr lang="fr-FR" sz="1200" u="none" strike="noStrike" dirty="0" err="1"/>
                        <a:t>Encadrants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/>
                        <a:t>Doisneau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/>
                        <a:t>Louis Pasteur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/>
                        <a:t>Emile Roux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/>
                        <a:t>Jean Monnet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/>
                        <a:t>Frères lumière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/>
                        <a:t>Théodore Monod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/>
                        <a:t>Barbara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/>
                        <a:t>Adjoints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/>
                        <a:t>Fatima</a:t>
                      </a:r>
                      <a:br>
                        <a:rPr lang="fr-FR" sz="1200" u="none" strike="noStrike"/>
                      </a:br>
                      <a:r>
                        <a:rPr lang="fr-FR" sz="1200" u="none" strike="noStrike"/>
                        <a:t>Didi</a:t>
                      </a:r>
                      <a:endParaRPr lang="fr-FR" sz="1200" b="0" i="0" u="none" strike="noStrike"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/>
                        <a:t>Maryam </a:t>
                      </a:r>
                      <a:br>
                        <a:rPr lang="fr-FR" sz="1200" u="none" strike="noStrike"/>
                      </a:br>
                      <a:r>
                        <a:rPr lang="fr-FR" sz="1200" u="none" strike="noStrike"/>
                        <a:t>Sylla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/>
                        <a:t>Adrien Almudever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/>
                        <a:t>Abou </a:t>
                      </a:r>
                      <a:r>
                        <a:rPr lang="fr-FR" sz="1200" u="none" strike="noStrike" dirty="0" smtClean="0"/>
                        <a:t>Drame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/>
                        <a:t>Virginie</a:t>
                      </a:r>
                      <a:br>
                        <a:rPr lang="fr-FR" sz="1200" u="none" strike="noStrike"/>
                      </a:br>
                      <a:r>
                        <a:rPr lang="fr-FR" sz="1200" u="none" strike="noStrike"/>
                        <a:t>Duclos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/>
                        <a:t>Sarah</a:t>
                      </a:r>
                      <a:br>
                        <a:rPr lang="fr-FR" sz="1200" u="none" strike="noStrike"/>
                      </a:br>
                      <a:r>
                        <a:rPr lang="fr-FR" sz="1200" u="none" strike="noStrike"/>
                        <a:t>Guemmi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955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/>
                        <a:t>MATIN</a:t>
                      </a:r>
                      <a:endParaRPr lang="fr-FR" sz="1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/>
                        <a:t>2</a:t>
                      </a:r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/>
                        <a:t>6</a:t>
                      </a:r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/>
                        <a:t>2</a:t>
                      </a:r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/>
                        <a:t>2</a:t>
                      </a:r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/>
                        <a:t>3</a:t>
                      </a:r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/>
                        <a:t>2</a:t>
                      </a:r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/>
                        <a:t>MIDI </a:t>
                      </a:r>
                      <a:endParaRPr lang="fr-FR" sz="1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/>
                        <a:t>4</a:t>
                      </a:r>
                      <a:endParaRPr lang="fr-FR" sz="1400" b="1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/>
                        <a:t>14</a:t>
                      </a:r>
                      <a:endParaRPr lang="fr-FR" sz="1400" b="1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/>
                        <a:t>13</a:t>
                      </a:r>
                      <a:endParaRPr lang="fr-FR" sz="1400" b="1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/>
                        <a:t>9</a:t>
                      </a:r>
                      <a:endParaRPr lang="fr-FR" sz="1400" b="1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/>
                        <a:t>12</a:t>
                      </a:r>
                      <a:endParaRPr lang="fr-FR" sz="1400" b="1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/>
                        <a:t>7</a:t>
                      </a:r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/>
                        <a:t>Directeurs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/>
                        <a:t>Abiba M'Fouapon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 err="1"/>
                        <a:t>Silaimane</a:t>
                      </a:r>
                      <a:r>
                        <a:rPr lang="fr-FR" sz="1200" u="none" strike="noStrike" dirty="0"/>
                        <a:t/>
                      </a:r>
                      <a:br>
                        <a:rPr lang="fr-FR" sz="1200" u="none" strike="noStrike" dirty="0"/>
                      </a:br>
                      <a:r>
                        <a:rPr lang="fr-FR" sz="1200" u="none" strike="noStrike" dirty="0" err="1"/>
                        <a:t>Dramé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/>
                        <a:t>Adrienne Sock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/>
                        <a:t>Nicolas</a:t>
                      </a:r>
                      <a:br>
                        <a:rPr lang="fr-FR" sz="1200" u="none" strike="noStrike"/>
                      </a:br>
                      <a:r>
                        <a:rPr lang="fr-FR" sz="1200" u="none" strike="noStrike"/>
                        <a:t>Lardet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/>
                        <a:t>Clemence</a:t>
                      </a:r>
                      <a:br>
                        <a:rPr lang="fr-FR" sz="1200" u="none" strike="noStrike"/>
                      </a:br>
                      <a:r>
                        <a:rPr lang="fr-FR" sz="1200" u="none" strike="noStrike"/>
                        <a:t>Reyberolles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 err="1"/>
                        <a:t>Nathaëlle</a:t>
                      </a:r>
                      <a:r>
                        <a:rPr lang="fr-FR" sz="1200" u="none" strike="noStrike" dirty="0"/>
                        <a:t/>
                      </a:r>
                      <a:br>
                        <a:rPr lang="fr-FR" sz="1200" u="none" strike="noStrike" dirty="0"/>
                      </a:br>
                      <a:r>
                        <a:rPr lang="fr-FR" sz="1200" u="none" strike="noStrike" dirty="0"/>
                        <a:t>Paul Emile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6198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/>
                        <a:t>TAP</a:t>
                      </a:r>
                      <a:endParaRPr lang="fr-FR" sz="1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/>
                        <a:t>4</a:t>
                      </a:r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/>
                        <a:t>8</a:t>
                      </a:r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/>
                        <a:t>13</a:t>
                      </a:r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/>
                        <a:t>8</a:t>
                      </a:r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/>
                        <a:t>7</a:t>
                      </a:r>
                      <a:endParaRPr lang="fr-FR" sz="1400" b="1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/>
                        <a:t>7</a:t>
                      </a:r>
                      <a:endParaRPr lang="fr-FR" sz="1400" b="1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 err="1" smtClean="0">
                          <a:latin typeface="Arial"/>
                        </a:rPr>
                        <a:t>Nbre</a:t>
                      </a:r>
                      <a:r>
                        <a:rPr lang="fr-FR" sz="1000" b="1" i="0" u="none" strike="noStrike" baseline="0" dirty="0" smtClean="0">
                          <a:latin typeface="Arial"/>
                        </a:rPr>
                        <a:t> d’</a:t>
                      </a:r>
                      <a:r>
                        <a:rPr lang="fr-FR" sz="1000" b="1" i="0" u="none" strike="noStrike" baseline="0" dirty="0" err="1" smtClean="0">
                          <a:latin typeface="Arial"/>
                        </a:rPr>
                        <a:t>enf</a:t>
                      </a:r>
                      <a:endParaRPr lang="fr-FR" sz="1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 smtClean="0">
                          <a:latin typeface="Arial"/>
                        </a:rPr>
                        <a:t>93</a:t>
                      </a:r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 smtClean="0">
                          <a:latin typeface="Arial"/>
                        </a:rPr>
                        <a:t>315</a:t>
                      </a:r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 smtClean="0">
                          <a:latin typeface="Arial"/>
                        </a:rPr>
                        <a:t>261</a:t>
                      </a:r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 smtClean="0">
                          <a:latin typeface="Arial"/>
                        </a:rPr>
                        <a:t>144</a:t>
                      </a:r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 smtClean="0">
                          <a:latin typeface="Arial"/>
                        </a:rPr>
                        <a:t>222</a:t>
                      </a:r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 smtClean="0">
                          <a:latin typeface="Arial"/>
                        </a:rPr>
                        <a:t>121</a:t>
                      </a:r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/>
                        <a:t>SOIR</a:t>
                      </a:r>
                      <a:endParaRPr lang="fr-FR" sz="1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/>
                        <a:t>1</a:t>
                      </a:r>
                      <a:endParaRPr lang="fr-FR" sz="1400" b="1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/>
                        <a:t>4</a:t>
                      </a:r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/>
                        <a:t>2</a:t>
                      </a:r>
                      <a:endParaRPr lang="fr-FR" sz="1400" b="1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/>
                        <a:t>2</a:t>
                      </a:r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/>
                        <a:t>2</a:t>
                      </a:r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/>
                        <a:t>2</a:t>
                      </a:r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395536" y="3789040"/>
          <a:ext cx="8208912" cy="295139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26114"/>
                <a:gridCol w="1026114"/>
                <a:gridCol w="2052228"/>
                <a:gridCol w="1026114"/>
                <a:gridCol w="1026114"/>
                <a:gridCol w="1026114"/>
                <a:gridCol w="1026114"/>
              </a:tblGrid>
              <a:tr h="47151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</a:rPr>
                        <a:t>Effectifs </a:t>
                      </a:r>
                      <a:r>
                        <a:rPr lang="fr-FR" sz="1200" b="1" u="none" strike="noStrike" dirty="0" err="1" smtClean="0">
                          <a:solidFill>
                            <a:schemeClr val="tx1"/>
                          </a:solidFill>
                        </a:rPr>
                        <a:t>Encadrants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</a:rPr>
                        <a:t>Capucines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</a:rPr>
                        <a:t>Blancs Bouleaux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</a:rPr>
                        <a:t>Marguerites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</a:rPr>
                        <a:t>Tulipes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</a:rPr>
                        <a:t>Coquelicots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</a:rPr>
                        <a:t>Barbara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0957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/>
                        <a:t>Adjoints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/>
                        <a:t>Marie</a:t>
                      </a:r>
                      <a:br>
                        <a:rPr lang="fr-FR" sz="1200" u="none" strike="noStrike"/>
                      </a:br>
                      <a:r>
                        <a:rPr lang="fr-FR" sz="1200" u="none" strike="noStrike"/>
                        <a:t>Muron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 err="1"/>
                        <a:t>Loick</a:t>
                      </a:r>
                      <a:r>
                        <a:rPr lang="fr-FR" sz="1200" u="none" strike="noStrike" dirty="0"/>
                        <a:t/>
                      </a:r>
                      <a:br>
                        <a:rPr lang="fr-FR" sz="1200" u="none" strike="noStrike" dirty="0"/>
                      </a:br>
                      <a:r>
                        <a:rPr lang="fr-FR" sz="1200" u="none" strike="noStrike" dirty="0" err="1"/>
                        <a:t>Dorby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/>
                        <a:t>Abdelrani Belferroum</a:t>
                      </a:r>
                      <a:endParaRPr lang="fr-FR" sz="1200" b="0" i="0" u="none" strike="noStrike"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/>
                        <a:t>Catherine</a:t>
                      </a:r>
                      <a:br>
                        <a:rPr lang="fr-FR" sz="1200" u="none" strike="noStrike"/>
                      </a:br>
                      <a:r>
                        <a:rPr lang="fr-FR" sz="1200" u="none" strike="noStrike"/>
                        <a:t>Ramphort </a:t>
                      </a:r>
                      <a:endParaRPr lang="fr-FR" sz="1200" b="0" i="0" u="none" strike="noStrike"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/>
                        <a:t>Maïmouna</a:t>
                      </a:r>
                      <a:br>
                        <a:rPr lang="fr-FR" sz="1200" u="none" strike="noStrike"/>
                      </a:br>
                      <a:r>
                        <a:rPr lang="fr-FR" sz="1200" u="none" strike="noStrike"/>
                        <a:t>Sankhare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/>
                        <a:t>Nadia</a:t>
                      </a:r>
                      <a:br>
                        <a:rPr lang="fr-FR" sz="1200" u="none" strike="noStrike"/>
                      </a:br>
                      <a:r>
                        <a:rPr lang="fr-FR" sz="1200" u="none" strike="noStrike"/>
                        <a:t>El jidi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107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/>
                        <a:t>MATIN</a:t>
                      </a:r>
                      <a:endParaRPr lang="fr-FR" sz="1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/>
                        <a:t>2</a:t>
                      </a:r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/>
                        <a:t>3</a:t>
                      </a:r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/>
                        <a:t>4</a:t>
                      </a:r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/>
                        <a:t>2</a:t>
                      </a:r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/>
                        <a:t>3</a:t>
                      </a:r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/>
                        <a:t>2</a:t>
                      </a:r>
                      <a:endParaRPr lang="fr-FR" sz="1400" b="1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1434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/>
                        <a:t>MIDI </a:t>
                      </a:r>
                      <a:endParaRPr lang="fr-FR" sz="1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/>
                        <a:t>11</a:t>
                      </a:r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/>
                        <a:t>15</a:t>
                      </a:r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/>
                        <a:t>12</a:t>
                      </a:r>
                      <a:endParaRPr lang="fr-FR" sz="1400" b="1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/>
                        <a:t>15</a:t>
                      </a:r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/>
                        <a:t>9</a:t>
                      </a:r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/>
                        <a:t>9</a:t>
                      </a:r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58343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/>
                        <a:t>Directeurs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/>
                        <a:t>Maëlle Bourdon</a:t>
                      </a:r>
                      <a:endParaRPr lang="fr-FR" sz="1200" b="0" i="0" u="none" strike="noStrike"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/>
                        <a:t>Elodie</a:t>
                      </a:r>
                      <a:br>
                        <a:rPr lang="fr-FR" sz="1200" u="none" strike="noStrike"/>
                      </a:br>
                      <a:r>
                        <a:rPr lang="fr-FR" sz="1200" u="none" strike="noStrike"/>
                        <a:t>Dizi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/>
                        <a:t>Sonia</a:t>
                      </a:r>
                      <a:br>
                        <a:rPr lang="fr-FR" sz="1200" u="none" strike="noStrike" dirty="0"/>
                      </a:br>
                      <a:r>
                        <a:rPr lang="fr-FR" sz="1200" u="none" strike="noStrike" dirty="0" err="1"/>
                        <a:t>Egea</a:t>
                      </a:r>
                      <a:r>
                        <a:rPr lang="fr-FR" sz="1200" u="none" strike="noStrike" dirty="0"/>
                        <a:t> </a:t>
                      </a:r>
                      <a:endParaRPr lang="fr-FR" sz="1200" b="0" i="0" u="none" strike="noStrike" dirty="0"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/>
                        <a:t>Joseph Sene </a:t>
                      </a:r>
                      <a:endParaRPr lang="fr-FR" sz="1200" b="0" i="0" u="none" strike="noStrike"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/>
                        <a:t>Clemence</a:t>
                      </a:r>
                      <a:br>
                        <a:rPr lang="fr-FR" sz="1200" u="none" strike="noStrike"/>
                      </a:br>
                      <a:r>
                        <a:rPr lang="fr-FR" sz="1200" u="none" strike="noStrike"/>
                        <a:t>Reyberolles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 err="1"/>
                        <a:t>Nathaëlle</a:t>
                      </a:r>
                      <a:r>
                        <a:rPr lang="fr-FR" sz="1200" u="none" strike="noStrike" dirty="0"/>
                        <a:t/>
                      </a:r>
                      <a:br>
                        <a:rPr lang="fr-FR" sz="1200" u="none" strike="noStrike" dirty="0"/>
                      </a:br>
                      <a:r>
                        <a:rPr lang="fr-FR" sz="1200" u="none" strike="noStrike" dirty="0"/>
                        <a:t>Paul </a:t>
                      </a:r>
                      <a:r>
                        <a:rPr lang="fr-FR" sz="1200" u="none" strike="noStrike" dirty="0" smtClean="0"/>
                        <a:t>Emile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388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/>
                        <a:t>TAP</a:t>
                      </a:r>
                      <a:endParaRPr lang="fr-FR" sz="1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/>
                        <a:t>13</a:t>
                      </a:r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/>
                        <a:t>15</a:t>
                      </a:r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/>
                        <a:t>20</a:t>
                      </a:r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 smtClean="0"/>
                        <a:t>15</a:t>
                      </a:r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/>
                        <a:t>17</a:t>
                      </a:r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/>
                        <a:t>9</a:t>
                      </a:r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4324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 smtClean="0">
                          <a:latin typeface="Arial"/>
                        </a:rPr>
                        <a:t>Nombre d’enfants</a:t>
                      </a:r>
                      <a:endParaRPr lang="fr-FR" sz="1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 smtClean="0">
                          <a:latin typeface="Arial"/>
                        </a:rPr>
                        <a:t>106</a:t>
                      </a:r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 smtClean="0">
                          <a:latin typeface="Arial"/>
                        </a:rPr>
                        <a:t>165</a:t>
                      </a:r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 smtClean="0">
                          <a:latin typeface="Arial"/>
                        </a:rPr>
                        <a:t>180</a:t>
                      </a:r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 smtClean="0">
                          <a:latin typeface="Arial"/>
                        </a:rPr>
                        <a:t>115</a:t>
                      </a:r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 smtClean="0">
                          <a:latin typeface="Arial"/>
                        </a:rPr>
                        <a:t>130</a:t>
                      </a:r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 smtClean="0">
                          <a:latin typeface="Arial"/>
                        </a:rPr>
                        <a:t>90</a:t>
                      </a:r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4324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/>
                        <a:t>SOIR</a:t>
                      </a:r>
                      <a:endParaRPr lang="fr-FR" sz="1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/>
                        <a:t>2</a:t>
                      </a:r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/>
                        <a:t>3</a:t>
                      </a:r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/>
                        <a:t>2</a:t>
                      </a:r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/>
                        <a:t>3</a:t>
                      </a:r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/>
                        <a:t>2</a:t>
                      </a:r>
                      <a:endParaRPr lang="fr-FR" sz="1400" b="1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/>
                        <a:t>2</a:t>
                      </a:r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fr-FR" dirty="0" smtClean="0"/>
              <a:t>LES TAP </a:t>
            </a:r>
            <a:r>
              <a:rPr lang="fr-FR" sz="2800" dirty="0" smtClean="0"/>
              <a:t>(5/6) </a:t>
            </a:r>
            <a:endParaRPr lang="fr-FR" sz="2800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323531" y="1408710"/>
          <a:ext cx="8568948" cy="5334500"/>
        </p:xfrm>
        <a:graphic>
          <a:graphicData uri="http://schemas.openxmlformats.org/drawingml/2006/table">
            <a:tbl>
              <a:tblPr/>
              <a:tblGrid>
                <a:gridCol w="761839"/>
                <a:gridCol w="761839"/>
                <a:gridCol w="761839"/>
                <a:gridCol w="666808"/>
                <a:gridCol w="720080"/>
                <a:gridCol w="898629"/>
                <a:gridCol w="761839"/>
                <a:gridCol w="761839"/>
                <a:gridCol w="1237118"/>
                <a:gridCol w="1237118"/>
              </a:tblGrid>
              <a:tr h="43081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classe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Atsem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Nbre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d'Enfant prévus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Gouter 1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Gouter 2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Animateurs</a:t>
                      </a:r>
                    </a:p>
                  </a:txBody>
                  <a:tcPr marL="3948" marR="3948" marT="39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Intervenant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Activité 1                16h-16h30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Activité 2 16h30-17h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Lieu</a:t>
                      </a:r>
                    </a:p>
                  </a:txBody>
                  <a:tcPr marL="3948" marR="3948" marT="39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48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Classe 1 GS</a:t>
                      </a:r>
                    </a:p>
                  </a:txBody>
                  <a:tcPr marL="3948" marR="3948" marT="39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Eliane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Sonia L.</a:t>
                      </a:r>
                    </a:p>
                  </a:txBody>
                  <a:tcPr marL="3948" marR="3948" marT="39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Activité Manuel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Alsh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Salle des Grands</a:t>
                      </a:r>
                    </a:p>
                  </a:txBody>
                  <a:tcPr marL="3948" marR="3948" marT="39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48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Classe 2 Gs</a:t>
                      </a:r>
                    </a:p>
                  </a:txBody>
                  <a:tcPr marL="3948" marR="3948" marT="39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Elif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Kertis</a:t>
                      </a:r>
                    </a:p>
                  </a:txBody>
                  <a:tcPr marL="3948" marR="3948" marT="39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Jeux de société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Alsh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Salle des Grands</a:t>
                      </a:r>
                    </a:p>
                  </a:txBody>
                  <a:tcPr marL="3948" marR="3948" marT="39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48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Classe 3 Ms</a:t>
                      </a:r>
                    </a:p>
                  </a:txBody>
                  <a:tcPr marL="3948" marR="3948" marT="39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Nassira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Intervenante</a:t>
                      </a:r>
                    </a:p>
                  </a:txBody>
                  <a:tcPr marL="3948" marR="3948" marT="39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Modern Jazz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 enfants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 enfants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 de classe </a:t>
                      </a:r>
                      <a:r>
                        <a:rPr lang="fr-FR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JeanMonnet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948" marR="3948" marT="39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48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Classe 4 Ms</a:t>
                      </a:r>
                    </a:p>
                  </a:txBody>
                  <a:tcPr marL="3948" marR="3948" marT="39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Césarine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Rayane</a:t>
                      </a:r>
                    </a:p>
                  </a:txBody>
                  <a:tcPr marL="3948" marR="3948" marT="39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Jeux de société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Alsh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Salle des Moyens</a:t>
                      </a:r>
                    </a:p>
                  </a:txBody>
                  <a:tcPr marL="3948" marR="3948" marT="39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48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Classe 5 PMs</a:t>
                      </a:r>
                    </a:p>
                  </a:txBody>
                  <a:tcPr marL="3948" marR="3948" marT="39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Brigitte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Cécile</a:t>
                      </a:r>
                    </a:p>
                  </a:txBody>
                  <a:tcPr marL="3948" marR="3948" marT="39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Autour du livre ou chant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Bibliotheque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948" marR="3948" marT="39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48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Classe 6 Ps</a:t>
                      </a:r>
                    </a:p>
                  </a:txBody>
                  <a:tcPr marL="3948" marR="3948" marT="39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Nacera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Awa</a:t>
                      </a:r>
                    </a:p>
                  </a:txBody>
                  <a:tcPr marL="3948" marR="3948" marT="39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Autour du livre ou chant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Bibliotheque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948" marR="3948" marT="39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48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Classe 7 PGs</a:t>
                      </a:r>
                    </a:p>
                  </a:txBody>
                  <a:tcPr marL="3948" marR="3948" marT="39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Dounia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Dounia - PS</a:t>
                      </a:r>
                    </a:p>
                  </a:txBody>
                  <a:tcPr marL="3948" marR="3948" marT="39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Activité Manuelle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Alsh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Salle des Petits</a:t>
                      </a:r>
                    </a:p>
                  </a:txBody>
                  <a:tcPr marL="3948" marR="3948" marT="39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48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Abdelrani - GS</a:t>
                      </a:r>
                    </a:p>
                  </a:txBody>
                  <a:tcPr marL="3948" marR="3948" marT="39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Jeux de cirque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enfants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motricité 1</a:t>
                      </a:r>
                    </a:p>
                  </a:txBody>
                  <a:tcPr marL="3948" marR="3948" marT="39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48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Classe 8 Ps</a:t>
                      </a:r>
                    </a:p>
                  </a:txBody>
                  <a:tcPr marL="3948" marR="3948" marT="39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Maria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Ines</a:t>
                      </a:r>
                    </a:p>
                  </a:txBody>
                  <a:tcPr marL="3948" marR="3948" marT="39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Activité Manuelle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Motricité 2</a:t>
                      </a:r>
                    </a:p>
                  </a:txBody>
                  <a:tcPr marL="3948" marR="3948" marT="39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48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Classe 9 Gs</a:t>
                      </a:r>
                    </a:p>
                  </a:txBody>
                  <a:tcPr marL="3948" marR="3948" marT="39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Anne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Firoza</a:t>
                      </a:r>
                    </a:p>
                  </a:txBody>
                  <a:tcPr marL="3948" marR="3948" marT="39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Activité Manuelle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Alsh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Salle des Moyens</a:t>
                      </a:r>
                    </a:p>
                  </a:txBody>
                  <a:tcPr marL="3948" marR="3948" marT="39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48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Classe 10 PGs</a:t>
                      </a:r>
                    </a:p>
                  </a:txBody>
                  <a:tcPr marL="3948" marR="3948" marT="39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Anissa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Julia - PS</a:t>
                      </a:r>
                    </a:p>
                  </a:txBody>
                  <a:tcPr marL="3948" marR="3948" marT="39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Bricolage 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Alsh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Salle des Petits</a:t>
                      </a:r>
                    </a:p>
                  </a:txBody>
                  <a:tcPr marL="3948" marR="3948" marT="39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48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Anissa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- GS</a:t>
                      </a:r>
                    </a:p>
                  </a:txBody>
                  <a:tcPr marL="3948" marR="3948" marT="39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Jeux de cirque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 enfants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48" marR="3948" marT="39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Motricité 1</a:t>
                      </a:r>
                    </a:p>
                  </a:txBody>
                  <a:tcPr marL="3948" marR="3948" marT="39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179512" y="836712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Lundi en maternelle</a:t>
            </a:r>
            <a:endParaRPr lang="fr-FR" sz="2400" b="1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LES TAP </a:t>
            </a:r>
            <a:r>
              <a:rPr lang="fr-FR" sz="2800" dirty="0" smtClean="0"/>
              <a:t>(6/6)</a:t>
            </a:r>
            <a:endParaRPr lang="fr-FR" sz="28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5536" y="980728"/>
            <a:ext cx="4040188" cy="432048"/>
          </a:xfrm>
        </p:spPr>
        <p:txBody>
          <a:bodyPr>
            <a:normAutofit lnSpcReduction="10000"/>
          </a:bodyPr>
          <a:lstStyle/>
          <a:p>
            <a:pPr algn="ctr"/>
            <a:r>
              <a:rPr lang="fr-FR" dirty="0" smtClean="0"/>
              <a:t>lundi en élémentaire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4008" y="908720"/>
            <a:ext cx="4041775" cy="504056"/>
          </a:xfrm>
        </p:spPr>
        <p:txBody>
          <a:bodyPr/>
          <a:lstStyle/>
          <a:p>
            <a:pPr algn="ctr"/>
            <a:r>
              <a:rPr lang="fr-FR" dirty="0" smtClean="0"/>
              <a:t>Mardi en élémentaire</a:t>
            </a:r>
            <a:endParaRPr lang="fr-FR" dirty="0"/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sz="quarter" idx="4"/>
          </p:nvPr>
        </p:nvGraphicFramePr>
        <p:xfrm>
          <a:off x="179512" y="1556790"/>
          <a:ext cx="4248473" cy="5129251"/>
        </p:xfrm>
        <a:graphic>
          <a:graphicData uri="http://schemas.openxmlformats.org/drawingml/2006/table">
            <a:tbl>
              <a:tblPr/>
              <a:tblGrid>
                <a:gridCol w="792088"/>
                <a:gridCol w="576877"/>
                <a:gridCol w="959836"/>
                <a:gridCol w="767543"/>
                <a:gridCol w="1152129"/>
              </a:tblGrid>
              <a:tr h="4320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Calibri"/>
                          <a:ea typeface="Calibri"/>
                          <a:cs typeface="Times New Roman"/>
                        </a:rPr>
                        <a:t>Domaine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80" marR="3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Calibri"/>
                          <a:ea typeface="Calibri"/>
                          <a:cs typeface="Times New Roman"/>
                        </a:rPr>
                        <a:t>Nombre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Calibri"/>
                          <a:ea typeface="Calibri"/>
                          <a:cs typeface="Times New Roman"/>
                        </a:rPr>
                        <a:t>D’inscrit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80" marR="3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Calibri"/>
                          <a:ea typeface="Calibri"/>
                          <a:cs typeface="Times New Roman"/>
                        </a:rPr>
                        <a:t>Activité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80" marR="3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Calibri"/>
                          <a:ea typeface="Calibri"/>
                          <a:cs typeface="Times New Roman"/>
                        </a:rPr>
                        <a:t>Nombre 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80" marR="3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Calibri"/>
                          <a:ea typeface="Calibri"/>
                          <a:cs typeface="Times New Roman"/>
                        </a:rPr>
                        <a:t>Encadrant et lieu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80" marR="3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78207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Calibri"/>
                          <a:ea typeface="Calibri"/>
                          <a:cs typeface="Times New Roman"/>
                        </a:rPr>
                        <a:t>Activité Sportive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80" marR="3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Calibri"/>
                          <a:ea typeface="Calibri"/>
                          <a:cs typeface="Times New Roman"/>
                        </a:rPr>
                        <a:t>49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80" marR="3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Jeux traditionnels</a:t>
                      </a:r>
                    </a:p>
                  </a:txBody>
                  <a:tcPr marL="38180" marR="3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</a:p>
                  </a:txBody>
                  <a:tcPr marL="38180" marR="3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Calibri"/>
                          <a:ea typeface="Calibri"/>
                          <a:cs typeface="Times New Roman"/>
                        </a:rPr>
                        <a:t>Benjamin et Damien </a:t>
                      </a: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Gymnase de la Paix</a:t>
                      </a:r>
                    </a:p>
                  </a:txBody>
                  <a:tcPr marL="38180" marR="3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852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Initiation Basket</a:t>
                      </a:r>
                    </a:p>
                  </a:txBody>
                  <a:tcPr marL="38180" marR="3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38180" marR="3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Calibri"/>
                          <a:ea typeface="Calibri"/>
                          <a:cs typeface="Times New Roman"/>
                        </a:rPr>
                        <a:t>Jessica</a:t>
                      </a: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 Gymnase</a:t>
                      </a:r>
                    </a:p>
                  </a:txBody>
                  <a:tcPr marL="38180" marR="3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8889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Calibri"/>
                          <a:ea typeface="Calibri"/>
                          <a:cs typeface="Times New Roman"/>
                        </a:rPr>
                        <a:t>Activité Artistique et culturelle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80" marR="3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Calibri"/>
                          <a:ea typeface="Calibri"/>
                          <a:cs typeface="Times New Roman"/>
                        </a:rPr>
                        <a:t>36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80" marR="3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Création de Bijoux</a:t>
                      </a:r>
                    </a:p>
                  </a:txBody>
                  <a:tcPr marL="38180" marR="3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38180" marR="3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Ecole d'art</a:t>
                      </a:r>
                    </a:p>
                  </a:txBody>
                  <a:tcPr marL="38180" marR="3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50405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Lundi tout est permis </a:t>
                      </a:r>
                    </a:p>
                  </a:txBody>
                  <a:tcPr marL="38180" marR="3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38180" marR="3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Calibri"/>
                          <a:ea typeface="Calibri"/>
                          <a:cs typeface="Times New Roman"/>
                        </a:rPr>
                        <a:t>Zohra et Trévis</a:t>
                      </a: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 Salle de classe</a:t>
                      </a:r>
                    </a:p>
                  </a:txBody>
                  <a:tcPr marL="38180" marR="3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43204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Masque en plâtre</a:t>
                      </a:r>
                    </a:p>
                  </a:txBody>
                  <a:tcPr marL="38180" marR="3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38180" marR="3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Calibri"/>
                          <a:ea typeface="Calibri"/>
                          <a:cs typeface="Times New Roman"/>
                        </a:rPr>
                        <a:t>Aurélia </a:t>
                      </a: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119</a:t>
                      </a:r>
                    </a:p>
                  </a:txBody>
                  <a:tcPr marL="38180" marR="3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88032"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Calibri"/>
                          <a:ea typeface="Calibri"/>
                          <a:cs typeface="Times New Roman"/>
                        </a:rPr>
                        <a:t>Etude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80" marR="3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Calibri"/>
                          <a:ea typeface="Calibri"/>
                          <a:cs typeface="Times New Roman"/>
                        </a:rPr>
                        <a:t>124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80" marR="3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80" marR="3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80" marR="3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Calibri"/>
                          <a:ea typeface="Calibri"/>
                          <a:cs typeface="Times New Roman"/>
                        </a:rPr>
                        <a:t>Mme Leprince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80" marR="3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657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80" marR="3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80" marR="3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Calibri"/>
                          <a:ea typeface="Calibri"/>
                          <a:cs typeface="Times New Roman"/>
                        </a:rPr>
                        <a:t>Mme Boussenou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80" marR="3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842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80" marR="3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80" marR="3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Calibri"/>
                          <a:ea typeface="Calibri"/>
                          <a:cs typeface="Times New Roman"/>
                        </a:rPr>
                        <a:t>Mme Zidane 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80" marR="3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842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80" marR="3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80" marR="3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Calibri"/>
                          <a:ea typeface="Calibri"/>
                          <a:cs typeface="Times New Roman"/>
                        </a:rPr>
                        <a:t>Mme Devanz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80" marR="3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842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80" marR="3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80" marR="3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Calibri"/>
                          <a:ea typeface="Calibri"/>
                          <a:cs typeface="Times New Roman"/>
                        </a:rPr>
                        <a:t>Yassin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80" marR="3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585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80" marR="3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80" marR="3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Calibri"/>
                          <a:ea typeface="Calibri"/>
                          <a:cs typeface="Times New Roman"/>
                        </a:rPr>
                        <a:t>Mabintou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80" marR="3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52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Calibri"/>
                          <a:ea typeface="Calibri"/>
                          <a:cs typeface="Times New Roman"/>
                        </a:rPr>
                        <a:t>Temps Libre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80" marR="3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80" marR="3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Découverte des sciences</a:t>
                      </a:r>
                    </a:p>
                  </a:txBody>
                  <a:tcPr marL="38180" marR="3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38180" marR="3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Calibri"/>
                          <a:ea typeface="Calibri"/>
                          <a:cs typeface="Times New Roman"/>
                        </a:rPr>
                        <a:t>Virginie </a:t>
                      </a: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 119</a:t>
                      </a:r>
                    </a:p>
                  </a:txBody>
                  <a:tcPr marL="38180" marR="3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332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80" marR="3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224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80" marR="3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80" marR="3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80" marR="3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80" marR="38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4499992" y="1556787"/>
          <a:ext cx="4438564" cy="5118767"/>
        </p:xfrm>
        <a:graphic>
          <a:graphicData uri="http://schemas.openxmlformats.org/drawingml/2006/table">
            <a:tbl>
              <a:tblPr/>
              <a:tblGrid>
                <a:gridCol w="818652"/>
                <a:gridCol w="669805"/>
                <a:gridCol w="944543"/>
                <a:gridCol w="692757"/>
                <a:gridCol w="1312807"/>
              </a:tblGrid>
              <a:tr h="3995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Calibri"/>
                          <a:ea typeface="Calibri"/>
                          <a:cs typeface="Times New Roman"/>
                        </a:rPr>
                        <a:t>Domaine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Calibri"/>
                          <a:ea typeface="Calibri"/>
                          <a:cs typeface="Times New Roman"/>
                        </a:rPr>
                        <a:t>Nombre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Calibri"/>
                          <a:ea typeface="Calibri"/>
                          <a:cs typeface="Times New Roman"/>
                        </a:rPr>
                        <a:t>Activité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Calibri"/>
                          <a:ea typeface="Calibri"/>
                          <a:cs typeface="Times New Roman"/>
                        </a:rPr>
                        <a:t>Nombre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Calibri"/>
                          <a:ea typeface="Calibri"/>
                          <a:cs typeface="Times New Roman"/>
                        </a:rPr>
                        <a:t>Encadrant et lieu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9341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Calibri"/>
                          <a:ea typeface="Calibri"/>
                          <a:cs typeface="Times New Roman"/>
                        </a:rPr>
                        <a:t>Activité Sportive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Calibri"/>
                          <a:ea typeface="Calibri"/>
                          <a:cs typeface="Times New Roman"/>
                        </a:rPr>
                        <a:t>49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Hip-Hop</a:t>
                      </a: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Calibri"/>
                          <a:ea typeface="Calibri"/>
                          <a:cs typeface="Times New Roman"/>
                        </a:rPr>
                        <a:t>Christelle</a:t>
                      </a: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 211</a:t>
                      </a: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9150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Handball</a:t>
                      </a: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Calibri"/>
                          <a:ea typeface="Calibri"/>
                          <a:cs typeface="Times New Roman"/>
                        </a:rPr>
                        <a:t>Trévis</a:t>
                      </a: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 Gymnase </a:t>
                      </a: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9150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Jeux collectifs revisités</a:t>
                      </a: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Calibri"/>
                          <a:ea typeface="Calibri"/>
                          <a:cs typeface="Times New Roman"/>
                        </a:rPr>
                        <a:t>Jessica</a:t>
                      </a: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 Cours </a:t>
                      </a: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91505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Calibri"/>
                          <a:ea typeface="Calibri"/>
                          <a:cs typeface="Times New Roman"/>
                        </a:rPr>
                        <a:t>Activité Artistique et culturelle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Calibri"/>
                          <a:ea typeface="Calibri"/>
                          <a:cs typeface="Times New Roman"/>
                        </a:rPr>
                        <a:t>47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Shooting Photo</a:t>
                      </a: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Calibri"/>
                          <a:ea typeface="Calibri"/>
                          <a:cs typeface="Times New Roman"/>
                        </a:rPr>
                        <a:t>Zohra et Aurélia </a:t>
                      </a: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202</a:t>
                      </a: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39150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Projet Nutrition CME</a:t>
                      </a: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Calibri"/>
                          <a:ea typeface="Calibri"/>
                          <a:cs typeface="Times New Roman"/>
                        </a:rPr>
                        <a:t> Charlène</a:t>
                      </a: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 212</a:t>
                      </a: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39150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Création de Bijoux</a:t>
                      </a: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Ecole d'art</a:t>
                      </a: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39150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Dessin </a:t>
                      </a: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Calibri"/>
                          <a:ea typeface="Calibri"/>
                          <a:cs typeface="Times New Roman"/>
                        </a:rPr>
                        <a:t>Virginie</a:t>
                      </a: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 Salle de classe</a:t>
                      </a: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70420"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Calibri"/>
                          <a:ea typeface="Calibri"/>
                          <a:cs typeface="Times New Roman"/>
                        </a:rPr>
                        <a:t>Etude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Calibri"/>
                          <a:ea typeface="Calibri"/>
                          <a:cs typeface="Times New Roman"/>
                        </a:rPr>
                        <a:t>113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Calibri"/>
                          <a:ea typeface="Calibri"/>
                          <a:cs typeface="Times New Roman"/>
                        </a:rPr>
                        <a:t>Mme </a:t>
                      </a:r>
                      <a:r>
                        <a:rPr lang="fr-FR" sz="1100" b="1" dirty="0" err="1">
                          <a:latin typeface="Calibri"/>
                          <a:ea typeface="Calibri"/>
                          <a:cs typeface="Times New Roman"/>
                        </a:rPr>
                        <a:t>Boussenou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872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Calibri"/>
                          <a:ea typeface="Calibri"/>
                          <a:cs typeface="Times New Roman"/>
                        </a:rPr>
                        <a:t>Mme Zidane 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872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Calibri"/>
                          <a:ea typeface="Calibri"/>
                          <a:cs typeface="Times New Roman"/>
                        </a:rPr>
                        <a:t>Mme Hamon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872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Calibri"/>
                          <a:ea typeface="Calibri"/>
                          <a:cs typeface="Times New Roman"/>
                        </a:rPr>
                        <a:t>Khedija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872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Salahina 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872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Calibri"/>
                          <a:ea typeface="Calibri"/>
                          <a:cs typeface="Times New Roman"/>
                        </a:rPr>
                        <a:t>Mabintou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65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Calibri"/>
                          <a:ea typeface="Calibri"/>
                          <a:cs typeface="Times New Roman"/>
                        </a:rPr>
                        <a:t>Temps Libre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Calibri"/>
                          <a:ea typeface="Calibri"/>
                          <a:cs typeface="Times New Roman"/>
                        </a:rPr>
                        <a:t>Patricia</a:t>
                      </a: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 salle de classe</a:t>
                      </a: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271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230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27" marR="5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 COURS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dirty="0" smtClean="0"/>
              <a:t>PPMS Plan Particulier de Mise en Sécurité:  Les directeurs périscolaires ont pris contact ou prennent contact avec les directeurs d’école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Affichage des plannings de TAP 2 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Planification et préparation des portes ouvertes avant les vacances de fin d’année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INFOS A RETENIR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fr-FR" dirty="0" smtClean="0"/>
              <a:t>Délai de préinscription réduit à 15 jours francs avant les vacances, pas de d’inscription passé ce délai. 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La pénalité en cas d’absence non justifiée passe de 30 à 100 % du tarif de la journée.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Durant les vacances de Noël: 4 accueils ouverts Les enfants des Capucines seront accueillis à Coquelicots et ceux de Willy </a:t>
            </a:r>
            <a:r>
              <a:rPr lang="fr-FR" dirty="0" err="1" smtClean="0"/>
              <a:t>Ronis</a:t>
            </a:r>
            <a:r>
              <a:rPr lang="fr-FR" dirty="0" smtClean="0"/>
              <a:t> à Henri </a:t>
            </a:r>
            <a:r>
              <a:rPr lang="fr-FR" dirty="0" err="1" smtClean="0"/>
              <a:t>Thellier</a:t>
            </a:r>
            <a:r>
              <a:rPr lang="fr-FR" dirty="0" smtClean="0"/>
              <a:t> (navette mise en place). Un courrier d’information sera bientôt distribué aux parents. </a:t>
            </a:r>
            <a:endParaRPr lang="fr-F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de la présentation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4788024" y="1412776"/>
            <a:ext cx="4038600" cy="45259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fr-FR" dirty="0" smtClean="0"/>
              <a:t>ENFANCE JEUNESSE</a:t>
            </a:r>
          </a:p>
          <a:p>
            <a:r>
              <a:rPr lang="fr-FR" dirty="0" smtClean="0"/>
              <a:t>Points sur les équipes périscolaires et accueil de loisirs</a:t>
            </a:r>
          </a:p>
          <a:p>
            <a:r>
              <a:rPr lang="fr-FR" dirty="0" smtClean="0"/>
              <a:t>Les TAP en 5 points</a:t>
            </a:r>
          </a:p>
          <a:p>
            <a:r>
              <a:rPr lang="fr-FR" dirty="0" smtClean="0"/>
              <a:t>Les projets en cours</a:t>
            </a:r>
          </a:p>
          <a:p>
            <a:r>
              <a:rPr lang="fr-FR" dirty="0" smtClean="0"/>
              <a:t>Les infos à retenir 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7" name="Espace réservé du contenu 5"/>
          <p:cNvSpPr txBox="1">
            <a:spLocks/>
          </p:cNvSpPr>
          <p:nvPr/>
        </p:nvSpPr>
        <p:spPr>
          <a:xfrm>
            <a:off x="611560" y="1412776"/>
            <a:ext cx="4038600" cy="45259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ENSEIGNEMENT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Bilan de la rentrée scolaire :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 Effectifs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 Personnel 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 élections de parents d’élèves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Sécurité dans les écoles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 projets à venir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 algn="ctr">
              <a:buNone/>
            </a:pPr>
            <a:r>
              <a:rPr lang="fr-FR" sz="5400" dirty="0" smtClean="0"/>
              <a:t>Merci de votre attention…</a:t>
            </a:r>
            <a:endParaRPr lang="fr-FR" sz="5400" dirty="0"/>
          </a:p>
        </p:txBody>
      </p:sp>
      <p:pic>
        <p:nvPicPr>
          <p:cNvPr id="4" name="Image 3" descr="logo_fresnes.png"/>
          <p:cNvPicPr>
            <a:picLocks noChangeAspect="1"/>
          </p:cNvPicPr>
          <p:nvPr/>
        </p:nvPicPr>
        <p:blipFill>
          <a:blip r:embed="rId2" cstate="print"/>
          <a:srcRect t="6625" b="13044"/>
          <a:stretch>
            <a:fillRect/>
          </a:stretch>
        </p:blipFill>
        <p:spPr bwMode="auto">
          <a:xfrm>
            <a:off x="0" y="-24"/>
            <a:ext cx="9144000" cy="1319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BILAN DE LA RENTREE SCOLAIRE</a:t>
            </a:r>
            <a:br>
              <a:rPr lang="fr-FR" dirty="0" smtClean="0"/>
            </a:br>
            <a:r>
              <a:rPr lang="fr-FR" dirty="0" smtClean="0"/>
              <a:t>2016-2017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1594"/>
                <a:gridCol w="785818"/>
                <a:gridCol w="1269559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ECOLES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PS</a:t>
                      </a:r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MS</a:t>
                      </a:r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GS</a:t>
                      </a:r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TOTAL</a:t>
                      </a:r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Nbre</a:t>
                      </a:r>
                      <a:r>
                        <a:rPr lang="fr-FR" baseline="0" dirty="0" smtClean="0"/>
                        <a:t> de classe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M/Classe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Barbara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139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27.80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Capucines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150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25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Tulipes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180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25.71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Marguerites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262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26.2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Coquelicots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188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26.86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B. Bouleaux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262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29.11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383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379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419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1181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44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26.78</a:t>
                      </a:r>
                      <a:endParaRPr lang="fr-FR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BILAN DE LA RENTREE SCOLAIRE</a:t>
            </a:r>
            <a:br>
              <a:rPr lang="fr-FR" dirty="0" smtClean="0"/>
            </a:br>
            <a:r>
              <a:rPr lang="fr-FR" dirty="0" smtClean="0"/>
              <a:t>2016-2017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85720" y="1500173"/>
          <a:ext cx="8572557" cy="5213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5168"/>
                <a:gridCol w="687099"/>
                <a:gridCol w="687099"/>
                <a:gridCol w="687099"/>
                <a:gridCol w="687099"/>
                <a:gridCol w="687099"/>
                <a:gridCol w="763443"/>
                <a:gridCol w="763443"/>
                <a:gridCol w="1068821"/>
                <a:gridCol w="583272"/>
                <a:gridCol w="812915"/>
              </a:tblGrid>
              <a:tr h="845555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ECOLES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CE1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CE2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CM1</a:t>
                      </a:r>
                    </a:p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CM2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TOTAL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Nbre</a:t>
                      </a:r>
                      <a:r>
                        <a:rPr lang="fr-FR" sz="1600" baseline="0" dirty="0" smtClean="0"/>
                        <a:t> de classe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M/Classe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Ulis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Global</a:t>
                      </a:r>
                      <a:endParaRPr lang="fr-FR" sz="1600" dirty="0"/>
                    </a:p>
                  </a:txBody>
                  <a:tcPr/>
                </a:tc>
              </a:tr>
              <a:tr h="350678"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</a:tr>
              <a:tr h="350678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Barbara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41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42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48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39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22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192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7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27.43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</a:tr>
              <a:tr h="58332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Doisneau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40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39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28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26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28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161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6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26.83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</a:tr>
              <a:tr h="613685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F.</a:t>
                      </a:r>
                      <a:r>
                        <a:rPr lang="fr-FR" sz="1600" baseline="0" dirty="0" smtClean="0"/>
                        <a:t> Lumière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66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52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50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48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47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263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10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26.30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</a:tr>
              <a:tr h="60122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J.</a:t>
                      </a:r>
                      <a:r>
                        <a:rPr lang="fr-FR" sz="1600" baseline="0" dirty="0" smtClean="0"/>
                        <a:t> Monnet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77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68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83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75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59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362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14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25.86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</a:tr>
              <a:tr h="58332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T.</a:t>
                      </a:r>
                      <a:r>
                        <a:rPr lang="fr-FR" sz="1600" baseline="0" dirty="0" smtClean="0"/>
                        <a:t> Monod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64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75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63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51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58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311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12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25.92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</a:tr>
              <a:tr h="58332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L.</a:t>
                      </a:r>
                      <a:r>
                        <a:rPr lang="fr-FR" sz="1600" baseline="0" dirty="0" smtClean="0"/>
                        <a:t> Pasteur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33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34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48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50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39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204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8 + 1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25.50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12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216</a:t>
                      </a:r>
                      <a:endParaRPr lang="fr-FR" sz="1600" dirty="0"/>
                    </a:p>
                  </a:txBody>
                  <a:tcPr/>
                </a:tc>
              </a:tr>
              <a:tr h="350678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E. Roux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48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60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35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31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39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smtClean="0"/>
                        <a:t>213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8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26.63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</a:tr>
              <a:tr h="350678"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369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370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355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320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smtClean="0"/>
                        <a:t>292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1706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66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26.56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personnel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b="1" dirty="0" smtClean="0">
                <a:solidFill>
                  <a:srgbClr val="FF0000"/>
                </a:solidFill>
              </a:rPr>
              <a:t>44</a:t>
            </a:r>
            <a:r>
              <a:rPr lang="fr-FR" dirty="0" smtClean="0"/>
              <a:t> </a:t>
            </a:r>
            <a:r>
              <a:rPr lang="fr-FR" dirty="0" err="1" smtClean="0"/>
              <a:t>asem</a:t>
            </a:r>
            <a:r>
              <a:rPr lang="fr-FR" dirty="0" smtClean="0"/>
              <a:t> couvrant toutes les classes maternelles dont 5 nouvelles recrues </a:t>
            </a:r>
          </a:p>
          <a:p>
            <a:pPr algn="just"/>
            <a:r>
              <a:rPr lang="fr-FR" b="1" dirty="0" smtClean="0">
                <a:solidFill>
                  <a:srgbClr val="FF0000"/>
                </a:solidFill>
              </a:rPr>
              <a:t>6</a:t>
            </a:r>
            <a:r>
              <a:rPr lang="fr-FR" dirty="0" smtClean="0"/>
              <a:t> agents de service mis à disposition des écoles élémentaires</a:t>
            </a:r>
          </a:p>
          <a:p>
            <a:pPr algn="just"/>
            <a:r>
              <a:rPr lang="fr-FR" b="1" dirty="0" smtClean="0">
                <a:solidFill>
                  <a:srgbClr val="FF0000"/>
                </a:solidFill>
              </a:rPr>
              <a:t>5</a:t>
            </a:r>
            <a:r>
              <a:rPr lang="fr-FR" dirty="0" smtClean="0"/>
              <a:t> référents </a:t>
            </a:r>
            <a:r>
              <a:rPr lang="fr-FR" dirty="0" smtClean="0"/>
              <a:t>technique </a:t>
            </a:r>
            <a:r>
              <a:rPr lang="fr-FR" dirty="0" smtClean="0"/>
              <a:t>mis à disposition pour toutes les écoles</a:t>
            </a:r>
          </a:p>
          <a:p>
            <a:pPr algn="just"/>
            <a:r>
              <a:rPr lang="fr-FR" b="1" dirty="0" smtClean="0">
                <a:solidFill>
                  <a:srgbClr val="FF0000"/>
                </a:solidFill>
              </a:rPr>
              <a:t>6</a:t>
            </a:r>
            <a:r>
              <a:rPr lang="fr-FR" dirty="0" smtClean="0"/>
              <a:t> gardiennes dans chacun  des groupes </a:t>
            </a:r>
            <a:r>
              <a:rPr lang="fr-FR" dirty="0" smtClean="0"/>
              <a:t>scolaires</a:t>
            </a:r>
          </a:p>
          <a:p>
            <a:pPr algn="just"/>
            <a:r>
              <a:rPr lang="fr-FR" b="1" dirty="0" smtClean="0">
                <a:solidFill>
                  <a:srgbClr val="FF0000"/>
                </a:solidFill>
              </a:rPr>
              <a:t>1</a:t>
            </a:r>
            <a:r>
              <a:rPr lang="fr-FR" dirty="0" smtClean="0"/>
              <a:t> animateur sportif </a:t>
            </a: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élections de parents d’élèves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3" y="1071545"/>
          <a:ext cx="9072591" cy="5786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665"/>
                <a:gridCol w="1082854"/>
                <a:gridCol w="907259"/>
                <a:gridCol w="907259"/>
                <a:gridCol w="907259"/>
                <a:gridCol w="907259"/>
                <a:gridCol w="907259"/>
                <a:gridCol w="907259"/>
                <a:gridCol w="907259"/>
                <a:gridCol w="907259"/>
              </a:tblGrid>
              <a:tr h="31409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latin typeface="Arial"/>
                        </a:rPr>
                        <a:t>ECOLES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latin typeface="Arial"/>
                        </a:rPr>
                        <a:t>INSCRITS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latin typeface="Arial"/>
                        </a:rPr>
                        <a:t>VOTANTS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latin typeface="Arial"/>
                        </a:rPr>
                        <a:t>BULLETINS NULS</a:t>
                      </a:r>
                      <a:br>
                        <a:rPr lang="fr-FR" sz="1000" b="0" i="0" u="none" strike="noStrike">
                          <a:latin typeface="Arial"/>
                        </a:rPr>
                      </a:br>
                      <a:r>
                        <a:rPr lang="fr-FR" sz="1000" b="0" i="0" u="none" strike="noStrike">
                          <a:latin typeface="Arial"/>
                        </a:rPr>
                        <a:t>OU BLANCS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latin typeface="Arial"/>
                        </a:rPr>
                        <a:t>SUFFRAGES EXPRIMES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latin typeface="Arial"/>
                        </a:rPr>
                        <a:t>API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latin typeface="Arial"/>
                        </a:rPr>
                        <a:t>FCPE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latin typeface="Arial"/>
                        </a:rPr>
                        <a:t>Acctif Education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latin typeface="Arial"/>
                        </a:rPr>
                        <a:t>PIFT</a:t>
                      </a:r>
                    </a:p>
                  </a:txBody>
                  <a:tcPr marL="9525" marR="9525" marT="9525" marB="0" anchor="ctr"/>
                </a:tc>
              </a:tr>
              <a:tr h="2583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latin typeface="Arial"/>
                        </a:rPr>
                        <a:t>SUFFRAGES obtenus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latin typeface="Arial"/>
                        </a:rPr>
                        <a:t>SUFFRAGES obtenus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latin typeface="Arial"/>
                        </a:rPr>
                        <a:t>SUFFRAGES obtenus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latin typeface="Arial"/>
                        </a:rPr>
                        <a:t>SUFFRAGES obtenus</a:t>
                      </a:r>
                    </a:p>
                  </a:txBody>
                  <a:tcPr marL="9525" marR="9525" marT="9525" marB="0" anchor="ctr"/>
                </a:tc>
              </a:tr>
              <a:tr h="351569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latin typeface="Arial"/>
                        </a:rPr>
                        <a:t>MATERNELLES</a:t>
                      </a:r>
                    </a:p>
                  </a:txBody>
                  <a:tcPr marL="9525" marR="9525" marT="9525" marB="0" vert="wordArt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latin typeface="Arial Narrow"/>
                        </a:rPr>
                        <a:t>LES TULIPES</a:t>
                      </a:r>
                      <a:br>
                        <a:rPr lang="fr-FR" sz="1100" b="1" i="0" u="none" strike="noStrike">
                          <a:latin typeface="Arial Narrow"/>
                        </a:rPr>
                      </a:br>
                      <a:r>
                        <a:rPr lang="fr-FR" sz="1100" b="1" i="0" u="none" strike="noStrike">
                          <a:latin typeface="Arial Narrow"/>
                        </a:rPr>
                        <a:t>7 classes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Arial Narrow"/>
                        </a:rPr>
                        <a:t>327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Arial Narrow"/>
                        </a:rPr>
                        <a:t>101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Arial Narrow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latin typeface="Arial Narrow"/>
                        </a:rPr>
                        <a:t>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FFC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Arial Narrow"/>
                        </a:rPr>
                        <a:t>89</a:t>
                      </a:r>
                    </a:p>
                  </a:txBody>
                  <a:tcPr marL="9525" marR="9525" marT="9525" marB="0" anchor="ctr"/>
                </a:tc>
              </a:tr>
              <a:tr h="39831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latin typeface="Arial Narrow"/>
                        </a:rPr>
                        <a:t>MARGUERITES</a:t>
                      </a:r>
                      <a:br>
                        <a:rPr lang="fr-FR" sz="1100" b="1" i="0" u="none" strike="noStrike">
                          <a:latin typeface="Arial Narrow"/>
                        </a:rPr>
                      </a:br>
                      <a:r>
                        <a:rPr lang="fr-FR" sz="1100" b="1" i="0" u="none" strike="noStrike">
                          <a:latin typeface="Arial Narrow"/>
                        </a:rPr>
                        <a:t>10 classes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Arial Narrow"/>
                        </a:rPr>
                        <a:t>454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Arial Narrow"/>
                        </a:rPr>
                        <a:t>210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Arial Narrow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latin typeface="Arial Narrow"/>
                        </a:rPr>
                        <a:t>188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Arial Narrow"/>
                        </a:rPr>
                        <a:t>131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Arial Narrow"/>
                        </a:rPr>
                        <a:t>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E46D0A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5156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latin typeface="Arial Narrow"/>
                        </a:rPr>
                        <a:t>CAPUCINES</a:t>
                      </a:r>
                      <a:br>
                        <a:rPr lang="fr-FR" sz="1100" b="1" i="0" u="none" strike="noStrike">
                          <a:latin typeface="Arial Narrow"/>
                        </a:rPr>
                      </a:br>
                      <a:r>
                        <a:rPr lang="fr-FR" sz="1100" b="1" i="0" u="none" strike="noStrike">
                          <a:latin typeface="Arial Narrow"/>
                        </a:rPr>
                        <a:t>6 classes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Arial Narrow"/>
                        </a:rPr>
                        <a:t>277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Arial Narrow"/>
                        </a:rPr>
                        <a:t>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Arial Narrow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latin typeface="Arial Narrow"/>
                        </a:rPr>
                        <a:t>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Arial Narrow"/>
                        </a:rPr>
                        <a:t>74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B05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5156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latin typeface="Arial Narrow"/>
                        </a:rPr>
                        <a:t>B. BOULEAUX</a:t>
                      </a:r>
                      <a:br>
                        <a:rPr lang="fr-FR" sz="1100" b="1" i="0" u="none" strike="noStrike">
                          <a:latin typeface="Arial Narrow"/>
                        </a:rPr>
                      </a:br>
                      <a:r>
                        <a:rPr lang="fr-FR" sz="1100" b="1" i="0" u="none" strike="noStrike">
                          <a:latin typeface="Arial Narrow"/>
                        </a:rPr>
                        <a:t>10 classes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Arial Narrow"/>
                        </a:rPr>
                        <a:t>481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Arial Narrow"/>
                        </a:rPr>
                        <a:t>186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Arial Narrow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latin typeface="Arial Narrow"/>
                        </a:rPr>
                        <a:t>175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Arial Narrow"/>
                        </a:rPr>
                        <a:t>68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E46D0A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Arial Narrow"/>
                        </a:rPr>
                        <a:t>107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629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latin typeface="Arial Narrow"/>
                        </a:rPr>
                        <a:t>COQUELICOTS</a:t>
                      </a:r>
                      <a:br>
                        <a:rPr lang="fr-FR" sz="1100" b="1" i="0" u="none" strike="noStrike" dirty="0">
                          <a:latin typeface="Arial Narrow"/>
                        </a:rPr>
                      </a:br>
                      <a:r>
                        <a:rPr lang="fr-FR" sz="1100" b="1" i="0" u="none" strike="noStrike" dirty="0">
                          <a:latin typeface="Arial Narrow"/>
                        </a:rPr>
                        <a:t>7 classes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Arial Narrow"/>
                        </a:rPr>
                        <a:t>351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Arial Narrow"/>
                        </a:rPr>
                        <a:t>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Arial Narrow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latin typeface="Arial Narrow"/>
                        </a:rPr>
                        <a:t>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Arial Narrow"/>
                        </a:rPr>
                        <a:t>35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Arial Narrow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Arial Narrow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6180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 vert="wordArtVert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B05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51569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latin typeface="Arial"/>
                        </a:rPr>
                        <a:t>ELEMENTAIRES</a:t>
                      </a:r>
                    </a:p>
                  </a:txBody>
                  <a:tcPr marL="9525" marR="9525" marT="9525" marB="0" vert="wordArt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latin typeface="Arial Narrow"/>
                        </a:rPr>
                        <a:t>E. ROUX</a:t>
                      </a:r>
                      <a:br>
                        <a:rPr lang="fr-FR" sz="1100" b="1" i="0" u="none" strike="noStrike">
                          <a:latin typeface="Arial Narrow"/>
                        </a:rPr>
                      </a:br>
                      <a:r>
                        <a:rPr lang="fr-FR" sz="1100" b="1" i="0" u="none" strike="noStrike">
                          <a:latin typeface="Arial Narrow"/>
                        </a:rPr>
                        <a:t>8 classes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Arial Narrow"/>
                        </a:rPr>
                        <a:t>360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Arial Narrow"/>
                        </a:rPr>
                        <a:t>193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Arial Narrow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latin typeface="Arial Narrow"/>
                        </a:rPr>
                        <a:t>166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Arial Narrow"/>
                        </a:rPr>
                        <a:t>56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Arial Narrow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Arial Narrow"/>
                        </a:rPr>
                        <a:t>110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5156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latin typeface="Arial Narrow"/>
                        </a:rPr>
                        <a:t>DOISNEAU</a:t>
                      </a:r>
                      <a:br>
                        <a:rPr lang="fr-FR" sz="1100" b="1" i="0" u="none" strike="noStrike">
                          <a:latin typeface="Arial Narrow"/>
                        </a:rPr>
                      </a:br>
                      <a:r>
                        <a:rPr lang="fr-FR" sz="1100" b="1" i="0" u="none" strike="noStrike">
                          <a:latin typeface="Arial Narrow"/>
                        </a:rPr>
                        <a:t>6 classes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Arial Narrow"/>
                        </a:rPr>
                        <a:t>148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92D05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5156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latin typeface="Arial Narrow"/>
                        </a:rPr>
                        <a:t>F. LUMIERE</a:t>
                      </a:r>
                      <a:br>
                        <a:rPr lang="fr-FR" sz="1100" b="1" i="0" u="none" strike="noStrike">
                          <a:latin typeface="Arial Narrow"/>
                        </a:rPr>
                      </a:br>
                      <a:r>
                        <a:rPr lang="fr-FR" sz="1100" b="1" i="0" u="none" strike="noStrike">
                          <a:latin typeface="Arial Narrow"/>
                        </a:rPr>
                        <a:t>10 classes</a:t>
                      </a:r>
                    </a:p>
                  </a:txBody>
                  <a:tcPr marL="9525" marR="9525" marT="9525" marB="0" anchor="ctr"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ELECTIONS ANNULEES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2683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latin typeface="Arial Narrow"/>
                        </a:rPr>
                        <a:t>J. MONNET</a:t>
                      </a:r>
                      <a:br>
                        <a:rPr lang="fr-FR" sz="1100" b="1" i="0" u="none" strike="noStrike" dirty="0">
                          <a:latin typeface="Arial Narrow"/>
                        </a:rPr>
                      </a:br>
                      <a:r>
                        <a:rPr lang="fr-FR" sz="1100" b="1" i="0" u="none" strike="noStrike" dirty="0">
                          <a:latin typeface="Arial Narrow"/>
                        </a:rPr>
                        <a:t>13 classes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Arial Narrow"/>
                        </a:rPr>
                        <a:t>566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Arial Narrow"/>
                        </a:rPr>
                        <a:t>162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Arial Narrow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latin typeface="Arial Narrow"/>
                        </a:rPr>
                        <a:t>140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Arial Narrow"/>
                        </a:rPr>
                        <a:t>74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Arial Narrow"/>
                        </a:rPr>
                        <a:t>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35156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latin typeface="Arial Narrow"/>
                        </a:rPr>
                        <a:t>T. MONOD</a:t>
                      </a:r>
                      <a:br>
                        <a:rPr lang="fr-FR" sz="1100" b="1" i="0" u="none" strike="noStrike">
                          <a:latin typeface="Arial Narrow"/>
                        </a:rPr>
                      </a:br>
                      <a:r>
                        <a:rPr lang="fr-FR" sz="1100" b="1" i="0" u="none" strike="noStrike">
                          <a:latin typeface="Arial Narrow"/>
                        </a:rPr>
                        <a:t>12 classes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Arial Narrow"/>
                        </a:rPr>
                        <a:t>472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Arial Narrow"/>
                        </a:rPr>
                        <a:t>138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Arial Narrow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latin typeface="Arial Narrow"/>
                        </a:rPr>
                        <a:t>119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Arial Narrow"/>
                        </a:rPr>
                        <a:t>71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Arial Narrow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Arial Narrow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5156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latin typeface="Arial Narrow"/>
                        </a:rPr>
                        <a:t>L. PASTEUR</a:t>
                      </a:r>
                      <a:br>
                        <a:rPr lang="fr-FR" sz="1100" b="1" i="0" u="none" strike="noStrike">
                          <a:latin typeface="Arial Narrow"/>
                        </a:rPr>
                      </a:br>
                      <a:r>
                        <a:rPr lang="fr-FR" sz="1100" b="1" i="0" u="none" strike="noStrike">
                          <a:latin typeface="Arial Narrow"/>
                        </a:rPr>
                        <a:t>8 classes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Arial Narrow"/>
                        </a:rPr>
                        <a:t>341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Arial Narrow"/>
                        </a:rPr>
                        <a:t>173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Arial Narrow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latin typeface="Arial Narrow"/>
                        </a:rPr>
                        <a:t>144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Arial Narrow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Arial Narrow"/>
                        </a:rPr>
                        <a:t>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Arial Narrow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55155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latin typeface="Arial Narrow"/>
                        </a:rPr>
                        <a:t>BARBARA</a:t>
                      </a:r>
                      <a:br>
                        <a:rPr lang="fr-FR" sz="1100" b="1" i="0" u="none" strike="noStrike">
                          <a:latin typeface="Arial Narrow"/>
                        </a:rPr>
                      </a:br>
                      <a:r>
                        <a:rPr lang="fr-FR" sz="1100" b="1" i="0" u="none" strike="noStrike">
                          <a:latin typeface="Arial Narrow"/>
                        </a:rPr>
                        <a:t>12 classes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Arial Narrow"/>
                        </a:rPr>
                        <a:t>480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Arial Narrow"/>
                        </a:rPr>
                        <a:t>155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latin typeface="Arial Narrow"/>
                        </a:rPr>
                        <a:t>154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Arial Narrow"/>
                        </a:rPr>
                        <a:t>154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Arial Narrow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sécurité dans les écoles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fr-FR" dirty="0" smtClean="0"/>
              <a:t>Un travail de réflexion est en cours entre la ville et</a:t>
            </a:r>
          </a:p>
          <a:p>
            <a:pPr algn="just">
              <a:buNone/>
            </a:pPr>
            <a:r>
              <a:rPr lang="fr-FR" dirty="0" smtClean="0"/>
              <a:t>l’Education nationale sur la problématique de la sécurité </a:t>
            </a:r>
          </a:p>
          <a:p>
            <a:pPr algn="just">
              <a:buNone/>
            </a:pPr>
            <a:r>
              <a:rPr lang="fr-FR" dirty="0" smtClean="0"/>
              <a:t>dans les écoles :</a:t>
            </a:r>
          </a:p>
          <a:p>
            <a:pPr algn="just"/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 8 septembre dernier </a:t>
            </a:r>
            <a:r>
              <a:rPr lang="fr-FR" dirty="0" smtClean="0"/>
              <a:t>: rencontre avec le référent sécurité de l’Inspection de l’éducation nationale afin de rappeler les consignes de sécurité.</a:t>
            </a:r>
          </a:p>
          <a:p>
            <a:pPr algn="just"/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 20 septembre</a:t>
            </a:r>
            <a:r>
              <a:rPr lang="fr-FR" dirty="0" smtClean="0"/>
              <a:t>, rencontre notamment avec le Major </a:t>
            </a:r>
            <a:r>
              <a:rPr lang="fr-FR" dirty="0" err="1" smtClean="0"/>
              <a:t>Gresser</a:t>
            </a:r>
            <a:r>
              <a:rPr lang="fr-FR" dirty="0" smtClean="0"/>
              <a:t> afin d’établir les points de préconisations à adopter en matière de sécurité</a:t>
            </a:r>
            <a:r>
              <a:rPr lang="fr-FR" dirty="0" smtClean="0"/>
              <a:t>. Des visites des établissements scolaires sont en cours.</a:t>
            </a:r>
            <a:endParaRPr lang="fr-FR" dirty="0" smtClean="0"/>
          </a:p>
          <a:p>
            <a:pPr algn="just"/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 20 octobre</a:t>
            </a:r>
            <a:r>
              <a:rPr lang="fr-FR" dirty="0" smtClean="0"/>
              <a:t>, proposition d’un protocole général transmis à Mme la DASEN.</a:t>
            </a:r>
          </a:p>
          <a:p>
            <a:pPr algn="just"/>
            <a:r>
              <a:rPr lang="fr-FR" dirty="0" smtClean="0"/>
              <a:t>Des avenants au protocole sont en cours de rédaction afin d’identifier, école par école, les personnes responsables.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PROJETS A VENIR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Dispositif de prévention routière en direction des élèves de CE2, de CM2 ainsi que les classes à double niveau soit 754 élèves pour 28 classes</a:t>
            </a:r>
          </a:p>
          <a:p>
            <a:pPr algn="just"/>
            <a:endParaRPr lang="fr-F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fr-FR" dirty="0" smtClean="0"/>
              <a:t>Prévention aux gestes de premiers secours à l’attention des élèves de CM1 et classes à double niveau soit 414 élèves pour 16 classes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Mise à disposition de deux cars municipaux : 107 créneaux à la journée et 107 créneaux à la demi journée réservés en direction de toutes les classes pour les sorties pédagogiques ainsi que le transport des élèves en direction de la piscine</a:t>
            </a:r>
          </a:p>
          <a:p>
            <a:pPr algn="just"/>
            <a:endParaRPr lang="fr-F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fr-FR" dirty="0" smtClean="0"/>
              <a:t>Analyse de l’appel d’offre du marché de restauration scolaire </a:t>
            </a:r>
          </a:p>
          <a:p>
            <a:pPr algn="just"/>
            <a:endParaRPr lang="fr-F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Réflexion sur le périmètre scolaire</a:t>
            </a:r>
          </a:p>
          <a:p>
            <a:pPr algn="just"/>
            <a:endParaRPr lang="fr-F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équipes de direction périscolaire en maternelle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931224" cy="4947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2806"/>
                <a:gridCol w="1982806"/>
                <a:gridCol w="1982806"/>
                <a:gridCol w="1982806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Site périscolaire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Fonction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Agent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Diplôme de l'agent</a:t>
                      </a:r>
                    </a:p>
                  </a:txBody>
                  <a:tcPr marL="9525" marR="9525" marT="9525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Blancs 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bouleaux</a:t>
                      </a:r>
                    </a:p>
                    <a:p>
                      <a:pPr algn="ctr" fontAlgn="ctr"/>
                      <a:endParaRPr lang="fr-F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Directeur périscolaire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Elodie DIZI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BPJEPS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Adjoint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Loick Dorby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Bafd en cours</a:t>
                      </a:r>
                    </a:p>
                  </a:txBody>
                  <a:tcPr marL="9525" marR="9525" marT="9525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Capucines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Directeur périscolaire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Maëlle BOURDON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BAFD</a:t>
                      </a: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adjoint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Marie Muron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BAFA </a:t>
                      </a:r>
                    </a:p>
                  </a:txBody>
                  <a:tcPr marL="9525" marR="9525" marT="9525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Coquelicots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Directeur périscolaire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Clemence Reyberolles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BPJEPS</a:t>
                      </a: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Adjoint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Maïmouna Sankhare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BAFD en cours</a:t>
                      </a:r>
                    </a:p>
                  </a:txBody>
                  <a:tcPr marL="9525" marR="9525" marT="9525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Marguerites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Directeur périscolaire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Sonia Messaoudi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BAFD</a:t>
                      </a: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Adjoint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Abdel Belferoum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BPJEPS</a:t>
                      </a:r>
                    </a:p>
                  </a:txBody>
                  <a:tcPr marL="9525" marR="9525" marT="9525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Tulipes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Directeur périscolaire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Joseph Sene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BAFD 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 cours</a:t>
                      </a: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Adjoint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Catherine BOUTAND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BPJEPS</a:t>
                      </a:r>
                    </a:p>
                  </a:txBody>
                  <a:tcPr marL="9525" marR="9525" marT="9525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Barbara maternelle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Directeur périscolaire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Nathaëlle Paul Emile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Concours animateur</a:t>
                      </a: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adjoint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(Mama </a:t>
                      </a:r>
                      <a:r>
                        <a:rPr lang="es-E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Dibassy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 Nadia EL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JIDI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BAFD en cours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1674</Words>
  <Application>Microsoft Office PowerPoint</Application>
  <PresentationFormat>Affichage à l'écran (4:3)</PresentationFormat>
  <Paragraphs>872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Thème Office</vt:lpstr>
      <vt:lpstr>POINT RENTREE 2016-2017</vt:lpstr>
      <vt:lpstr>Plan de la présentation</vt:lpstr>
      <vt:lpstr>BILAN DE LA RENTREE SCOLAIRE 2016-2017</vt:lpstr>
      <vt:lpstr>BILAN DE LA RENTREE SCOLAIRE 2016-2017</vt:lpstr>
      <vt:lpstr>Le personnel</vt:lpstr>
      <vt:lpstr>Les élections de parents d’élèves</vt:lpstr>
      <vt:lpstr>La sécurité dans les écoles</vt:lpstr>
      <vt:lpstr>LES PROJETS A VENIR</vt:lpstr>
      <vt:lpstr>Les équipes de direction périscolaire en maternelle</vt:lpstr>
      <vt:lpstr>Les équipes de direction périscolaire en élémentaire</vt:lpstr>
      <vt:lpstr>ACCUEILS DE LOISIRS</vt:lpstr>
      <vt:lpstr>LES TAP (1/5)</vt:lpstr>
      <vt:lpstr>LES TAP (2/5)</vt:lpstr>
      <vt:lpstr>L’ENCADREMENT (3/5)</vt:lpstr>
      <vt:lpstr>LES EFFECTIFS ANIMATEURS(4/6)</vt:lpstr>
      <vt:lpstr>LES TAP (5/6) </vt:lpstr>
      <vt:lpstr>LES TAP (6/6)</vt:lpstr>
      <vt:lpstr>EN COURS</vt:lpstr>
      <vt:lpstr>INFOS A RETENIR</vt:lpstr>
      <vt:lpstr>Diapositive 20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 RENTREE 2016-2017</dc:title>
  <dc:creator>helene.martine</dc:creator>
  <cp:lastModifiedBy> </cp:lastModifiedBy>
  <cp:revision>41</cp:revision>
  <dcterms:created xsi:type="dcterms:W3CDTF">2016-11-07T10:00:51Z</dcterms:created>
  <dcterms:modified xsi:type="dcterms:W3CDTF">2016-11-08T17:24:09Z</dcterms:modified>
</cp:coreProperties>
</file>