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dirty="0">
                <a:solidFill>
                  <a:srgbClr val="945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D67AB-3281-4AC7-9AD5-11BD3985C5C9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5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D891-E6A4-4AA4-87CE-863C9E118EC8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9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544A-D9AC-4A5D-B39B-DB31C17B91C0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2692-7116-4DD8-B804-99070599A4EC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7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dirty="0">
                <a:solidFill>
                  <a:srgbClr val="945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E3DF-41D9-4F42-9B63-7C9E381A92A2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1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414B2-A549-44F2-AB57-3FDEFEC9B959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1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srgbClr val="945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srgbClr val="945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3C20-C38C-4A64-81C0-616CF77D0B32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1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B8F0-5277-4608-8B39-BB353959391D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A6D4-88DD-4EF7-B816-70FEBD42B7C9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8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dirty="0">
                <a:solidFill>
                  <a:srgbClr val="945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3841-0102-4752-9B91-B688C027772A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4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srgbClr val="945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85AA-0B5E-455D-B836-5398CCDA691D}" type="slidenum">
              <a:rPr lang="fr-FR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3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>
                  <a:alpha val="60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>
                  <a:alpha val="60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74E0B5-5A6D-483D-941F-763A8743632F}" type="slidenum">
              <a:rPr lang="fr-FR">
                <a:solidFill>
                  <a:prstClr val="white">
                    <a:alpha val="60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white">
                  <a:alpha val="60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9"/>
          <p:cNvSpPr>
            <a:spLocks noChangeArrowheads="1"/>
          </p:cNvSpPr>
          <p:nvPr/>
        </p:nvSpPr>
        <p:spPr bwMode="auto">
          <a:xfrm>
            <a:off x="6732588" y="2876550"/>
            <a:ext cx="874712" cy="407988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527675" y="2924175"/>
            <a:ext cx="915988" cy="217488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 dirty="0">
              <a:solidFill>
                <a:srgbClr val="9454C3"/>
              </a:solidFill>
              <a:latin typeface="Times New Roman" pitchFamily="18" charset="0"/>
            </a:endParaRPr>
          </a:p>
        </p:txBody>
      </p:sp>
      <p:cxnSp>
        <p:nvCxnSpPr>
          <p:cNvPr id="19460" name="Straight Connector 44"/>
          <p:cNvCxnSpPr>
            <a:cxnSpLocks noChangeShapeType="1"/>
          </p:cNvCxnSpPr>
          <p:nvPr/>
        </p:nvCxnSpPr>
        <p:spPr bwMode="auto">
          <a:xfrm>
            <a:off x="6588125" y="2697163"/>
            <a:ext cx="0" cy="2159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5528220" y="3292822"/>
            <a:ext cx="915988" cy="1000274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 dirty="0">
              <a:solidFill>
                <a:prstClr val="white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FF0000"/>
                </a:solidFill>
                <a:latin typeface="Times New Roman" pitchFamily="18" charset="0"/>
              </a:rPr>
              <a:t>Clients</a:t>
            </a:r>
            <a:endParaRPr lang="fr-FR" sz="1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100" b="1" dirty="0">
              <a:solidFill>
                <a:prstClr val="white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5867400" y="5300663"/>
            <a:ext cx="863600" cy="217487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19465" name="Rectangle 19"/>
          <p:cNvSpPr>
            <a:spLocks noChangeArrowheads="1"/>
          </p:cNvSpPr>
          <p:nvPr/>
        </p:nvSpPr>
        <p:spPr bwMode="auto">
          <a:xfrm>
            <a:off x="5868988" y="5589588"/>
            <a:ext cx="863600" cy="217487"/>
          </a:xfrm>
          <a:prstGeom prst="rect">
            <a:avLst/>
          </a:prstGeom>
          <a:solidFill>
            <a:srgbClr val="00B05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19466" name="Rectangle 19"/>
          <p:cNvSpPr>
            <a:spLocks noChangeArrowheads="1"/>
          </p:cNvSpPr>
          <p:nvPr/>
        </p:nvSpPr>
        <p:spPr bwMode="auto">
          <a:xfrm>
            <a:off x="5868988" y="5876925"/>
            <a:ext cx="863600" cy="217488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19467" name="TextBox 2"/>
          <p:cNvSpPr txBox="1">
            <a:spLocks noChangeArrowheads="1"/>
          </p:cNvSpPr>
          <p:nvPr/>
        </p:nvSpPr>
        <p:spPr bwMode="auto">
          <a:xfrm>
            <a:off x="6794500" y="5229225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400">
                <a:solidFill>
                  <a:prstClr val="white"/>
                </a:solidFill>
              </a:rPr>
              <a:t>Equity</a:t>
            </a:r>
          </a:p>
        </p:txBody>
      </p:sp>
      <p:sp>
        <p:nvSpPr>
          <p:cNvPr id="19468" name="TextBox 28"/>
          <p:cNvSpPr txBox="1">
            <a:spLocks noChangeArrowheads="1"/>
          </p:cNvSpPr>
          <p:nvPr/>
        </p:nvSpPr>
        <p:spPr bwMode="auto">
          <a:xfrm>
            <a:off x="6804025" y="5568950"/>
            <a:ext cx="1049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400">
                <a:solidFill>
                  <a:prstClr val="white"/>
                </a:solidFill>
              </a:rPr>
              <a:t>Bank Credit</a:t>
            </a:r>
          </a:p>
        </p:txBody>
      </p:sp>
      <p:sp>
        <p:nvSpPr>
          <p:cNvPr id="19469" name="TextBox 29"/>
          <p:cNvSpPr txBox="1">
            <a:spLocks noChangeArrowheads="1"/>
          </p:cNvSpPr>
          <p:nvPr/>
        </p:nvSpPr>
        <p:spPr bwMode="auto">
          <a:xfrm>
            <a:off x="6804025" y="585787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400">
                <a:solidFill>
                  <a:prstClr val="white"/>
                </a:solidFill>
              </a:rPr>
              <a:t>Cash</a:t>
            </a:r>
          </a:p>
        </p:txBody>
      </p:sp>
      <p:sp>
        <p:nvSpPr>
          <p:cNvPr id="19470" name="Rectangle 39"/>
          <p:cNvSpPr>
            <a:spLocks noChangeArrowheads="1"/>
          </p:cNvSpPr>
          <p:nvPr/>
        </p:nvSpPr>
        <p:spPr bwMode="auto">
          <a:xfrm>
            <a:off x="5508625" y="4365625"/>
            <a:ext cx="935038" cy="225425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19471" name="Text Box 9"/>
          <p:cNvSpPr txBox="1">
            <a:spLocks noChangeArrowheads="1"/>
          </p:cNvSpPr>
          <p:nvPr/>
        </p:nvSpPr>
        <p:spPr bwMode="auto">
          <a:xfrm>
            <a:off x="6229350" y="21304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1800" b="1">
                <a:solidFill>
                  <a:prstClr val="white"/>
                </a:solidFill>
              </a:rPr>
              <a:t>2013</a:t>
            </a:r>
          </a:p>
        </p:txBody>
      </p:sp>
      <p:cxnSp>
        <p:nvCxnSpPr>
          <p:cNvPr id="19472" name="Straight Connector 47"/>
          <p:cNvCxnSpPr>
            <a:cxnSpLocks noChangeShapeType="1"/>
          </p:cNvCxnSpPr>
          <p:nvPr/>
        </p:nvCxnSpPr>
        <p:spPr bwMode="auto">
          <a:xfrm flipV="1">
            <a:off x="5364163" y="2693988"/>
            <a:ext cx="2376487" cy="14287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5868988" y="5011738"/>
            <a:ext cx="863600" cy="217487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19474" name="TextBox 2"/>
          <p:cNvSpPr txBox="1">
            <a:spLocks noChangeArrowheads="1"/>
          </p:cNvSpPr>
          <p:nvPr/>
        </p:nvSpPr>
        <p:spPr bwMode="auto">
          <a:xfrm>
            <a:off x="6784975" y="4921250"/>
            <a:ext cx="1100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400">
                <a:solidFill>
                  <a:prstClr val="white"/>
                </a:solidFill>
              </a:rPr>
              <a:t>Fixed Assets</a:t>
            </a:r>
          </a:p>
        </p:txBody>
      </p:sp>
      <p:sp>
        <p:nvSpPr>
          <p:cNvPr id="19475" name="TextBox 60"/>
          <p:cNvSpPr txBox="1">
            <a:spLocks noChangeArrowheads="1"/>
          </p:cNvSpPr>
          <p:nvPr/>
        </p:nvSpPr>
        <p:spPr bwMode="auto">
          <a:xfrm>
            <a:off x="5726113" y="3429000"/>
            <a:ext cx="574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>
                <a:solidFill>
                  <a:prstClr val="white"/>
                </a:solidFill>
              </a:rPr>
              <a:t>R</a:t>
            </a:r>
          </a:p>
        </p:txBody>
      </p:sp>
      <p:cxnSp>
        <p:nvCxnSpPr>
          <p:cNvPr id="19476" name="Straight Arrow Connector 9"/>
          <p:cNvCxnSpPr>
            <a:cxnSpLocks noChangeShapeType="1"/>
          </p:cNvCxnSpPr>
          <p:nvPr/>
        </p:nvCxnSpPr>
        <p:spPr bwMode="auto">
          <a:xfrm flipH="1" flipV="1">
            <a:off x="3708400" y="3141663"/>
            <a:ext cx="1744663" cy="312737"/>
          </a:xfrm>
          <a:prstGeom prst="straightConnector1">
            <a:avLst/>
          </a:prstGeom>
          <a:noFill/>
          <a:ln w="28575" algn="ctr">
            <a:solidFill>
              <a:srgbClr val="FF5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2413000" y="2976563"/>
            <a:ext cx="1727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 err="1">
                <a:solidFill>
                  <a:prstClr val="white"/>
                </a:solidFill>
              </a:rPr>
              <a:t>Subprimes</a:t>
            </a:r>
            <a:endParaRPr lang="fr-FR" sz="1400" b="1" dirty="0">
              <a:solidFill>
                <a:prstClr val="white"/>
              </a:solidFill>
            </a:endParaRPr>
          </a:p>
        </p:txBody>
      </p:sp>
      <p:sp>
        <p:nvSpPr>
          <p:cNvPr id="19478" name="Rounded Rectangle 56"/>
          <p:cNvSpPr>
            <a:spLocks noChangeArrowheads="1"/>
          </p:cNvSpPr>
          <p:nvPr/>
        </p:nvSpPr>
        <p:spPr bwMode="auto">
          <a:xfrm>
            <a:off x="2339975" y="2876550"/>
            <a:ext cx="1295400" cy="5048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67544" y="548680"/>
            <a:ext cx="3559562" cy="792088"/>
          </a:xfrm>
          <a:prstGeom prst="rect">
            <a:avLst/>
          </a:prstGeom>
        </p:spPr>
        <p:txBody>
          <a:bodyPr tIns="0" rIns="45720" bIns="0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7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fr-FR" sz="4800" dirty="0" smtClean="0">
                <a:solidFill>
                  <a:srgbClr val="F0AD00">
                    <a:satMod val="150000"/>
                  </a:srgbClr>
                </a:solidFill>
                <a:latin typeface="Corbel"/>
              </a:rPr>
              <a:t>BANKING</a:t>
            </a:r>
            <a:endParaRPr lang="fr-FR" sz="4000" dirty="0">
              <a:solidFill>
                <a:srgbClr val="F0AD00">
                  <a:satMod val="150000"/>
                </a:srgbClr>
              </a:solidFill>
              <a:latin typeface="Corbel"/>
            </a:endParaRPr>
          </a:p>
        </p:txBody>
      </p:sp>
      <p:sp>
        <p:nvSpPr>
          <p:cNvPr id="19480" name="Rectangle 19"/>
          <p:cNvSpPr>
            <a:spLocks noChangeArrowheads="1"/>
          </p:cNvSpPr>
          <p:nvPr/>
        </p:nvSpPr>
        <p:spPr bwMode="auto">
          <a:xfrm>
            <a:off x="6732588" y="3348038"/>
            <a:ext cx="863600" cy="217487"/>
          </a:xfrm>
          <a:prstGeom prst="rect">
            <a:avLst/>
          </a:prstGeom>
          <a:solidFill>
            <a:srgbClr val="00B05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44" name="Rectangle 32"/>
          <p:cNvSpPr>
            <a:spLocks noChangeArrowheads="1"/>
          </p:cNvSpPr>
          <p:nvPr/>
        </p:nvSpPr>
        <p:spPr bwMode="auto">
          <a:xfrm>
            <a:off x="6732588" y="3644900"/>
            <a:ext cx="863600" cy="936625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19482" name="TextBox 61"/>
          <p:cNvSpPr txBox="1">
            <a:spLocks noChangeArrowheads="1"/>
          </p:cNvSpPr>
          <p:nvPr/>
        </p:nvSpPr>
        <p:spPr bwMode="auto">
          <a:xfrm>
            <a:off x="6875463" y="3803650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b="1">
                <a:solidFill>
                  <a:prstClr val="white"/>
                </a:solidFill>
              </a:rPr>
              <a:t>CD</a:t>
            </a:r>
          </a:p>
        </p:txBody>
      </p:sp>
      <p:sp>
        <p:nvSpPr>
          <p:cNvPr id="19484" name="Rounded Rectangle 56"/>
          <p:cNvSpPr>
            <a:spLocks noChangeArrowheads="1"/>
          </p:cNvSpPr>
          <p:nvPr/>
        </p:nvSpPr>
        <p:spPr bwMode="auto">
          <a:xfrm>
            <a:off x="2339975" y="3716338"/>
            <a:ext cx="1295400" cy="5048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11413" y="3789363"/>
            <a:ext cx="1727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 err="1">
                <a:solidFill>
                  <a:prstClr val="white"/>
                </a:solidFill>
              </a:rPr>
              <a:t>Greak</a:t>
            </a:r>
            <a:r>
              <a:rPr lang="fr-FR" sz="1400" b="1" dirty="0">
                <a:solidFill>
                  <a:prstClr val="white"/>
                </a:solidFill>
              </a:rPr>
              <a:t> </a:t>
            </a:r>
            <a:r>
              <a:rPr lang="fr-FR" sz="1400" b="1" dirty="0" err="1">
                <a:solidFill>
                  <a:prstClr val="white"/>
                </a:solidFill>
              </a:rPr>
              <a:t>Debt</a:t>
            </a:r>
            <a:endParaRPr lang="fr-FR" sz="1400" b="1" dirty="0">
              <a:solidFill>
                <a:prstClr val="white"/>
              </a:solidFill>
            </a:endParaRPr>
          </a:p>
        </p:txBody>
      </p:sp>
      <p:cxnSp>
        <p:nvCxnSpPr>
          <p:cNvPr id="19486" name="Straight Arrow Connector 9"/>
          <p:cNvCxnSpPr>
            <a:cxnSpLocks noChangeShapeType="1"/>
          </p:cNvCxnSpPr>
          <p:nvPr/>
        </p:nvCxnSpPr>
        <p:spPr bwMode="auto">
          <a:xfrm flipH="1">
            <a:off x="3708400" y="3803650"/>
            <a:ext cx="1655763" cy="165100"/>
          </a:xfrm>
          <a:prstGeom prst="straightConnector1">
            <a:avLst/>
          </a:prstGeom>
          <a:noFill/>
          <a:ln w="28575" algn="ctr">
            <a:solidFill>
              <a:srgbClr val="FF5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49"/>
          <p:cNvSpPr txBox="1"/>
          <p:nvPr/>
        </p:nvSpPr>
        <p:spPr>
          <a:xfrm>
            <a:off x="2411413" y="2997200"/>
            <a:ext cx="1727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 err="1">
                <a:solidFill>
                  <a:prstClr val="white"/>
                </a:solidFill>
              </a:rPr>
              <a:t>Subprimes</a:t>
            </a:r>
            <a:endParaRPr lang="fr-FR" sz="1400" b="1" dirty="0">
              <a:solidFill>
                <a:prstClr val="white"/>
              </a:solidFill>
            </a:endParaRPr>
          </a:p>
        </p:txBody>
      </p:sp>
      <p:sp>
        <p:nvSpPr>
          <p:cNvPr id="19488" name="Rounded Rectangle 56"/>
          <p:cNvSpPr>
            <a:spLocks noChangeArrowheads="1"/>
          </p:cNvSpPr>
          <p:nvPr/>
        </p:nvSpPr>
        <p:spPr bwMode="auto">
          <a:xfrm>
            <a:off x="2339975" y="4579938"/>
            <a:ext cx="1295400" cy="5048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z="1600">
              <a:solidFill>
                <a:srgbClr val="9454C3"/>
              </a:solidFill>
              <a:latin typeface="Times New Roman" pitchFamily="18" charset="0"/>
            </a:endParaRPr>
          </a:p>
        </p:txBody>
      </p:sp>
      <p:sp>
        <p:nvSpPr>
          <p:cNvPr id="31" name="TextBox 49"/>
          <p:cNvSpPr txBox="1"/>
          <p:nvPr/>
        </p:nvSpPr>
        <p:spPr>
          <a:xfrm>
            <a:off x="2411413" y="4633913"/>
            <a:ext cx="17272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 err="1">
                <a:solidFill>
                  <a:prstClr val="white"/>
                </a:solidFill>
              </a:rPr>
              <a:t>Property</a:t>
            </a:r>
            <a:r>
              <a:rPr lang="fr-FR" sz="1400" b="1" dirty="0">
                <a:solidFill>
                  <a:prstClr val="white"/>
                </a:solidFill>
              </a:rPr>
              <a:t> </a:t>
            </a:r>
          </a:p>
        </p:txBody>
      </p:sp>
      <p:cxnSp>
        <p:nvCxnSpPr>
          <p:cNvPr id="19490" name="Straight Arrow Connector 9"/>
          <p:cNvCxnSpPr>
            <a:cxnSpLocks noChangeShapeType="1"/>
          </p:cNvCxnSpPr>
          <p:nvPr/>
        </p:nvCxnSpPr>
        <p:spPr bwMode="auto">
          <a:xfrm flipH="1">
            <a:off x="3708400" y="4113213"/>
            <a:ext cx="1744663" cy="684212"/>
          </a:xfrm>
          <a:prstGeom prst="straightConnector1">
            <a:avLst/>
          </a:prstGeom>
          <a:noFill/>
          <a:ln w="28575" algn="ctr">
            <a:solidFill>
              <a:srgbClr val="FF5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7380288" y="260350"/>
            <a:ext cx="154781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FR" sz="1000" b="1" dirty="0">
                <a:solidFill>
                  <a:prstClr val="white"/>
                </a:solidFill>
                <a:latin typeface="Arial" charset="0"/>
              </a:rPr>
              <a:t>OVERVIEW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FR" sz="1000" b="1" dirty="0">
                <a:solidFill>
                  <a:prstClr val="white"/>
                </a:solidFill>
                <a:latin typeface="Arial" charset="0"/>
              </a:rPr>
              <a:t>ORGANIZATION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FR" sz="1000" b="1" dirty="0">
                <a:solidFill>
                  <a:prstClr val="white"/>
                </a:solidFill>
                <a:latin typeface="Arial" charset="0"/>
              </a:rPr>
              <a:t>B/S STRUCTURE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FR" sz="1000" b="1" dirty="0">
                <a:solidFill>
                  <a:prstClr val="white"/>
                </a:solidFill>
                <a:latin typeface="Arial" charset="0"/>
              </a:rPr>
              <a:t>REGULATORY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FR" sz="1000" b="1" dirty="0">
                <a:solidFill>
                  <a:prstClr val="white"/>
                </a:solidFill>
                <a:latin typeface="Arial" charset="0"/>
              </a:rPr>
              <a:t>CREDIT        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FR" sz="1000" b="1" dirty="0">
                <a:solidFill>
                  <a:prstClr val="white"/>
                </a:solidFill>
                <a:latin typeface="Arial" charset="0"/>
              </a:rPr>
              <a:t>OTHER FINANCE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FR" sz="1000" b="1" dirty="0">
                <a:solidFill>
                  <a:prstClr val="white"/>
                </a:solidFill>
                <a:latin typeface="Arial" charset="0"/>
              </a:rPr>
              <a:t>FOCUS     </a:t>
            </a: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3707905" y="548680"/>
            <a:ext cx="3096344" cy="72008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prstClr val="white"/>
                </a:solidFill>
                <a:effectLst>
                  <a:outerShdw blurRad="38100" dist="38100" dir="2700000" algn="tl">
                    <a:srgbClr val="0000FF"/>
                  </a:outerShdw>
                </a:effectLst>
                <a:latin typeface="Arial" charset="0"/>
              </a:rPr>
              <a:t> </a:t>
            </a:r>
            <a:r>
              <a:rPr lang="fr-FR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FF"/>
                  </a:outerShdw>
                </a:effectLst>
                <a:latin typeface="Arial" charset="0"/>
              </a:rPr>
              <a:t>Cyprus</a:t>
            </a:r>
            <a:r>
              <a:rPr lang="fr-FR" b="1" dirty="0">
                <a:solidFill>
                  <a:prstClr val="white"/>
                </a:solidFill>
                <a:effectLst>
                  <a:outerShdw blurRad="38100" dist="38100" dir="2700000" algn="tl">
                    <a:srgbClr val="0000FF"/>
                  </a:outerShdw>
                </a:effectLst>
                <a:latin typeface="Arial" charset="0"/>
              </a:rPr>
              <a:t> </a:t>
            </a:r>
            <a:r>
              <a:rPr lang="fr-FR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FF"/>
                  </a:outerShdw>
                </a:effectLst>
                <a:latin typeface="Arial" charset="0"/>
              </a:rPr>
              <a:t>Crisis</a:t>
            </a:r>
            <a:r>
              <a:rPr lang="fr-FR" b="1" dirty="0">
                <a:solidFill>
                  <a:prstClr val="white"/>
                </a:solidFill>
                <a:effectLst>
                  <a:outerShdw blurRad="38100" dist="38100" dir="2700000" algn="tl">
                    <a:srgbClr val="0000FF"/>
                  </a:outerShdw>
                </a:effectLst>
                <a:latin typeface="Arial" charset="0"/>
              </a:rPr>
              <a:t> – </a:t>
            </a:r>
            <a:r>
              <a:rPr lang="fr-FR" b="1" dirty="0">
                <a:solidFill>
                  <a:prstClr val="white"/>
                </a:solidFill>
                <a:effectLst>
                  <a:outerShdw blurRad="38100" dist="38100" dir="2700000" algn="tl">
                    <a:srgbClr val="0000FF"/>
                  </a:outerShdw>
                </a:effectLst>
                <a:latin typeface="Arial" charset="0"/>
              </a:rPr>
              <a:t>3</a:t>
            </a:r>
            <a:endParaRPr lang="fr-FR" b="1" dirty="0">
              <a:solidFill>
                <a:prstClr val="white"/>
              </a:solidFill>
              <a:effectLst>
                <a:outerShdw blurRad="38100" dist="38100" dir="2700000" algn="tl">
                  <a:srgbClr val="0000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5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948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94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84" grpId="0" animBg="1"/>
      <p:bldP spid="1948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Élémentaire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</dc:creator>
  <cp:lastModifiedBy>Aurélien</cp:lastModifiedBy>
  <cp:revision>2</cp:revision>
  <dcterms:created xsi:type="dcterms:W3CDTF">2013-10-01T09:59:47Z</dcterms:created>
  <dcterms:modified xsi:type="dcterms:W3CDTF">2013-10-01T10:03:04Z</dcterms:modified>
</cp:coreProperties>
</file>