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64" r:id="rId3"/>
  </p:sldIdLst>
  <p:sldSz cx="9144000" cy="6858000" type="screen4x3"/>
  <p:notesSz cx="6648450" cy="97742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0000"/>
    <a:srgbClr val="31FB44"/>
    <a:srgbClr val="05AFAB"/>
    <a:srgbClr val="8CFCF9"/>
    <a:srgbClr val="0A77BA"/>
    <a:srgbClr val="21518B"/>
    <a:srgbClr val="193D69"/>
    <a:srgbClr val="FE9802"/>
    <a:srgbClr val="2B9544"/>
    <a:srgbClr val="2686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6374" autoAdjust="0"/>
  </p:normalViewPr>
  <p:slideViewPr>
    <p:cSldViewPr snapToGrid="0" snapToObjects="1">
      <p:cViewPr varScale="1">
        <p:scale>
          <a:sx n="69" d="100"/>
          <a:sy n="69" d="100"/>
        </p:scale>
        <p:origin x="-150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A8551A-8A0E-4264-94F5-902636E0EB13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https://www.leetchi.com/c/soutien-a-la-famille-de-patric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nunpdcp.blog4ever.com/" TargetMode="External"/><Relationship Id="rId2" Type="http://schemas.openxmlformats.org/officeDocument/2006/relationships/hyperlink" Target="mailto:syndicat.snu-hdf@pole-emploi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http://www.facebook.com/public/Snu-H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27221" y="1897128"/>
            <a:ext cx="3923766" cy="3219645"/>
          </a:xfr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FR" sz="1400" dirty="0"/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/>
          </a:p>
          <a:p>
            <a:pPr marL="0" indent="0">
              <a:spcBef>
                <a:spcPts val="0"/>
              </a:spcBef>
              <a:buNone/>
            </a:pPr>
            <a:endParaRPr lang="fr-FR" sz="1400" dirty="0"/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/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/>
          </a:p>
          <a:p>
            <a:pPr marL="0" indent="0">
              <a:spcBef>
                <a:spcPts val="0"/>
              </a:spcBef>
              <a:buNone/>
            </a:pPr>
            <a:endParaRPr lang="fr-FR" sz="1400" dirty="0" smtClean="0"/>
          </a:p>
          <a:p>
            <a:pPr marL="0" indent="0">
              <a:spcBef>
                <a:spcPts val="0"/>
              </a:spcBef>
              <a:buNone/>
            </a:pPr>
            <a:endParaRPr lang="fr-FR" sz="1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2913" y="325961"/>
            <a:ext cx="3673217" cy="465753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L’Echo </a:t>
            </a:r>
            <a:r>
              <a:rPr lang="fr-FR" sz="2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public </a:t>
            </a: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n°20</a:t>
            </a:r>
            <a:endParaRPr lang="fr-FR" sz="24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66" y="55314"/>
            <a:ext cx="991565" cy="8228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163119" y="432809"/>
            <a:ext cx="1518605" cy="286232"/>
          </a:xfrm>
          <a:prstGeom prst="rect">
            <a:avLst/>
          </a:prstGeom>
          <a:noFill/>
          <a:ln w="22225">
            <a:noFill/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indent="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fr-FR" b="1" dirty="0" smtClean="0"/>
              <a:t>Février 2021</a:t>
            </a:r>
            <a:endParaRPr lang="fr-FR" b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" name="Espace réservé du contenu 8">
            <a:extLst>
              <a:ext uri="{FF2B5EF4-FFF2-40B4-BE49-F238E27FC236}">
                <a16:creationId xmlns="" xmlns:a16="http://schemas.microsoft.com/office/drawing/2014/main" id="{455922FC-B235-4DE4-B417-E5E538ED0183}"/>
              </a:ext>
            </a:extLst>
          </p:cNvPr>
          <p:cNvSpPr txBox="1">
            <a:spLocks/>
          </p:cNvSpPr>
          <p:nvPr/>
        </p:nvSpPr>
        <p:spPr>
          <a:xfrm>
            <a:off x="4257067" y="1164800"/>
            <a:ext cx="4952248" cy="5634189"/>
          </a:xfrm>
          <a:prstGeom prst="rect">
            <a:avLst/>
          </a:prstGeom>
          <a:solidFill>
            <a:srgbClr val="0A77BA"/>
          </a:solidFill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1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Image 10" descr="https://static.blog4ever.com/2015/01/793181/big_drame-de-valence_88943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146" y="1303240"/>
            <a:ext cx="4540089" cy="535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Espace réservé du contenu 3">
            <a:extLst>
              <a:ext uri="{FF2B5EF4-FFF2-40B4-BE49-F238E27FC236}">
                <a16:creationId xmlns="" xmlns:a16="http://schemas.microsoft.com/office/drawing/2014/main" id="{EDB8AF75-4E52-478D-A26E-95D9D2E13879}"/>
              </a:ext>
            </a:extLst>
          </p:cNvPr>
          <p:cNvSpPr txBox="1">
            <a:spLocks/>
          </p:cNvSpPr>
          <p:nvPr/>
        </p:nvSpPr>
        <p:spPr>
          <a:xfrm>
            <a:off x="441878" y="5373715"/>
            <a:ext cx="3031916" cy="1404678"/>
          </a:xfrm>
          <a:prstGeom prst="rect">
            <a:avLst/>
          </a:prstGeo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pPr algn="just"/>
            <a:endParaRPr lang="fr-FR" sz="500" b="0" dirty="0" smtClean="0"/>
          </a:p>
          <a:p>
            <a:endParaRPr lang="fr-FR" sz="1100" dirty="0" smtClean="0">
              <a:solidFill>
                <a:srgbClr val="26863D"/>
              </a:solidFill>
            </a:endParaRPr>
          </a:p>
          <a:p>
            <a:endParaRPr lang="fr-FR" sz="1100" dirty="0">
              <a:solidFill>
                <a:srgbClr val="26863D"/>
              </a:solidFill>
            </a:endParaRPr>
          </a:p>
          <a:p>
            <a:endParaRPr lang="fr-FR" sz="1100" b="0" dirty="0" smtClean="0"/>
          </a:p>
          <a:p>
            <a:endParaRPr lang="fr-FR" sz="800" b="0" dirty="0" smtClean="0"/>
          </a:p>
          <a:p>
            <a:r>
              <a:rPr lang="fr-FR" sz="1100" b="0" dirty="0" smtClean="0"/>
              <a:t>Pour </a:t>
            </a:r>
            <a:r>
              <a:rPr lang="fr-FR" sz="1100" b="0" dirty="0"/>
              <a:t>participer à la cagnotte qui lui est dédiée : </a:t>
            </a:r>
            <a:r>
              <a:rPr lang="fr-FR" sz="1100" b="0" u="sng" dirty="0">
                <a:hlinkClick r:id="rId4" tooltip="(ouverture dans une nouvelle fenêtre)"/>
              </a:rPr>
              <a:t>https://</a:t>
            </a:r>
            <a:r>
              <a:rPr lang="fr-FR" sz="1100" b="0" u="sng" dirty="0" smtClean="0">
                <a:hlinkClick r:id="rId4" tooltip="(ouverture dans une nouvelle fenêtre)"/>
              </a:rPr>
              <a:t>www.leetchi.com/c/soutien-a-la-famille-de-patricia</a:t>
            </a:r>
            <a:endParaRPr lang="fr-FR" sz="1200" b="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7934" y="5470205"/>
            <a:ext cx="1175795" cy="693313"/>
          </a:xfrm>
          <a:prstGeom prst="rect">
            <a:avLst/>
          </a:prstGeom>
        </p:spPr>
      </p:pic>
      <p:pic>
        <p:nvPicPr>
          <p:cNvPr id="1036" name="Image 9" descr="cagnotte_patric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699" y="2630919"/>
            <a:ext cx="3462677" cy="234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7221" y="1092752"/>
            <a:ext cx="3999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fr-FR" sz="1000" dirty="0" smtClean="0">
              <a:solidFill>
                <a:srgbClr val="FFFFFF"/>
              </a:solidFill>
              <a:highlight>
                <a:srgbClr val="000000"/>
              </a:highligh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000" dirty="0" smtClean="0">
                <a:solidFill>
                  <a:srgbClr val="FFFFFF"/>
                </a:solidFill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Les </a:t>
            </a:r>
            <a:r>
              <a:rPr lang="fr-FR" sz="1000" dirty="0">
                <a:solidFill>
                  <a:srgbClr val="FFFFFF"/>
                </a:solidFill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obsèques de Patricia </a:t>
            </a:r>
            <a:r>
              <a:rPr lang="fr-FR" sz="1000" dirty="0" err="1">
                <a:solidFill>
                  <a:srgbClr val="FFFFFF"/>
                </a:solidFill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Pasquion</a:t>
            </a:r>
            <a:r>
              <a:rPr lang="fr-FR" sz="1000" dirty="0">
                <a:solidFill>
                  <a:srgbClr val="FFFFFF"/>
                </a:solidFill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fr-FR" sz="1000" dirty="0" smtClean="0">
                <a:solidFill>
                  <a:srgbClr val="FFFFFF"/>
                </a:solidFill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se sont tenues </a:t>
            </a:r>
            <a:r>
              <a:rPr lang="fr-FR" sz="1000" dirty="0">
                <a:solidFill>
                  <a:srgbClr val="FFFFFF"/>
                </a:solidFill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samedi dernier à Saint-Vincent-la-Commanderie, dans la Drôme</a:t>
            </a:r>
            <a:endParaRPr lang="fr-FR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highlight>
                  <a:srgbClr val="0000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Le SNU voulait une nouvelle fois lui rendre hommage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04446" y="998938"/>
            <a:ext cx="45719" cy="52544"/>
          </a:xfrm>
        </p:spPr>
        <p:txBody>
          <a:bodyPr>
            <a:noAutofit/>
          </a:bodyPr>
          <a:lstStyle/>
          <a:p>
            <a:r>
              <a:rPr lang="fr-FR" sz="16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56888" y="1481885"/>
            <a:ext cx="3963859" cy="3306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000" i="1" dirty="0"/>
              <a:t> </a:t>
            </a:r>
            <a:endParaRPr lang="fr-FR" sz="600" b="1" dirty="0">
              <a:solidFill>
                <a:schemeClr val="tx2"/>
              </a:solidFill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4598" y="291110"/>
            <a:ext cx="8494804" cy="659745"/>
          </a:xfrm>
          <a:ln w="20320">
            <a:solidFill>
              <a:schemeClr val="accent6">
                <a:lumMod val="60000"/>
                <a:lumOff val="40000"/>
              </a:schemeClr>
            </a:solidFill>
          </a:ln>
          <a:effectLst>
            <a:glow rad="76200">
              <a:schemeClr val="accent6">
                <a:satMod val="175000"/>
                <a:alpha val="27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fr-FR" sz="5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51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Flash</a:t>
            </a:r>
          </a:p>
          <a:p>
            <a:pPr marL="0" indent="0" algn="ctr">
              <a:buNone/>
            </a:pP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 Campagne </a:t>
            </a: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EPA </a:t>
            </a: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aura lieu </a:t>
            </a: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 </a:t>
            </a: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1er Février au 30 Avril 2021. Vous avez la possibilité de poser ½ journée pour préparer votre EPA.</a:t>
            </a:r>
          </a:p>
          <a:p>
            <a:pPr marL="0" indent="0" algn="ctr">
              <a:buNone/>
            </a:pP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Attention</a:t>
            </a:r>
            <a:r>
              <a:rPr lang="fr-FR" sz="40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la classification étant en cours, l’ELD peut vous rattacher à un emploi du référentiel des </a:t>
            </a: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métiers </a:t>
            </a:r>
            <a:r>
              <a:rPr lang="fr-FR" sz="40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mais l’ELD ne peut vous obliger à réaliser l’autodiagnostic des compétences technique, et Atout </a:t>
            </a:r>
            <a:r>
              <a:rPr lang="fr-FR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Agent.</a:t>
            </a:r>
            <a:endParaRPr lang="fr-FR" sz="40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4000" dirty="0"/>
              <a:t> </a:t>
            </a:r>
          </a:p>
          <a:p>
            <a:pPr marL="0" indent="0">
              <a:buNone/>
            </a:pPr>
            <a:endParaRPr lang="fr-FR" sz="3200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fr-FR" sz="32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    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="" xmlns:a16="http://schemas.microsoft.com/office/drawing/2014/main" id="{455922FC-B235-4DE4-B417-E5E538ED018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786438" y="1258611"/>
            <a:ext cx="3231134" cy="3884889"/>
          </a:xfr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fr-FR" sz="1400" dirty="0" smtClean="0"/>
              <a:t> </a:t>
            </a:r>
            <a:r>
              <a:rPr lang="fr-FR" sz="1400" b="1" dirty="0">
                <a:solidFill>
                  <a:srgbClr val="26863D"/>
                </a:solidFill>
              </a:rPr>
              <a:t>Classification des Agents Publics</a:t>
            </a:r>
          </a:p>
          <a:p>
            <a:pPr marL="0" indent="0">
              <a:buNone/>
            </a:pPr>
            <a:r>
              <a:rPr lang="fr-FR" sz="1400" b="1" dirty="0" smtClean="0">
                <a:solidFill>
                  <a:srgbClr val="26863D"/>
                </a:solidFill>
              </a:rPr>
              <a:t> </a:t>
            </a:r>
            <a:r>
              <a:rPr lang="fr-FR" sz="900" dirty="0">
                <a:solidFill>
                  <a:srgbClr val="193D69"/>
                </a:solidFill>
              </a:rPr>
              <a:t>Le déploiement de la nouvelle classification a commencé depuis le 1er Février par un premier courrier de </a:t>
            </a:r>
            <a:r>
              <a:rPr lang="fr-FR" sz="900" dirty="0" smtClean="0">
                <a:solidFill>
                  <a:srgbClr val="193D69"/>
                </a:solidFill>
              </a:rPr>
              <a:t>repositionnement </a:t>
            </a:r>
            <a:r>
              <a:rPr lang="fr-FR" sz="900" dirty="0">
                <a:solidFill>
                  <a:srgbClr val="193D69"/>
                </a:solidFill>
              </a:rPr>
              <a:t>automatique des agents dans une catégorie, un nouveau niveau et un échelon, à partir de leur niveau et de leur échelon </a:t>
            </a:r>
            <a:r>
              <a:rPr lang="fr-FR" sz="900" dirty="0" smtClean="0">
                <a:solidFill>
                  <a:srgbClr val="193D69"/>
                </a:solidFill>
              </a:rPr>
              <a:t>actuel.</a:t>
            </a:r>
            <a:endParaRPr lang="fr-FR" sz="900" dirty="0">
              <a:solidFill>
                <a:srgbClr val="193D69"/>
              </a:solidFill>
            </a:endParaRPr>
          </a:p>
          <a:p>
            <a:pPr marL="0" indent="0">
              <a:buNone/>
            </a:pPr>
            <a:r>
              <a:rPr lang="fr-FR" sz="900" dirty="0">
                <a:solidFill>
                  <a:srgbClr val="193D69"/>
                </a:solidFill>
              </a:rPr>
              <a:t> </a:t>
            </a:r>
          </a:p>
          <a:p>
            <a:pPr marL="0" indent="0">
              <a:buNone/>
            </a:pPr>
            <a:r>
              <a:rPr lang="fr-FR" sz="900" dirty="0">
                <a:solidFill>
                  <a:srgbClr val="193D69"/>
                </a:solidFill>
              </a:rPr>
              <a:t>Après les 2 </a:t>
            </a:r>
            <a:r>
              <a:rPr lang="fr-FR" sz="900" dirty="0" err="1" smtClean="0">
                <a:solidFill>
                  <a:srgbClr val="193D69"/>
                </a:solidFill>
              </a:rPr>
              <a:t>audios</a:t>
            </a:r>
            <a:r>
              <a:rPr lang="fr-FR" sz="900" dirty="0" smtClean="0">
                <a:solidFill>
                  <a:srgbClr val="193D69"/>
                </a:solidFill>
              </a:rPr>
              <a:t> </a:t>
            </a:r>
            <a:r>
              <a:rPr lang="fr-FR" sz="900" dirty="0">
                <a:solidFill>
                  <a:srgbClr val="193D69"/>
                </a:solidFill>
              </a:rPr>
              <a:t>de moins de 30 mn </a:t>
            </a:r>
            <a:r>
              <a:rPr lang="fr-FR" sz="900" dirty="0" smtClean="0">
                <a:solidFill>
                  <a:srgbClr val="193D69"/>
                </a:solidFill>
              </a:rPr>
              <a:t>réalisées </a:t>
            </a:r>
            <a:r>
              <a:rPr lang="fr-FR" sz="900" dirty="0">
                <a:solidFill>
                  <a:srgbClr val="193D69"/>
                </a:solidFill>
              </a:rPr>
              <a:t>par la DR, sans aucun échange possible, ni aucune considération envers les collègues </a:t>
            </a:r>
            <a:r>
              <a:rPr lang="fr-FR" sz="900" dirty="0" smtClean="0">
                <a:solidFill>
                  <a:srgbClr val="193D69"/>
                </a:solidFill>
              </a:rPr>
              <a:t>inscrits, </a:t>
            </a:r>
            <a:r>
              <a:rPr lang="fr-FR" sz="900" dirty="0">
                <a:solidFill>
                  <a:srgbClr val="193D69"/>
                </a:solidFill>
              </a:rPr>
              <a:t>ni réponses aux questions </a:t>
            </a:r>
            <a:r>
              <a:rPr lang="fr-FR" sz="900" dirty="0" smtClean="0">
                <a:solidFill>
                  <a:srgbClr val="193D69"/>
                </a:solidFill>
              </a:rPr>
              <a:t>posées </a:t>
            </a:r>
            <a:r>
              <a:rPr lang="fr-FR" sz="900" dirty="0">
                <a:solidFill>
                  <a:srgbClr val="193D69"/>
                </a:solidFill>
              </a:rPr>
              <a:t>sur le filaire…La </a:t>
            </a:r>
            <a:r>
              <a:rPr lang="fr-FR" sz="900" dirty="0" smtClean="0">
                <a:solidFill>
                  <a:srgbClr val="193D69"/>
                </a:solidFill>
              </a:rPr>
              <a:t>DG </a:t>
            </a:r>
            <a:r>
              <a:rPr lang="fr-FR" sz="900" dirty="0">
                <a:solidFill>
                  <a:srgbClr val="193D69"/>
                </a:solidFill>
              </a:rPr>
              <a:t>a fait une nouvelle bourde en envoyant ce courrier de repositionnement fin Janvier et en </a:t>
            </a:r>
            <a:r>
              <a:rPr lang="fr-FR" sz="900" dirty="0" smtClean="0">
                <a:solidFill>
                  <a:srgbClr val="193D69"/>
                </a:solidFill>
              </a:rPr>
              <a:t>le </a:t>
            </a:r>
            <a:r>
              <a:rPr lang="fr-FR" sz="900" dirty="0">
                <a:solidFill>
                  <a:srgbClr val="193D69"/>
                </a:solidFill>
              </a:rPr>
              <a:t>datant au 27 </a:t>
            </a:r>
            <a:r>
              <a:rPr lang="fr-FR" sz="900" dirty="0" smtClean="0">
                <a:solidFill>
                  <a:srgbClr val="193D69"/>
                </a:solidFill>
              </a:rPr>
              <a:t>Février</a:t>
            </a:r>
            <a:r>
              <a:rPr lang="fr-FR" sz="900" dirty="0">
                <a:solidFill>
                  <a:srgbClr val="193D69"/>
                </a:solidFill>
              </a:rPr>
              <a:t> ! une nouvelle fois, quel manque de sérieux envers les agents de droit public </a:t>
            </a:r>
            <a:r>
              <a:rPr lang="fr-FR" sz="900" dirty="0" smtClean="0">
                <a:solidFill>
                  <a:srgbClr val="193D69"/>
                </a:solidFill>
              </a:rPr>
              <a:t>d’envoyer un courrier comportant une telle erreur !</a:t>
            </a:r>
            <a:endParaRPr lang="fr-FR" sz="900" dirty="0">
              <a:solidFill>
                <a:srgbClr val="193D69"/>
              </a:solidFill>
            </a:endParaRPr>
          </a:p>
          <a:p>
            <a:pPr marL="0" indent="0">
              <a:buNone/>
            </a:pPr>
            <a:endParaRPr lang="fr-FR" sz="600" dirty="0">
              <a:solidFill>
                <a:srgbClr val="193D69"/>
              </a:solidFill>
            </a:endParaRPr>
          </a:p>
          <a:p>
            <a:pPr marL="0" indent="0">
              <a:buNone/>
            </a:pPr>
            <a:r>
              <a:rPr lang="fr-FR" sz="900" dirty="0">
                <a:solidFill>
                  <a:srgbClr val="193D69"/>
                </a:solidFill>
              </a:rPr>
              <a:t>Pour ce premier courrier, le SNU vous rappelle qu’il n’y a pas de possibilité de recours car il s’agit d’une opération de repositionnement automatique</a:t>
            </a:r>
          </a:p>
          <a:p>
            <a:pPr marL="0" indent="0" algn="ctr">
              <a:buNone/>
            </a:pPr>
            <a:r>
              <a:rPr lang="fr-FR" sz="1050" b="1" dirty="0">
                <a:solidFill>
                  <a:srgbClr val="193D69"/>
                </a:solidFill>
              </a:rPr>
              <a:t> </a:t>
            </a:r>
            <a:r>
              <a:rPr lang="fr-FR" sz="1050" b="1" dirty="0" smtClean="0">
                <a:solidFill>
                  <a:srgbClr val="FF0000"/>
                </a:solidFill>
              </a:rPr>
              <a:t>LE </a:t>
            </a:r>
            <a:r>
              <a:rPr lang="fr-FR" sz="1050" b="1" dirty="0">
                <a:solidFill>
                  <a:srgbClr val="FF0000"/>
                </a:solidFill>
              </a:rPr>
              <a:t>SNU ET LES AGENTS PUBLICS ATTENDENT DE LA DIRECTION, RESPECT ET CONSIDERATION.</a:t>
            </a:r>
          </a:p>
          <a:p>
            <a:pPr marL="0" indent="0" algn="ctr">
              <a:buNone/>
            </a:pPr>
            <a:r>
              <a:rPr lang="fr-FR" sz="1050" b="1" dirty="0" smtClean="0">
                <a:solidFill>
                  <a:srgbClr val="FF0000"/>
                </a:solidFill>
              </a:rPr>
              <a:t>LES INEGALITES DOIVENT CESSER DE SE CREUSER </a:t>
            </a:r>
            <a:r>
              <a:rPr lang="fr-FR" sz="1050" b="1" dirty="0" smtClean="0">
                <a:solidFill>
                  <a:srgbClr val="FF0000"/>
                </a:solidFill>
              </a:rPr>
              <a:t>IL </a:t>
            </a:r>
            <a:r>
              <a:rPr lang="fr-FR" sz="1050" b="1" dirty="0">
                <a:solidFill>
                  <a:srgbClr val="FF0000"/>
                </a:solidFill>
              </a:rPr>
              <a:t>N’EST JAMAIS TROP TARD POUR ECOUTER LES AGENTS DE DROIT PUBLIC </a:t>
            </a:r>
          </a:p>
          <a:p>
            <a:pPr marL="0" indent="0" algn="ctr">
              <a:lnSpc>
                <a:spcPct val="90000"/>
              </a:lnSpc>
              <a:buNone/>
            </a:pPr>
            <a:endParaRPr lang="fr-FR" sz="1400" b="1" dirty="0" smtClean="0">
              <a:solidFill>
                <a:srgbClr val="26863D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fr-FR" sz="1400" b="1" dirty="0">
              <a:solidFill>
                <a:srgbClr val="26863D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fr-FR" sz="1400" b="1" dirty="0" smtClean="0">
              <a:solidFill>
                <a:srgbClr val="26863D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02833" y="6331505"/>
            <a:ext cx="5034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800" b="1" dirty="0"/>
              <a:t>Coordonnées du Syndicat SNU Pole emploi : </a:t>
            </a:r>
            <a:r>
              <a:rPr lang="fr-FR" sz="800" b="1" dirty="0" smtClean="0"/>
              <a:t> </a:t>
            </a:r>
            <a:r>
              <a:rPr lang="fr-FR" sz="800" b="1" u="sng" dirty="0" smtClean="0">
                <a:hlinkClick r:id="rId2"/>
              </a:rPr>
              <a:t>syndicat.snu-hdf@pole-emploi.fr</a:t>
            </a:r>
            <a:r>
              <a:rPr lang="fr-FR" sz="800" b="1" u="sng" dirty="0" smtClean="0"/>
              <a:t> / </a:t>
            </a:r>
            <a:r>
              <a:rPr lang="fr-FR" sz="800" b="1" u="sng" dirty="0" smtClean="0">
                <a:hlinkClick r:id="rId3"/>
              </a:rPr>
              <a:t>http</a:t>
            </a:r>
            <a:r>
              <a:rPr lang="fr-FR" sz="800" b="1" u="sng" dirty="0">
                <a:hlinkClick r:id="rId3"/>
              </a:rPr>
              <a:t>://snunpdcp.blog4ever.com/</a:t>
            </a:r>
            <a:r>
              <a:rPr lang="fr-FR" sz="800" b="1" u="sng" dirty="0"/>
              <a:t> </a:t>
            </a:r>
            <a:endParaRPr lang="fr-FR" sz="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fontAlgn="base"/>
            <a:r>
              <a:rPr lang="fr-FR" sz="800" b="1" dirty="0" smtClean="0"/>
              <a:t>Permanence </a:t>
            </a:r>
            <a:r>
              <a:rPr lang="fr-FR" sz="800" b="1" dirty="0"/>
              <a:t>SNU HDF:  </a:t>
            </a:r>
            <a:r>
              <a:rPr lang="fr-FR" sz="800" b="1" dirty="0" smtClean="0"/>
              <a:t>Villeneuve </a:t>
            </a:r>
            <a:r>
              <a:rPr lang="fr-FR" sz="800" b="1" dirty="0"/>
              <a:t>d’Ascq : 03 28 76 14 </a:t>
            </a:r>
            <a:r>
              <a:rPr lang="fr-FR" sz="800" b="1" dirty="0" smtClean="0"/>
              <a:t>30 / Boves </a:t>
            </a:r>
            <a:r>
              <a:rPr lang="fr-FR" sz="800" b="1" dirty="0"/>
              <a:t>: 03 22 53 56 08  </a:t>
            </a:r>
          </a:p>
          <a:p>
            <a:pPr algn="ctr" fontAlgn="base"/>
            <a:r>
              <a:rPr lang="fr-FR" sz="8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http://www.facebook.com/public/Snu-Hdf</a:t>
            </a:r>
            <a:endParaRPr lang="fr-FR" sz="8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9493" y="6707328"/>
            <a:ext cx="163773" cy="15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28058" y="6542554"/>
            <a:ext cx="3223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/>
              <a:t>Des services motorisés, pour « aller chercher » les demandeurs d’emploi de </a:t>
            </a:r>
            <a:r>
              <a:rPr lang="fr-FR" sz="800" dirty="0" smtClean="0"/>
              <a:t>banlieue</a:t>
            </a:r>
            <a:endParaRPr lang="fr-F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F02B767E-8740-4ACB-AE2D-59D8EEF369F9}"/>
              </a:ext>
            </a:extLst>
          </p:cNvPr>
          <p:cNvSpPr txBox="1"/>
          <p:nvPr/>
        </p:nvSpPr>
        <p:spPr>
          <a:xfrm>
            <a:off x="132342" y="1025210"/>
            <a:ext cx="5517591" cy="5333768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fr-FR" sz="400" b="1" dirty="0" smtClean="0">
              <a:solidFill>
                <a:srgbClr val="26863D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fr-FR" sz="1400" b="1" dirty="0">
                <a:solidFill>
                  <a:srgbClr val="26863D"/>
                </a:solidFill>
              </a:rPr>
              <a:t>Maladie et Prévoyance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La Direction Générale et les Organisations </a:t>
            </a:r>
            <a:r>
              <a:rPr lang="fr-FR" sz="900" dirty="0" smtClean="0">
                <a:solidFill>
                  <a:srgbClr val="193D69"/>
                </a:solidFill>
              </a:rPr>
              <a:t>Syndicales </a:t>
            </a:r>
            <a:r>
              <a:rPr lang="fr-FR" sz="900" dirty="0">
                <a:solidFill>
                  <a:srgbClr val="193D69"/>
                </a:solidFill>
              </a:rPr>
              <a:t>sont en cours de renégociation de l’accord santé et prévoyance</a:t>
            </a:r>
            <a:r>
              <a:rPr lang="fr-FR" sz="900" dirty="0" smtClean="0">
                <a:solidFill>
                  <a:srgbClr val="193D69"/>
                </a:solidFill>
              </a:rPr>
              <a:t>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fr-FR" sz="300" dirty="0">
              <a:solidFill>
                <a:srgbClr val="193D69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 smtClean="0">
                <a:solidFill>
                  <a:srgbClr val="193D69"/>
                </a:solidFill>
              </a:rPr>
              <a:t>Les </a:t>
            </a:r>
            <a:r>
              <a:rPr lang="fr-FR" sz="900" dirty="0">
                <a:solidFill>
                  <a:srgbClr val="193D69"/>
                </a:solidFill>
              </a:rPr>
              <a:t>agents publics </a:t>
            </a:r>
            <a:r>
              <a:rPr lang="fr-FR" sz="900" dirty="0" smtClean="0">
                <a:solidFill>
                  <a:srgbClr val="193D69"/>
                </a:solidFill>
              </a:rPr>
              <a:t>seront </a:t>
            </a:r>
            <a:r>
              <a:rPr lang="fr-FR" sz="900" dirty="0">
                <a:solidFill>
                  <a:srgbClr val="193D69"/>
                </a:solidFill>
              </a:rPr>
              <a:t>d’être intégrés à ce projet d’accord </a:t>
            </a:r>
            <a:r>
              <a:rPr lang="fr-FR" sz="900" dirty="0" smtClean="0">
                <a:solidFill>
                  <a:srgbClr val="193D69"/>
                </a:solidFill>
              </a:rPr>
              <a:t> par un </a:t>
            </a:r>
            <a:r>
              <a:rPr lang="fr-FR" sz="900" dirty="0">
                <a:solidFill>
                  <a:srgbClr val="193D69"/>
                </a:solidFill>
              </a:rPr>
              <a:t>futur décret non rédigé à ce </a:t>
            </a:r>
            <a:r>
              <a:rPr lang="fr-FR" sz="900" dirty="0" smtClean="0">
                <a:solidFill>
                  <a:srgbClr val="193D69"/>
                </a:solidFill>
              </a:rPr>
              <a:t>jour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1200" b="1" dirty="0">
                <a:solidFill>
                  <a:srgbClr val="193D69"/>
                </a:solidFill>
              </a:rPr>
              <a:t> </a:t>
            </a:r>
            <a:r>
              <a:rPr lang="fr-FR" sz="1200" b="1" dirty="0">
                <a:solidFill>
                  <a:srgbClr val="FF0000"/>
                </a:solidFill>
              </a:rPr>
              <a:t>LE SNU REVENDIQUE LE </a:t>
            </a:r>
            <a:r>
              <a:rPr lang="fr-FR" sz="1200" b="1" dirty="0" smtClean="0">
                <a:solidFill>
                  <a:srgbClr val="FF0000"/>
                </a:solidFill>
              </a:rPr>
              <a:t>MAINTIEN </a:t>
            </a:r>
            <a:r>
              <a:rPr lang="fr-FR" sz="1200" b="1" dirty="0">
                <a:solidFill>
                  <a:srgbClr val="FF0000"/>
                </a:solidFill>
              </a:rPr>
              <a:t>DE NOTRE PANIER DE SOIN ACTUEL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 </a:t>
            </a:r>
            <a:r>
              <a:rPr lang="fr-FR" sz="900" b="1" dirty="0">
                <a:solidFill>
                  <a:srgbClr val="193D69"/>
                </a:solidFill>
              </a:rPr>
              <a:t> </a:t>
            </a:r>
            <a:r>
              <a:rPr lang="fr-FR" sz="900" b="1" dirty="0" smtClean="0">
                <a:solidFill>
                  <a:srgbClr val="193D69"/>
                </a:solidFill>
              </a:rPr>
              <a:t>Concernant </a:t>
            </a:r>
            <a:r>
              <a:rPr lang="fr-FR" sz="900" b="1" dirty="0">
                <a:solidFill>
                  <a:srgbClr val="193D69"/>
                </a:solidFill>
              </a:rPr>
              <a:t>les agents de droit public, et compte tenu de la crise sanitaire </a:t>
            </a:r>
            <a:r>
              <a:rPr lang="fr-FR" sz="900" b="1" dirty="0" smtClean="0">
                <a:solidFill>
                  <a:srgbClr val="193D69"/>
                </a:solidFill>
              </a:rPr>
              <a:t>actuelle </a:t>
            </a:r>
            <a:r>
              <a:rPr lang="fr-FR" sz="900" b="1" dirty="0">
                <a:solidFill>
                  <a:srgbClr val="193D69"/>
                </a:solidFill>
              </a:rPr>
              <a:t>le SNU vous rappelle </a:t>
            </a:r>
            <a:r>
              <a:rPr lang="fr-FR" sz="900" b="1" dirty="0" smtClean="0">
                <a:solidFill>
                  <a:srgbClr val="193D69"/>
                </a:solidFill>
              </a:rPr>
              <a:t>que</a:t>
            </a:r>
            <a:endParaRPr lang="fr-FR" sz="900" b="1" dirty="0">
              <a:solidFill>
                <a:srgbClr val="193D69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Les arrêts dérogatoires délivrés par l’assurance maladie concernant les cas contacts, les cas symptomatiques et les gardes d’enfant des agents dans l’impossibilité de </a:t>
            </a:r>
            <a:r>
              <a:rPr lang="fr-FR" sz="900" dirty="0" err="1">
                <a:solidFill>
                  <a:srgbClr val="193D69"/>
                </a:solidFill>
              </a:rPr>
              <a:t>télétravailler</a:t>
            </a:r>
            <a:r>
              <a:rPr lang="fr-FR" sz="900" dirty="0">
                <a:solidFill>
                  <a:srgbClr val="193D69"/>
                </a:solidFill>
              </a:rPr>
              <a:t> n’impactent pas les droits à maladie.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Conformément aux dispositions légales en vigueur, les arrêts de travail </a:t>
            </a:r>
            <a:r>
              <a:rPr lang="fr-FR" sz="900" dirty="0" smtClean="0">
                <a:solidFill>
                  <a:srgbClr val="193D69"/>
                </a:solidFill>
              </a:rPr>
              <a:t>établis </a:t>
            </a:r>
            <a:r>
              <a:rPr lang="fr-FR" sz="900" dirty="0">
                <a:solidFill>
                  <a:srgbClr val="193D69"/>
                </a:solidFill>
              </a:rPr>
              <a:t>par l’assurance maladie en cas de test positif à la Covid-19 donnent lieu à un congé maladie sans application du jour de carence</a:t>
            </a:r>
            <a:r>
              <a:rPr lang="fr-FR" sz="900" dirty="0" smtClean="0">
                <a:solidFill>
                  <a:srgbClr val="193D69"/>
                </a:solidFill>
              </a:rPr>
              <a:t>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fr-FR" sz="400" dirty="0">
              <a:solidFill>
                <a:srgbClr val="193D69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 Tous les autres arrêts de travail, sont gérés dans les conditions dans les dispositions statutaires et dans le cadre des contrats de prévoyance et de maintien de revenu MUTEX</a:t>
            </a:r>
            <a:r>
              <a:rPr lang="fr-FR" sz="900" dirty="0" smtClean="0">
                <a:solidFill>
                  <a:srgbClr val="193D69"/>
                </a:solidFill>
              </a:rPr>
              <a:t>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fr-FR" sz="200" dirty="0">
              <a:solidFill>
                <a:srgbClr val="193D69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 </a:t>
            </a:r>
            <a:r>
              <a:rPr lang="fr-FR" sz="900" b="1" dirty="0">
                <a:solidFill>
                  <a:srgbClr val="193D69"/>
                </a:solidFill>
              </a:rPr>
              <a:t>AIDES MOBILISABLES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 En cas de </a:t>
            </a:r>
            <a:r>
              <a:rPr lang="fr-FR" sz="900" dirty="0" smtClean="0">
                <a:solidFill>
                  <a:srgbClr val="193D69"/>
                </a:solidFill>
              </a:rPr>
              <a:t>difficultés financières </a:t>
            </a:r>
            <a:r>
              <a:rPr lang="fr-FR" sz="900" dirty="0">
                <a:solidFill>
                  <a:srgbClr val="193D69"/>
                </a:solidFill>
              </a:rPr>
              <a:t>d’un agent, il est possible de mobiliser le fonds social prévu dans le contrat de prévoyance MUTEX. Ce fonds est utilisable sur décision du département avantages sociaux à la direction générale et sur présentation d’un dossier instruit par </a:t>
            </a:r>
            <a:r>
              <a:rPr lang="fr-FR" sz="900" dirty="0" smtClean="0">
                <a:solidFill>
                  <a:srgbClr val="193D69"/>
                </a:solidFill>
              </a:rPr>
              <a:t>l’Assistant Social Coordinateur de Pôle emploi.</a:t>
            </a:r>
            <a:endParaRPr lang="fr-FR" sz="900" dirty="0">
              <a:solidFill>
                <a:srgbClr val="193D69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 Les motifs permettant d’allouer une aide sont les suivants : </a:t>
            </a:r>
          </a:p>
          <a:p>
            <a:pPr marL="171450" lvl="0" indent="-17145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fr-FR" sz="900" dirty="0">
                <a:solidFill>
                  <a:schemeClr val="bg2">
                    <a:lumMod val="50000"/>
                  </a:schemeClr>
                </a:solidFill>
              </a:rPr>
              <a:t>Arrêt de travail ou une mise en invalidité ayant généré par ailleurs des dépenses déstabilisant le budget de l'agent, notamment en cas de difficulté d’indemnisation par la CPAM</a:t>
            </a:r>
          </a:p>
          <a:p>
            <a:pPr marL="171450" lvl="0" indent="-17145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fr-FR" sz="900" dirty="0">
                <a:solidFill>
                  <a:schemeClr val="bg2">
                    <a:lumMod val="50000"/>
                  </a:schemeClr>
                </a:solidFill>
              </a:rPr>
              <a:t>Situation financière fragilisée à la suite d’évènement lié au domaine d'intervention du contrat de prévoyance : décès, invalidité et incapacité</a:t>
            </a:r>
          </a:p>
          <a:p>
            <a:pPr marL="171450" lvl="0" indent="-17145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fr-FR" sz="900" dirty="0">
                <a:solidFill>
                  <a:schemeClr val="bg2">
                    <a:lumMod val="50000"/>
                  </a:schemeClr>
                </a:solidFill>
              </a:rPr>
              <a:t>Décès d'un proche engendrant des difficultés financières</a:t>
            </a:r>
          </a:p>
          <a:p>
            <a:pPr marL="171450" lvl="0" indent="-17145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fr-FR" sz="900" dirty="0">
                <a:solidFill>
                  <a:schemeClr val="bg2">
                    <a:lumMod val="50000"/>
                  </a:schemeClr>
                </a:solidFill>
              </a:rPr>
              <a:t>Aides aux bénéficiaires d'un agent décédé, qui laisserait sa famille en situation financière difficile, malgré le versement des capitaux décès prévus au contrat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 Par ailleurs, en cas de traitement lourd ou d’hospitalisation, la mutuelle de Pôle emploi (Malakoff </a:t>
            </a:r>
            <a:r>
              <a:rPr lang="fr-FR" sz="900" dirty="0" err="1">
                <a:solidFill>
                  <a:srgbClr val="193D69"/>
                </a:solidFill>
              </a:rPr>
              <a:t>Humanis</a:t>
            </a:r>
            <a:r>
              <a:rPr lang="fr-FR" sz="900" dirty="0">
                <a:solidFill>
                  <a:srgbClr val="193D69"/>
                </a:solidFill>
              </a:rPr>
              <a:t>) peut allouer une aide exceptionnelle à caractère social en cas de reste à charge trop important. Ces aides sont à solliciter directement auprès de Malakoff </a:t>
            </a:r>
            <a:r>
              <a:rPr lang="fr-FR" sz="900" dirty="0" err="1" smtClean="0">
                <a:solidFill>
                  <a:srgbClr val="193D69"/>
                </a:solidFill>
              </a:rPr>
              <a:t>Humanis</a:t>
            </a:r>
            <a:r>
              <a:rPr lang="fr-FR" sz="900" dirty="0" smtClean="0">
                <a:solidFill>
                  <a:srgbClr val="193D69"/>
                </a:solidFill>
              </a:rPr>
              <a:t>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fr-FR" sz="600" dirty="0">
              <a:solidFill>
                <a:srgbClr val="193D69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 </a:t>
            </a:r>
            <a:r>
              <a:rPr lang="fr-FR" sz="900" dirty="0" smtClean="0">
                <a:solidFill>
                  <a:srgbClr val="193D69"/>
                </a:solidFill>
              </a:rPr>
              <a:t>Contact </a:t>
            </a:r>
            <a:r>
              <a:rPr lang="fr-FR" sz="900" dirty="0">
                <a:solidFill>
                  <a:srgbClr val="193D69"/>
                </a:solidFill>
              </a:rPr>
              <a:t>Malakoff </a:t>
            </a:r>
            <a:r>
              <a:rPr lang="fr-FR" sz="900" dirty="0" err="1">
                <a:solidFill>
                  <a:srgbClr val="193D69"/>
                </a:solidFill>
              </a:rPr>
              <a:t>Humanis</a:t>
            </a:r>
            <a:r>
              <a:rPr lang="fr-FR" sz="900" dirty="0">
                <a:solidFill>
                  <a:srgbClr val="193D69"/>
                </a:solidFill>
              </a:rPr>
              <a:t> : numéro cristal 0980 980 777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900" dirty="0">
                <a:solidFill>
                  <a:srgbClr val="193D69"/>
                </a:solidFill>
              </a:rPr>
              <a:t>Du lundi au vendredi de 8 h 30 à 21 h 00 sans interruption et le samedi de 9h00 à 18h00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fr-FR" sz="1050" b="1" dirty="0">
                <a:solidFill>
                  <a:srgbClr val="F60000"/>
                </a:solidFill>
              </a:rPr>
              <a:t> </a:t>
            </a:r>
            <a:r>
              <a:rPr lang="fr-FR" sz="1050" b="1" dirty="0" smtClean="0">
                <a:solidFill>
                  <a:srgbClr val="F60000"/>
                </a:solidFill>
              </a:rPr>
              <a:t>LE </a:t>
            </a:r>
            <a:r>
              <a:rPr lang="fr-FR" sz="1050" b="1" dirty="0">
                <a:solidFill>
                  <a:srgbClr val="F60000"/>
                </a:solidFill>
              </a:rPr>
              <a:t>SNU SERA TOUJOURS A VOS COTES POUR VOUS AIDER ET VOUS ACCOMPAGNER SI NECESSAIRE. </a:t>
            </a:r>
            <a:r>
              <a:rPr lang="fr-FR" sz="1050" b="1" dirty="0" smtClean="0">
                <a:solidFill>
                  <a:srgbClr val="F60000"/>
                </a:solidFill>
              </a:rPr>
              <a:t>N’HESITEZ </a:t>
            </a:r>
            <a:r>
              <a:rPr lang="fr-FR" sz="1050" b="1" dirty="0">
                <a:solidFill>
                  <a:srgbClr val="F60000"/>
                </a:solidFill>
              </a:rPr>
              <a:t>PAS A NOUS </a:t>
            </a:r>
            <a:r>
              <a:rPr lang="fr-FR" sz="1050" b="1" dirty="0" smtClean="0">
                <a:solidFill>
                  <a:srgbClr val="F60000"/>
                </a:solidFill>
              </a:rPr>
              <a:t>SOLLICITER</a:t>
            </a:r>
            <a:endParaRPr lang="fr-FR" sz="1050" b="1" dirty="0">
              <a:solidFill>
                <a:srgbClr val="F60000"/>
              </a:solidFill>
            </a:endParaRPr>
          </a:p>
        </p:txBody>
      </p:sp>
      <p:pic>
        <p:nvPicPr>
          <p:cNvPr id="2052" name="Image 7" descr="http://alice.anpe.fr/idf/site/images/articles/2008/decembre/4/photo_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5834" y="5255617"/>
            <a:ext cx="1732081" cy="129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175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</TotalTime>
  <Words>247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Vagues</vt:lpstr>
      <vt:lpstr>      L’Echo public n°20</vt:lpstr>
      <vt:lpstr> </vt:lpstr>
    </vt:vector>
  </TitlesOfParts>
  <Company>Pôle Emploi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REMY Catherine</dc:creator>
  <cp:lastModifiedBy>pc</cp:lastModifiedBy>
  <cp:revision>144</cp:revision>
  <cp:lastPrinted>2020-06-15T10:40:42Z</cp:lastPrinted>
  <dcterms:created xsi:type="dcterms:W3CDTF">2018-12-27T10:04:13Z</dcterms:created>
  <dcterms:modified xsi:type="dcterms:W3CDTF">2021-02-15T19:06:45Z</dcterms:modified>
</cp:coreProperties>
</file>