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62" r:id="rId3"/>
  </p:sldIdLst>
  <p:sldSz cx="9144000" cy="6858000" type="screen4x3"/>
  <p:notesSz cx="6648450" cy="97742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863D"/>
    <a:srgbClr val="2B9544"/>
    <a:srgbClr val="FFCC00"/>
    <a:srgbClr val="DDB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6374" autoAdjust="0"/>
  </p:normalViewPr>
  <p:slideViewPr>
    <p:cSldViewPr snapToGrid="0" snapToObjects="1">
      <p:cViewPr varScale="1">
        <p:scale>
          <a:sx n="73" d="100"/>
          <a:sy n="73" d="100"/>
        </p:scale>
        <p:origin x="138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5A8551A-8A0E-4264-94F5-902636E0EB13}" type="datetimeFigureOut">
              <a:rPr lang="fr-FR" smtClean="0"/>
              <a:t>16/06/2020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16/06/2020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16/06/2020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16/06/2020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
        <p:nvSpPr>
          <p:cNvPr id="7" name="Title 6"/>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5A8551A-8A0E-4264-94F5-902636E0EB13}" type="datetimeFigureOut">
              <a:rPr lang="fr-FR" smtClean="0"/>
              <a:t>16/06/2020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t>16/06/2020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5A8551A-8A0E-4264-94F5-902636E0EB13}" type="datetimeFigureOut">
              <a:rPr lang="fr-FR" smtClean="0"/>
              <a:t>16/06/2020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5A8551A-8A0E-4264-94F5-902636E0EB13}" type="datetimeFigureOut">
              <a:rPr lang="fr-FR" smtClean="0"/>
              <a:t>16/06/2020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A8551A-8A0E-4264-94F5-902636E0EB13}" type="datetimeFigureOut">
              <a:rPr lang="fr-FR" smtClean="0"/>
              <a:t>16/06/2020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t>16/06/2020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5A8551A-8A0E-4264-94F5-902636E0EB13}" type="datetimeFigureOut">
              <a:rPr lang="fr-FR" smtClean="0"/>
              <a:t>16/06/2020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A8551A-8A0E-4264-94F5-902636E0EB13}" type="datetimeFigureOut">
              <a:rPr lang="fr-FR" smtClean="0"/>
              <a:t>16/06/2020</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9263A7-1EED-4D30-996E-12F6026480BC}"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ntranet.pole-emploi.fr/portail/region/r-hauts-de-france/index.jspz?id=606700" TargetMode="External"/><Relationship Id="rId3" Type="http://schemas.openxmlformats.org/officeDocument/2006/relationships/hyperlink" Target="https://intranet.pole-emploi.fr/front/layouts/intrape/components/download-file.jspz?media_id=2290882" TargetMode="External"/><Relationship Id="rId7"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hyperlink" Target="https://intranet.pole-emploi.fr/portail/region/r-hauts-de-france/generic.jspz?type=inarticle&amp;id=4415473" TargetMode="External"/><Relationship Id="rId5" Type="http://schemas.openxmlformats.org/officeDocument/2006/relationships/hyperlink" Target="https://intranet.pole-emploi.fr/front/layouts/intrape/components/download-file.jspz?media_id=2682032" TargetMode="External"/><Relationship Id="rId10" Type="http://schemas.openxmlformats.org/officeDocument/2006/relationships/image" Target="../media/image4.jpeg"/><Relationship Id="rId4" Type="http://schemas.openxmlformats.org/officeDocument/2006/relationships/hyperlink" Target="https://intranet.pole-emploi.fr/portail/metier/m-ressources-humaines/index.jspz?id=883476"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nunpdcp.blog4ever.com/" TargetMode="External"/><Relationship Id="rId7" Type="http://schemas.openxmlformats.org/officeDocument/2006/relationships/image" Target="../media/image6.jpeg"/><Relationship Id="rId2" Type="http://schemas.openxmlformats.org/officeDocument/2006/relationships/hyperlink" Target="mailto:syndicat.snu-hdf@pole-emploi.fr" TargetMode="External"/><Relationship Id="rId1" Type="http://schemas.openxmlformats.org/officeDocument/2006/relationships/slideLayout" Target="../slideLayouts/slideLayout4.xml"/><Relationship Id="rId6" Type="http://schemas.openxmlformats.org/officeDocument/2006/relationships/hyperlink" Target="http://accueil.pole-emploi.intra:8501/front/layouts/intrape/components/download-file.jspz?media_id=1372118" TargetMode="External"/><Relationship Id="rId5" Type="http://schemas.openxmlformats.org/officeDocument/2006/relationships/image" Target="../media/image5.png"/><Relationship Id="rId4" Type="http://schemas.openxmlformats.org/officeDocument/2006/relationships/hyperlink" Target="http://www.facebook.com/public/Snu-H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9639" y="357769"/>
            <a:ext cx="7348330" cy="420761"/>
          </a:xfrm>
        </p:spPr>
        <p:txBody>
          <a:bodyPr>
            <a:normAutofit fontScale="90000"/>
          </a:bodyPr>
          <a:lstStyle/>
          <a:p>
            <a:r>
              <a:rPr lang="fr-FR" sz="3100" b="1" dirty="0">
                <a:effectLst>
                  <a:outerShdw blurRad="60007" dist="310007" dir="7680000" sy="30000" kx="1300200" algn="ctr" rotWithShape="0">
                    <a:prstClr val="black">
                      <a:alpha val="32000"/>
                    </a:prstClr>
                  </a:outerShdw>
                </a:effectLst>
              </a:rPr>
              <a:t>L’Echo public </a:t>
            </a:r>
            <a:r>
              <a:rPr lang="fr-FR" sz="2200" b="1" dirty="0">
                <a:effectLst>
                  <a:outerShdw blurRad="60007" dist="310007" dir="7680000" sy="30000" kx="1300200" algn="ctr" rotWithShape="0">
                    <a:prstClr val="black">
                      <a:alpha val="32000"/>
                    </a:prstClr>
                  </a:outerShdw>
                </a:effectLst>
              </a:rPr>
              <a:t>n°14</a:t>
            </a:r>
            <a:endParaRPr lang="fr-FR" b="1" dirty="0">
              <a:effectLst>
                <a:outerShdw blurRad="60007" dist="310007" dir="7680000" sy="30000" kx="1300200" algn="ctr" rotWithShape="0">
                  <a:prstClr val="black">
                    <a:alpha val="32000"/>
                  </a:prstClr>
                </a:outerShdw>
              </a:effectLst>
            </a:endParaRPr>
          </a:p>
        </p:txBody>
      </p:sp>
      <p:sp>
        <p:nvSpPr>
          <p:cNvPr id="3" name="Espace réservé du contenu 2"/>
          <p:cNvSpPr>
            <a:spLocks noGrp="1"/>
          </p:cNvSpPr>
          <p:nvPr>
            <p:ph sz="quarter" idx="13"/>
          </p:nvPr>
        </p:nvSpPr>
        <p:spPr>
          <a:xfrm>
            <a:off x="155810" y="1034515"/>
            <a:ext cx="5069976" cy="4501210"/>
          </a:xfrm>
          <a:noFill/>
          <a:ln w="22225">
            <a:solidFill>
              <a:schemeClr val="accent3">
                <a:lumMod val="75000"/>
              </a:schemeClr>
            </a:solidFill>
            <a:round/>
          </a:ln>
          <a:effectLst/>
          <a:scene3d>
            <a:camera prst="orthographicFront"/>
            <a:lightRig rig="threePt" dir="t"/>
          </a:scene3d>
          <a:sp3d>
            <a:bevelT/>
          </a:sp3d>
        </p:spPr>
        <p:txBody>
          <a:bodyPr>
            <a:noAutofit/>
          </a:bodyPr>
          <a:lstStyle/>
          <a:p>
            <a:pPr marL="0" indent="0" algn="ctr">
              <a:buNone/>
            </a:pPr>
            <a:r>
              <a:rPr lang="fr-FR" sz="1300" b="1" dirty="0">
                <a:solidFill>
                  <a:schemeClr val="accent3">
                    <a:lumMod val="50000"/>
                  </a:schemeClr>
                </a:solidFill>
              </a:rPr>
              <a:t> </a:t>
            </a:r>
            <a:r>
              <a:rPr lang="fr-FR" sz="1800" b="1" dirty="0">
                <a:solidFill>
                  <a:schemeClr val="accent3">
                    <a:lumMod val="50000"/>
                  </a:schemeClr>
                </a:solidFill>
              </a:rPr>
              <a:t>Le Télétravail et agents publics</a:t>
            </a:r>
          </a:p>
          <a:p>
            <a:pPr marL="0" indent="0">
              <a:buNone/>
            </a:pPr>
            <a:endParaRPr lang="fr-FR" sz="300" b="1" u="sng" dirty="0"/>
          </a:p>
          <a:p>
            <a:pPr marL="0" indent="0">
              <a:buNone/>
            </a:pPr>
            <a:r>
              <a:rPr lang="fr-FR" sz="1250" dirty="0">
                <a:solidFill>
                  <a:schemeClr val="bg1"/>
                </a:solidFill>
              </a:rPr>
              <a:t>Suite au confinement, la Direction Générale a reporté la campagne de </a:t>
            </a:r>
            <a:r>
              <a:rPr lang="fr-FR" sz="1250" dirty="0"/>
              <a:t>télétravail à fin 2020, toutefois les agents publics ont la possibilité de déposer une demande de télétravail </a:t>
            </a:r>
            <a:r>
              <a:rPr lang="fr-FR" sz="1400" b="1" u="sng" dirty="0"/>
              <a:t>à tout moment de l’année.</a:t>
            </a:r>
          </a:p>
          <a:p>
            <a:pPr marL="0" indent="0">
              <a:buNone/>
            </a:pPr>
            <a:endParaRPr lang="fr-FR" sz="400" b="1" u="sng" dirty="0"/>
          </a:p>
          <a:p>
            <a:pPr marL="0" indent="0">
              <a:buNone/>
            </a:pPr>
            <a:r>
              <a:rPr lang="fr-FR" sz="1250" dirty="0"/>
              <a:t>Demande à saisir sur le formulaire disponible dans SIRHUS.</a:t>
            </a:r>
          </a:p>
          <a:p>
            <a:pPr marL="0" indent="0">
              <a:buNone/>
            </a:pPr>
            <a:endParaRPr lang="fr-FR" sz="400" dirty="0"/>
          </a:p>
          <a:p>
            <a:pPr marL="0" indent="0">
              <a:buNone/>
            </a:pPr>
            <a:r>
              <a:rPr lang="fr-FR" sz="1250" dirty="0"/>
              <a:t>Il faut pour cela répondre aux critères d’éligibilité (décret n°2016-151) suivants : </a:t>
            </a:r>
          </a:p>
          <a:p>
            <a:pPr marL="301943" lvl="1" indent="0">
              <a:buNone/>
            </a:pPr>
            <a:r>
              <a:rPr lang="fr-FR" sz="1250" dirty="0"/>
              <a:t>● compatibilité de la demande avec la nature des activités exercées ;</a:t>
            </a:r>
          </a:p>
          <a:p>
            <a:pPr marL="301943" lvl="1" indent="0">
              <a:buNone/>
            </a:pPr>
            <a:r>
              <a:rPr lang="fr-FR" sz="1250" dirty="0"/>
              <a:t>● intérêt du service ;</a:t>
            </a:r>
          </a:p>
          <a:p>
            <a:pPr marL="301943" lvl="1" indent="0">
              <a:buNone/>
            </a:pPr>
            <a:r>
              <a:rPr lang="fr-FR" sz="1250" dirty="0"/>
              <a:t>● conformité des installations aux spécificités techniques précisées par Pôle emploi ;</a:t>
            </a:r>
          </a:p>
          <a:p>
            <a:pPr marL="301943" lvl="1" indent="0">
              <a:buNone/>
            </a:pPr>
            <a:r>
              <a:rPr lang="fr-FR" sz="1250" dirty="0"/>
              <a:t>● bénéficiant de l’accord de leur supérieur hiérarchique.</a:t>
            </a:r>
          </a:p>
          <a:p>
            <a:pPr marL="301943" lvl="1" indent="0">
              <a:buNone/>
            </a:pPr>
            <a:endParaRPr lang="fr-FR" sz="300" dirty="0"/>
          </a:p>
          <a:p>
            <a:pPr marL="0" indent="0">
              <a:buNone/>
            </a:pPr>
            <a:r>
              <a:rPr lang="fr-FR" sz="1250" dirty="0"/>
              <a:t>Le télétravail est possible 3 jours par semaine maximum</a:t>
            </a:r>
          </a:p>
          <a:p>
            <a:pPr marL="0" indent="0">
              <a:buNone/>
            </a:pPr>
            <a:r>
              <a:rPr lang="fr-FR" sz="1250" dirty="0"/>
              <a:t>Les frais sont pris en charge dans la limite annuelle de 100 euros ( une quote-part au prorata du nombre de jours télétravaillés, des frais de chauffage, d’électricité et d’abonnement internet ) .</a:t>
            </a:r>
          </a:p>
          <a:p>
            <a:pPr marL="0" indent="0">
              <a:buNone/>
            </a:pPr>
            <a:endParaRPr lang="fr-FR" sz="400" dirty="0"/>
          </a:p>
          <a:p>
            <a:pPr marL="0" indent="0" algn="ctr">
              <a:buNone/>
            </a:pPr>
            <a:r>
              <a:rPr lang="fr-FR" sz="1250" dirty="0"/>
              <a:t>Plus d’information </a:t>
            </a:r>
            <a:r>
              <a:rPr lang="fr-FR" sz="1250" u="sng" dirty="0">
                <a:hlinkClick r:id="rId3"/>
              </a:rPr>
              <a:t>fiche pratique nationale RH</a:t>
            </a:r>
            <a:r>
              <a:rPr lang="fr-FR" sz="1250" dirty="0"/>
              <a:t> et site </a:t>
            </a:r>
            <a:r>
              <a:rPr lang="fr-FR" sz="1250" u="sng" dirty="0">
                <a:hlinkClick r:id="rId4"/>
              </a:rPr>
              <a:t>RH national</a:t>
            </a:r>
            <a:endParaRPr lang="fr-FR" sz="1250" dirty="0"/>
          </a:p>
          <a:p>
            <a:pPr marL="0" indent="0" algn="ctr">
              <a:buNone/>
            </a:pPr>
            <a:r>
              <a:rPr lang="fr-FR" sz="1250" dirty="0"/>
              <a:t>Plus d’information sur le remboursement des frais, </a:t>
            </a:r>
            <a:r>
              <a:rPr lang="fr-FR" sz="1250" u="sng" dirty="0">
                <a:hlinkClick r:id="rId5"/>
              </a:rPr>
              <a:t>fiche pratique régionale RH</a:t>
            </a:r>
            <a:r>
              <a:rPr lang="fr-FR" sz="1250" dirty="0"/>
              <a:t> et </a:t>
            </a:r>
            <a:r>
              <a:rPr lang="fr-FR" sz="1250" u="sng" dirty="0">
                <a:hlinkClick r:id="rId6"/>
              </a:rPr>
              <a:t>site RH HDF</a:t>
            </a:r>
            <a:endParaRPr lang="fr-FR" sz="1250" dirty="0"/>
          </a:p>
          <a:p>
            <a:pPr marL="0" indent="0">
              <a:buNone/>
            </a:pPr>
            <a:endParaRPr lang="fr-FR" sz="500" dirty="0"/>
          </a:p>
          <a:p>
            <a:pPr marL="0" indent="0">
              <a:buNone/>
            </a:pPr>
            <a:endParaRPr lang="fr-FR" sz="1000" dirty="0"/>
          </a:p>
          <a:p>
            <a:pPr marL="0" indent="0">
              <a:buNone/>
            </a:pPr>
            <a:endParaRPr lang="fr-FR" sz="400" i="1" dirty="0"/>
          </a:p>
          <a:p>
            <a:pPr marL="0" indent="0" algn="ctr">
              <a:buNone/>
            </a:pPr>
            <a:endParaRPr lang="fr-FR" sz="1000" b="1" dirty="0">
              <a:solidFill>
                <a:srgbClr val="FF0000"/>
              </a:solidFill>
            </a:endParaRPr>
          </a:p>
        </p:txBody>
      </p:sp>
      <p:pic>
        <p:nvPicPr>
          <p:cNvPr id="5" name="Picture 3"/>
          <p:cNvPicPr/>
          <p:nvPr/>
        </p:nvPicPr>
        <p:blipFill>
          <a:blip r:embed="rId7">
            <a:extLst>
              <a:ext uri="{28A0092B-C50C-407E-A947-70E740481C1C}">
                <a14:useLocalDpi xmlns:a14="http://schemas.microsoft.com/office/drawing/2010/main" val="0"/>
              </a:ext>
            </a:extLst>
          </a:blip>
          <a:srcRect/>
          <a:stretch>
            <a:fillRect/>
          </a:stretch>
        </p:blipFill>
        <p:spPr bwMode="auto">
          <a:xfrm>
            <a:off x="70366" y="55314"/>
            <a:ext cx="991565" cy="8228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1061931" y="377514"/>
            <a:ext cx="1275522" cy="276999"/>
          </a:xfrm>
          <a:prstGeom prst="rect">
            <a:avLst/>
          </a:prstGeom>
          <a:noFill/>
        </p:spPr>
        <p:txBody>
          <a:bodyPr wrap="square" rtlCol="0">
            <a:spAutoFit/>
          </a:bodyPr>
          <a:lstStyle/>
          <a:p>
            <a:r>
              <a:rPr lang="fr-FR" sz="1200" b="1" dirty="0">
                <a:solidFill>
                  <a:schemeClr val="tx2"/>
                </a:solidFill>
              </a:rPr>
              <a:t>Juin 2020</a:t>
            </a:r>
          </a:p>
        </p:txBody>
      </p:sp>
      <p:sp>
        <p:nvSpPr>
          <p:cNvPr id="18" name="ZoneTexte 17">
            <a:extLst>
              <a:ext uri="{FF2B5EF4-FFF2-40B4-BE49-F238E27FC236}">
                <a16:creationId xmlns:a16="http://schemas.microsoft.com/office/drawing/2014/main" id="{F02B767E-8740-4ACB-AE2D-59D8EEF369F9}"/>
              </a:ext>
            </a:extLst>
          </p:cNvPr>
          <p:cNvSpPr txBox="1"/>
          <p:nvPr/>
        </p:nvSpPr>
        <p:spPr>
          <a:xfrm>
            <a:off x="5424288" y="1308432"/>
            <a:ext cx="3491661" cy="3647152"/>
          </a:xfrm>
          <a:prstGeom prst="rect">
            <a:avLst/>
          </a:prstGeom>
          <a:noFill/>
          <a:ln w="25400">
            <a:solidFill>
              <a:schemeClr val="accent3">
                <a:lumMod val="75000"/>
              </a:schemeClr>
            </a:solidFill>
          </a:ln>
          <a:effectLst/>
        </p:spPr>
        <p:txBody>
          <a:bodyPr wrap="square" rtlCol="0">
            <a:spAutoFit/>
          </a:bodyPr>
          <a:lstStyle/>
          <a:p>
            <a:pPr algn="ctr"/>
            <a:r>
              <a:rPr lang="fr-FR" sz="1400" b="1" dirty="0">
                <a:solidFill>
                  <a:srgbClr val="26863D"/>
                </a:solidFill>
              </a:rPr>
              <a:t>Post confinement, les assistants(tes) de service social du travail (ASST) sont là pour vous</a:t>
            </a:r>
          </a:p>
          <a:p>
            <a:pPr algn="ctr"/>
            <a:endParaRPr lang="fr-FR" sz="1200" b="1" dirty="0">
              <a:solidFill>
                <a:srgbClr val="26863D"/>
              </a:solidFill>
            </a:endParaRPr>
          </a:p>
          <a:p>
            <a:pPr marL="171450" lvl="0" indent="-171450">
              <a:buFont typeface="Arial" panose="020B0604020202020204" pitchFamily="34" charset="0"/>
              <a:buChar char="•"/>
            </a:pPr>
            <a:r>
              <a:rPr lang="fr-FR" sz="1300" dirty="0">
                <a:solidFill>
                  <a:schemeClr val="tx2"/>
                </a:solidFill>
              </a:rPr>
              <a:t>Aide individuelle</a:t>
            </a:r>
          </a:p>
          <a:p>
            <a:pPr marL="171450" lvl="0" indent="-171450">
              <a:buFont typeface="Arial" panose="020B0604020202020204" pitchFamily="34" charset="0"/>
              <a:buChar char="•"/>
            </a:pPr>
            <a:r>
              <a:rPr lang="fr-FR" sz="1300" dirty="0">
                <a:solidFill>
                  <a:schemeClr val="tx2"/>
                </a:solidFill>
              </a:rPr>
              <a:t>Aide sur les difficultés liées à la vie professionnelle</a:t>
            </a:r>
          </a:p>
          <a:p>
            <a:pPr marL="171450" lvl="0" indent="-171450">
              <a:buFont typeface="Arial" panose="020B0604020202020204" pitchFamily="34" charset="0"/>
              <a:buChar char="•"/>
            </a:pPr>
            <a:r>
              <a:rPr lang="fr-FR" sz="1300" dirty="0">
                <a:solidFill>
                  <a:schemeClr val="tx2"/>
                </a:solidFill>
              </a:rPr>
              <a:t>Assistance ou conseil pour les démarches externes à caractère social, administratif et juridique</a:t>
            </a:r>
          </a:p>
          <a:p>
            <a:pPr marL="171450" lvl="0" indent="-171450">
              <a:buFont typeface="Arial" panose="020B0604020202020204" pitchFamily="34" charset="0"/>
              <a:buChar char="•"/>
            </a:pPr>
            <a:r>
              <a:rPr lang="fr-FR" sz="1300" dirty="0">
                <a:solidFill>
                  <a:schemeClr val="tx2"/>
                </a:solidFill>
              </a:rPr>
              <a:t>Assistance sur les difficultés liées à la santé</a:t>
            </a:r>
          </a:p>
          <a:p>
            <a:pPr marL="171450" lvl="0" indent="-171450">
              <a:buFont typeface="Arial" panose="020B0604020202020204" pitchFamily="34" charset="0"/>
              <a:buChar char="•"/>
            </a:pPr>
            <a:r>
              <a:rPr lang="fr-FR" sz="1300" dirty="0">
                <a:solidFill>
                  <a:schemeClr val="tx2"/>
                </a:solidFill>
              </a:rPr>
              <a:t>Aide sur les difficultés liées à la vie familiale</a:t>
            </a:r>
          </a:p>
          <a:p>
            <a:pPr marL="171450" indent="-171450">
              <a:buFont typeface="Arial" panose="020B0604020202020204" pitchFamily="34" charset="0"/>
              <a:buChar char="•"/>
            </a:pPr>
            <a:endParaRPr lang="fr-FR" sz="1300" dirty="0">
              <a:solidFill>
                <a:schemeClr val="tx2"/>
              </a:solidFill>
            </a:endParaRPr>
          </a:p>
          <a:p>
            <a:r>
              <a:rPr lang="fr-FR" sz="1300" dirty="0">
                <a:solidFill>
                  <a:schemeClr val="tx2"/>
                </a:solidFill>
              </a:rPr>
              <a:t>Leurs coordonnées sur l’intranet :</a:t>
            </a:r>
          </a:p>
          <a:p>
            <a:pPr algn="just"/>
            <a:endParaRPr lang="fr-FR" sz="400" dirty="0">
              <a:solidFill>
                <a:schemeClr val="bg1"/>
              </a:solidFill>
            </a:endParaRPr>
          </a:p>
          <a:p>
            <a:r>
              <a:rPr lang="fr-FR" sz="1300" u="sng" dirty="0">
                <a:hlinkClick r:id="rId8" tooltip="Santé, Diversité et Qualité de vie au travail"/>
              </a:rPr>
              <a:t>Ressources humaines &gt; Santé, Diversité et Qualité de vie au travail&gt; Le service social du travail</a:t>
            </a:r>
            <a:endParaRPr lang="fr-FR" sz="1100" b="1" dirty="0">
              <a:solidFill>
                <a:srgbClr val="FF0000"/>
              </a:solidFill>
            </a:endParaRPr>
          </a:p>
          <a:p>
            <a:pPr algn="ctr"/>
            <a:endParaRPr lang="fr-FR" sz="400" b="1" dirty="0">
              <a:solidFill>
                <a:srgbClr val="FF0000"/>
              </a:solidFill>
            </a:endParaRPr>
          </a:p>
        </p:txBody>
      </p:sp>
      <p:sp>
        <p:nvSpPr>
          <p:cNvPr id="24" name="Espace réservé du contenu 2"/>
          <p:cNvSpPr txBox="1">
            <a:spLocks/>
          </p:cNvSpPr>
          <p:nvPr/>
        </p:nvSpPr>
        <p:spPr>
          <a:xfrm>
            <a:off x="1322304" y="5692054"/>
            <a:ext cx="4642561" cy="1095234"/>
          </a:xfrm>
          <a:prstGeom prst="rect">
            <a:avLst/>
          </a:prstGeom>
          <a:solidFill>
            <a:schemeClr val="accent3">
              <a:lumMod val="40000"/>
              <a:lumOff val="60000"/>
            </a:schemeClr>
          </a:solidFill>
          <a:ln w="22225">
            <a:solidFill>
              <a:schemeClr val="accent3">
                <a:lumMod val="75000"/>
              </a:schemeClr>
            </a:solidFill>
            <a:round/>
          </a:ln>
          <a:effectLst/>
          <a:scene3d>
            <a:camera prst="orthographicFront"/>
            <a:lightRig rig="threePt" dir="t"/>
          </a:scene3d>
          <a:sp3d>
            <a:bevelT/>
          </a:sp3d>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fr-FR" sz="1300" b="1" dirty="0">
                <a:solidFill>
                  <a:srgbClr val="FF0000"/>
                </a:solidFill>
              </a:rPr>
              <a:t>Mesure exceptionnelle</a:t>
            </a:r>
          </a:p>
          <a:p>
            <a:pPr marL="0" indent="0">
              <a:buNone/>
            </a:pPr>
            <a:r>
              <a:rPr lang="fr-FR" sz="1150" dirty="0">
                <a:solidFill>
                  <a:srgbClr val="26863D"/>
                </a:solidFill>
              </a:rPr>
              <a:t>Les agents publics en situation </a:t>
            </a:r>
            <a:r>
              <a:rPr lang="fr-FR" sz="1150" b="1" u="sng" dirty="0">
                <a:solidFill>
                  <a:srgbClr val="26863D"/>
                </a:solidFill>
              </a:rPr>
              <a:t>de travail à distance dit télétravail exceptionnel (TTEX</a:t>
            </a:r>
            <a:r>
              <a:rPr lang="fr-FR" sz="1150" u="sng" dirty="0">
                <a:solidFill>
                  <a:srgbClr val="26863D"/>
                </a:solidFill>
              </a:rPr>
              <a:t>) </a:t>
            </a:r>
            <a:r>
              <a:rPr lang="fr-FR" sz="1150" dirty="0">
                <a:solidFill>
                  <a:srgbClr val="26863D"/>
                </a:solidFill>
              </a:rPr>
              <a:t>au moins 4 jours par mois peuvent bénéficier </a:t>
            </a:r>
            <a:r>
              <a:rPr lang="fr-FR" sz="1150" b="1" u="sng" dirty="0">
                <a:solidFill>
                  <a:srgbClr val="26863D"/>
                </a:solidFill>
              </a:rPr>
              <a:t>d’une allocation forfaitaire de 10 euros par mois </a:t>
            </a:r>
            <a:r>
              <a:rPr lang="fr-FR" sz="1150" dirty="0">
                <a:solidFill>
                  <a:srgbClr val="26863D"/>
                </a:solidFill>
              </a:rPr>
              <a:t>dans la limite de 100 euros sans envoi de justificatif.</a:t>
            </a:r>
          </a:p>
          <a:p>
            <a:pPr marL="0" indent="0">
              <a:buNone/>
            </a:pPr>
            <a:endParaRPr lang="fr-FR" sz="1400" b="1" dirty="0">
              <a:solidFill>
                <a:srgbClr val="FF0000"/>
              </a:solidFill>
            </a:endParaRPr>
          </a:p>
        </p:txBody>
      </p:sp>
      <p:pic>
        <p:nvPicPr>
          <p:cNvPr id="20" name="Picture 12" descr="D:\Users\adubrull\Documents\Knowledgeable\Images\Cliparts\loupe.png"/>
          <p:cNvPicPr>
            <a:picLocks noChangeAspect="1" noChangeArrowheads="1"/>
          </p:cNvPicPr>
          <p:nvPr>
            <p:custDataLst>
              <p:tags r:id="rId1"/>
            </p:custDataLst>
          </p:nvPr>
        </p:nvPicPr>
        <p:blipFill>
          <a:blip r:embed="rId9">
            <a:extLst>
              <a:ext uri="{28A0092B-C50C-407E-A947-70E740481C1C}">
                <a14:useLocalDpi xmlns:a14="http://schemas.microsoft.com/office/drawing/2010/main" val="0"/>
              </a:ext>
            </a:extLst>
          </a:blip>
          <a:srcRect/>
          <a:stretch>
            <a:fillRect/>
          </a:stretch>
        </p:blipFill>
        <p:spPr bwMode="auto">
          <a:xfrm rot="5400000">
            <a:off x="981639" y="5352345"/>
            <a:ext cx="681328" cy="67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ZoneTexte 18">
            <a:extLst>
              <a:ext uri="{FF2B5EF4-FFF2-40B4-BE49-F238E27FC236}">
                <a16:creationId xmlns:a16="http://schemas.microsoft.com/office/drawing/2014/main" id="{273611EA-D953-41A2-A229-0C31AC7F096D}"/>
              </a:ext>
            </a:extLst>
          </p:cNvPr>
          <p:cNvSpPr txBox="1"/>
          <p:nvPr/>
        </p:nvSpPr>
        <p:spPr>
          <a:xfrm>
            <a:off x="6188008" y="5092110"/>
            <a:ext cx="2727942" cy="1677382"/>
          </a:xfrm>
          <a:prstGeom prst="rect">
            <a:avLst/>
          </a:prstGeom>
          <a:noFill/>
          <a:ln w="25400">
            <a:solidFill>
              <a:schemeClr val="accent3">
                <a:lumMod val="75000"/>
              </a:schemeClr>
            </a:solidFill>
          </a:ln>
          <a:effectLst/>
        </p:spPr>
        <p:txBody>
          <a:bodyPr wrap="square" rtlCol="0">
            <a:spAutoFit/>
          </a:bodyPr>
          <a:lstStyle/>
          <a:p>
            <a:pPr algn="ctr"/>
            <a:r>
              <a:rPr lang="fr-FR" sz="1250" b="1" dirty="0">
                <a:solidFill>
                  <a:srgbClr val="26863D"/>
                </a:solidFill>
              </a:rPr>
              <a:t>Le CSE peut également vous aider</a:t>
            </a:r>
          </a:p>
          <a:p>
            <a:pPr algn="ctr"/>
            <a:endParaRPr lang="fr-FR" sz="300" b="1" dirty="0">
              <a:solidFill>
                <a:srgbClr val="26863D"/>
              </a:solidFill>
            </a:endParaRPr>
          </a:p>
          <a:p>
            <a:r>
              <a:rPr lang="fr-FR" sz="1250" b="1" dirty="0">
                <a:solidFill>
                  <a:srgbClr val="26863D"/>
                </a:solidFill>
              </a:rPr>
              <a:t> </a:t>
            </a:r>
            <a:r>
              <a:rPr lang="fr-FR" sz="1250" dirty="0">
                <a:solidFill>
                  <a:schemeClr val="tx2"/>
                </a:solidFill>
              </a:rPr>
              <a:t>Grâce à la prestation secours (instruite par l’assistant(e) social(e), une aide financière d’un montant de 800 euros maximum. Cette prestation peut être utilisée pour toute situation particulière subie par l’agent « digne d’intérêt » selon l’URSAFF.  </a:t>
            </a:r>
            <a:endParaRPr lang="fr-FR" sz="1250" b="1" dirty="0">
              <a:solidFill>
                <a:srgbClr val="FF0000"/>
              </a:solidFill>
            </a:endParaRPr>
          </a:p>
        </p:txBody>
      </p:sp>
      <p:pic>
        <p:nvPicPr>
          <p:cNvPr id="21" name="Image 20">
            <a:extLst>
              <a:ext uri="{FF2B5EF4-FFF2-40B4-BE49-F238E27FC236}">
                <a16:creationId xmlns:a16="http://schemas.microsoft.com/office/drawing/2014/main" id="{7D79777E-2466-46F8-92C4-1AAD873D10E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07076" y="284448"/>
            <a:ext cx="1339407" cy="750068"/>
          </a:xfrm>
          <a:prstGeom prst="rect">
            <a:avLst/>
          </a:prstGeom>
        </p:spPr>
      </p:pic>
    </p:spTree>
    <p:extLst>
      <p:ext uri="{BB962C8B-B14F-4D97-AF65-F5344CB8AC3E}">
        <p14:creationId xmlns:p14="http://schemas.microsoft.com/office/powerpoint/2010/main" val="38494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04446" y="998938"/>
            <a:ext cx="45719" cy="52544"/>
          </a:xfrm>
        </p:spPr>
        <p:txBody>
          <a:bodyPr>
            <a:noAutofit/>
          </a:bodyPr>
          <a:lstStyle/>
          <a:p>
            <a:r>
              <a:rPr lang="fr-FR" sz="1600" b="1" dirty="0">
                <a:effectLst>
                  <a:outerShdw blurRad="60007" dist="310007" dir="7680000" sy="30000" kx="1300200" algn="ctr" rotWithShape="0">
                    <a:prstClr val="black">
                      <a:alpha val="32000"/>
                    </a:prstClr>
                  </a:outerShdw>
                </a:effectLst>
              </a:rPr>
              <a:t> </a:t>
            </a:r>
          </a:p>
        </p:txBody>
      </p:sp>
      <p:sp>
        <p:nvSpPr>
          <p:cNvPr id="6" name="Espace réservé du contenu 2"/>
          <p:cNvSpPr txBox="1">
            <a:spLocks/>
          </p:cNvSpPr>
          <p:nvPr/>
        </p:nvSpPr>
        <p:spPr>
          <a:xfrm>
            <a:off x="5056888" y="1481885"/>
            <a:ext cx="3963859" cy="33063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000" i="1" dirty="0"/>
              <a:t> </a:t>
            </a:r>
            <a:endParaRPr lang="fr-FR" sz="600" b="1" dirty="0">
              <a:solidFill>
                <a:schemeClr val="tx2"/>
              </a:solidFill>
            </a:endParaRPr>
          </a:p>
        </p:txBody>
      </p:sp>
      <p:sp>
        <p:nvSpPr>
          <p:cNvPr id="8" name="Rectangle 7"/>
          <p:cNvSpPr/>
          <p:nvPr/>
        </p:nvSpPr>
        <p:spPr>
          <a:xfrm>
            <a:off x="722507" y="5636786"/>
            <a:ext cx="3738662" cy="1123384"/>
          </a:xfrm>
          <a:prstGeom prst="rect">
            <a:avLst/>
          </a:prstGeom>
        </p:spPr>
        <p:txBody>
          <a:bodyPr wrap="square">
            <a:spAutoFit/>
          </a:bodyPr>
          <a:lstStyle/>
          <a:p>
            <a:pPr algn="ctr" fontAlgn="base"/>
            <a:r>
              <a:rPr lang="fr-FR" sz="900" b="1" dirty="0"/>
              <a:t>Coordonnées du Syndicat SNU Pole emploi : </a:t>
            </a:r>
          </a:p>
          <a:p>
            <a:pPr algn="ctr" fontAlgn="base"/>
            <a:r>
              <a:rPr lang="fr-FR" sz="900" b="1" u="sng" dirty="0">
                <a:hlinkClick r:id="rId2"/>
              </a:rPr>
              <a:t>syndicat.snu-hdf@pole-emploi.fr</a:t>
            </a:r>
            <a:r>
              <a:rPr lang="fr-FR" sz="900" b="1" u="sng" dirty="0"/>
              <a:t> </a:t>
            </a:r>
          </a:p>
          <a:p>
            <a:pPr algn="ctr" fontAlgn="base"/>
            <a:r>
              <a:rPr lang="fr-FR" sz="900" b="1" u="sng" dirty="0">
                <a:hlinkClick r:id="rId3"/>
              </a:rPr>
              <a:t>http://snunpdcp.blog4ever.com/</a:t>
            </a:r>
            <a:r>
              <a:rPr lang="fr-FR" sz="900" b="1" u="sng" dirty="0"/>
              <a:t> </a:t>
            </a:r>
            <a:endParaRPr lang="fr-FR" sz="900" b="1" u="sng" dirty="0">
              <a:solidFill>
                <a:schemeClr val="tx2">
                  <a:lumMod val="60000"/>
                  <a:lumOff val="40000"/>
                </a:schemeClr>
              </a:solidFill>
            </a:endParaRPr>
          </a:p>
          <a:p>
            <a:pPr algn="ctr" fontAlgn="base"/>
            <a:endParaRPr lang="fr-FR" sz="300" b="1" dirty="0"/>
          </a:p>
          <a:p>
            <a:pPr algn="ctr" fontAlgn="base"/>
            <a:r>
              <a:rPr lang="fr-FR" sz="900" b="1" dirty="0"/>
              <a:t>Permanence SNU HDF:  </a:t>
            </a:r>
          </a:p>
          <a:p>
            <a:pPr algn="ctr" fontAlgn="base"/>
            <a:r>
              <a:rPr lang="fr-FR" sz="900" b="1" dirty="0"/>
              <a:t>Villeneuve d’Ascq : 03 28 76 14 30</a:t>
            </a:r>
          </a:p>
          <a:p>
            <a:pPr algn="ctr" fontAlgn="base"/>
            <a:r>
              <a:rPr lang="fr-FR" sz="900" b="1" dirty="0"/>
              <a:t>Boves : 03 22 53 56 08  </a:t>
            </a:r>
          </a:p>
          <a:p>
            <a:pPr algn="ctr" fontAlgn="base"/>
            <a:r>
              <a:rPr lang="fr-FR" sz="1000" b="1" u="sng" dirty="0">
                <a:solidFill>
                  <a:schemeClr val="tx2">
                    <a:lumMod val="60000"/>
                    <a:lumOff val="40000"/>
                  </a:schemeClr>
                </a:solidFill>
                <a:hlinkClick r:id="rId4"/>
              </a:rPr>
              <a:t>http://www.facebook.com/public/Snu-Hdf</a:t>
            </a:r>
            <a:endParaRPr lang="fr-FR" sz="1000" dirty="0"/>
          </a:p>
        </p:txBody>
      </p:sp>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62050" y="6525230"/>
            <a:ext cx="204966" cy="188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space réservé du contenu 2"/>
          <p:cNvSpPr>
            <a:spLocks noGrp="1"/>
          </p:cNvSpPr>
          <p:nvPr>
            <p:ph sz="quarter" idx="13"/>
          </p:nvPr>
        </p:nvSpPr>
        <p:spPr>
          <a:xfrm>
            <a:off x="294969" y="288358"/>
            <a:ext cx="8576186" cy="742298"/>
          </a:xfrm>
          <a:ln w="20320">
            <a:solidFill>
              <a:schemeClr val="accent6">
                <a:lumMod val="60000"/>
                <a:lumOff val="40000"/>
              </a:schemeClr>
            </a:solidFill>
          </a:ln>
          <a:effectLst>
            <a:glow rad="76200">
              <a:schemeClr val="accent6">
                <a:satMod val="175000"/>
                <a:alpha val="27000"/>
              </a:schemeClr>
            </a:glow>
            <a:outerShdw blurRad="76200" dist="12700" dir="2700000" sy="-23000" kx="-800400" algn="bl" rotWithShape="0">
              <a:prstClr val="black">
                <a:alpha val="20000"/>
              </a:prstClr>
            </a:outerShdw>
          </a:effectLst>
        </p:spPr>
        <p:txBody>
          <a:bodyPr>
            <a:normAutofit fontScale="25000" lnSpcReduction="20000"/>
          </a:bodyPr>
          <a:lstStyle/>
          <a:p>
            <a:pPr marL="0" indent="0" algn="ctr">
              <a:buNone/>
            </a:pPr>
            <a:r>
              <a:rPr lang="fr-FR" sz="5600" b="1" dirty="0">
                <a:solidFill>
                  <a:schemeClr val="accent6">
                    <a:lumMod val="60000"/>
                    <a:lumOff val="40000"/>
                  </a:schemeClr>
                </a:solidFill>
              </a:rPr>
              <a:t> </a:t>
            </a:r>
            <a:r>
              <a:rPr lang="fr-FR" sz="5600" b="1" i="1" dirty="0">
                <a:solidFill>
                  <a:schemeClr val="accent6">
                    <a:lumMod val="60000"/>
                    <a:lumOff val="40000"/>
                  </a:schemeClr>
                </a:solidFill>
              </a:rPr>
              <a:t>Flash</a:t>
            </a:r>
          </a:p>
          <a:p>
            <a:pPr marL="0" indent="0">
              <a:buNone/>
            </a:pPr>
            <a:r>
              <a:rPr lang="fr-FR" sz="4000" b="1" dirty="0">
                <a:solidFill>
                  <a:schemeClr val="accent6">
                    <a:lumMod val="60000"/>
                    <a:lumOff val="40000"/>
                  </a:schemeClr>
                </a:solidFill>
              </a:rPr>
              <a:t>Une instruction nationale temporaire sur le règlement intérieur de Pôle emploi liée au COVID 19 est en vigueur depuis le 1</a:t>
            </a:r>
            <a:r>
              <a:rPr lang="fr-FR" sz="4000" b="1" baseline="30000" dirty="0">
                <a:solidFill>
                  <a:schemeClr val="accent6">
                    <a:lumMod val="60000"/>
                    <a:lumOff val="40000"/>
                  </a:schemeClr>
                </a:solidFill>
              </a:rPr>
              <a:t>er</a:t>
            </a:r>
            <a:r>
              <a:rPr lang="fr-FR" sz="4000" b="1" dirty="0">
                <a:solidFill>
                  <a:schemeClr val="accent6">
                    <a:lumMod val="60000"/>
                    <a:lumOff val="40000"/>
                  </a:schemeClr>
                </a:solidFill>
              </a:rPr>
              <a:t> juin 2020. Toutefois le SNU estime que ces modifications ne semblent pas applicables aux agents sous statut public. </a:t>
            </a:r>
          </a:p>
          <a:p>
            <a:pPr marL="0" indent="0">
              <a:buNone/>
            </a:pPr>
            <a:endParaRPr lang="fr-FR" sz="1600" b="1" dirty="0">
              <a:solidFill>
                <a:schemeClr val="accent6">
                  <a:lumMod val="60000"/>
                  <a:lumOff val="40000"/>
                </a:schemeClr>
              </a:solidFill>
            </a:endParaRPr>
          </a:p>
          <a:p>
            <a:pPr marL="0" indent="0" algn="ctr">
              <a:buNone/>
            </a:pPr>
            <a:r>
              <a:rPr lang="fr-FR" sz="4000" b="1" dirty="0">
                <a:solidFill>
                  <a:srgbClr val="FF0000"/>
                </a:solidFill>
              </a:rPr>
              <a:t>Les élus SNU du CSEC (CSE  central) se sont emparés de la question et sont en attente des précisions de la Direction Générale</a:t>
            </a:r>
          </a:p>
          <a:p>
            <a:pPr marL="0" indent="0">
              <a:buNone/>
            </a:pPr>
            <a:endParaRPr lang="fr-FR" b="1" dirty="0"/>
          </a:p>
        </p:txBody>
      </p:sp>
      <p:sp>
        <p:nvSpPr>
          <p:cNvPr id="9" name="Espace réservé du contenu 8">
            <a:extLst>
              <a:ext uri="{FF2B5EF4-FFF2-40B4-BE49-F238E27FC236}">
                <a16:creationId xmlns:a16="http://schemas.microsoft.com/office/drawing/2014/main" id="{455922FC-B235-4DE4-B417-E5E538ED0183}"/>
              </a:ext>
            </a:extLst>
          </p:cNvPr>
          <p:cNvSpPr>
            <a:spLocks noGrp="1"/>
          </p:cNvSpPr>
          <p:nvPr>
            <p:ph sz="quarter" idx="14"/>
          </p:nvPr>
        </p:nvSpPr>
        <p:spPr>
          <a:xfrm>
            <a:off x="398244" y="1077026"/>
            <a:ext cx="4382071" cy="2865583"/>
          </a:xfrm>
        </p:spPr>
        <p:txBody>
          <a:bodyPr>
            <a:normAutofit fontScale="25000" lnSpcReduction="20000"/>
          </a:bodyPr>
          <a:lstStyle/>
          <a:p>
            <a:pPr marL="0" indent="0" algn="ctr">
              <a:buNone/>
            </a:pPr>
            <a:r>
              <a:rPr lang="fr-FR" sz="5600" b="1" dirty="0">
                <a:solidFill>
                  <a:schemeClr val="accent3">
                    <a:lumMod val="50000"/>
                  </a:schemeClr>
                </a:solidFill>
              </a:rPr>
              <a:t> La Mobilité</a:t>
            </a:r>
          </a:p>
          <a:p>
            <a:pPr marL="0" indent="0" algn="ctr">
              <a:buNone/>
            </a:pPr>
            <a:endParaRPr lang="fr-FR" sz="2000" b="1" dirty="0">
              <a:solidFill>
                <a:schemeClr val="accent3">
                  <a:lumMod val="50000"/>
                </a:schemeClr>
              </a:solidFill>
            </a:endParaRPr>
          </a:p>
          <a:p>
            <a:pPr marL="0" indent="0">
              <a:buNone/>
            </a:pPr>
            <a:r>
              <a:rPr lang="fr-FR" sz="4200" b="1" dirty="0">
                <a:solidFill>
                  <a:schemeClr val="bg1"/>
                </a:solidFill>
              </a:rPr>
              <a:t>Après quelques mois sans mouvements, 70 postes ont été diffusés Autant d’opportunités pour faire valoir ses droits à la mutation . </a:t>
            </a:r>
          </a:p>
          <a:p>
            <a:pPr marL="0" indent="0">
              <a:buNone/>
            </a:pPr>
            <a:endParaRPr lang="fr-FR" sz="2000" dirty="0">
              <a:solidFill>
                <a:schemeClr val="bg1"/>
              </a:solidFill>
            </a:endParaRPr>
          </a:p>
          <a:p>
            <a:pPr marL="0" indent="0" algn="just">
              <a:buNone/>
            </a:pPr>
            <a:r>
              <a:rPr lang="fr-FR" sz="4000" dirty="0"/>
              <a:t>Les mutations  sont définies soit par un changement de résidence administrative, soit par un changement de filière dans un emploi de même niveau, soit par les deux.</a:t>
            </a:r>
          </a:p>
          <a:p>
            <a:pPr marL="0" indent="0" algn="just">
              <a:buNone/>
            </a:pPr>
            <a:endParaRPr lang="fr-FR" sz="1200" dirty="0"/>
          </a:p>
          <a:p>
            <a:pPr marL="0" indent="0">
              <a:buNone/>
            </a:pPr>
            <a:r>
              <a:rPr lang="fr-FR" sz="4000" dirty="0"/>
              <a:t>Les agents ne peuvent pas postuler sur un poste d’un niveau d’emplois inférieur, sauf en cas de reclassement pour inaptitude médicalement constatée.</a:t>
            </a:r>
          </a:p>
          <a:p>
            <a:pPr marL="0" indent="0">
              <a:buNone/>
            </a:pPr>
            <a:endParaRPr lang="fr-FR" sz="1600" dirty="0"/>
          </a:p>
          <a:p>
            <a:pPr marL="0" indent="0">
              <a:buNone/>
            </a:pPr>
            <a:r>
              <a:rPr lang="fr-FR" sz="4000" b="1" dirty="0"/>
              <a:t>Les commissions paritaires</a:t>
            </a:r>
          </a:p>
          <a:p>
            <a:pPr marL="0" indent="0">
              <a:buNone/>
            </a:pPr>
            <a:r>
              <a:rPr lang="fr-FR" sz="4000" dirty="0"/>
              <a:t> - Elles sont consultées pour avis sur les candidatures en mutation, promotion, réintégration, permutation, exprimées sur les postes vacants de la région.</a:t>
            </a:r>
          </a:p>
          <a:p>
            <a:pPr marL="0" indent="0">
              <a:buNone/>
            </a:pPr>
            <a:r>
              <a:rPr lang="fr-FR" sz="4000" dirty="0"/>
              <a:t> - Le Directeur régional prend les décisions à l’issue des CPLU sur avis unanime ou majoritaire. Lorsque sa décision est envisagée en présence d’un avis partagé, aucune décision ne peut être prononcée sans que l’agent ait été préalablement informé de la faculté qui lui est ouverte de solliciter l’instruction du Directeur général.</a:t>
            </a:r>
          </a:p>
          <a:p>
            <a:pPr marL="0" indent="0">
              <a:buNone/>
            </a:pPr>
            <a:r>
              <a:rPr lang="fr-FR" sz="4000" b="1" dirty="0"/>
              <a:t>- Les candidatures </a:t>
            </a:r>
            <a:r>
              <a:rPr lang="fr-FR" sz="4000" dirty="0"/>
              <a:t>en mutation par changement de résidence administrative ou changement de filière et les candidatures en promotion sont examinées sans règles de priorité. Néanmoins, une attention particulière sera portée aux demandes de mouvement motivées par un rapprochement de conjoint ou un motif médical (handicap…) ou familial grave.</a:t>
            </a:r>
          </a:p>
          <a:p>
            <a:pPr marL="0" indent="0">
              <a:buNone/>
            </a:pPr>
            <a:endParaRPr lang="fr-FR" sz="1200" dirty="0"/>
          </a:p>
          <a:p>
            <a:pPr marL="0" indent="0">
              <a:buNone/>
            </a:pPr>
            <a:r>
              <a:rPr lang="fr-FR" sz="4000" b="1" dirty="0"/>
              <a:t>La permutation</a:t>
            </a:r>
          </a:p>
          <a:p>
            <a:pPr marL="0" indent="0">
              <a:buNone/>
            </a:pPr>
            <a:r>
              <a:rPr lang="fr-FR" sz="4000" dirty="0"/>
              <a:t>La permutation est l’échange par deux agents de même niveau d’emplois, de même filière et de même emploi, de leur résidence administrative respective.</a:t>
            </a:r>
          </a:p>
          <a:p>
            <a:pPr marL="0" indent="0">
              <a:buNone/>
            </a:pPr>
            <a:r>
              <a:rPr lang="fr-FR" sz="4000" dirty="0"/>
              <a:t> La demande des deux agents désirant permuter doit être simultanée. Elle est adressée à leur DR par écrit (un exemplaire directement et un autre par la voie hiérarchique) et mentionne les coordonnées de l’agent avec lequel la permutation est souhaitée.</a:t>
            </a:r>
          </a:p>
          <a:p>
            <a:pPr marL="0" indent="0">
              <a:buNone/>
            </a:pPr>
            <a:endParaRPr lang="fr-FR" sz="2000" dirty="0"/>
          </a:p>
          <a:p>
            <a:pPr marL="0" indent="0" algn="ctr">
              <a:buNone/>
            </a:pPr>
            <a:r>
              <a:rPr lang="fr-FR" sz="4000" b="1" dirty="0">
                <a:solidFill>
                  <a:srgbClr val="FF0000"/>
                </a:solidFill>
              </a:rPr>
              <a:t>Les élus(es</a:t>
            </a:r>
            <a:r>
              <a:rPr lang="fr-FR" sz="4000" b="1">
                <a:solidFill>
                  <a:srgbClr val="FF0000"/>
                </a:solidFill>
              </a:rPr>
              <a:t>) CPLU </a:t>
            </a:r>
            <a:r>
              <a:rPr lang="fr-FR" sz="4000" b="1" dirty="0">
                <a:solidFill>
                  <a:srgbClr val="FF0000"/>
                </a:solidFill>
              </a:rPr>
              <a:t>sont et seront toujours là pour défendre vos droits</a:t>
            </a:r>
          </a:p>
          <a:p>
            <a:endParaRPr lang="fr-FR" dirty="0"/>
          </a:p>
        </p:txBody>
      </p:sp>
      <p:sp>
        <p:nvSpPr>
          <p:cNvPr id="13" name="Espace réservé du contenu 3">
            <a:extLst>
              <a:ext uri="{FF2B5EF4-FFF2-40B4-BE49-F238E27FC236}">
                <a16:creationId xmlns:a16="http://schemas.microsoft.com/office/drawing/2014/main" id="{EDB8AF75-4E52-478D-A26E-95D9D2E13879}"/>
              </a:ext>
            </a:extLst>
          </p:cNvPr>
          <p:cNvSpPr txBox="1">
            <a:spLocks/>
          </p:cNvSpPr>
          <p:nvPr/>
        </p:nvSpPr>
        <p:spPr>
          <a:xfrm>
            <a:off x="5598703" y="1481884"/>
            <a:ext cx="3000741" cy="2721405"/>
          </a:xfrm>
          <a:prstGeom prst="rect">
            <a:avLst/>
          </a:prstGeom>
          <a:ln>
            <a:noFill/>
          </a:ln>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fr-FR" sz="1200" b="1" dirty="0">
                <a:solidFill>
                  <a:srgbClr val="26863D"/>
                </a:solidFill>
              </a:rPr>
              <a:t>Frais de changement de résidence </a:t>
            </a:r>
          </a:p>
          <a:p>
            <a:pPr marL="0" indent="0" algn="ctr">
              <a:buFont typeface="Symbol" pitchFamily="18" charset="2"/>
              <a:buNone/>
            </a:pPr>
            <a:r>
              <a:rPr lang="fr-FR" sz="1200" b="1" dirty="0">
                <a:solidFill>
                  <a:srgbClr val="26863D"/>
                </a:solidFill>
              </a:rPr>
              <a:t> </a:t>
            </a:r>
          </a:p>
          <a:p>
            <a:pPr marL="0" indent="0" algn="just">
              <a:buFont typeface="Symbol" pitchFamily="18" charset="2"/>
              <a:buNone/>
            </a:pPr>
            <a:r>
              <a:rPr lang="fr-FR" sz="1000" i="1" dirty="0"/>
              <a:t>Extrait du Référentiel de gestion du personnel de droit public, </a:t>
            </a:r>
            <a:r>
              <a:rPr lang="fr-FR" sz="1000" i="1" dirty="0">
                <a:solidFill>
                  <a:schemeClr val="bg2">
                    <a:lumMod val="75000"/>
                  </a:schemeClr>
                </a:solidFill>
                <a:hlinkClick r:id="rId6"/>
              </a:rPr>
              <a:t>fiche 6119.01 et 6119.02 </a:t>
            </a:r>
            <a:r>
              <a:rPr lang="fr-FR" sz="1000" i="1" dirty="0"/>
              <a:t>: </a:t>
            </a:r>
          </a:p>
          <a:p>
            <a:pPr marL="0" indent="0" algn="just">
              <a:buFont typeface="Symbol" pitchFamily="18" charset="2"/>
              <a:buNone/>
            </a:pPr>
            <a:endParaRPr lang="fr-FR" sz="400" i="1" dirty="0"/>
          </a:p>
          <a:p>
            <a:pPr marL="0" indent="0">
              <a:buFont typeface="Symbol" pitchFamily="18" charset="2"/>
              <a:buNone/>
            </a:pPr>
            <a:r>
              <a:rPr lang="fr-FR" sz="1000" i="1" dirty="0"/>
              <a:t>«  Remboursement de frais occasionnés par un changement de résidence administrative résultant d’une affectation prononcée à titre définitif </a:t>
            </a:r>
            <a:r>
              <a:rPr lang="fr-FR" sz="1200" i="1" dirty="0">
                <a:solidFill>
                  <a:schemeClr val="accent6">
                    <a:lumMod val="75000"/>
                  </a:schemeClr>
                </a:solidFill>
              </a:rPr>
              <a:t>*</a:t>
            </a:r>
            <a:r>
              <a:rPr lang="fr-FR" sz="1000" i="1" dirty="0"/>
              <a:t> dans une commune différente de celle dans laquelle l’agent était antérieurement affecté. »</a:t>
            </a:r>
          </a:p>
          <a:p>
            <a:pPr marL="0" indent="0">
              <a:buFont typeface="Symbol" pitchFamily="18" charset="2"/>
              <a:buNone/>
            </a:pPr>
            <a:endParaRPr lang="fr-FR" sz="500" i="1" dirty="0"/>
          </a:p>
          <a:p>
            <a:pPr marL="0" indent="0">
              <a:buFont typeface="Symbol" pitchFamily="18" charset="2"/>
              <a:buNone/>
            </a:pPr>
            <a:r>
              <a:rPr lang="fr-FR" sz="1200" b="1" i="1" dirty="0">
                <a:solidFill>
                  <a:schemeClr val="accent6">
                    <a:lumMod val="75000"/>
                  </a:schemeClr>
                </a:solidFill>
              </a:rPr>
              <a:t>*</a:t>
            </a:r>
            <a:r>
              <a:rPr lang="fr-FR" sz="1200" b="1" i="1" dirty="0"/>
              <a:t> </a:t>
            </a:r>
            <a:r>
              <a:rPr lang="fr-FR" sz="1000" i="1" dirty="0"/>
              <a:t>ou avec mouvement d'un département d'Outre-Mer vers la métropole ou inversement, ou encore d'un département d'Outre-Mer vers un autre.</a:t>
            </a:r>
          </a:p>
        </p:txBody>
      </p:sp>
      <p:pic>
        <p:nvPicPr>
          <p:cNvPr id="14" name="Picture 2" descr="photo_9">
            <a:extLst>
              <a:ext uri="{FF2B5EF4-FFF2-40B4-BE49-F238E27FC236}">
                <a16:creationId xmlns:a16="http://schemas.microsoft.com/office/drawing/2014/main" id="{B2D6E4FB-2C43-4AE7-82A0-CCFA6B1538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41498" y="4103104"/>
            <a:ext cx="3091854" cy="2312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AutoShape 15">
            <a:extLst>
              <a:ext uri="{FF2B5EF4-FFF2-40B4-BE49-F238E27FC236}">
                <a16:creationId xmlns:a16="http://schemas.microsoft.com/office/drawing/2014/main" id="{637F7F7B-2A2F-42DC-B20C-3050BC1D4577}"/>
              </a:ext>
            </a:extLst>
          </p:cNvPr>
          <p:cNvSpPr>
            <a:spLocks noChangeArrowheads="1"/>
          </p:cNvSpPr>
          <p:nvPr/>
        </p:nvSpPr>
        <p:spPr bwMode="auto">
          <a:xfrm>
            <a:off x="4849091" y="2642560"/>
            <a:ext cx="615703" cy="200026"/>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50000"/>
              </a:spcBef>
              <a:spcAft>
                <a:spcPct val="50000"/>
              </a:spcAft>
              <a:buSzPct val="120000"/>
              <a:buFont typeface="Arial" pitchFamily="34" charset="0"/>
              <a:buChar char="→"/>
              <a:defRPr b="1">
                <a:solidFill>
                  <a:srgbClr val="007CBF"/>
                </a:solidFill>
                <a:latin typeface="Arial" pitchFamily="34" charset="0"/>
                <a:cs typeface="Arial" pitchFamily="34" charset="0"/>
              </a:defRPr>
            </a:lvl1pPr>
            <a:lvl2pPr marL="742950" indent="-285750" eaLnBrk="0" hangingPunct="0">
              <a:spcBef>
                <a:spcPct val="20000"/>
              </a:spcBef>
              <a:spcAft>
                <a:spcPct val="50000"/>
              </a:spcAft>
              <a:buClr>
                <a:schemeClr val="tx1"/>
              </a:buClr>
              <a:buFont typeface="Arial" pitchFamily="34" charset="0"/>
              <a:buChar char="●"/>
              <a:defRPr sz="1300" b="1">
                <a:solidFill>
                  <a:srgbClr val="00597C"/>
                </a:solidFill>
                <a:latin typeface="Arial" pitchFamily="34" charset="0"/>
                <a:cs typeface="Arial" pitchFamily="34" charset="0"/>
              </a:defRPr>
            </a:lvl2pPr>
            <a:lvl3pPr marL="1143000" indent="-228600" eaLnBrk="0" hangingPunct="0">
              <a:spcBef>
                <a:spcPct val="20000"/>
              </a:spcBef>
              <a:spcAft>
                <a:spcPct val="50000"/>
              </a:spcAft>
              <a:buClr>
                <a:srgbClr val="7EA2D1"/>
              </a:buClr>
              <a:buSzPct val="120000"/>
              <a:buFont typeface="Arial" pitchFamily="34" charset="0"/>
              <a:buChar char="→"/>
              <a:defRPr sz="1100">
                <a:solidFill>
                  <a:srgbClr val="1A171B"/>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spcAft>
                <a:spcPct val="0"/>
              </a:spcAft>
              <a:buSzTx/>
              <a:buFontTx/>
              <a:buNone/>
            </a:pPr>
            <a:endParaRPr lang="fr-FR" altLang="fr-FR" b="0">
              <a:solidFill>
                <a:srgbClr val="7EA2D1"/>
              </a:solidFill>
            </a:endParaRPr>
          </a:p>
        </p:txBody>
      </p:sp>
      <p:sp>
        <p:nvSpPr>
          <p:cNvPr id="17" name="Rectangle 16">
            <a:extLst>
              <a:ext uri="{FF2B5EF4-FFF2-40B4-BE49-F238E27FC236}">
                <a16:creationId xmlns:a16="http://schemas.microsoft.com/office/drawing/2014/main" id="{CE182E81-B55D-4753-82FC-A850778DC4C8}"/>
              </a:ext>
            </a:extLst>
          </p:cNvPr>
          <p:cNvSpPr/>
          <p:nvPr/>
        </p:nvSpPr>
        <p:spPr>
          <a:xfrm>
            <a:off x="5775405" y="6430945"/>
            <a:ext cx="2824040" cy="400110"/>
          </a:xfrm>
          <a:prstGeom prst="rect">
            <a:avLst/>
          </a:prstGeom>
        </p:spPr>
        <p:txBody>
          <a:bodyPr wrap="square">
            <a:spAutoFit/>
          </a:bodyPr>
          <a:lstStyle/>
          <a:p>
            <a:pPr algn="ctr" fontAlgn="base"/>
            <a:r>
              <a:rPr lang="fr-FR" sz="1000" dirty="0">
                <a:solidFill>
                  <a:schemeClr val="tx2"/>
                </a:solidFill>
              </a:rPr>
              <a:t>Des services motorisés, pour « aller chercher » les demandeurs d’emploi de banlieue</a:t>
            </a:r>
          </a:p>
        </p:txBody>
      </p:sp>
    </p:spTree>
    <p:extLst>
      <p:ext uri="{BB962C8B-B14F-4D97-AF65-F5344CB8AC3E}">
        <p14:creationId xmlns:p14="http://schemas.microsoft.com/office/powerpoint/2010/main" val="8658843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885</Words>
  <Application>Microsoft Office PowerPoint</Application>
  <PresentationFormat>Affichage à l'écran (4:3)</PresentationFormat>
  <Paragraphs>77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Candara</vt:lpstr>
      <vt:lpstr>Symbol</vt:lpstr>
      <vt:lpstr>Vagues</vt:lpstr>
      <vt:lpstr>L’Echo public n°14</vt:lpstr>
      <vt:lpstr> </vt:lpstr>
    </vt:vector>
  </TitlesOfParts>
  <Company>Pôle Emploi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REMY Catherine</dc:creator>
  <cp:lastModifiedBy>jlb</cp:lastModifiedBy>
  <cp:revision>60</cp:revision>
  <cp:lastPrinted>2020-06-15T10:40:42Z</cp:lastPrinted>
  <dcterms:created xsi:type="dcterms:W3CDTF">2018-12-27T10:04:13Z</dcterms:created>
  <dcterms:modified xsi:type="dcterms:W3CDTF">2020-06-16T13:30:38Z</dcterms:modified>
</cp:coreProperties>
</file>