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07" r:id="rId1"/>
  </p:sldMasterIdLst>
  <p:sldIdLst>
    <p:sldId id="260" r:id="rId2"/>
    <p:sldId id="269" r:id="rId3"/>
    <p:sldId id="270" r:id="rId4"/>
    <p:sldId id="275" r:id="rId5"/>
    <p:sldId id="271" r:id="rId6"/>
    <p:sldId id="272" r:id="rId7"/>
    <p:sldId id="273" r:id="rId8"/>
    <p:sldId id="274" r:id="rId9"/>
    <p:sldId id="268" r:id="rId10"/>
  </p:sldIdLst>
  <p:sldSz cx="9144000" cy="6858000" type="screen4x3"/>
  <p:notesSz cx="6648450" cy="97742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LANDRIN Bruno" initials="FB" lastIdx="1" clrIdx="0">
    <p:extLst>
      <p:ext uri="{19B8F6BF-5375-455C-9EA6-DF929625EA0E}">
        <p15:presenceInfo xmlns:p15="http://schemas.microsoft.com/office/powerpoint/2012/main" userId="FLANDRIN Brun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0000"/>
    <a:srgbClr val="0A77BA"/>
    <a:srgbClr val="FE9802"/>
    <a:srgbClr val="2B9544"/>
    <a:srgbClr val="26863D"/>
    <a:srgbClr val="31FB44"/>
    <a:srgbClr val="05AFAB"/>
    <a:srgbClr val="8CFCF9"/>
    <a:srgbClr val="21518B"/>
    <a:srgbClr val="193D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0C2BEC-0BC0-4D46-9243-3BD89DBA54F2}" v="784" dt="2022-04-24T19:46:14.381"/>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524" autoAdjust="0"/>
    <p:restoredTop sz="96374" autoAdjust="0"/>
  </p:normalViewPr>
  <p:slideViewPr>
    <p:cSldViewPr snapToGrid="0" snapToObjects="1">
      <p:cViewPr varScale="1">
        <p:scale>
          <a:sx n="78" d="100"/>
          <a:sy n="78" d="100"/>
        </p:scale>
        <p:origin x="488" y="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p:cNvSpPr/>
          <p:nvPr/>
        </p:nvSpPr>
        <p:spPr>
          <a:xfrm>
            <a:off x="1007534" y="0"/>
            <a:ext cx="5898825"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6906359"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958856" y="3428999"/>
            <a:ext cx="4138550" cy="2268559"/>
          </a:xfrm>
        </p:spPr>
        <p:txBody>
          <a:bodyPr anchor="t">
            <a:normAutofit/>
          </a:bodyPr>
          <a:lstStyle>
            <a:lvl1pPr algn="r">
              <a:defRPr sz="4200"/>
            </a:lvl1pPr>
          </a:lstStyle>
          <a:p>
            <a:r>
              <a:rPr lang="en-US" dirty="0"/>
              <a:t>Click to edit Master title style</a:t>
            </a:r>
          </a:p>
        </p:txBody>
      </p:sp>
      <p:sp>
        <p:nvSpPr>
          <p:cNvPr id="3" name="Subtitle 2"/>
          <p:cNvSpPr>
            <a:spLocks noGrp="1"/>
          </p:cNvSpPr>
          <p:nvPr>
            <p:ph type="subTitle" idx="1"/>
          </p:nvPr>
        </p:nvSpPr>
        <p:spPr>
          <a:xfrm>
            <a:off x="2131292" y="2268787"/>
            <a:ext cx="3966114" cy="1160213"/>
          </a:xfrm>
        </p:spPr>
        <p:txBody>
          <a:bodyPr tIns="0" anchor="b">
            <a:normAutofit/>
          </a:bodyPr>
          <a:lstStyle>
            <a:lvl1pPr marL="0" indent="0" algn="r">
              <a:buNone/>
              <a:defRPr sz="1600" b="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Date Placeholder 3"/>
          <p:cNvSpPr>
            <a:spLocks noGrp="1"/>
          </p:cNvSpPr>
          <p:nvPr>
            <p:ph type="dt" sz="half" idx="10"/>
          </p:nvPr>
        </p:nvSpPr>
        <p:spPr/>
        <p:txBody>
          <a:bodyPr/>
          <a:lstStyle/>
          <a:p>
            <a:fld id="{9AB3A824-1A51-4B26-AD58-A6D8E14F6C04}" type="datetimeFigureOut">
              <a:rPr lang="en-US" dirty="0"/>
              <a:t>2/2/2023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rIns="45720"/>
          <a:lstStyle/>
          <a:p>
            <a:fld id="{6D22F896-40B5-4ADD-8801-0D06FADFA095}" type="slidenum">
              <a:rPr lang="en-US" dirty="0"/>
              <a:t>‹N°›</a:t>
            </a:fld>
            <a:endParaRPr lang="en-US" dirty="0"/>
          </a:p>
        </p:txBody>
      </p:sp>
      <p:sp>
        <p:nvSpPr>
          <p:cNvPr id="24" name="TextBox 23"/>
          <p:cNvSpPr txBox="1"/>
          <p:nvPr/>
        </p:nvSpPr>
        <p:spPr>
          <a:xfrm>
            <a:off x="1641440" y="3262168"/>
            <a:ext cx="311727" cy="430887"/>
          </a:xfrm>
          <a:prstGeom prst="rect">
            <a:avLst/>
          </a:prstGeom>
          <a:noFill/>
        </p:spPr>
        <p:txBody>
          <a:bodyPr wrap="square" rtlCol="0">
            <a:spAutoFit/>
          </a:bodyPr>
          <a:lstStyle/>
          <a:p>
            <a:pPr algn="r"/>
            <a:r>
              <a:rPr lang="en-US" sz="2200" dirty="0">
                <a:solidFill>
                  <a:schemeClr val="accent6"/>
                </a:solidFill>
                <a:latin typeface="Wingdings 3" panose="05040102010807070707" pitchFamily="18" charset="2"/>
              </a:rPr>
              <a:t>z</a:t>
            </a:r>
            <a:endParaRPr lang="en-US" sz="22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789565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Rectangle 9"/>
          <p:cNvSpPr/>
          <p:nvPr/>
        </p:nvSpPr>
        <p:spPr>
          <a:xfrm>
            <a:off x="1007534" y="0"/>
            <a:ext cx="7315560"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832116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TextBox 16"/>
          <p:cNvSpPr txBox="1"/>
          <p:nvPr/>
        </p:nvSpPr>
        <p:spPr>
          <a:xfrm>
            <a:off x="1651862" y="636541"/>
            <a:ext cx="311727" cy="338554"/>
          </a:xfrm>
          <a:prstGeom prst="rect">
            <a:avLst/>
          </a:prstGeom>
          <a:noFill/>
        </p:spPr>
        <p:txBody>
          <a:bodyPr wrap="square" rtlCol="0">
            <a:spAutoFit/>
          </a:bodyPr>
          <a:lstStyle/>
          <a:p>
            <a:pPr algn="r"/>
            <a:r>
              <a:rPr lang="en-US" sz="1600" dirty="0">
                <a:solidFill>
                  <a:schemeClr val="accent6"/>
                </a:solidFill>
                <a:latin typeface="Wingdings 3" panose="05040102010807070707" pitchFamily="18" charset="2"/>
              </a:rPr>
              <a:t>z</a:t>
            </a:r>
            <a:endParaRPr lang="en-US" sz="16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58857" y="808057"/>
            <a:ext cx="5885350" cy="1077229"/>
          </a:xfrm>
        </p:spPr>
        <p:txBody>
          <a:bodyPr/>
          <a:lstStyle/>
          <a:p>
            <a:r>
              <a:rPr lang="en-US" dirty="0"/>
              <a:t>Click to edit Master title style</a:t>
            </a:r>
          </a:p>
        </p:txBody>
      </p:sp>
      <p:sp>
        <p:nvSpPr>
          <p:cNvPr id="3" name="Vertical Text Placeholder 2"/>
          <p:cNvSpPr>
            <a:spLocks noGrp="1"/>
          </p:cNvSpPr>
          <p:nvPr>
            <p:ph type="body" orient="vert" idx="1"/>
          </p:nvPr>
        </p:nvSpPr>
        <p:spPr>
          <a:xfrm>
            <a:off x="2120792" y="2049878"/>
            <a:ext cx="5723414" cy="4000066"/>
          </a:xfrm>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857E33E-8B18-4087-B112-809917729534}" type="datetimeFigureOut">
              <a:rPr lang="en-US" dirty="0"/>
              <a:t>2/2/2023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400155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8" name="Rectangle 17"/>
          <p:cNvSpPr/>
          <p:nvPr/>
        </p:nvSpPr>
        <p:spPr>
          <a:xfrm>
            <a:off x="1007534" y="0"/>
            <a:ext cx="7315560"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p:cNvSpPr/>
          <p:nvPr/>
        </p:nvSpPr>
        <p:spPr>
          <a:xfrm>
            <a:off x="832116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TextBox 22"/>
          <p:cNvSpPr txBox="1"/>
          <p:nvPr/>
        </p:nvSpPr>
        <p:spPr>
          <a:xfrm rot="5400000">
            <a:off x="7688343" y="480678"/>
            <a:ext cx="311727" cy="338554"/>
          </a:xfrm>
          <a:prstGeom prst="rect">
            <a:avLst/>
          </a:prstGeom>
          <a:noFill/>
        </p:spPr>
        <p:txBody>
          <a:bodyPr wrap="square" rtlCol="0">
            <a:spAutoFit/>
          </a:bodyPr>
          <a:lstStyle/>
          <a:p>
            <a:pPr algn="r"/>
            <a:r>
              <a:rPr lang="en-US" sz="1600" dirty="0">
                <a:solidFill>
                  <a:schemeClr val="accent6"/>
                </a:solidFill>
                <a:latin typeface="Wingdings 3" panose="05040102010807070707" pitchFamily="18" charset="2"/>
              </a:rPr>
              <a:t>z</a:t>
            </a:r>
            <a:endParaRPr lang="en-US" sz="16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6849317" y="805818"/>
            <a:ext cx="994889" cy="5244126"/>
          </a:xfrm>
        </p:spPr>
        <p:txBody>
          <a:bodyPr vert="eaVert"/>
          <a:lstStyle>
            <a:lvl1pPr algn="l">
              <a:defRPr/>
            </a:lvl1pPr>
          </a:lstStyle>
          <a:p>
            <a:r>
              <a:rPr lang="en-US" dirty="0"/>
              <a:t>Click to edit Master title style</a:t>
            </a:r>
          </a:p>
        </p:txBody>
      </p:sp>
      <p:sp>
        <p:nvSpPr>
          <p:cNvPr id="3" name="Vertical Text Placeholder 2"/>
          <p:cNvSpPr>
            <a:spLocks noGrp="1"/>
          </p:cNvSpPr>
          <p:nvPr>
            <p:ph type="body" orient="vert" idx="1"/>
          </p:nvPr>
        </p:nvSpPr>
        <p:spPr>
          <a:xfrm>
            <a:off x="1964598" y="970410"/>
            <a:ext cx="4715441" cy="5079534"/>
          </a:xfrm>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3FFE419-2371-464F-8239-3959401C3561}" type="datetimeFigureOut">
              <a:rPr lang="en-US" dirty="0"/>
              <a:t>2/2/2023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6694885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5" name="Date Placeholder 4"/>
          <p:cNvSpPr>
            <a:spLocks noGrp="1"/>
          </p:cNvSpPr>
          <p:nvPr>
            <p:ph type="dt" sz="half" idx="10"/>
          </p:nvPr>
        </p:nvSpPr>
        <p:spPr/>
        <p:txBody>
          <a:bodyPr/>
          <a:lstStyle/>
          <a:p>
            <a:fld id="{75A8551A-8A0E-4264-94F5-902636E0EB13}" type="datetimeFigureOut">
              <a:rPr lang="fr-FR" smtClean="0"/>
              <a:t>02/02/2023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79263A7-1EED-4D30-996E-12F6026480BC}" type="slidenum">
              <a:rPr lang="fr-FR" smtClean="0"/>
              <a:t>‹N°›</a:t>
            </a:fld>
            <a:endParaRPr lang="fr-FR"/>
          </a:p>
        </p:txBody>
      </p:sp>
      <p:sp>
        <p:nvSpPr>
          <p:cNvPr id="9" name="Content Placeholder 8"/>
          <p:cNvSpPr>
            <a:spLocks noGrp="1"/>
          </p:cNvSpPr>
          <p:nvPr>
            <p:ph sz="quarter" idx="13"/>
          </p:nvPr>
        </p:nvSpPr>
        <p:spPr>
          <a:xfrm>
            <a:off x="676655" y="2679192"/>
            <a:ext cx="3822192" cy="34472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extLst>
      <p:ext uri="{BB962C8B-B14F-4D97-AF65-F5344CB8AC3E}">
        <p14:creationId xmlns:p14="http://schemas.microsoft.com/office/powerpoint/2010/main" val="1675647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p:nvSpPr>
        <p:spPr>
          <a:xfrm>
            <a:off x="832116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07534" y="0"/>
            <a:ext cx="7315560"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chor="ct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7D162C4-EDD9-4389-A98B-B87ECEA2A816}" type="datetimeFigureOut">
              <a:rPr lang="en-US" dirty="0"/>
              <a:t>2/2/2023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
        <p:nvSpPr>
          <p:cNvPr id="7" name="TextBox 6"/>
          <p:cNvSpPr txBox="1"/>
          <p:nvPr/>
        </p:nvSpPr>
        <p:spPr>
          <a:xfrm>
            <a:off x="1651862" y="636541"/>
            <a:ext cx="311727" cy="338554"/>
          </a:xfrm>
          <a:prstGeom prst="rect">
            <a:avLst/>
          </a:prstGeom>
          <a:noFill/>
        </p:spPr>
        <p:txBody>
          <a:bodyPr wrap="square" rtlCol="0">
            <a:spAutoFit/>
          </a:bodyPr>
          <a:lstStyle/>
          <a:p>
            <a:pPr algn="r"/>
            <a:r>
              <a:rPr lang="en-US" sz="1600" dirty="0">
                <a:solidFill>
                  <a:schemeClr val="accent6"/>
                </a:solidFill>
                <a:latin typeface="Wingdings 3" panose="05040102010807070707" pitchFamily="18" charset="2"/>
              </a:rPr>
              <a:t>z</a:t>
            </a:r>
            <a:endParaRPr lang="en-US" sz="16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3330219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Rectangle 9"/>
          <p:cNvSpPr/>
          <p:nvPr/>
        </p:nvSpPr>
        <p:spPr>
          <a:xfrm>
            <a:off x="1007534" y="0"/>
            <a:ext cx="7315560"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832116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957405" y="3199028"/>
            <a:ext cx="5967420" cy="1372971"/>
          </a:xfrm>
        </p:spPr>
        <p:txBody>
          <a:bodyPr anchor="t">
            <a:normAutofit/>
          </a:bodyPr>
          <a:lstStyle>
            <a:lvl1pPr algn="r">
              <a:defRPr sz="2800"/>
            </a:lvl1pPr>
          </a:lstStyle>
          <a:p>
            <a:r>
              <a:rPr lang="en-US" dirty="0"/>
              <a:t>Click to edit Master title style</a:t>
            </a:r>
          </a:p>
        </p:txBody>
      </p:sp>
      <p:sp>
        <p:nvSpPr>
          <p:cNvPr id="3" name="Text Placeholder 2"/>
          <p:cNvSpPr>
            <a:spLocks noGrp="1"/>
          </p:cNvSpPr>
          <p:nvPr>
            <p:ph type="body" idx="1"/>
          </p:nvPr>
        </p:nvSpPr>
        <p:spPr>
          <a:xfrm>
            <a:off x="2121131" y="2272143"/>
            <a:ext cx="5803294" cy="926885"/>
          </a:xfrm>
        </p:spPr>
        <p:txBody>
          <a:bodyPr tIns="0" anchor="b">
            <a:normAutofit/>
          </a:bodyPr>
          <a:lstStyle>
            <a:lvl1pPr marL="0" indent="0" algn="r">
              <a:buNone/>
              <a:defRPr sz="16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3E5059C3-6A89-4494-99FF-5A4D6FFD50EB}" type="datetimeFigureOut">
              <a:rPr lang="en-US" dirty="0"/>
              <a:t>2/2/2023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
        <p:nvSpPr>
          <p:cNvPr id="16" name="TextBox 15"/>
          <p:cNvSpPr txBox="1"/>
          <p:nvPr/>
        </p:nvSpPr>
        <p:spPr>
          <a:xfrm>
            <a:off x="1644924" y="3023993"/>
            <a:ext cx="311727" cy="338554"/>
          </a:xfrm>
          <a:prstGeom prst="rect">
            <a:avLst/>
          </a:prstGeom>
          <a:noFill/>
        </p:spPr>
        <p:txBody>
          <a:bodyPr wrap="square" rtlCol="0">
            <a:spAutoFit/>
          </a:bodyPr>
          <a:lstStyle/>
          <a:p>
            <a:pPr algn="r"/>
            <a:r>
              <a:rPr lang="en-US" sz="1600" dirty="0">
                <a:solidFill>
                  <a:schemeClr val="accent6"/>
                </a:solidFill>
                <a:latin typeface="Wingdings 3" panose="05040102010807070707" pitchFamily="18" charset="2"/>
              </a:rPr>
              <a:t>z</a:t>
            </a:r>
            <a:endParaRPr lang="en-US" sz="16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4052256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2" name="Rectangle 11"/>
          <p:cNvSpPr/>
          <p:nvPr/>
        </p:nvSpPr>
        <p:spPr>
          <a:xfrm>
            <a:off x="1007534" y="0"/>
            <a:ext cx="7315560"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961426" y="805818"/>
            <a:ext cx="5882780" cy="1081705"/>
          </a:xfrm>
        </p:spPr>
        <p:txBody>
          <a:bodyPr/>
          <a:lstStyle/>
          <a:p>
            <a:r>
              <a:rPr lang="en-US" dirty="0"/>
              <a:t>Click to edit Master title style</a:t>
            </a:r>
          </a:p>
        </p:txBody>
      </p:sp>
      <p:sp>
        <p:nvSpPr>
          <p:cNvPr id="3" name="Content Placeholder 2"/>
          <p:cNvSpPr>
            <a:spLocks noGrp="1"/>
          </p:cNvSpPr>
          <p:nvPr>
            <p:ph sz="half" idx="1"/>
          </p:nvPr>
        </p:nvSpPr>
        <p:spPr>
          <a:xfrm>
            <a:off x="1965406" y="2056800"/>
            <a:ext cx="2855547" cy="399314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984679" y="2056800"/>
            <a:ext cx="2859527" cy="399314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A954B2F-12DE-47F5-8894-472B206D2E1E}" type="datetimeFigureOut">
              <a:rPr lang="en-US" dirty="0"/>
              <a:t>2/2/2023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
        <p:nvSpPr>
          <p:cNvPr id="11" name="Rectangle 10"/>
          <p:cNvSpPr/>
          <p:nvPr/>
        </p:nvSpPr>
        <p:spPr>
          <a:xfrm>
            <a:off x="832116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TextBox 18"/>
          <p:cNvSpPr txBox="1"/>
          <p:nvPr/>
        </p:nvSpPr>
        <p:spPr>
          <a:xfrm>
            <a:off x="1651862" y="636541"/>
            <a:ext cx="311727" cy="338554"/>
          </a:xfrm>
          <a:prstGeom prst="rect">
            <a:avLst/>
          </a:prstGeom>
          <a:noFill/>
        </p:spPr>
        <p:txBody>
          <a:bodyPr wrap="square" rtlCol="0">
            <a:spAutoFit/>
          </a:bodyPr>
          <a:lstStyle/>
          <a:p>
            <a:pPr algn="r"/>
            <a:r>
              <a:rPr lang="en-US" sz="1600" dirty="0">
                <a:solidFill>
                  <a:schemeClr val="accent6"/>
                </a:solidFill>
                <a:latin typeface="Wingdings 3" panose="05040102010807070707" pitchFamily="18" charset="2"/>
              </a:rPr>
              <a:t>z</a:t>
            </a:r>
            <a:endParaRPr lang="en-US" sz="16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1641429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Rectangle 13"/>
          <p:cNvSpPr/>
          <p:nvPr/>
        </p:nvSpPr>
        <p:spPr>
          <a:xfrm>
            <a:off x="1007534" y="0"/>
            <a:ext cx="7315560"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832116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TextBox 23"/>
          <p:cNvSpPr txBox="1"/>
          <p:nvPr/>
        </p:nvSpPr>
        <p:spPr>
          <a:xfrm>
            <a:off x="1651862" y="636541"/>
            <a:ext cx="311727" cy="338554"/>
          </a:xfrm>
          <a:prstGeom prst="rect">
            <a:avLst/>
          </a:prstGeom>
          <a:noFill/>
        </p:spPr>
        <p:txBody>
          <a:bodyPr wrap="square" rtlCol="0">
            <a:spAutoFit/>
          </a:bodyPr>
          <a:lstStyle/>
          <a:p>
            <a:pPr algn="r"/>
            <a:r>
              <a:rPr lang="en-US" sz="1600" dirty="0">
                <a:solidFill>
                  <a:schemeClr val="accent6"/>
                </a:solidFill>
                <a:latin typeface="Wingdings 3" panose="05040102010807070707" pitchFamily="18" charset="2"/>
              </a:rPr>
              <a:t>z</a:t>
            </a:r>
            <a:endParaRPr lang="en-US" sz="16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63589" y="805818"/>
            <a:ext cx="5880617" cy="1077020"/>
          </a:xfrm>
        </p:spPr>
        <p:txBody>
          <a:bodyPr/>
          <a:lstStyle/>
          <a:p>
            <a:r>
              <a:rPr lang="en-US" dirty="0"/>
              <a:t>Click to edit Master title style</a:t>
            </a:r>
          </a:p>
        </p:txBody>
      </p:sp>
      <p:sp>
        <p:nvSpPr>
          <p:cNvPr id="3" name="Text Placeholder 2"/>
          <p:cNvSpPr>
            <a:spLocks noGrp="1"/>
          </p:cNvSpPr>
          <p:nvPr>
            <p:ph type="body" idx="1"/>
          </p:nvPr>
        </p:nvSpPr>
        <p:spPr>
          <a:xfrm>
            <a:off x="1963589" y="2054563"/>
            <a:ext cx="2857364" cy="713818"/>
          </a:xfrm>
        </p:spPr>
        <p:txBody>
          <a:bodyPr anchor="b">
            <a:noAutofit/>
          </a:bodyPr>
          <a:lstStyle>
            <a:lvl1pPr marL="0" indent="0" algn="l">
              <a:lnSpc>
                <a:spcPct val="100000"/>
              </a:lnSpc>
              <a:buNone/>
              <a:defRPr sz="2000" b="0" cap="none" baseline="0">
                <a:solidFill>
                  <a:schemeClr val="accent6"/>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1962510" y="2851330"/>
            <a:ext cx="2858443" cy="31986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984679" y="2054563"/>
            <a:ext cx="2859527" cy="713818"/>
          </a:xfrm>
        </p:spPr>
        <p:txBody>
          <a:bodyPr anchor="b">
            <a:noAutofit/>
          </a:bodyPr>
          <a:lstStyle>
            <a:lvl1pPr marL="0" indent="0" algn="l">
              <a:lnSpc>
                <a:spcPct val="100000"/>
              </a:lnSpc>
              <a:buNone/>
              <a:defRPr sz="2000" b="0" cap="none" baseline="0">
                <a:solidFill>
                  <a:schemeClr val="accent6"/>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984680" y="2851330"/>
            <a:ext cx="2859526" cy="31986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3F30E46F-7819-4ACF-B48B-48222C2ACC88}" type="datetimeFigureOut">
              <a:rPr lang="en-US" dirty="0"/>
              <a:t>2/2/2023</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2793403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Rectangle 8"/>
          <p:cNvSpPr/>
          <p:nvPr/>
        </p:nvSpPr>
        <p:spPr>
          <a:xfrm>
            <a:off x="1007534" y="0"/>
            <a:ext cx="7315560"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832116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TextBox 15"/>
          <p:cNvSpPr txBox="1"/>
          <p:nvPr/>
        </p:nvSpPr>
        <p:spPr>
          <a:xfrm>
            <a:off x="1651862" y="636541"/>
            <a:ext cx="311727" cy="338554"/>
          </a:xfrm>
          <a:prstGeom prst="rect">
            <a:avLst/>
          </a:prstGeom>
          <a:noFill/>
        </p:spPr>
        <p:txBody>
          <a:bodyPr wrap="square" rtlCol="0">
            <a:spAutoFit/>
          </a:bodyPr>
          <a:lstStyle/>
          <a:p>
            <a:pPr algn="r"/>
            <a:r>
              <a:rPr lang="en-US" sz="1600" dirty="0">
                <a:solidFill>
                  <a:schemeClr val="accent6"/>
                </a:solidFill>
                <a:latin typeface="Wingdings 3" panose="05040102010807070707" pitchFamily="18" charset="2"/>
              </a:rPr>
              <a:t>z</a:t>
            </a:r>
            <a:endParaRPr lang="en-US" sz="1600" dirty="0">
              <a:solidFill>
                <a:schemeClr val="accent6"/>
              </a:solidFill>
              <a:latin typeface="MS Shell Dlg 2" panose="020B0604030504040204" pitchFamily="34" charset="0"/>
            </a:endParaRPr>
          </a:p>
        </p:txBody>
      </p:sp>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1FAF3416-4057-4DAA-829D-4CA07428D088}" type="datetimeFigureOut">
              <a:rPr lang="en-US" dirty="0"/>
              <a:t>2/2/2023</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2666240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9" name="Rectangle 8"/>
          <p:cNvSpPr/>
          <p:nvPr/>
        </p:nvSpPr>
        <p:spPr>
          <a:xfrm>
            <a:off x="1007534" y="0"/>
            <a:ext cx="7315560"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832116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921D9284-D300-4297-87F7-E791DCC15DB1}" type="datetimeFigureOut">
              <a:rPr lang="en-US" dirty="0"/>
              <a:t>2/2/2023</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3287927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7" name="Rectangle 16"/>
          <p:cNvSpPr/>
          <p:nvPr/>
        </p:nvSpPr>
        <p:spPr>
          <a:xfrm>
            <a:off x="1007534" y="0"/>
            <a:ext cx="7315560"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832116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TextBox 21"/>
          <p:cNvSpPr txBox="1"/>
          <p:nvPr/>
        </p:nvSpPr>
        <p:spPr>
          <a:xfrm>
            <a:off x="1179466" y="1127642"/>
            <a:ext cx="311727" cy="338554"/>
          </a:xfrm>
          <a:prstGeom prst="rect">
            <a:avLst/>
          </a:prstGeom>
          <a:noFill/>
        </p:spPr>
        <p:txBody>
          <a:bodyPr wrap="square" rtlCol="0">
            <a:spAutoFit/>
          </a:bodyPr>
          <a:lstStyle/>
          <a:p>
            <a:pPr algn="r"/>
            <a:r>
              <a:rPr lang="en-US" sz="1600" dirty="0">
                <a:solidFill>
                  <a:schemeClr val="accent6"/>
                </a:solidFill>
                <a:latin typeface="Wingdings 3" panose="05040102010807070707" pitchFamily="18" charset="2"/>
              </a:rPr>
              <a:t>z</a:t>
            </a:r>
            <a:endParaRPr lang="en-US" sz="16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485983" y="1296618"/>
            <a:ext cx="2120703" cy="1889075"/>
          </a:xfrm>
        </p:spPr>
        <p:txBody>
          <a:bodyPr anchor="b">
            <a:normAutofit/>
          </a:bodyPr>
          <a:lstStyle>
            <a:lvl1pPr algn="l">
              <a:defRPr sz="2000"/>
            </a:lvl1pPr>
          </a:lstStyle>
          <a:p>
            <a:r>
              <a:rPr lang="en-US" dirty="0"/>
              <a:t>Click to edit Master title style</a:t>
            </a:r>
          </a:p>
        </p:txBody>
      </p:sp>
      <p:sp>
        <p:nvSpPr>
          <p:cNvPr id="3" name="Content Placeholder 2"/>
          <p:cNvSpPr>
            <a:spLocks noGrp="1"/>
          </p:cNvSpPr>
          <p:nvPr>
            <p:ph idx="1"/>
          </p:nvPr>
        </p:nvSpPr>
        <p:spPr>
          <a:xfrm>
            <a:off x="4088538" y="805818"/>
            <a:ext cx="3755668" cy="5244126"/>
          </a:xfrm>
        </p:spPr>
        <p:txBody>
          <a:bodyPr anchor="ct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485982" y="3186155"/>
            <a:ext cx="2120703" cy="2386397"/>
          </a:xfrm>
        </p:spPr>
        <p:txBody>
          <a:bodyPr>
            <a:normAutofit/>
          </a:bodyPr>
          <a:lstStyle>
            <a:lvl1pPr marL="0" indent="0" algn="l">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Edit Master text styles</a:t>
            </a:r>
          </a:p>
        </p:txBody>
      </p:sp>
      <p:sp>
        <p:nvSpPr>
          <p:cNvPr id="5" name="Date Placeholder 4"/>
          <p:cNvSpPr>
            <a:spLocks noGrp="1"/>
          </p:cNvSpPr>
          <p:nvPr>
            <p:ph type="dt" sz="half" idx="10"/>
          </p:nvPr>
        </p:nvSpPr>
        <p:spPr/>
        <p:txBody>
          <a:bodyPr/>
          <a:lstStyle/>
          <a:p>
            <a:fld id="{37D525BB-DA17-4BA0-B3C8-3AC3ABC827E6}" type="datetimeFigureOut">
              <a:rPr lang="en-US" dirty="0"/>
              <a:t>2/2/2023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3449317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1007534" y="0"/>
            <a:ext cx="7315560"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832116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TextBox 12"/>
          <p:cNvSpPr txBox="1"/>
          <p:nvPr/>
        </p:nvSpPr>
        <p:spPr>
          <a:xfrm>
            <a:off x="1179466" y="1127642"/>
            <a:ext cx="311727" cy="338554"/>
          </a:xfrm>
          <a:prstGeom prst="rect">
            <a:avLst/>
          </a:prstGeom>
          <a:noFill/>
        </p:spPr>
        <p:txBody>
          <a:bodyPr wrap="square" rtlCol="0">
            <a:spAutoFit/>
          </a:bodyPr>
          <a:lstStyle/>
          <a:p>
            <a:pPr algn="r"/>
            <a:r>
              <a:rPr lang="en-US" sz="1600" dirty="0">
                <a:solidFill>
                  <a:schemeClr val="accent6"/>
                </a:solidFill>
                <a:latin typeface="Wingdings 3" panose="05040102010807070707" pitchFamily="18" charset="2"/>
              </a:rPr>
              <a:t>z</a:t>
            </a:r>
            <a:endParaRPr lang="en-US" sz="1600" dirty="0">
              <a:solidFill>
                <a:schemeClr val="accent6"/>
              </a:solidFill>
              <a:latin typeface="MS Shell Dlg 2" panose="020B0604030504040204" pitchFamily="34" charset="0"/>
            </a:endParaRPr>
          </a:p>
        </p:txBody>
      </p:sp>
      <p:sp>
        <p:nvSpPr>
          <p:cNvPr id="3" name="Picture Placeholder 2"/>
          <p:cNvSpPr>
            <a:spLocks noGrp="1" noChangeAspect="1"/>
          </p:cNvSpPr>
          <p:nvPr>
            <p:ph type="pic" idx="1"/>
          </p:nvPr>
        </p:nvSpPr>
        <p:spPr>
          <a:xfrm>
            <a:off x="4582987" y="3229"/>
            <a:ext cx="3727769"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2" name="Title 1"/>
          <p:cNvSpPr>
            <a:spLocks noGrp="1"/>
          </p:cNvSpPr>
          <p:nvPr>
            <p:ph type="title"/>
          </p:nvPr>
        </p:nvSpPr>
        <p:spPr>
          <a:xfrm>
            <a:off x="1486671" y="1296618"/>
            <a:ext cx="2603212" cy="1886308"/>
          </a:xfrm>
        </p:spPr>
        <p:txBody>
          <a:bodyPr anchor="b">
            <a:normAutofit/>
          </a:bodyPr>
          <a:lstStyle>
            <a:lvl1pPr algn="l">
              <a:defRPr sz="2400"/>
            </a:lvl1pPr>
          </a:lstStyle>
          <a:p>
            <a:r>
              <a:rPr lang="en-US" dirty="0"/>
              <a:t>Click to edit Master title style</a:t>
            </a:r>
          </a:p>
        </p:txBody>
      </p:sp>
      <p:sp>
        <p:nvSpPr>
          <p:cNvPr id="4" name="Text Placeholder 3"/>
          <p:cNvSpPr>
            <a:spLocks noGrp="1"/>
          </p:cNvSpPr>
          <p:nvPr>
            <p:ph type="body" sz="half" idx="2"/>
          </p:nvPr>
        </p:nvSpPr>
        <p:spPr>
          <a:xfrm>
            <a:off x="1485984" y="3182928"/>
            <a:ext cx="2603794" cy="2386394"/>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Edit Master text styles</a:t>
            </a:r>
          </a:p>
        </p:txBody>
      </p:sp>
      <p:sp>
        <p:nvSpPr>
          <p:cNvPr id="5" name="Date Placeholder 4"/>
          <p:cNvSpPr>
            <a:spLocks noGrp="1"/>
          </p:cNvSpPr>
          <p:nvPr>
            <p:ph type="dt" sz="half" idx="10"/>
          </p:nvPr>
        </p:nvSpPr>
        <p:spPr/>
        <p:txBody>
          <a:bodyPr/>
          <a:lstStyle/>
          <a:p>
            <a:fld id="{B16C4C9A-3960-41CF-A4E9-2A8FB932454B}" type="datetimeFigureOut">
              <a:rPr lang="en-US" dirty="0"/>
              <a:t>2/2/2023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957194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371060" y="2912532"/>
            <a:ext cx="7772939" cy="3945467"/>
          </a:xfrm>
          <a:prstGeom prst="rect">
            <a:avLst/>
          </a:prstGeom>
        </p:spPr>
      </p:pic>
      <p:pic>
        <p:nvPicPr>
          <p:cNvPr id="15" name="Picture 14"/>
          <p:cNvPicPr>
            <a:picLocks noChangeAspect="1"/>
          </p:cNvPicPr>
          <p:nvPr/>
        </p:nvPicPr>
        <p:blipFill rotWithShape="1">
          <a:blip r:embed="rId15">
            <a:extLst>
              <a:ext uri="{28A0092B-C50C-407E-A947-70E740481C1C}">
                <a14:useLocalDpi xmlns:a14="http://schemas.microsoft.com/office/drawing/2010/main" val="0"/>
              </a:ext>
            </a:extLst>
          </a:blip>
          <a:srcRect r="24998"/>
          <a:stretch/>
        </p:blipFill>
        <p:spPr>
          <a:xfrm>
            <a:off x="1" y="0"/>
            <a:ext cx="9143999" cy="6858000"/>
          </a:xfrm>
          <a:prstGeom prst="rect">
            <a:avLst/>
          </a:prstGeom>
        </p:spPr>
      </p:pic>
      <p:sp>
        <p:nvSpPr>
          <p:cNvPr id="12" name="Rectangle 11"/>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961317" y="808057"/>
            <a:ext cx="5878011" cy="1077229"/>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2126236" y="2049878"/>
            <a:ext cx="5713092" cy="400006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 Level</a:t>
            </a:r>
          </a:p>
          <a:p>
            <a:pPr lvl="8"/>
            <a:r>
              <a:rPr lang="en-US" dirty="0"/>
              <a:t>Ninth Level</a:t>
            </a:r>
          </a:p>
        </p:txBody>
      </p:sp>
      <p:sp>
        <p:nvSpPr>
          <p:cNvPr id="4" name="Date Placeholder 3"/>
          <p:cNvSpPr>
            <a:spLocks noGrp="1"/>
          </p:cNvSpPr>
          <p:nvPr>
            <p:ph type="dt" sz="half" idx="2"/>
          </p:nvPr>
        </p:nvSpPr>
        <p:spPr>
          <a:xfrm rot="5400000">
            <a:off x="-828294" y="5272451"/>
            <a:ext cx="2662729" cy="179188"/>
          </a:xfrm>
          <a:prstGeom prst="rect">
            <a:avLst/>
          </a:prstGeom>
        </p:spPr>
        <p:txBody>
          <a:bodyPr vert="horz" lIns="91440" tIns="18288" rIns="91440" bIns="45720" rtlCol="0" anchor="t"/>
          <a:lstStyle>
            <a:lvl1pPr algn="r">
              <a:defRPr sz="900">
                <a:solidFill>
                  <a:schemeClr val="tx1">
                    <a:tint val="75000"/>
                  </a:schemeClr>
                </a:solidFill>
                <a:latin typeface="+mn-lt"/>
              </a:defRPr>
            </a:lvl1pPr>
          </a:lstStyle>
          <a:p>
            <a:fld id="{3CBC1C18-307B-4F68-A007-B5B542270E8D}" type="datetimeFigureOut">
              <a:rPr lang="en-US" dirty="0"/>
              <a:pPr/>
              <a:t>2/2/2023</a:t>
            </a:fld>
            <a:endParaRPr lang="en-US" dirty="0"/>
          </a:p>
        </p:txBody>
      </p:sp>
      <p:sp>
        <p:nvSpPr>
          <p:cNvPr id="5" name="Footer Placeholder 4"/>
          <p:cNvSpPr>
            <a:spLocks noGrp="1"/>
          </p:cNvSpPr>
          <p:nvPr>
            <p:ph type="ftr" sz="quarter" idx="3"/>
          </p:nvPr>
        </p:nvSpPr>
        <p:spPr>
          <a:xfrm rot="5400000">
            <a:off x="-2258177" y="3658900"/>
            <a:ext cx="5885352" cy="183663"/>
          </a:xfrm>
          <a:prstGeom prst="rect">
            <a:avLst/>
          </a:prstGeom>
        </p:spPr>
        <p:txBody>
          <a:bodyPr vert="horz" lIns="91440" tIns="45720" rIns="91440" bIns="18288" rtlCol="0" anchor="b"/>
          <a:lstStyle>
            <a:lvl1pPr algn="r">
              <a:defRPr sz="900">
                <a:solidFill>
                  <a:schemeClr val="tx1">
                    <a:tint val="75000"/>
                  </a:schemeClr>
                </a:solidFill>
              </a:defRPr>
            </a:lvl1pPr>
          </a:lstStyle>
          <a:p>
            <a:r>
              <a:rPr lang="en-US" dirty="0"/>
              <a:t>
              </a:t>
            </a:r>
          </a:p>
        </p:txBody>
      </p:sp>
      <p:sp>
        <p:nvSpPr>
          <p:cNvPr id="6" name="Slide Number Placeholder 5"/>
          <p:cNvSpPr>
            <a:spLocks noGrp="1"/>
          </p:cNvSpPr>
          <p:nvPr>
            <p:ph type="sldNum" sz="quarter" idx="4"/>
          </p:nvPr>
        </p:nvSpPr>
        <p:spPr>
          <a:xfrm>
            <a:off x="162136" y="164594"/>
            <a:ext cx="638312" cy="322850"/>
          </a:xfrm>
          <a:prstGeom prst="rect">
            <a:avLst/>
          </a:prstGeom>
        </p:spPr>
        <p:txBody>
          <a:bodyPr vert="horz" lIns="91440" tIns="45720" rIns="45720" bIns="45720" rtlCol="0" anchor="ctr"/>
          <a:lstStyle>
            <a:lvl1pPr algn="r">
              <a:defRPr sz="1600">
                <a:solidFill>
                  <a:schemeClr val="tx1">
                    <a:tint val="75000"/>
                  </a:schemeClr>
                </a:solidFill>
              </a:defRPr>
            </a:lvl1pPr>
          </a:lstStyle>
          <a:p>
            <a:fld id="{6D22F896-40B5-4ADD-8801-0D06FADFA095}" type="slidenum">
              <a:rPr lang="en-US" dirty="0"/>
              <a:pPr/>
              <a:t>‹N°›</a:t>
            </a:fld>
            <a:endParaRPr lang="en-US" dirty="0"/>
          </a:p>
        </p:txBody>
      </p:sp>
    </p:spTree>
    <p:extLst>
      <p:ext uri="{BB962C8B-B14F-4D97-AF65-F5344CB8AC3E}">
        <p14:creationId xmlns:p14="http://schemas.microsoft.com/office/powerpoint/2010/main" val="3079912398"/>
      </p:ext>
    </p:extLst>
  </p:cSld>
  <p:clrMap bg1="dk1" tx1="lt1" bg2="dk2" tx2="lt2" accent1="accent1" accent2="accent2" accent3="accent3" accent4="accent4" accent5="accent5" accent6="accent6" hlink="hlink" folHlink="folHlink"/>
  <p:sldLayoutIdLst>
    <p:sldLayoutId id="2147484108" r:id="rId1"/>
    <p:sldLayoutId id="2147484109" r:id="rId2"/>
    <p:sldLayoutId id="2147484110" r:id="rId3"/>
    <p:sldLayoutId id="2147484111" r:id="rId4"/>
    <p:sldLayoutId id="2147484112" r:id="rId5"/>
    <p:sldLayoutId id="2147484113" r:id="rId6"/>
    <p:sldLayoutId id="2147484114" r:id="rId7"/>
    <p:sldLayoutId id="2147484115" r:id="rId8"/>
    <p:sldLayoutId id="2147484116" r:id="rId9"/>
    <p:sldLayoutId id="2147484117" r:id="rId10"/>
    <p:sldLayoutId id="2147484118" r:id="rId11"/>
    <p:sldLayoutId id="2147484119" r:id="rId12"/>
  </p:sldLayoutIdLst>
  <p:hf sldNum="0" hdr="0" ftr="0" dt="0"/>
  <p:txStyles>
    <p:titleStyle>
      <a:lvl1pPr algn="r" defTabSz="685800" rtl="0" eaLnBrk="1" latinLnBrk="0" hangingPunct="1">
        <a:lnSpc>
          <a:spcPct val="90000"/>
        </a:lnSpc>
        <a:spcBef>
          <a:spcPct val="0"/>
        </a:spcBef>
        <a:buNone/>
        <a:defRPr sz="2800" b="0" i="0" kern="1200" cap="none">
          <a:solidFill>
            <a:schemeClr val="tx1"/>
          </a:solidFill>
          <a:effectLst/>
          <a:latin typeface="+mj-lt"/>
          <a:ea typeface="+mj-ea"/>
          <a:cs typeface="+mj-cs"/>
        </a:defRPr>
      </a:lvl1pPr>
    </p:titleStyle>
    <p:bodyStyle>
      <a:lvl1pPr marL="258366" indent="-258366" algn="l" defTabSz="685800" rtl="0" eaLnBrk="1" latinLnBrk="0" hangingPunct="1">
        <a:lnSpc>
          <a:spcPct val="120000"/>
        </a:lnSpc>
        <a:spcBef>
          <a:spcPts val="750"/>
        </a:spcBef>
        <a:spcAft>
          <a:spcPts val="45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1pPr>
      <a:lvl2pPr marL="596504" indent="-253604" algn="l"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2pPr>
      <a:lvl3pPr marL="944166" indent="-258366" algn="l"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3pPr>
      <a:lvl4pPr marL="1282304" indent="-253604" algn="l"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4pPr>
      <a:lvl5pPr marL="1629966" indent="-258366" algn="l"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1975104" indent="-256032" algn="l"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Char char="§"/>
        <a:defRPr sz="1100" kern="1200" baseline="0">
          <a:solidFill>
            <a:schemeClr val="tx1"/>
          </a:solidFill>
          <a:effectLst/>
          <a:latin typeface="+mn-lt"/>
          <a:ea typeface="+mn-ea"/>
          <a:cs typeface="+mn-cs"/>
        </a:defRPr>
      </a:lvl6pPr>
      <a:lvl7pPr marL="2240280" indent="-256032" algn="l"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Char char="§"/>
        <a:defRPr sz="1100" kern="1200" baseline="0">
          <a:solidFill>
            <a:schemeClr val="tx1"/>
          </a:solidFill>
          <a:effectLst/>
          <a:latin typeface="+mn-lt"/>
          <a:ea typeface="+mn-ea"/>
          <a:cs typeface="+mn-cs"/>
        </a:defRPr>
      </a:lvl7pPr>
      <a:lvl8pPr marL="2670048" indent="-256032" algn="l"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Char char="§"/>
        <a:defRPr sz="1100" kern="1200" baseline="0">
          <a:solidFill>
            <a:schemeClr val="tx1"/>
          </a:solidFill>
          <a:effectLst/>
          <a:latin typeface="+mn-lt"/>
          <a:ea typeface="+mn-ea"/>
          <a:cs typeface="+mn-cs"/>
        </a:defRPr>
      </a:lvl8pPr>
      <a:lvl9pPr marL="3017520" indent="-256032" algn="l"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Char char="§"/>
        <a:defRPr sz="1100" kern="120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cid:image001.png@01D8DEE9.E539DB30"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hyperlink" Target="http://www.facebook.com/public/Snu-Hdf" TargetMode="External"/><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121669" y="9953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2" name="ZoneTexte 11">
            <a:extLst>
              <a:ext uri="{FF2B5EF4-FFF2-40B4-BE49-F238E27FC236}">
                <a16:creationId xmlns:a16="http://schemas.microsoft.com/office/drawing/2014/main" xmlns="" id="{50B48245-595D-C964-31BB-6E634024304D}"/>
              </a:ext>
            </a:extLst>
          </p:cNvPr>
          <p:cNvSpPr txBox="1"/>
          <p:nvPr/>
        </p:nvSpPr>
        <p:spPr>
          <a:xfrm>
            <a:off x="1032522" y="277319"/>
            <a:ext cx="8073425" cy="1008908"/>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fontScale="55000" lnSpcReduction="20000"/>
          </a:bodyPr>
          <a:lstStyle/>
          <a:p>
            <a:pPr algn="ctr">
              <a:lnSpc>
                <a:spcPct val="90000"/>
              </a:lnSpc>
              <a:spcBef>
                <a:spcPct val="0"/>
              </a:spcBef>
              <a:spcAft>
                <a:spcPts val="600"/>
              </a:spcAft>
            </a:pPr>
            <a:r>
              <a:rPr lang="en-US" sz="2900" b="1" dirty="0" err="1" smtClean="0">
                <a:solidFill>
                  <a:schemeClr val="bg2"/>
                </a:solidFill>
                <a:latin typeface="Calibri"/>
                <a:ea typeface="+mj-ea"/>
                <a:cs typeface="Calibri"/>
              </a:rPr>
              <a:t>Janvier</a:t>
            </a:r>
            <a:r>
              <a:rPr lang="en-US" sz="2900" b="1" dirty="0" smtClean="0">
                <a:solidFill>
                  <a:schemeClr val="bg2"/>
                </a:solidFill>
                <a:latin typeface="Calibri"/>
                <a:ea typeface="+mj-ea"/>
                <a:cs typeface="Calibri"/>
              </a:rPr>
              <a:t> 2023 </a:t>
            </a:r>
            <a:r>
              <a:rPr lang="en-US" sz="2900" b="1" dirty="0">
                <a:solidFill>
                  <a:schemeClr val="bg2"/>
                </a:solidFill>
                <a:latin typeface="Calibri"/>
                <a:ea typeface="+mj-ea"/>
                <a:cs typeface="Calibri"/>
              </a:rPr>
              <a:t>- </a:t>
            </a:r>
            <a:r>
              <a:rPr lang="en-US" sz="2900" b="1" dirty="0" smtClean="0">
                <a:solidFill>
                  <a:schemeClr val="bg2"/>
                </a:solidFill>
                <a:latin typeface="Calibri"/>
                <a:ea typeface="+mj-ea"/>
                <a:cs typeface="Calibri"/>
              </a:rPr>
              <a:t>N°29</a:t>
            </a:r>
            <a:endParaRPr lang="en-US" sz="2900" b="1" dirty="0">
              <a:solidFill>
                <a:schemeClr val="bg2"/>
              </a:solidFill>
              <a:latin typeface="Calibri"/>
              <a:ea typeface="+mj-ea"/>
              <a:cs typeface="Calibri"/>
            </a:endParaRPr>
          </a:p>
          <a:p>
            <a:pPr algn="ctr">
              <a:lnSpc>
                <a:spcPct val="90000"/>
              </a:lnSpc>
              <a:spcBef>
                <a:spcPct val="0"/>
              </a:spcBef>
              <a:spcAft>
                <a:spcPts val="600"/>
              </a:spcAft>
            </a:pPr>
            <a:endParaRPr lang="fr-FR" sz="1500" b="1" dirty="0" smtClean="0">
              <a:solidFill>
                <a:srgbClr val="FF0000"/>
              </a:solidFill>
              <a:latin typeface="Calibri"/>
              <a:ea typeface="+mj-ea"/>
              <a:cs typeface="Calibri"/>
            </a:endParaRPr>
          </a:p>
          <a:p>
            <a:pPr algn="ctr">
              <a:lnSpc>
                <a:spcPct val="90000"/>
              </a:lnSpc>
              <a:spcBef>
                <a:spcPct val="0"/>
              </a:spcBef>
              <a:spcAft>
                <a:spcPts val="600"/>
              </a:spcAft>
            </a:pPr>
            <a:r>
              <a:rPr lang="fr-FR" sz="3600" b="1" dirty="0" smtClean="0">
                <a:solidFill>
                  <a:srgbClr val="FF0000"/>
                </a:solidFill>
                <a:latin typeface="Calibri"/>
                <a:ea typeface="+mj-ea"/>
                <a:cs typeface="Calibri"/>
              </a:rPr>
              <a:t>La </a:t>
            </a:r>
            <a:r>
              <a:rPr lang="fr-FR" sz="3600" b="1" dirty="0">
                <a:solidFill>
                  <a:srgbClr val="FF0000"/>
                </a:solidFill>
                <a:latin typeface="Calibri"/>
                <a:ea typeface="+mj-ea"/>
                <a:cs typeface="Calibri"/>
              </a:rPr>
              <a:t>publication spécifique aux agents </a:t>
            </a:r>
            <a:r>
              <a:rPr lang="fr-FR" sz="3600" b="1" dirty="0" smtClean="0">
                <a:solidFill>
                  <a:srgbClr val="FF0000"/>
                </a:solidFill>
                <a:latin typeface="Calibri"/>
                <a:ea typeface="+mj-ea"/>
                <a:cs typeface="Calibri"/>
              </a:rPr>
              <a:t>publics </a:t>
            </a:r>
          </a:p>
          <a:p>
            <a:pPr algn="ctr">
              <a:lnSpc>
                <a:spcPct val="90000"/>
              </a:lnSpc>
              <a:spcBef>
                <a:spcPct val="0"/>
              </a:spcBef>
              <a:spcAft>
                <a:spcPts val="600"/>
              </a:spcAft>
            </a:pPr>
            <a:r>
              <a:rPr lang="fr-FR" sz="3600" b="1" dirty="0" smtClean="0">
                <a:solidFill>
                  <a:srgbClr val="FF0000"/>
                </a:solidFill>
                <a:latin typeface="Calibri"/>
                <a:ea typeface="+mj-ea"/>
                <a:cs typeface="Calibri"/>
              </a:rPr>
              <a:t>que </a:t>
            </a:r>
            <a:r>
              <a:rPr lang="fr-FR" sz="3600" b="1" dirty="0">
                <a:solidFill>
                  <a:srgbClr val="FF0000"/>
                </a:solidFill>
                <a:latin typeface="Calibri"/>
                <a:ea typeface="+mj-ea"/>
                <a:cs typeface="Calibri"/>
              </a:rPr>
              <a:t>seul le SNU vous </a:t>
            </a:r>
            <a:r>
              <a:rPr lang="fr-FR" sz="3600" b="1" dirty="0" smtClean="0">
                <a:solidFill>
                  <a:srgbClr val="FF0000"/>
                </a:solidFill>
                <a:latin typeface="Calibri"/>
                <a:ea typeface="+mj-ea"/>
                <a:cs typeface="Calibri"/>
              </a:rPr>
              <a:t>propose</a:t>
            </a:r>
            <a:r>
              <a:rPr lang="en-US" sz="3600" b="1" dirty="0">
                <a:solidFill>
                  <a:srgbClr val="FF0000"/>
                </a:solidFill>
                <a:latin typeface="Calibri"/>
                <a:ea typeface="+mj-ea"/>
                <a:cs typeface="Calibri"/>
              </a:rPr>
              <a:t> </a:t>
            </a:r>
            <a:endParaRPr lang="fr-FR" sz="3600" b="1" dirty="0">
              <a:solidFill>
                <a:srgbClr val="FF0000"/>
              </a:solidFill>
              <a:ea typeface="+mj-ea"/>
              <a:cs typeface="Arial"/>
            </a:endParaRPr>
          </a:p>
        </p:txBody>
      </p:sp>
      <p:pic>
        <p:nvPicPr>
          <p:cNvPr id="14" name="Image 15" descr="Une image contenant texte, clipart&#10;&#10;Description générée automatiquement">
            <a:extLst>
              <a:ext uri="{FF2B5EF4-FFF2-40B4-BE49-F238E27FC236}">
                <a16:creationId xmlns:a16="http://schemas.microsoft.com/office/drawing/2014/main" xmlns="" id="{E6A7AC61-9EA0-DBD7-5CD7-7BABC0447B41}"/>
              </a:ext>
            </a:extLst>
          </p:cNvPr>
          <p:cNvPicPr>
            <a:picLocks noChangeAspect="1"/>
          </p:cNvPicPr>
          <p:nvPr/>
        </p:nvPicPr>
        <p:blipFill>
          <a:blip r:embed="rId2"/>
          <a:stretch>
            <a:fillRect/>
          </a:stretch>
        </p:blipFill>
        <p:spPr>
          <a:xfrm>
            <a:off x="-9526" y="-3633"/>
            <a:ext cx="1000610" cy="859672"/>
          </a:xfrm>
          <a:prstGeom prst="rect">
            <a:avLst/>
          </a:prstGeom>
        </p:spPr>
      </p:pic>
      <p:sp>
        <p:nvSpPr>
          <p:cNvPr id="19" name="Légende : flèche vers la droite 18">
            <a:extLst>
              <a:ext uri="{FF2B5EF4-FFF2-40B4-BE49-F238E27FC236}">
                <a16:creationId xmlns:a16="http://schemas.microsoft.com/office/drawing/2014/main" xmlns="" id="{2F9CC3AA-C78D-A690-9CF8-8C0007D874AC}"/>
              </a:ext>
            </a:extLst>
          </p:cNvPr>
          <p:cNvSpPr/>
          <p:nvPr/>
        </p:nvSpPr>
        <p:spPr>
          <a:xfrm>
            <a:off x="74746" y="946526"/>
            <a:ext cx="852407" cy="5837693"/>
          </a:xfrm>
          <a:prstGeom prst="rightArrowCallout">
            <a:avLst/>
          </a:prstGeom>
          <a:solidFill>
            <a:schemeClr val="bg2"/>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a:extLst>
              <a:ext uri="{FF2B5EF4-FFF2-40B4-BE49-F238E27FC236}">
                <a16:creationId xmlns:a16="http://schemas.microsoft.com/office/drawing/2014/main" xmlns="" id="{A6FF9045-F578-D3C4-9FBA-B4E710327B1B}"/>
              </a:ext>
            </a:extLst>
          </p:cNvPr>
          <p:cNvSpPr txBox="1"/>
          <p:nvPr/>
        </p:nvSpPr>
        <p:spPr>
          <a:xfrm>
            <a:off x="78135" y="943459"/>
            <a:ext cx="470116" cy="59708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800" b="1" dirty="0">
                <a:solidFill>
                  <a:srgbClr val="FFFFFF"/>
                </a:solidFill>
                <a:latin typeface="Calibri"/>
                <a:cs typeface="Calibri"/>
              </a:rPr>
              <a:t>L</a:t>
            </a:r>
            <a:endParaRPr lang="fr-FR" dirty="0">
              <a:solidFill>
                <a:srgbClr val="FFFFFF"/>
              </a:solidFill>
            </a:endParaRPr>
          </a:p>
          <a:p>
            <a:pPr algn="l"/>
            <a:r>
              <a:rPr lang="fr-FR" sz="2800" b="1" dirty="0">
                <a:solidFill>
                  <a:srgbClr val="FFFFFF"/>
                </a:solidFill>
                <a:latin typeface="Calibri"/>
                <a:cs typeface="Calibri"/>
              </a:rPr>
              <a:t>'</a:t>
            </a:r>
            <a:endParaRPr lang="fr-FR" dirty="0">
              <a:solidFill>
                <a:srgbClr val="FFFFFF"/>
              </a:solidFill>
            </a:endParaRPr>
          </a:p>
          <a:p>
            <a:r>
              <a:rPr lang="fr-FR" sz="2800" b="1" dirty="0">
                <a:solidFill>
                  <a:srgbClr val="FFFFFF"/>
                </a:solidFill>
                <a:latin typeface="Calibri"/>
                <a:cs typeface="Arial"/>
              </a:rPr>
              <a:t>EC</a:t>
            </a:r>
          </a:p>
          <a:p>
            <a:r>
              <a:rPr lang="fr-FR" sz="2800" b="1" dirty="0">
                <a:solidFill>
                  <a:srgbClr val="FFFFFF"/>
                </a:solidFill>
                <a:latin typeface="Calibri"/>
                <a:cs typeface="Arial"/>
              </a:rPr>
              <a:t>HO</a:t>
            </a:r>
            <a:endParaRPr lang="fr-FR" dirty="0">
              <a:solidFill>
                <a:srgbClr val="FFFFFF"/>
              </a:solidFill>
              <a:latin typeface="Arial"/>
              <a:cs typeface="Arial"/>
            </a:endParaRPr>
          </a:p>
          <a:p>
            <a:endParaRPr lang="fr-FR" sz="2800" b="1" dirty="0">
              <a:solidFill>
                <a:srgbClr val="FFFFFF"/>
              </a:solidFill>
              <a:latin typeface="Calibri"/>
              <a:cs typeface="Arial"/>
            </a:endParaRPr>
          </a:p>
          <a:p>
            <a:r>
              <a:rPr lang="fr-FR" sz="2800" b="1" dirty="0">
                <a:solidFill>
                  <a:srgbClr val="FFFFFF"/>
                </a:solidFill>
                <a:latin typeface="Calibri"/>
                <a:cs typeface="Arial"/>
              </a:rPr>
              <a:t>P</a:t>
            </a:r>
            <a:endParaRPr lang="fr-FR" dirty="0">
              <a:solidFill>
                <a:srgbClr val="FFFFFF"/>
              </a:solidFill>
              <a:latin typeface="Arial" panose="020B0604020202020204"/>
              <a:cs typeface="Arial"/>
            </a:endParaRPr>
          </a:p>
          <a:p>
            <a:r>
              <a:rPr lang="fr-FR" sz="2800" b="1" dirty="0">
                <a:solidFill>
                  <a:srgbClr val="FFFFFF"/>
                </a:solidFill>
                <a:latin typeface="Calibri"/>
                <a:cs typeface="Arial"/>
              </a:rPr>
              <a:t>U</a:t>
            </a:r>
            <a:endParaRPr lang="fr-FR" dirty="0">
              <a:solidFill>
                <a:srgbClr val="FFFFFF"/>
              </a:solidFill>
              <a:cs typeface="Arial"/>
            </a:endParaRPr>
          </a:p>
          <a:p>
            <a:r>
              <a:rPr lang="fr-FR" sz="2800" b="1" dirty="0">
                <a:solidFill>
                  <a:srgbClr val="FFFFFF"/>
                </a:solidFill>
                <a:latin typeface="Calibri"/>
                <a:cs typeface="Arial"/>
              </a:rPr>
              <a:t>B</a:t>
            </a:r>
            <a:endParaRPr lang="fr-FR" dirty="0">
              <a:solidFill>
                <a:srgbClr val="FFFFFF"/>
              </a:solidFill>
              <a:latin typeface="Arial"/>
              <a:cs typeface="Arial"/>
            </a:endParaRPr>
          </a:p>
          <a:p>
            <a:r>
              <a:rPr lang="fr-FR" sz="2800" b="1" dirty="0">
                <a:solidFill>
                  <a:srgbClr val="FFFFFF"/>
                </a:solidFill>
                <a:latin typeface="Calibri"/>
                <a:cs typeface="Arial"/>
              </a:rPr>
              <a:t>L</a:t>
            </a:r>
            <a:endParaRPr lang="fr-FR" dirty="0">
              <a:solidFill>
                <a:srgbClr val="FFFFFF"/>
              </a:solidFill>
              <a:latin typeface="Arial"/>
              <a:cs typeface="Arial"/>
            </a:endParaRPr>
          </a:p>
          <a:p>
            <a:r>
              <a:rPr lang="fr-FR" sz="2800" b="1" dirty="0">
                <a:solidFill>
                  <a:srgbClr val="FFFFFF"/>
                </a:solidFill>
                <a:latin typeface="Calibri"/>
                <a:cs typeface="Arial"/>
              </a:rPr>
              <a:t>I</a:t>
            </a:r>
            <a:endParaRPr lang="fr-FR" dirty="0">
              <a:solidFill>
                <a:srgbClr val="FFFFFF"/>
              </a:solidFill>
              <a:cs typeface="Arial"/>
            </a:endParaRPr>
          </a:p>
          <a:p>
            <a:r>
              <a:rPr lang="fr-FR" sz="2800" b="1" dirty="0">
                <a:solidFill>
                  <a:srgbClr val="FFFFFF"/>
                </a:solidFill>
                <a:latin typeface="Calibri"/>
                <a:cs typeface="Arial"/>
              </a:rPr>
              <a:t>C</a:t>
            </a:r>
            <a:endParaRPr lang="fr-FR" dirty="0">
              <a:solidFill>
                <a:srgbClr val="FFFFFF"/>
              </a:solidFill>
              <a:latin typeface="Arial"/>
              <a:cs typeface="Arial"/>
            </a:endParaRPr>
          </a:p>
          <a:p>
            <a:endParaRPr lang="fr-FR" b="1" dirty="0">
              <a:solidFill>
                <a:srgbClr val="FFFFFF"/>
              </a:solidFill>
              <a:cs typeface="Arial"/>
            </a:endParaRPr>
          </a:p>
        </p:txBody>
      </p:sp>
      <p:pic>
        <p:nvPicPr>
          <p:cNvPr id="8" name="Espace réservé du contenu 12"/>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1581852" y="1943643"/>
            <a:ext cx="6974764" cy="4776347"/>
          </a:xfrm>
        </p:spPr>
      </p:pic>
      <p:sp>
        <p:nvSpPr>
          <p:cNvPr id="2" name="Rectangle 1"/>
          <p:cNvSpPr/>
          <p:nvPr/>
        </p:nvSpPr>
        <p:spPr>
          <a:xfrm>
            <a:off x="2880528" y="1527432"/>
            <a:ext cx="4004045" cy="369332"/>
          </a:xfrm>
          <a:prstGeom prst="rect">
            <a:avLst/>
          </a:prstGeom>
        </p:spPr>
        <p:txBody>
          <a:bodyPr wrap="none">
            <a:spAutoFit/>
          </a:bodyPr>
          <a:lstStyle/>
          <a:p>
            <a:r>
              <a:rPr lang="fr-FR" b="1" dirty="0">
                <a:solidFill>
                  <a:srgbClr val="0A77BA"/>
                </a:solidFill>
              </a:rPr>
              <a:t>Nouvelle Année = Nouveaux Droits</a:t>
            </a:r>
          </a:p>
        </p:txBody>
      </p:sp>
      <p:pic>
        <p:nvPicPr>
          <p:cNvPr id="10" name="Picture 4" descr="RÃ©sultat de recherche d'images pour &quot;conge paye&qu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42237" y="2809022"/>
            <a:ext cx="731563" cy="67016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47886" y="3894756"/>
            <a:ext cx="758483" cy="11665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descr="Résultat de recherche d'images pour &quot;IMAGE RTT&quo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96285" y="5304908"/>
            <a:ext cx="823466" cy="697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9470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10" name="Image 15">
            <a:extLst>
              <a:ext uri="{FF2B5EF4-FFF2-40B4-BE49-F238E27FC236}">
                <a16:creationId xmlns:a16="http://schemas.microsoft.com/office/drawing/2014/main" xmlns="" id="{432E13F4-716F-92D3-2987-94ED491F54DA}"/>
              </a:ext>
            </a:extLst>
          </p:cNvPr>
          <p:cNvPicPr>
            <a:picLocks noChangeAspect="1"/>
          </p:cNvPicPr>
          <p:nvPr/>
        </p:nvPicPr>
        <p:blipFill>
          <a:blip r:embed="rId2"/>
          <a:stretch>
            <a:fillRect/>
          </a:stretch>
        </p:blipFill>
        <p:spPr>
          <a:xfrm>
            <a:off x="-9526" y="-3633"/>
            <a:ext cx="1000610" cy="859672"/>
          </a:xfrm>
          <a:prstGeom prst="rect">
            <a:avLst/>
          </a:prstGeom>
        </p:spPr>
      </p:pic>
      <p:sp>
        <p:nvSpPr>
          <p:cNvPr id="12" name="Légende : flèche vers la droite 11">
            <a:extLst>
              <a:ext uri="{FF2B5EF4-FFF2-40B4-BE49-F238E27FC236}">
                <a16:creationId xmlns:a16="http://schemas.microsoft.com/office/drawing/2014/main" xmlns="" id="{DE19A5B7-B832-94AB-85DF-A47669765C15}"/>
              </a:ext>
            </a:extLst>
          </p:cNvPr>
          <p:cNvSpPr/>
          <p:nvPr/>
        </p:nvSpPr>
        <p:spPr>
          <a:xfrm>
            <a:off x="74746" y="946526"/>
            <a:ext cx="852407" cy="5837693"/>
          </a:xfrm>
          <a:prstGeom prst="rightArrowCallout">
            <a:avLst/>
          </a:prstGeom>
          <a:solidFill>
            <a:schemeClr val="bg2"/>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extLst>
              <a:ext uri="{FF2B5EF4-FFF2-40B4-BE49-F238E27FC236}">
                <a16:creationId xmlns:a16="http://schemas.microsoft.com/office/drawing/2014/main" xmlns="" id="{37134040-71D9-A5F0-71C9-4A0B7C519268}"/>
              </a:ext>
            </a:extLst>
          </p:cNvPr>
          <p:cNvSpPr txBox="1"/>
          <p:nvPr/>
        </p:nvSpPr>
        <p:spPr>
          <a:xfrm>
            <a:off x="78135" y="943459"/>
            <a:ext cx="470116" cy="59708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800" b="1" dirty="0">
                <a:solidFill>
                  <a:srgbClr val="FFFFFF"/>
                </a:solidFill>
                <a:latin typeface="Calibri"/>
                <a:cs typeface="Calibri"/>
              </a:rPr>
              <a:t>L</a:t>
            </a:r>
            <a:endParaRPr lang="fr-FR" dirty="0">
              <a:solidFill>
                <a:srgbClr val="FFFFFF"/>
              </a:solidFill>
            </a:endParaRPr>
          </a:p>
          <a:p>
            <a:pPr algn="l"/>
            <a:r>
              <a:rPr lang="fr-FR" sz="2800" b="1" dirty="0">
                <a:solidFill>
                  <a:srgbClr val="FFFFFF"/>
                </a:solidFill>
                <a:latin typeface="Calibri"/>
                <a:cs typeface="Calibri"/>
              </a:rPr>
              <a:t>'</a:t>
            </a:r>
            <a:endParaRPr lang="fr-FR" dirty="0">
              <a:solidFill>
                <a:srgbClr val="FFFFFF"/>
              </a:solidFill>
            </a:endParaRPr>
          </a:p>
          <a:p>
            <a:r>
              <a:rPr lang="fr-FR" sz="2800" b="1" dirty="0">
                <a:solidFill>
                  <a:srgbClr val="FFFFFF"/>
                </a:solidFill>
                <a:latin typeface="Calibri"/>
                <a:cs typeface="Arial"/>
              </a:rPr>
              <a:t>EC</a:t>
            </a:r>
          </a:p>
          <a:p>
            <a:r>
              <a:rPr lang="fr-FR" sz="2800" b="1" dirty="0">
                <a:solidFill>
                  <a:srgbClr val="FFFFFF"/>
                </a:solidFill>
                <a:latin typeface="Calibri"/>
                <a:cs typeface="Arial"/>
              </a:rPr>
              <a:t>HO</a:t>
            </a:r>
            <a:endParaRPr lang="fr-FR" dirty="0">
              <a:solidFill>
                <a:srgbClr val="FFFFFF"/>
              </a:solidFill>
              <a:latin typeface="Arial"/>
              <a:cs typeface="Arial"/>
            </a:endParaRPr>
          </a:p>
          <a:p>
            <a:endParaRPr lang="fr-FR" sz="2800" b="1" dirty="0">
              <a:solidFill>
                <a:srgbClr val="FFFFFF"/>
              </a:solidFill>
              <a:latin typeface="Calibri"/>
              <a:cs typeface="Arial"/>
            </a:endParaRPr>
          </a:p>
          <a:p>
            <a:r>
              <a:rPr lang="fr-FR" sz="2800" b="1" dirty="0">
                <a:solidFill>
                  <a:srgbClr val="FFFFFF"/>
                </a:solidFill>
                <a:latin typeface="Calibri"/>
                <a:cs typeface="Arial"/>
              </a:rPr>
              <a:t>P</a:t>
            </a:r>
            <a:endParaRPr lang="fr-FR" dirty="0">
              <a:solidFill>
                <a:srgbClr val="FFFFFF"/>
              </a:solidFill>
              <a:latin typeface="Arial" panose="020B0604020202020204"/>
              <a:cs typeface="Arial"/>
            </a:endParaRPr>
          </a:p>
          <a:p>
            <a:r>
              <a:rPr lang="fr-FR" sz="2800" b="1" dirty="0">
                <a:solidFill>
                  <a:srgbClr val="FFFFFF"/>
                </a:solidFill>
                <a:latin typeface="Calibri"/>
                <a:cs typeface="Arial"/>
              </a:rPr>
              <a:t>U</a:t>
            </a:r>
            <a:endParaRPr lang="fr-FR" dirty="0">
              <a:solidFill>
                <a:srgbClr val="FFFFFF"/>
              </a:solidFill>
              <a:cs typeface="Arial"/>
            </a:endParaRPr>
          </a:p>
          <a:p>
            <a:r>
              <a:rPr lang="fr-FR" sz="2800" b="1" dirty="0">
                <a:solidFill>
                  <a:srgbClr val="FFFFFF"/>
                </a:solidFill>
                <a:latin typeface="Calibri"/>
                <a:cs typeface="Arial"/>
              </a:rPr>
              <a:t>B</a:t>
            </a:r>
            <a:endParaRPr lang="fr-FR" dirty="0">
              <a:solidFill>
                <a:srgbClr val="FFFFFF"/>
              </a:solidFill>
              <a:latin typeface="Arial"/>
              <a:cs typeface="Arial"/>
            </a:endParaRPr>
          </a:p>
          <a:p>
            <a:r>
              <a:rPr lang="fr-FR" sz="2800" b="1" dirty="0">
                <a:solidFill>
                  <a:srgbClr val="FFFFFF"/>
                </a:solidFill>
                <a:latin typeface="Calibri"/>
                <a:cs typeface="Arial"/>
              </a:rPr>
              <a:t>L</a:t>
            </a:r>
            <a:endParaRPr lang="fr-FR" dirty="0">
              <a:solidFill>
                <a:srgbClr val="FFFFFF"/>
              </a:solidFill>
              <a:latin typeface="Arial"/>
              <a:cs typeface="Arial"/>
            </a:endParaRPr>
          </a:p>
          <a:p>
            <a:r>
              <a:rPr lang="fr-FR" sz="2800" b="1" dirty="0">
                <a:solidFill>
                  <a:srgbClr val="FFFFFF"/>
                </a:solidFill>
                <a:latin typeface="Calibri"/>
                <a:cs typeface="Arial"/>
              </a:rPr>
              <a:t>I</a:t>
            </a:r>
            <a:endParaRPr lang="fr-FR" dirty="0">
              <a:solidFill>
                <a:srgbClr val="FFFFFF"/>
              </a:solidFill>
              <a:cs typeface="Arial"/>
            </a:endParaRPr>
          </a:p>
          <a:p>
            <a:r>
              <a:rPr lang="fr-FR" sz="2800" b="1" dirty="0">
                <a:solidFill>
                  <a:srgbClr val="FFFFFF"/>
                </a:solidFill>
                <a:latin typeface="Calibri"/>
                <a:cs typeface="Arial"/>
              </a:rPr>
              <a:t>C</a:t>
            </a:r>
            <a:endParaRPr lang="fr-FR" dirty="0">
              <a:solidFill>
                <a:srgbClr val="FFFFFF"/>
              </a:solidFill>
              <a:latin typeface="Arial"/>
              <a:cs typeface="Arial"/>
            </a:endParaRPr>
          </a:p>
          <a:p>
            <a:endParaRPr lang="fr-FR" b="1" dirty="0">
              <a:solidFill>
                <a:srgbClr val="FFFFFF"/>
              </a:solidFill>
              <a:cs typeface="Arial"/>
            </a:endParaRPr>
          </a:p>
        </p:txBody>
      </p:sp>
      <p:pic>
        <p:nvPicPr>
          <p:cNvPr id="11" name="Image 10" descr="cid:image001.png@01D8DEE9.E539DB30"/>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276709" y="1252516"/>
            <a:ext cx="7720642" cy="4876081"/>
          </a:xfrm>
          <a:prstGeom prst="rect">
            <a:avLst/>
          </a:prstGeom>
          <a:noFill/>
          <a:ln>
            <a:noFill/>
          </a:ln>
        </p:spPr>
      </p:pic>
      <p:sp>
        <p:nvSpPr>
          <p:cNvPr id="4" name="ZoneTexte 3"/>
          <p:cNvSpPr txBox="1"/>
          <p:nvPr/>
        </p:nvSpPr>
        <p:spPr>
          <a:xfrm>
            <a:off x="1276709" y="426203"/>
            <a:ext cx="7625751" cy="400110"/>
          </a:xfrm>
          <a:prstGeom prst="rect">
            <a:avLst/>
          </a:prstGeom>
          <a:noFill/>
        </p:spPr>
        <p:txBody>
          <a:bodyPr wrap="square" rtlCol="0">
            <a:spAutoFit/>
          </a:bodyPr>
          <a:lstStyle/>
          <a:p>
            <a:pPr algn="ctr"/>
            <a:r>
              <a:rPr lang="fr-FR" sz="2000" b="1" dirty="0" smtClean="0">
                <a:solidFill>
                  <a:srgbClr val="FF0000"/>
                </a:solidFill>
              </a:rPr>
              <a:t>Et pour ne pas oublier les moments clef pour 2023:</a:t>
            </a:r>
            <a:endParaRPr lang="fr-FR" sz="2000" b="1" dirty="0">
              <a:solidFill>
                <a:srgbClr val="FF0000"/>
              </a:solidFill>
            </a:endParaRPr>
          </a:p>
        </p:txBody>
      </p:sp>
    </p:spTree>
    <p:extLst>
      <p:ext uri="{BB962C8B-B14F-4D97-AF65-F5344CB8AC3E}">
        <p14:creationId xmlns:p14="http://schemas.microsoft.com/office/powerpoint/2010/main" val="13354297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10" name="Image 15">
            <a:extLst>
              <a:ext uri="{FF2B5EF4-FFF2-40B4-BE49-F238E27FC236}">
                <a16:creationId xmlns:a16="http://schemas.microsoft.com/office/drawing/2014/main" xmlns="" id="{432E13F4-716F-92D3-2987-94ED491F54DA}"/>
              </a:ext>
            </a:extLst>
          </p:cNvPr>
          <p:cNvPicPr>
            <a:picLocks noChangeAspect="1"/>
          </p:cNvPicPr>
          <p:nvPr/>
        </p:nvPicPr>
        <p:blipFill>
          <a:blip r:embed="rId2"/>
          <a:stretch>
            <a:fillRect/>
          </a:stretch>
        </p:blipFill>
        <p:spPr>
          <a:xfrm>
            <a:off x="-9526" y="-3633"/>
            <a:ext cx="1000610" cy="859672"/>
          </a:xfrm>
          <a:prstGeom prst="rect">
            <a:avLst/>
          </a:prstGeom>
        </p:spPr>
      </p:pic>
      <p:sp>
        <p:nvSpPr>
          <p:cNvPr id="12" name="Légende : flèche vers la droite 11">
            <a:extLst>
              <a:ext uri="{FF2B5EF4-FFF2-40B4-BE49-F238E27FC236}">
                <a16:creationId xmlns:a16="http://schemas.microsoft.com/office/drawing/2014/main" xmlns="" id="{DE19A5B7-B832-94AB-85DF-A47669765C15}"/>
              </a:ext>
            </a:extLst>
          </p:cNvPr>
          <p:cNvSpPr/>
          <p:nvPr/>
        </p:nvSpPr>
        <p:spPr>
          <a:xfrm>
            <a:off x="74746" y="946526"/>
            <a:ext cx="852407" cy="5837693"/>
          </a:xfrm>
          <a:prstGeom prst="rightArrowCallout">
            <a:avLst/>
          </a:prstGeom>
          <a:solidFill>
            <a:schemeClr val="bg2"/>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extLst>
              <a:ext uri="{FF2B5EF4-FFF2-40B4-BE49-F238E27FC236}">
                <a16:creationId xmlns:a16="http://schemas.microsoft.com/office/drawing/2014/main" xmlns="" id="{37134040-71D9-A5F0-71C9-4A0B7C519268}"/>
              </a:ext>
            </a:extLst>
          </p:cNvPr>
          <p:cNvSpPr txBox="1"/>
          <p:nvPr/>
        </p:nvSpPr>
        <p:spPr>
          <a:xfrm>
            <a:off x="78135" y="943459"/>
            <a:ext cx="470116" cy="59708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800" b="1" dirty="0">
                <a:solidFill>
                  <a:srgbClr val="FFFFFF"/>
                </a:solidFill>
                <a:latin typeface="Calibri"/>
                <a:cs typeface="Calibri"/>
              </a:rPr>
              <a:t>L</a:t>
            </a:r>
            <a:endParaRPr lang="fr-FR" dirty="0">
              <a:solidFill>
                <a:srgbClr val="FFFFFF"/>
              </a:solidFill>
            </a:endParaRPr>
          </a:p>
          <a:p>
            <a:pPr algn="l"/>
            <a:r>
              <a:rPr lang="fr-FR" sz="2800" b="1" dirty="0">
                <a:solidFill>
                  <a:srgbClr val="FFFFFF"/>
                </a:solidFill>
                <a:latin typeface="Calibri"/>
                <a:cs typeface="Calibri"/>
              </a:rPr>
              <a:t>'</a:t>
            </a:r>
            <a:endParaRPr lang="fr-FR" dirty="0">
              <a:solidFill>
                <a:srgbClr val="FFFFFF"/>
              </a:solidFill>
            </a:endParaRPr>
          </a:p>
          <a:p>
            <a:r>
              <a:rPr lang="fr-FR" sz="2800" b="1" dirty="0">
                <a:solidFill>
                  <a:srgbClr val="FFFFFF"/>
                </a:solidFill>
                <a:latin typeface="Calibri"/>
                <a:cs typeface="Arial"/>
              </a:rPr>
              <a:t>EC</a:t>
            </a:r>
          </a:p>
          <a:p>
            <a:r>
              <a:rPr lang="fr-FR" sz="2800" b="1" dirty="0">
                <a:solidFill>
                  <a:srgbClr val="FFFFFF"/>
                </a:solidFill>
                <a:latin typeface="Calibri"/>
                <a:cs typeface="Arial"/>
              </a:rPr>
              <a:t>HO</a:t>
            </a:r>
            <a:endParaRPr lang="fr-FR" dirty="0">
              <a:solidFill>
                <a:srgbClr val="FFFFFF"/>
              </a:solidFill>
              <a:latin typeface="Arial"/>
              <a:cs typeface="Arial"/>
            </a:endParaRPr>
          </a:p>
          <a:p>
            <a:endParaRPr lang="fr-FR" sz="2800" b="1" dirty="0">
              <a:solidFill>
                <a:srgbClr val="FFFFFF"/>
              </a:solidFill>
              <a:latin typeface="Calibri"/>
              <a:cs typeface="Arial"/>
            </a:endParaRPr>
          </a:p>
          <a:p>
            <a:r>
              <a:rPr lang="fr-FR" sz="2800" b="1" dirty="0">
                <a:solidFill>
                  <a:srgbClr val="FFFFFF"/>
                </a:solidFill>
                <a:latin typeface="Calibri"/>
                <a:cs typeface="Arial"/>
              </a:rPr>
              <a:t>P</a:t>
            </a:r>
            <a:endParaRPr lang="fr-FR" dirty="0">
              <a:solidFill>
                <a:srgbClr val="FFFFFF"/>
              </a:solidFill>
              <a:latin typeface="Arial" panose="020B0604020202020204"/>
              <a:cs typeface="Arial"/>
            </a:endParaRPr>
          </a:p>
          <a:p>
            <a:r>
              <a:rPr lang="fr-FR" sz="2800" b="1" dirty="0">
                <a:solidFill>
                  <a:srgbClr val="FFFFFF"/>
                </a:solidFill>
                <a:latin typeface="Calibri"/>
                <a:cs typeface="Arial"/>
              </a:rPr>
              <a:t>U</a:t>
            </a:r>
            <a:endParaRPr lang="fr-FR" dirty="0">
              <a:solidFill>
                <a:srgbClr val="FFFFFF"/>
              </a:solidFill>
              <a:cs typeface="Arial"/>
            </a:endParaRPr>
          </a:p>
          <a:p>
            <a:r>
              <a:rPr lang="fr-FR" sz="2800" b="1" dirty="0">
                <a:solidFill>
                  <a:srgbClr val="FFFFFF"/>
                </a:solidFill>
                <a:latin typeface="Calibri"/>
                <a:cs typeface="Arial"/>
              </a:rPr>
              <a:t>B</a:t>
            </a:r>
            <a:endParaRPr lang="fr-FR" dirty="0">
              <a:solidFill>
                <a:srgbClr val="FFFFFF"/>
              </a:solidFill>
              <a:latin typeface="Arial"/>
              <a:cs typeface="Arial"/>
            </a:endParaRPr>
          </a:p>
          <a:p>
            <a:r>
              <a:rPr lang="fr-FR" sz="2800" b="1" dirty="0">
                <a:solidFill>
                  <a:srgbClr val="FFFFFF"/>
                </a:solidFill>
                <a:latin typeface="Calibri"/>
                <a:cs typeface="Arial"/>
              </a:rPr>
              <a:t>L</a:t>
            </a:r>
            <a:endParaRPr lang="fr-FR" dirty="0">
              <a:solidFill>
                <a:srgbClr val="FFFFFF"/>
              </a:solidFill>
              <a:latin typeface="Arial"/>
              <a:cs typeface="Arial"/>
            </a:endParaRPr>
          </a:p>
          <a:p>
            <a:r>
              <a:rPr lang="fr-FR" sz="2800" b="1" dirty="0">
                <a:solidFill>
                  <a:srgbClr val="FFFFFF"/>
                </a:solidFill>
                <a:latin typeface="Calibri"/>
                <a:cs typeface="Arial"/>
              </a:rPr>
              <a:t>I</a:t>
            </a:r>
            <a:endParaRPr lang="fr-FR" dirty="0">
              <a:solidFill>
                <a:srgbClr val="FFFFFF"/>
              </a:solidFill>
              <a:cs typeface="Arial"/>
            </a:endParaRPr>
          </a:p>
          <a:p>
            <a:r>
              <a:rPr lang="fr-FR" sz="2800" b="1" dirty="0">
                <a:solidFill>
                  <a:srgbClr val="FFFFFF"/>
                </a:solidFill>
                <a:latin typeface="Calibri"/>
                <a:cs typeface="Arial"/>
              </a:rPr>
              <a:t>C</a:t>
            </a:r>
            <a:endParaRPr lang="fr-FR" dirty="0">
              <a:solidFill>
                <a:srgbClr val="FFFFFF"/>
              </a:solidFill>
              <a:latin typeface="Arial"/>
              <a:cs typeface="Arial"/>
            </a:endParaRPr>
          </a:p>
          <a:p>
            <a:endParaRPr lang="fr-FR" b="1" dirty="0">
              <a:solidFill>
                <a:srgbClr val="FFFFFF"/>
              </a:solidFill>
              <a:cs typeface="Arial"/>
            </a:endParaRPr>
          </a:p>
        </p:txBody>
      </p:sp>
      <p:sp>
        <p:nvSpPr>
          <p:cNvPr id="3" name="Rectangle 2"/>
          <p:cNvSpPr/>
          <p:nvPr/>
        </p:nvSpPr>
        <p:spPr>
          <a:xfrm>
            <a:off x="1138210" y="667941"/>
            <a:ext cx="7858664" cy="6217087"/>
          </a:xfrm>
          <a:prstGeom prst="rect">
            <a:avLst/>
          </a:prstGeom>
        </p:spPr>
        <p:txBody>
          <a:bodyPr wrap="square">
            <a:spAutoFit/>
          </a:bodyPr>
          <a:lstStyle/>
          <a:p>
            <a:r>
              <a:rPr lang="fr-FR" sz="1200" dirty="0" smtClean="0">
                <a:solidFill>
                  <a:schemeClr val="bg1"/>
                </a:solidFill>
                <a:latin typeface="Arial" panose="020B0604020202020204" pitchFamily="34" charset="0"/>
              </a:rPr>
              <a:t>Cet </a:t>
            </a:r>
            <a:r>
              <a:rPr lang="fr-FR" sz="1200" dirty="0">
                <a:solidFill>
                  <a:schemeClr val="bg1"/>
                </a:solidFill>
                <a:latin typeface="Arial" panose="020B0604020202020204" pitchFamily="34" charset="0"/>
              </a:rPr>
              <a:t>entretien porte sur le périmètre d’activités, le contenu des missions, le recueil des besoins de formation, </a:t>
            </a:r>
            <a:r>
              <a:rPr lang="fr-FR" sz="1200" dirty="0" smtClean="0">
                <a:solidFill>
                  <a:schemeClr val="bg1"/>
                </a:solidFill>
                <a:latin typeface="Arial" panose="020B0604020202020204" pitchFamily="34" charset="0"/>
              </a:rPr>
              <a:t>l’approche par </a:t>
            </a:r>
            <a:r>
              <a:rPr lang="fr-FR" sz="1200" dirty="0">
                <a:solidFill>
                  <a:schemeClr val="bg1"/>
                </a:solidFill>
                <a:latin typeface="Arial" panose="020B0604020202020204" pitchFamily="34" charset="0"/>
              </a:rPr>
              <a:t>compétences et les savoir-être. Ces derniers sont intégrés via la mise en </a:t>
            </a:r>
            <a:r>
              <a:rPr lang="fr-FR" sz="1200" dirty="0" smtClean="0">
                <a:solidFill>
                  <a:schemeClr val="bg1"/>
                </a:solidFill>
                <a:latin typeface="Arial" panose="020B0604020202020204" pitchFamily="34" charset="0"/>
              </a:rPr>
              <a:t>œuvre </a:t>
            </a:r>
            <a:r>
              <a:rPr lang="fr-FR" sz="1200" dirty="0">
                <a:solidFill>
                  <a:schemeClr val="bg1"/>
                </a:solidFill>
                <a:latin typeface="Arial" panose="020B0604020202020204" pitchFamily="34" charset="0"/>
              </a:rPr>
              <a:t>d’outils tels que </a:t>
            </a:r>
            <a:r>
              <a:rPr lang="fr-FR" sz="1200" dirty="0" smtClean="0">
                <a:solidFill>
                  <a:schemeClr val="bg1"/>
                </a:solidFill>
                <a:latin typeface="Arial" panose="020B0604020202020204" pitchFamily="34" charset="0"/>
              </a:rPr>
              <a:t>l’autodiagnostic conseiller </a:t>
            </a:r>
            <a:r>
              <a:rPr lang="fr-FR" sz="1200" dirty="0">
                <a:solidFill>
                  <a:schemeClr val="bg1"/>
                </a:solidFill>
                <a:latin typeface="Arial" panose="020B0604020202020204" pitchFamily="34" charset="0"/>
              </a:rPr>
              <a:t>et ‘Atouts Agent’. </a:t>
            </a:r>
            <a:endParaRPr lang="fr-FR" sz="1200" dirty="0" smtClean="0">
              <a:solidFill>
                <a:schemeClr val="bg1"/>
              </a:solidFill>
              <a:latin typeface="Arial" panose="020B0604020202020204" pitchFamily="34" charset="0"/>
            </a:endParaRPr>
          </a:p>
          <a:p>
            <a:r>
              <a:rPr lang="fr-FR" sz="1200" dirty="0" smtClean="0">
                <a:solidFill>
                  <a:schemeClr val="bg1"/>
                </a:solidFill>
                <a:latin typeface="Arial" panose="020B0604020202020204" pitchFamily="34" charset="0"/>
              </a:rPr>
              <a:t>Selon </a:t>
            </a:r>
            <a:r>
              <a:rPr lang="fr-FR" sz="1200" dirty="0">
                <a:solidFill>
                  <a:schemeClr val="bg1"/>
                </a:solidFill>
                <a:latin typeface="Arial" panose="020B0604020202020204" pitchFamily="34" charset="0"/>
              </a:rPr>
              <a:t>la direction, il permettrait de faire le point sur la situation professionnelle et </a:t>
            </a:r>
            <a:r>
              <a:rPr lang="fr-FR" sz="1200" dirty="0" smtClean="0">
                <a:solidFill>
                  <a:schemeClr val="bg1"/>
                </a:solidFill>
                <a:latin typeface="Arial" panose="020B0604020202020204" pitchFamily="34" charset="0"/>
              </a:rPr>
              <a:t>le projet </a:t>
            </a:r>
            <a:r>
              <a:rPr lang="fr-FR" sz="1200" dirty="0">
                <a:solidFill>
                  <a:schemeClr val="bg1"/>
                </a:solidFill>
                <a:latin typeface="Arial" panose="020B0604020202020204" pitchFamily="34" charset="0"/>
              </a:rPr>
              <a:t>d’évolution de carrière </a:t>
            </a:r>
            <a:r>
              <a:rPr lang="fr-FR" sz="1200" dirty="0" smtClean="0">
                <a:solidFill>
                  <a:schemeClr val="bg1"/>
                </a:solidFill>
                <a:latin typeface="Arial" panose="020B0604020202020204" pitchFamily="34" charset="0"/>
              </a:rPr>
              <a:t>et/ou </a:t>
            </a:r>
            <a:r>
              <a:rPr lang="fr-FR" sz="1200" dirty="0">
                <a:solidFill>
                  <a:schemeClr val="bg1"/>
                </a:solidFill>
                <a:latin typeface="Arial" panose="020B0604020202020204" pitchFamily="34" charset="0"/>
              </a:rPr>
              <a:t>de </a:t>
            </a:r>
            <a:r>
              <a:rPr lang="fr-FR" sz="1200" dirty="0" smtClean="0">
                <a:solidFill>
                  <a:schemeClr val="bg1"/>
                </a:solidFill>
                <a:latin typeface="Arial" panose="020B0604020202020204" pitchFamily="34" charset="0"/>
              </a:rPr>
              <a:t>mobilité.</a:t>
            </a:r>
          </a:p>
          <a:p>
            <a:r>
              <a:rPr lang="fr-FR" sz="1200" dirty="0" smtClean="0">
                <a:solidFill>
                  <a:schemeClr val="bg1"/>
                </a:solidFill>
                <a:latin typeface="Arial" panose="020B0604020202020204" pitchFamily="34" charset="0"/>
              </a:rPr>
              <a:t>Force </a:t>
            </a:r>
            <a:r>
              <a:rPr lang="fr-FR" sz="1200" dirty="0">
                <a:solidFill>
                  <a:schemeClr val="bg1"/>
                </a:solidFill>
                <a:latin typeface="Arial" panose="020B0604020202020204" pitchFamily="34" charset="0"/>
              </a:rPr>
              <a:t>est de constater que la réalité est toute autre</a:t>
            </a:r>
            <a:r>
              <a:rPr lang="fr-FR" sz="1200" dirty="0" smtClean="0">
                <a:solidFill>
                  <a:schemeClr val="bg1"/>
                </a:solidFill>
                <a:latin typeface="Arial" panose="020B0604020202020204" pitchFamily="34" charset="0"/>
              </a:rPr>
              <a:t>.</a:t>
            </a:r>
          </a:p>
          <a:p>
            <a:endParaRPr lang="fr-FR" sz="1200" dirty="0">
              <a:solidFill>
                <a:schemeClr val="bg1"/>
              </a:solidFill>
              <a:latin typeface="Arial" panose="020B0604020202020204" pitchFamily="34" charset="0"/>
            </a:endParaRPr>
          </a:p>
          <a:p>
            <a:pPr algn="ctr"/>
            <a:r>
              <a:rPr lang="fr-FR" sz="1200" b="1" dirty="0">
                <a:solidFill>
                  <a:srgbClr val="0070C0"/>
                </a:solidFill>
              </a:rPr>
              <a:t>Si, toutefois vous choisissiez de réaliser l’Entretien Professionnel </a:t>
            </a:r>
            <a:r>
              <a:rPr lang="fr-FR" sz="1200" b="1" dirty="0" smtClean="0">
                <a:solidFill>
                  <a:srgbClr val="0070C0"/>
                </a:solidFill>
              </a:rPr>
              <a:t>Annuel, petit </a:t>
            </a:r>
            <a:r>
              <a:rPr lang="fr-FR" sz="1200" b="1" dirty="0">
                <a:solidFill>
                  <a:srgbClr val="0070C0"/>
                </a:solidFill>
              </a:rPr>
              <a:t>rappel de son déroulement et de vos droits :</a:t>
            </a:r>
          </a:p>
          <a:p>
            <a:endParaRPr lang="fr-FR" sz="1200" b="1" dirty="0" smtClean="0">
              <a:solidFill>
                <a:schemeClr val="bg1"/>
              </a:solidFill>
            </a:endParaRPr>
          </a:p>
          <a:p>
            <a:r>
              <a:rPr lang="fr-FR" sz="1200" b="1" dirty="0" smtClean="0">
                <a:solidFill>
                  <a:schemeClr val="bg1"/>
                </a:solidFill>
              </a:rPr>
              <a:t>La </a:t>
            </a:r>
            <a:r>
              <a:rPr lang="fr-FR" sz="1200" b="1" dirty="0">
                <a:solidFill>
                  <a:schemeClr val="bg1"/>
                </a:solidFill>
              </a:rPr>
              <a:t>préparation </a:t>
            </a:r>
            <a:r>
              <a:rPr lang="fr-FR" sz="1200" dirty="0" smtClean="0">
                <a:solidFill>
                  <a:schemeClr val="bg1"/>
                </a:solidFill>
              </a:rPr>
              <a:t>:</a:t>
            </a:r>
          </a:p>
          <a:p>
            <a:r>
              <a:rPr lang="fr-FR" sz="1200" dirty="0" smtClean="0">
                <a:solidFill>
                  <a:schemeClr val="bg1"/>
                </a:solidFill>
              </a:rPr>
              <a:t> </a:t>
            </a:r>
            <a:r>
              <a:rPr lang="fr-FR" sz="1200" dirty="0">
                <a:solidFill>
                  <a:schemeClr val="bg1"/>
                </a:solidFill>
              </a:rPr>
              <a:t>Les rendez-vous sont fixés cinq jours ouvrés à l’avance, pour permettre aux agents et aux managers</a:t>
            </a:r>
          </a:p>
          <a:p>
            <a:r>
              <a:rPr lang="fr-FR" sz="1200" dirty="0">
                <a:solidFill>
                  <a:schemeClr val="bg1"/>
                </a:solidFill>
              </a:rPr>
              <a:t>chargés de mener l’entretien de le préparer.</a:t>
            </a:r>
          </a:p>
          <a:p>
            <a:r>
              <a:rPr lang="fr-FR" sz="1200" dirty="0">
                <a:solidFill>
                  <a:schemeClr val="bg1"/>
                </a:solidFill>
              </a:rPr>
              <a:t> L’agent bénéficie, d’un temps dédié de deux heures pour cette préparation avec la possibilité de la planifier</a:t>
            </a:r>
          </a:p>
          <a:p>
            <a:r>
              <a:rPr lang="fr-FR" sz="1200" dirty="0">
                <a:solidFill>
                  <a:schemeClr val="bg1"/>
                </a:solidFill>
              </a:rPr>
              <a:t>selon sa convenance</a:t>
            </a:r>
            <a:r>
              <a:rPr lang="fr-FR" sz="1200" dirty="0" smtClean="0">
                <a:solidFill>
                  <a:schemeClr val="bg1"/>
                </a:solidFill>
              </a:rPr>
              <a:t>.</a:t>
            </a:r>
          </a:p>
          <a:p>
            <a:r>
              <a:rPr lang="fr-FR" sz="1200" b="1" dirty="0" smtClean="0">
                <a:solidFill>
                  <a:srgbClr val="FF0000"/>
                </a:solidFill>
              </a:rPr>
              <a:t>Petit rappel: </a:t>
            </a:r>
            <a:r>
              <a:rPr lang="fr-FR" sz="1200" dirty="0" smtClean="0">
                <a:solidFill>
                  <a:srgbClr val="FF0000"/>
                </a:solidFill>
              </a:rPr>
              <a:t>Contrairement à ce qui est souvent affirmé, l’Autodiagnostic n’est pas obligatoire. Il peut être fait ou pas par l’agent. Celui-ci peut aussi choisir de le partager ou pas avec son manager</a:t>
            </a:r>
          </a:p>
          <a:p>
            <a:endParaRPr lang="fr-FR" sz="1200" b="1" dirty="0">
              <a:solidFill>
                <a:schemeClr val="bg1"/>
              </a:solidFill>
            </a:endParaRPr>
          </a:p>
          <a:p>
            <a:r>
              <a:rPr lang="fr-FR" sz="1200" b="1" dirty="0">
                <a:solidFill>
                  <a:schemeClr val="bg1"/>
                </a:solidFill>
              </a:rPr>
              <a:t>La réalisation de l’entretien </a:t>
            </a:r>
            <a:r>
              <a:rPr lang="fr-FR" sz="1200" b="1" dirty="0" smtClean="0">
                <a:solidFill>
                  <a:schemeClr val="bg1"/>
                </a:solidFill>
              </a:rPr>
              <a:t>:</a:t>
            </a:r>
          </a:p>
          <a:p>
            <a:r>
              <a:rPr lang="fr-FR" sz="1200" dirty="0" smtClean="0">
                <a:solidFill>
                  <a:schemeClr val="bg1"/>
                </a:solidFill>
              </a:rPr>
              <a:t> </a:t>
            </a:r>
            <a:r>
              <a:rPr lang="fr-FR" sz="1200" dirty="0">
                <a:solidFill>
                  <a:schemeClr val="bg1"/>
                </a:solidFill>
              </a:rPr>
              <a:t>L’entretien peut se dérouler en présentiel ou en </a:t>
            </a:r>
            <a:r>
              <a:rPr lang="fr-FR" sz="1200" dirty="0" err="1">
                <a:solidFill>
                  <a:schemeClr val="bg1"/>
                </a:solidFill>
              </a:rPr>
              <a:t>distanciel</a:t>
            </a:r>
            <a:r>
              <a:rPr lang="fr-FR" sz="1200" dirty="0">
                <a:solidFill>
                  <a:schemeClr val="bg1"/>
                </a:solidFill>
              </a:rPr>
              <a:t> si l’agent et le manager sont d’accord</a:t>
            </a:r>
            <a:r>
              <a:rPr lang="fr-FR" sz="1200" dirty="0" smtClean="0">
                <a:solidFill>
                  <a:schemeClr val="bg1"/>
                </a:solidFill>
              </a:rPr>
              <a:t>.</a:t>
            </a:r>
          </a:p>
          <a:p>
            <a:endParaRPr lang="fr-FR" sz="1200" dirty="0">
              <a:solidFill>
                <a:schemeClr val="bg1"/>
              </a:solidFill>
            </a:endParaRPr>
          </a:p>
          <a:p>
            <a:r>
              <a:rPr lang="fr-FR" sz="1200" b="1" dirty="0">
                <a:solidFill>
                  <a:schemeClr val="bg1"/>
                </a:solidFill>
              </a:rPr>
              <a:t>Le compte-rendu de l’entretien </a:t>
            </a:r>
            <a:r>
              <a:rPr lang="fr-FR" sz="1200" b="1" dirty="0" smtClean="0">
                <a:solidFill>
                  <a:schemeClr val="bg1"/>
                </a:solidFill>
              </a:rPr>
              <a:t>:</a:t>
            </a:r>
          </a:p>
          <a:p>
            <a:r>
              <a:rPr lang="fr-FR" sz="1200" dirty="0" smtClean="0">
                <a:solidFill>
                  <a:schemeClr val="bg1"/>
                </a:solidFill>
              </a:rPr>
              <a:t> </a:t>
            </a:r>
            <a:r>
              <a:rPr lang="fr-FR" sz="1200" dirty="0">
                <a:solidFill>
                  <a:schemeClr val="bg1"/>
                </a:solidFill>
              </a:rPr>
              <a:t>L’entretien donne lieu à un compte-rendu formalisé par le N+1 qui le communique à l’agent via SIRHUS. Ce</a:t>
            </a:r>
          </a:p>
          <a:p>
            <a:r>
              <a:rPr lang="fr-FR" sz="1200" dirty="0">
                <a:solidFill>
                  <a:schemeClr val="bg1"/>
                </a:solidFill>
              </a:rPr>
              <a:t>dernier a la possibilité d’inscrire ses remarques et de le signer électroniquement. La signature électronique</a:t>
            </a:r>
          </a:p>
          <a:p>
            <a:r>
              <a:rPr lang="fr-FR" sz="1200" dirty="0">
                <a:solidFill>
                  <a:schemeClr val="bg1"/>
                </a:solidFill>
              </a:rPr>
              <a:t>de l’agent n’a d’autre signification que la prise d’acte de la réalisation de l’entretien.</a:t>
            </a:r>
          </a:p>
          <a:p>
            <a:r>
              <a:rPr lang="fr-FR" sz="1200" dirty="0">
                <a:solidFill>
                  <a:schemeClr val="bg1"/>
                </a:solidFill>
              </a:rPr>
              <a:t> Si un agent exerce son droit de ne pas participer à cet entretien facultatif, le manager, en complétant un</a:t>
            </a:r>
          </a:p>
          <a:p>
            <a:r>
              <a:rPr lang="fr-FR" sz="1200" dirty="0">
                <a:solidFill>
                  <a:schemeClr val="bg1"/>
                </a:solidFill>
              </a:rPr>
              <a:t>Point professionnel annuel (PPA), informe l’agent des contributions aux résultats collectifs ou objectifs</a:t>
            </a:r>
          </a:p>
          <a:p>
            <a:r>
              <a:rPr lang="fr-FR" sz="1200" dirty="0">
                <a:solidFill>
                  <a:schemeClr val="bg1"/>
                </a:solidFill>
              </a:rPr>
              <a:t>attendus, des mesures de formation ou d’accompagnement qu’il estime éventuellement nécessaire pour</a:t>
            </a:r>
          </a:p>
          <a:p>
            <a:r>
              <a:rPr lang="fr-FR" sz="1200" dirty="0">
                <a:solidFill>
                  <a:schemeClr val="bg1"/>
                </a:solidFill>
              </a:rPr>
              <a:t>l’année à venir et de l’appréciation qu’il porte sur son activité au cours de l’année écoulée</a:t>
            </a:r>
            <a:r>
              <a:rPr lang="fr-FR" sz="1200" dirty="0" smtClean="0">
                <a:solidFill>
                  <a:schemeClr val="bg1"/>
                </a:solidFill>
              </a:rPr>
              <a:t>.</a:t>
            </a:r>
          </a:p>
          <a:p>
            <a:endParaRPr lang="fr-FR" sz="1200" dirty="0">
              <a:solidFill>
                <a:schemeClr val="bg1"/>
              </a:solidFill>
            </a:endParaRPr>
          </a:p>
          <a:p>
            <a:pPr algn="ctr"/>
            <a:r>
              <a:rPr lang="fr-FR" sz="1400" b="1" u="sng" dirty="0">
                <a:solidFill>
                  <a:srgbClr val="FF0000"/>
                </a:solidFill>
              </a:rPr>
              <a:t>Un recours est </a:t>
            </a:r>
            <a:r>
              <a:rPr lang="fr-FR" sz="1400" b="1" u="sng" dirty="0" smtClean="0">
                <a:solidFill>
                  <a:srgbClr val="FF0000"/>
                </a:solidFill>
              </a:rPr>
              <a:t>possible</a:t>
            </a:r>
            <a:r>
              <a:rPr lang="fr-FR" sz="1400" b="1" dirty="0" smtClean="0">
                <a:solidFill>
                  <a:srgbClr val="FF0000"/>
                </a:solidFill>
              </a:rPr>
              <a:t> </a:t>
            </a:r>
            <a:r>
              <a:rPr lang="fr-FR" sz="1400" dirty="0" smtClean="0">
                <a:solidFill>
                  <a:srgbClr val="FF0000"/>
                </a:solidFill>
              </a:rPr>
              <a:t> </a:t>
            </a:r>
            <a:r>
              <a:rPr lang="fr-FR" sz="1200" dirty="0" smtClean="0">
                <a:solidFill>
                  <a:srgbClr val="FF0000"/>
                </a:solidFill>
              </a:rPr>
              <a:t>si vous souhaitez contester le contenu figurant dans votre EPA, </a:t>
            </a:r>
            <a:r>
              <a:rPr lang="fr-FR" sz="1200" dirty="0">
                <a:solidFill>
                  <a:srgbClr val="FF0000"/>
                </a:solidFill>
              </a:rPr>
              <a:t>vous pouvez exercer </a:t>
            </a:r>
            <a:r>
              <a:rPr lang="fr-FR" sz="1200" dirty="0" smtClean="0">
                <a:solidFill>
                  <a:srgbClr val="FF0000"/>
                </a:solidFill>
              </a:rPr>
              <a:t>votre droit </a:t>
            </a:r>
            <a:r>
              <a:rPr lang="fr-FR" sz="1200" dirty="0">
                <a:solidFill>
                  <a:srgbClr val="FF0000"/>
                </a:solidFill>
              </a:rPr>
              <a:t>de recours en saisissant, selon votre catégorie la CCPLU (cat 1 et 2) ou la CCPN (cat 3 et 4) </a:t>
            </a:r>
            <a:r>
              <a:rPr lang="fr-FR" sz="1200" dirty="0" smtClean="0">
                <a:solidFill>
                  <a:srgbClr val="FF0000"/>
                </a:solidFill>
              </a:rPr>
              <a:t>compétente en </a:t>
            </a:r>
            <a:r>
              <a:rPr lang="fr-FR" sz="1200" dirty="0">
                <a:solidFill>
                  <a:srgbClr val="FF0000"/>
                </a:solidFill>
              </a:rPr>
              <a:t>demandant la « révision du compte-rendu de l’EPA ». </a:t>
            </a:r>
            <a:endParaRPr lang="fr-FR" sz="1200" dirty="0" smtClean="0">
              <a:solidFill>
                <a:srgbClr val="FF0000"/>
              </a:solidFill>
            </a:endParaRPr>
          </a:p>
        </p:txBody>
      </p:sp>
      <p:sp>
        <p:nvSpPr>
          <p:cNvPr id="4" name="ZoneTexte 3"/>
          <p:cNvSpPr txBox="1"/>
          <p:nvPr/>
        </p:nvSpPr>
        <p:spPr>
          <a:xfrm>
            <a:off x="1000610" y="-3633"/>
            <a:ext cx="7858664" cy="646331"/>
          </a:xfrm>
          <a:prstGeom prst="rect">
            <a:avLst/>
          </a:prstGeom>
          <a:noFill/>
        </p:spPr>
        <p:txBody>
          <a:bodyPr wrap="square" rtlCol="0">
            <a:spAutoFit/>
          </a:bodyPr>
          <a:lstStyle/>
          <a:p>
            <a:pPr algn="ctr"/>
            <a:r>
              <a:rPr lang="fr-FR" b="1" dirty="0" smtClean="0">
                <a:solidFill>
                  <a:srgbClr val="F60000"/>
                </a:solidFill>
              </a:rPr>
              <a:t>Campagne EPA jusqu’au 30 Avril,</a:t>
            </a:r>
          </a:p>
          <a:p>
            <a:pPr algn="ctr"/>
            <a:r>
              <a:rPr lang="fr-FR" b="1" dirty="0" smtClean="0">
                <a:solidFill>
                  <a:srgbClr val="F60000"/>
                </a:solidFill>
              </a:rPr>
              <a:t>celui-ci n’est pas obligatoire pour les agents publics :</a:t>
            </a:r>
            <a:endParaRPr lang="fr-FR" b="1" dirty="0">
              <a:solidFill>
                <a:srgbClr val="F60000"/>
              </a:solidFill>
            </a:endParaRPr>
          </a:p>
        </p:txBody>
      </p:sp>
    </p:spTree>
    <p:extLst>
      <p:ext uri="{BB962C8B-B14F-4D97-AF65-F5344CB8AC3E}">
        <p14:creationId xmlns:p14="http://schemas.microsoft.com/office/powerpoint/2010/main" val="36423605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10" name="Image 15">
            <a:extLst>
              <a:ext uri="{FF2B5EF4-FFF2-40B4-BE49-F238E27FC236}">
                <a16:creationId xmlns:a16="http://schemas.microsoft.com/office/drawing/2014/main" xmlns="" id="{432E13F4-716F-92D3-2987-94ED491F54DA}"/>
              </a:ext>
            </a:extLst>
          </p:cNvPr>
          <p:cNvPicPr>
            <a:picLocks noChangeAspect="1"/>
          </p:cNvPicPr>
          <p:nvPr/>
        </p:nvPicPr>
        <p:blipFill>
          <a:blip r:embed="rId2"/>
          <a:stretch>
            <a:fillRect/>
          </a:stretch>
        </p:blipFill>
        <p:spPr>
          <a:xfrm>
            <a:off x="-9526" y="-3633"/>
            <a:ext cx="1000610" cy="859672"/>
          </a:xfrm>
          <a:prstGeom prst="rect">
            <a:avLst/>
          </a:prstGeom>
        </p:spPr>
      </p:pic>
      <p:sp>
        <p:nvSpPr>
          <p:cNvPr id="12" name="Légende : flèche vers la droite 11">
            <a:extLst>
              <a:ext uri="{FF2B5EF4-FFF2-40B4-BE49-F238E27FC236}">
                <a16:creationId xmlns:a16="http://schemas.microsoft.com/office/drawing/2014/main" xmlns="" id="{DE19A5B7-B832-94AB-85DF-A47669765C15}"/>
              </a:ext>
            </a:extLst>
          </p:cNvPr>
          <p:cNvSpPr/>
          <p:nvPr/>
        </p:nvSpPr>
        <p:spPr>
          <a:xfrm>
            <a:off x="74746" y="946526"/>
            <a:ext cx="852407" cy="5837693"/>
          </a:xfrm>
          <a:prstGeom prst="rightArrowCallout">
            <a:avLst/>
          </a:prstGeom>
          <a:solidFill>
            <a:schemeClr val="bg2"/>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extLst>
              <a:ext uri="{FF2B5EF4-FFF2-40B4-BE49-F238E27FC236}">
                <a16:creationId xmlns:a16="http://schemas.microsoft.com/office/drawing/2014/main" xmlns="" id="{37134040-71D9-A5F0-71C9-4A0B7C519268}"/>
              </a:ext>
            </a:extLst>
          </p:cNvPr>
          <p:cNvSpPr txBox="1"/>
          <p:nvPr/>
        </p:nvSpPr>
        <p:spPr>
          <a:xfrm>
            <a:off x="78135" y="943459"/>
            <a:ext cx="470116" cy="59708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800" b="1" dirty="0">
                <a:solidFill>
                  <a:srgbClr val="FFFFFF"/>
                </a:solidFill>
                <a:latin typeface="Calibri"/>
                <a:cs typeface="Calibri"/>
              </a:rPr>
              <a:t>L</a:t>
            </a:r>
            <a:endParaRPr lang="fr-FR" dirty="0">
              <a:solidFill>
                <a:srgbClr val="FFFFFF"/>
              </a:solidFill>
            </a:endParaRPr>
          </a:p>
          <a:p>
            <a:pPr algn="l"/>
            <a:r>
              <a:rPr lang="fr-FR" sz="2800" b="1" dirty="0">
                <a:solidFill>
                  <a:srgbClr val="FFFFFF"/>
                </a:solidFill>
                <a:latin typeface="Calibri"/>
                <a:cs typeface="Calibri"/>
              </a:rPr>
              <a:t>'</a:t>
            </a:r>
            <a:endParaRPr lang="fr-FR" dirty="0">
              <a:solidFill>
                <a:srgbClr val="FFFFFF"/>
              </a:solidFill>
            </a:endParaRPr>
          </a:p>
          <a:p>
            <a:r>
              <a:rPr lang="fr-FR" sz="2800" b="1" dirty="0">
                <a:solidFill>
                  <a:srgbClr val="FFFFFF"/>
                </a:solidFill>
                <a:latin typeface="Calibri"/>
                <a:cs typeface="Arial"/>
              </a:rPr>
              <a:t>EC</a:t>
            </a:r>
          </a:p>
          <a:p>
            <a:r>
              <a:rPr lang="fr-FR" sz="2800" b="1" dirty="0">
                <a:solidFill>
                  <a:srgbClr val="FFFFFF"/>
                </a:solidFill>
                <a:latin typeface="Calibri"/>
                <a:cs typeface="Arial"/>
              </a:rPr>
              <a:t>HO</a:t>
            </a:r>
            <a:endParaRPr lang="fr-FR" dirty="0">
              <a:solidFill>
                <a:srgbClr val="FFFFFF"/>
              </a:solidFill>
              <a:latin typeface="Arial"/>
              <a:cs typeface="Arial"/>
            </a:endParaRPr>
          </a:p>
          <a:p>
            <a:endParaRPr lang="fr-FR" sz="2800" b="1" dirty="0">
              <a:solidFill>
                <a:srgbClr val="FFFFFF"/>
              </a:solidFill>
              <a:latin typeface="Calibri"/>
              <a:cs typeface="Arial"/>
            </a:endParaRPr>
          </a:p>
          <a:p>
            <a:r>
              <a:rPr lang="fr-FR" sz="2800" b="1" dirty="0">
                <a:solidFill>
                  <a:srgbClr val="FFFFFF"/>
                </a:solidFill>
                <a:latin typeface="Calibri"/>
                <a:cs typeface="Arial"/>
              </a:rPr>
              <a:t>P</a:t>
            </a:r>
            <a:endParaRPr lang="fr-FR" dirty="0">
              <a:solidFill>
                <a:srgbClr val="FFFFFF"/>
              </a:solidFill>
              <a:latin typeface="Arial" panose="020B0604020202020204"/>
              <a:cs typeface="Arial"/>
            </a:endParaRPr>
          </a:p>
          <a:p>
            <a:r>
              <a:rPr lang="fr-FR" sz="2800" b="1" dirty="0">
                <a:solidFill>
                  <a:srgbClr val="FFFFFF"/>
                </a:solidFill>
                <a:latin typeface="Calibri"/>
                <a:cs typeface="Arial"/>
              </a:rPr>
              <a:t>U</a:t>
            </a:r>
            <a:endParaRPr lang="fr-FR" dirty="0">
              <a:solidFill>
                <a:srgbClr val="FFFFFF"/>
              </a:solidFill>
              <a:cs typeface="Arial"/>
            </a:endParaRPr>
          </a:p>
          <a:p>
            <a:r>
              <a:rPr lang="fr-FR" sz="2800" b="1" dirty="0">
                <a:solidFill>
                  <a:srgbClr val="FFFFFF"/>
                </a:solidFill>
                <a:latin typeface="Calibri"/>
                <a:cs typeface="Arial"/>
              </a:rPr>
              <a:t>B</a:t>
            </a:r>
            <a:endParaRPr lang="fr-FR" dirty="0">
              <a:solidFill>
                <a:srgbClr val="FFFFFF"/>
              </a:solidFill>
              <a:latin typeface="Arial"/>
              <a:cs typeface="Arial"/>
            </a:endParaRPr>
          </a:p>
          <a:p>
            <a:r>
              <a:rPr lang="fr-FR" sz="2800" b="1" dirty="0">
                <a:solidFill>
                  <a:srgbClr val="FFFFFF"/>
                </a:solidFill>
                <a:latin typeface="Calibri"/>
                <a:cs typeface="Arial"/>
              </a:rPr>
              <a:t>L</a:t>
            </a:r>
            <a:endParaRPr lang="fr-FR" dirty="0">
              <a:solidFill>
                <a:srgbClr val="FFFFFF"/>
              </a:solidFill>
              <a:latin typeface="Arial"/>
              <a:cs typeface="Arial"/>
            </a:endParaRPr>
          </a:p>
          <a:p>
            <a:r>
              <a:rPr lang="fr-FR" sz="2800" b="1" dirty="0">
                <a:solidFill>
                  <a:srgbClr val="FFFFFF"/>
                </a:solidFill>
                <a:latin typeface="Calibri"/>
                <a:cs typeface="Arial"/>
              </a:rPr>
              <a:t>I</a:t>
            </a:r>
            <a:endParaRPr lang="fr-FR" dirty="0">
              <a:solidFill>
                <a:srgbClr val="FFFFFF"/>
              </a:solidFill>
              <a:cs typeface="Arial"/>
            </a:endParaRPr>
          </a:p>
          <a:p>
            <a:r>
              <a:rPr lang="fr-FR" sz="2800" b="1" dirty="0">
                <a:solidFill>
                  <a:srgbClr val="FFFFFF"/>
                </a:solidFill>
                <a:latin typeface="Calibri"/>
                <a:cs typeface="Arial"/>
              </a:rPr>
              <a:t>C</a:t>
            </a:r>
            <a:endParaRPr lang="fr-FR" dirty="0">
              <a:solidFill>
                <a:srgbClr val="FFFFFF"/>
              </a:solidFill>
              <a:latin typeface="Arial"/>
              <a:cs typeface="Arial"/>
            </a:endParaRPr>
          </a:p>
          <a:p>
            <a:endParaRPr lang="fr-FR" b="1" dirty="0">
              <a:solidFill>
                <a:srgbClr val="FFFFFF"/>
              </a:solidFill>
              <a:cs typeface="Arial"/>
            </a:endParaRPr>
          </a:p>
        </p:txBody>
      </p:sp>
      <p:sp>
        <p:nvSpPr>
          <p:cNvPr id="4" name="ZoneTexte 3"/>
          <p:cNvSpPr txBox="1"/>
          <p:nvPr/>
        </p:nvSpPr>
        <p:spPr>
          <a:xfrm>
            <a:off x="1138210" y="22247"/>
            <a:ext cx="7858664" cy="338554"/>
          </a:xfrm>
          <a:prstGeom prst="rect">
            <a:avLst/>
          </a:prstGeom>
          <a:noFill/>
        </p:spPr>
        <p:txBody>
          <a:bodyPr wrap="square" rtlCol="0">
            <a:spAutoFit/>
          </a:bodyPr>
          <a:lstStyle/>
          <a:p>
            <a:pPr algn="ctr"/>
            <a:r>
              <a:rPr lang="fr-FR" sz="1600" b="1" dirty="0" smtClean="0">
                <a:solidFill>
                  <a:srgbClr val="F60000"/>
                </a:solidFill>
              </a:rPr>
              <a:t>Télétravail, la campagne est terminée, mais vous avez un droit de recours :</a:t>
            </a:r>
            <a:endParaRPr lang="fr-FR" sz="1600" b="1" dirty="0">
              <a:solidFill>
                <a:srgbClr val="F60000"/>
              </a:solidFill>
            </a:endParaRPr>
          </a:p>
        </p:txBody>
      </p:sp>
      <p:sp>
        <p:nvSpPr>
          <p:cNvPr id="2" name="Rectangle 1"/>
          <p:cNvSpPr/>
          <p:nvPr/>
        </p:nvSpPr>
        <p:spPr>
          <a:xfrm>
            <a:off x="1069675" y="191524"/>
            <a:ext cx="8074325" cy="7078861"/>
          </a:xfrm>
          <a:prstGeom prst="rect">
            <a:avLst/>
          </a:prstGeom>
        </p:spPr>
        <p:txBody>
          <a:bodyPr wrap="square">
            <a:spAutoFit/>
          </a:bodyPr>
          <a:lstStyle/>
          <a:p>
            <a:endParaRPr lang="fr-FR" sz="1200" i="1" dirty="0" smtClean="0">
              <a:solidFill>
                <a:srgbClr val="000000"/>
              </a:solidFill>
              <a:latin typeface="Arial" panose="020B0604020202020204" pitchFamily="34" charset="0"/>
            </a:endParaRPr>
          </a:p>
          <a:p>
            <a:r>
              <a:rPr lang="fr-FR" sz="1200" b="1" dirty="0">
                <a:solidFill>
                  <a:schemeClr val="bg1"/>
                </a:solidFill>
              </a:rPr>
              <a:t>La quotité de temps dévolue au télétravail </a:t>
            </a:r>
            <a:endParaRPr lang="fr-FR" sz="1200" dirty="0">
              <a:solidFill>
                <a:schemeClr val="bg1"/>
              </a:solidFill>
            </a:endParaRPr>
          </a:p>
          <a:p>
            <a:pPr algn="ctr"/>
            <a:r>
              <a:rPr lang="fr-FR" sz="1400" b="1" dirty="0">
                <a:solidFill>
                  <a:srgbClr val="0A77BA"/>
                </a:solidFill>
              </a:rPr>
              <a:t>La quotité de travail ouverte au télétravail est plafonnée à trois jours par semaine </a:t>
            </a:r>
          </a:p>
          <a:p>
            <a:r>
              <a:rPr lang="fr-FR" sz="1200" dirty="0">
                <a:solidFill>
                  <a:schemeClr val="bg1"/>
                </a:solidFill>
              </a:rPr>
              <a:t>Le temps de présence sur le lieu d’affectation ne peut être inférieur à deux jours par semaine. </a:t>
            </a:r>
          </a:p>
          <a:p>
            <a:r>
              <a:rPr lang="fr-FR" sz="1200" dirty="0">
                <a:solidFill>
                  <a:schemeClr val="bg1"/>
                </a:solidFill>
              </a:rPr>
              <a:t>Ainsi, un </a:t>
            </a:r>
            <a:r>
              <a:rPr lang="fr-FR" sz="1200" dirty="0" smtClean="0">
                <a:solidFill>
                  <a:schemeClr val="bg1"/>
                </a:solidFill>
              </a:rPr>
              <a:t>agent public </a:t>
            </a:r>
            <a:r>
              <a:rPr lang="fr-FR" sz="1200" dirty="0">
                <a:solidFill>
                  <a:schemeClr val="bg1"/>
                </a:solidFill>
              </a:rPr>
              <a:t>qui travaille à 80 % sur quatre jours ne peut bénéficier que de deux jours de télétravail par semaine au maximum. </a:t>
            </a:r>
          </a:p>
          <a:p>
            <a:r>
              <a:rPr lang="fr-FR" sz="1200" dirty="0">
                <a:solidFill>
                  <a:schemeClr val="bg1"/>
                </a:solidFill>
              </a:rPr>
              <a:t>Il peut être dérogé pour une durée de six mois maximum, aux seuils et période de référence précisés ci-dessus, sur demande renouvelable : </a:t>
            </a:r>
          </a:p>
          <a:p>
            <a:r>
              <a:rPr lang="fr-FR" sz="1200" dirty="0">
                <a:solidFill>
                  <a:schemeClr val="bg1"/>
                </a:solidFill>
              </a:rPr>
              <a:t>•De l’agent dont l’état de santé ou le handicap le justifie après avis du médecin du travail,</a:t>
            </a:r>
          </a:p>
          <a:p>
            <a:r>
              <a:rPr lang="fr-FR" sz="1200" dirty="0">
                <a:solidFill>
                  <a:schemeClr val="bg1"/>
                </a:solidFill>
              </a:rPr>
              <a:t>•De la femme enceinte</a:t>
            </a:r>
          </a:p>
          <a:p>
            <a:r>
              <a:rPr lang="fr-FR" sz="1200" dirty="0">
                <a:solidFill>
                  <a:schemeClr val="bg1"/>
                </a:solidFill>
              </a:rPr>
              <a:t>•De l’agent éligible au congé de proche aidant prévu à l’article L. 3142-16 du code du travail, pour une durée de trois mois maximum</a:t>
            </a:r>
            <a:r>
              <a:rPr lang="fr-FR" sz="1200" dirty="0" smtClean="0">
                <a:solidFill>
                  <a:schemeClr val="bg1"/>
                </a:solidFill>
              </a:rPr>
              <a:t>.</a:t>
            </a:r>
          </a:p>
          <a:p>
            <a:endParaRPr lang="fr-FR" sz="1200" dirty="0">
              <a:solidFill>
                <a:schemeClr val="bg1"/>
              </a:solidFill>
            </a:endParaRPr>
          </a:p>
          <a:p>
            <a:r>
              <a:rPr lang="fr-FR" sz="1200" b="1" dirty="0">
                <a:solidFill>
                  <a:schemeClr val="bg1"/>
                </a:solidFill>
              </a:rPr>
              <a:t>Prise en charge de frais découlant directement de l’exercice du télétravail </a:t>
            </a:r>
          </a:p>
          <a:p>
            <a:r>
              <a:rPr lang="fr-FR" sz="1200" dirty="0">
                <a:solidFill>
                  <a:schemeClr val="bg1"/>
                </a:solidFill>
              </a:rPr>
              <a:t>Conformément aux dispositions du décret n° 2016-151 du 11 février 2016 modifié, Pôle emploi prend en charge les coûts découlant directement de l’exercice du télétravail, notamment le coût des matériels, logiciels, abonnements, communications et outils ainsi que de la maintenance de ceux-ci. L'employeur n'est pas tenu de prendre en charge le coût de la location d'un espace destiné au télétravail. </a:t>
            </a:r>
          </a:p>
          <a:p>
            <a:r>
              <a:rPr lang="fr-FR" sz="1200" dirty="0">
                <a:solidFill>
                  <a:schemeClr val="bg1"/>
                </a:solidFill>
              </a:rPr>
              <a:t>À ce titre, Pôle emploi prend en charge les coûts découlant de l’exercice du télétravail par le versement du « forfait télétravail. </a:t>
            </a:r>
            <a:r>
              <a:rPr lang="fr-FR" sz="1200" b="1" dirty="0">
                <a:solidFill>
                  <a:srgbClr val="0A77BA"/>
                </a:solidFill>
              </a:rPr>
              <a:t>Le montant du « forfait télétravail » est </a:t>
            </a:r>
            <a:r>
              <a:rPr lang="fr-FR" sz="1200" b="1" dirty="0" smtClean="0">
                <a:solidFill>
                  <a:srgbClr val="0A77BA"/>
                </a:solidFill>
              </a:rPr>
              <a:t>aujourd’hui fixé </a:t>
            </a:r>
            <a:r>
              <a:rPr lang="fr-FR" sz="1200" b="1" dirty="0">
                <a:solidFill>
                  <a:srgbClr val="0A77BA"/>
                </a:solidFill>
              </a:rPr>
              <a:t>à 2,88 euros par journée entière de télétravail effectuée, dans la limite de 253,44 euros par an. </a:t>
            </a:r>
          </a:p>
          <a:p>
            <a:r>
              <a:rPr lang="fr-FR" sz="1200" dirty="0">
                <a:solidFill>
                  <a:schemeClr val="bg1"/>
                </a:solidFill>
              </a:rPr>
              <a:t>Le « forfait télétravail » est versé trimestriellement à terme échu, sur la base des jours de télétravail demandés, réellement effectués par l’agent en télétravail et autorisés par le responsable </a:t>
            </a:r>
            <a:r>
              <a:rPr lang="fr-FR" sz="1200" dirty="0" smtClean="0">
                <a:solidFill>
                  <a:schemeClr val="bg1"/>
                </a:solidFill>
              </a:rPr>
              <a:t>hiérarchique et enregistrés sur </a:t>
            </a:r>
            <a:r>
              <a:rPr lang="fr-FR" sz="1200" dirty="0" err="1" smtClean="0">
                <a:solidFill>
                  <a:schemeClr val="bg1"/>
                </a:solidFill>
              </a:rPr>
              <a:t>Horoquartz</a:t>
            </a:r>
            <a:endParaRPr lang="fr-FR" sz="1200" dirty="0">
              <a:solidFill>
                <a:schemeClr val="bg1"/>
              </a:solidFill>
            </a:endParaRPr>
          </a:p>
          <a:p>
            <a:endParaRPr lang="fr-FR" sz="1200" dirty="0">
              <a:solidFill>
                <a:schemeClr val="bg1"/>
              </a:solidFill>
            </a:endParaRPr>
          </a:p>
          <a:p>
            <a:r>
              <a:rPr lang="fr-FR" sz="1200" b="1" dirty="0">
                <a:solidFill>
                  <a:schemeClr val="bg1"/>
                </a:solidFill>
              </a:rPr>
              <a:t>Titres restaurant </a:t>
            </a:r>
          </a:p>
          <a:p>
            <a:r>
              <a:rPr lang="fr-FR" sz="1200" dirty="0">
                <a:solidFill>
                  <a:schemeClr val="bg1"/>
                </a:solidFill>
              </a:rPr>
              <a:t>Le télétravailleur bénéficie de l’attribution d’un titre restaurant pour </a:t>
            </a:r>
            <a:r>
              <a:rPr lang="fr-FR" sz="1200" dirty="0" smtClean="0">
                <a:solidFill>
                  <a:schemeClr val="bg1"/>
                </a:solidFill>
              </a:rPr>
              <a:t>chaque journée </a:t>
            </a:r>
            <a:r>
              <a:rPr lang="fr-FR" sz="1200" dirty="0" err="1">
                <a:solidFill>
                  <a:schemeClr val="bg1"/>
                </a:solidFill>
              </a:rPr>
              <a:t>télétravaillée</a:t>
            </a:r>
            <a:r>
              <a:rPr lang="fr-FR" sz="1200" dirty="0">
                <a:solidFill>
                  <a:schemeClr val="bg1"/>
                </a:solidFill>
              </a:rPr>
              <a:t>, aux mêmes conditions que celles qui s’appliquent quand il travaille dans les locaux de Pôle emploi. </a:t>
            </a:r>
          </a:p>
          <a:p>
            <a:endParaRPr lang="fr-FR" sz="1200" dirty="0" smtClean="0"/>
          </a:p>
          <a:p>
            <a:r>
              <a:rPr lang="fr-FR" sz="1200" b="1" dirty="0" smtClean="0">
                <a:solidFill>
                  <a:schemeClr val="bg1"/>
                </a:solidFill>
              </a:rPr>
              <a:t>Refus </a:t>
            </a:r>
            <a:r>
              <a:rPr lang="fr-FR" sz="1200" b="1" dirty="0">
                <a:solidFill>
                  <a:schemeClr val="bg1"/>
                </a:solidFill>
              </a:rPr>
              <a:t>et voies de recours </a:t>
            </a:r>
            <a:endParaRPr lang="fr-FR" sz="1200" dirty="0">
              <a:solidFill>
                <a:schemeClr val="bg1"/>
              </a:solidFill>
            </a:endParaRPr>
          </a:p>
          <a:p>
            <a:r>
              <a:rPr lang="fr-FR" sz="1200" dirty="0">
                <a:solidFill>
                  <a:schemeClr val="bg1"/>
                </a:solidFill>
              </a:rPr>
              <a:t>Le refus opposé à une demande de télétravail ainsi que l’interruption du télétravail à l’initiative du responsable hiérarchique doit être précédé d’un entretien et motivé par écrit. </a:t>
            </a:r>
          </a:p>
          <a:p>
            <a:endParaRPr lang="fr-FR" sz="1600" dirty="0" smtClean="0">
              <a:solidFill>
                <a:schemeClr val="bg1"/>
              </a:solidFill>
            </a:endParaRPr>
          </a:p>
          <a:p>
            <a:pPr algn="ctr"/>
            <a:r>
              <a:rPr lang="fr-FR" sz="1400" b="1" u="sng" dirty="0" smtClean="0">
                <a:solidFill>
                  <a:srgbClr val="F60000"/>
                </a:solidFill>
              </a:rPr>
              <a:t>En </a:t>
            </a:r>
            <a:r>
              <a:rPr lang="fr-FR" sz="1400" b="1" u="sng" dirty="0">
                <a:solidFill>
                  <a:srgbClr val="F60000"/>
                </a:solidFill>
              </a:rPr>
              <a:t>cas de refus opposé à la demande de l’agent, ce dernier peut transmettre un recours non suspensif à la commission consultative paritaire compétente dont il relève (CCPLU </a:t>
            </a:r>
            <a:r>
              <a:rPr lang="fr-FR" sz="1400" b="1" u="sng" dirty="0" smtClean="0">
                <a:solidFill>
                  <a:srgbClr val="F60000"/>
                </a:solidFill>
              </a:rPr>
              <a:t>ou CCPN</a:t>
            </a:r>
            <a:r>
              <a:rPr lang="fr-FR" sz="1400" b="1" dirty="0" smtClean="0">
                <a:solidFill>
                  <a:srgbClr val="0A77BA"/>
                </a:solidFill>
              </a:rPr>
              <a:t>)</a:t>
            </a:r>
          </a:p>
          <a:p>
            <a:endParaRPr lang="fr-FR" sz="1200" dirty="0">
              <a:solidFill>
                <a:schemeClr val="bg1"/>
              </a:solidFill>
            </a:endParaRPr>
          </a:p>
          <a:p>
            <a:endParaRPr lang="fr-FR" sz="1200" dirty="0">
              <a:solidFill>
                <a:schemeClr val="bg1"/>
              </a:solidFill>
            </a:endParaRPr>
          </a:p>
        </p:txBody>
      </p:sp>
    </p:spTree>
    <p:extLst>
      <p:ext uri="{BB962C8B-B14F-4D97-AF65-F5344CB8AC3E}">
        <p14:creationId xmlns:p14="http://schemas.microsoft.com/office/powerpoint/2010/main" val="960294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112143" y="8759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10" name="Image 15">
            <a:extLst>
              <a:ext uri="{FF2B5EF4-FFF2-40B4-BE49-F238E27FC236}">
                <a16:creationId xmlns:a16="http://schemas.microsoft.com/office/drawing/2014/main" xmlns="" id="{432E13F4-716F-92D3-2987-94ED491F54DA}"/>
              </a:ext>
            </a:extLst>
          </p:cNvPr>
          <p:cNvPicPr>
            <a:picLocks noChangeAspect="1"/>
          </p:cNvPicPr>
          <p:nvPr/>
        </p:nvPicPr>
        <p:blipFill>
          <a:blip r:embed="rId2"/>
          <a:stretch>
            <a:fillRect/>
          </a:stretch>
        </p:blipFill>
        <p:spPr>
          <a:xfrm>
            <a:off x="-9526" y="-3633"/>
            <a:ext cx="1000610" cy="859672"/>
          </a:xfrm>
          <a:prstGeom prst="rect">
            <a:avLst/>
          </a:prstGeom>
        </p:spPr>
      </p:pic>
      <p:sp>
        <p:nvSpPr>
          <p:cNvPr id="12" name="Légende : flèche vers la droite 11">
            <a:extLst>
              <a:ext uri="{FF2B5EF4-FFF2-40B4-BE49-F238E27FC236}">
                <a16:creationId xmlns:a16="http://schemas.microsoft.com/office/drawing/2014/main" xmlns="" id="{DE19A5B7-B832-94AB-85DF-A47669765C15}"/>
              </a:ext>
            </a:extLst>
          </p:cNvPr>
          <p:cNvSpPr/>
          <p:nvPr/>
        </p:nvSpPr>
        <p:spPr>
          <a:xfrm>
            <a:off x="74746" y="946526"/>
            <a:ext cx="852407" cy="5837693"/>
          </a:xfrm>
          <a:prstGeom prst="rightArrowCallout">
            <a:avLst/>
          </a:prstGeom>
          <a:solidFill>
            <a:schemeClr val="bg2"/>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extLst>
              <a:ext uri="{FF2B5EF4-FFF2-40B4-BE49-F238E27FC236}">
                <a16:creationId xmlns:a16="http://schemas.microsoft.com/office/drawing/2014/main" xmlns="" id="{37134040-71D9-A5F0-71C9-4A0B7C519268}"/>
              </a:ext>
            </a:extLst>
          </p:cNvPr>
          <p:cNvSpPr txBox="1"/>
          <p:nvPr/>
        </p:nvSpPr>
        <p:spPr>
          <a:xfrm>
            <a:off x="78135" y="943459"/>
            <a:ext cx="470116" cy="59708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800" b="1" dirty="0">
                <a:solidFill>
                  <a:srgbClr val="FFFFFF"/>
                </a:solidFill>
                <a:latin typeface="Calibri"/>
                <a:cs typeface="Calibri"/>
              </a:rPr>
              <a:t>L</a:t>
            </a:r>
            <a:endParaRPr lang="fr-FR" dirty="0">
              <a:solidFill>
                <a:srgbClr val="FFFFFF"/>
              </a:solidFill>
            </a:endParaRPr>
          </a:p>
          <a:p>
            <a:pPr algn="l"/>
            <a:r>
              <a:rPr lang="fr-FR" sz="2800" b="1" dirty="0">
                <a:solidFill>
                  <a:srgbClr val="FFFFFF"/>
                </a:solidFill>
                <a:latin typeface="Calibri"/>
                <a:cs typeface="Calibri"/>
              </a:rPr>
              <a:t>'</a:t>
            </a:r>
            <a:endParaRPr lang="fr-FR" dirty="0">
              <a:solidFill>
                <a:srgbClr val="FFFFFF"/>
              </a:solidFill>
            </a:endParaRPr>
          </a:p>
          <a:p>
            <a:r>
              <a:rPr lang="fr-FR" sz="2800" b="1" dirty="0">
                <a:solidFill>
                  <a:srgbClr val="FFFFFF"/>
                </a:solidFill>
                <a:latin typeface="Calibri"/>
                <a:cs typeface="Arial"/>
              </a:rPr>
              <a:t>EC</a:t>
            </a:r>
          </a:p>
          <a:p>
            <a:r>
              <a:rPr lang="fr-FR" sz="2800" b="1" dirty="0">
                <a:solidFill>
                  <a:srgbClr val="FFFFFF"/>
                </a:solidFill>
                <a:latin typeface="Calibri"/>
                <a:cs typeface="Arial"/>
              </a:rPr>
              <a:t>HO</a:t>
            </a:r>
            <a:endParaRPr lang="fr-FR" dirty="0">
              <a:solidFill>
                <a:srgbClr val="FFFFFF"/>
              </a:solidFill>
              <a:latin typeface="Arial"/>
              <a:cs typeface="Arial"/>
            </a:endParaRPr>
          </a:p>
          <a:p>
            <a:endParaRPr lang="fr-FR" sz="2800" b="1" dirty="0">
              <a:solidFill>
                <a:srgbClr val="FFFFFF"/>
              </a:solidFill>
              <a:latin typeface="Calibri"/>
              <a:cs typeface="Arial"/>
            </a:endParaRPr>
          </a:p>
          <a:p>
            <a:r>
              <a:rPr lang="fr-FR" sz="2800" b="1" dirty="0">
                <a:solidFill>
                  <a:srgbClr val="FFFFFF"/>
                </a:solidFill>
                <a:latin typeface="Calibri"/>
                <a:cs typeface="Arial"/>
              </a:rPr>
              <a:t>P</a:t>
            </a:r>
            <a:endParaRPr lang="fr-FR" dirty="0">
              <a:solidFill>
                <a:srgbClr val="FFFFFF"/>
              </a:solidFill>
              <a:latin typeface="Arial" panose="020B0604020202020204"/>
              <a:cs typeface="Arial"/>
            </a:endParaRPr>
          </a:p>
          <a:p>
            <a:r>
              <a:rPr lang="fr-FR" sz="2800" b="1" dirty="0">
                <a:solidFill>
                  <a:srgbClr val="FFFFFF"/>
                </a:solidFill>
                <a:latin typeface="Calibri"/>
                <a:cs typeface="Arial"/>
              </a:rPr>
              <a:t>U</a:t>
            </a:r>
            <a:endParaRPr lang="fr-FR" dirty="0">
              <a:solidFill>
                <a:srgbClr val="FFFFFF"/>
              </a:solidFill>
              <a:cs typeface="Arial"/>
            </a:endParaRPr>
          </a:p>
          <a:p>
            <a:r>
              <a:rPr lang="fr-FR" sz="2800" b="1" dirty="0">
                <a:solidFill>
                  <a:srgbClr val="FFFFFF"/>
                </a:solidFill>
                <a:latin typeface="Calibri"/>
                <a:cs typeface="Arial"/>
              </a:rPr>
              <a:t>B</a:t>
            </a:r>
            <a:endParaRPr lang="fr-FR" dirty="0">
              <a:solidFill>
                <a:srgbClr val="FFFFFF"/>
              </a:solidFill>
              <a:latin typeface="Arial"/>
              <a:cs typeface="Arial"/>
            </a:endParaRPr>
          </a:p>
          <a:p>
            <a:r>
              <a:rPr lang="fr-FR" sz="2800" b="1" dirty="0">
                <a:solidFill>
                  <a:srgbClr val="FFFFFF"/>
                </a:solidFill>
                <a:latin typeface="Calibri"/>
                <a:cs typeface="Arial"/>
              </a:rPr>
              <a:t>L</a:t>
            </a:r>
            <a:endParaRPr lang="fr-FR" dirty="0">
              <a:solidFill>
                <a:srgbClr val="FFFFFF"/>
              </a:solidFill>
              <a:latin typeface="Arial"/>
              <a:cs typeface="Arial"/>
            </a:endParaRPr>
          </a:p>
          <a:p>
            <a:r>
              <a:rPr lang="fr-FR" sz="2800" b="1" dirty="0">
                <a:solidFill>
                  <a:srgbClr val="FFFFFF"/>
                </a:solidFill>
                <a:latin typeface="Calibri"/>
                <a:cs typeface="Arial"/>
              </a:rPr>
              <a:t>I</a:t>
            </a:r>
            <a:endParaRPr lang="fr-FR" dirty="0">
              <a:solidFill>
                <a:srgbClr val="FFFFFF"/>
              </a:solidFill>
              <a:cs typeface="Arial"/>
            </a:endParaRPr>
          </a:p>
          <a:p>
            <a:r>
              <a:rPr lang="fr-FR" sz="2800" b="1" dirty="0">
                <a:solidFill>
                  <a:srgbClr val="FFFFFF"/>
                </a:solidFill>
                <a:latin typeface="Calibri"/>
                <a:cs typeface="Arial"/>
              </a:rPr>
              <a:t>C</a:t>
            </a:r>
            <a:endParaRPr lang="fr-FR" dirty="0">
              <a:solidFill>
                <a:srgbClr val="FFFFFF"/>
              </a:solidFill>
              <a:latin typeface="Arial"/>
              <a:cs typeface="Arial"/>
            </a:endParaRPr>
          </a:p>
          <a:p>
            <a:endParaRPr lang="fr-FR" b="1" dirty="0">
              <a:solidFill>
                <a:srgbClr val="FFFFFF"/>
              </a:solidFill>
              <a:cs typeface="Arial"/>
            </a:endParaRPr>
          </a:p>
        </p:txBody>
      </p:sp>
      <p:sp>
        <p:nvSpPr>
          <p:cNvPr id="2" name="Rectangle 1"/>
          <p:cNvSpPr/>
          <p:nvPr/>
        </p:nvSpPr>
        <p:spPr>
          <a:xfrm>
            <a:off x="1112809" y="1682521"/>
            <a:ext cx="7919048" cy="4555093"/>
          </a:xfrm>
          <a:prstGeom prst="rect">
            <a:avLst/>
          </a:prstGeom>
        </p:spPr>
        <p:txBody>
          <a:bodyPr wrap="square">
            <a:spAutoFit/>
          </a:bodyPr>
          <a:lstStyle/>
          <a:p>
            <a:pPr>
              <a:spcAft>
                <a:spcPts val="0"/>
              </a:spcAft>
            </a:pPr>
            <a:r>
              <a:rPr lang="fr-FR" dirty="0">
                <a:solidFill>
                  <a:srgbClr val="000000"/>
                </a:solidFill>
                <a:latin typeface="Calibri" panose="020F0502020204030204" pitchFamily="34" charset="0"/>
                <a:ea typeface="Calibri" panose="020F0502020204030204" pitchFamily="34" charset="0"/>
              </a:rPr>
              <a:t>Le </a:t>
            </a:r>
            <a:r>
              <a:rPr lang="fr-FR" dirty="0" smtClean="0">
                <a:solidFill>
                  <a:srgbClr val="000000"/>
                </a:solidFill>
                <a:latin typeface="Calibri" panose="020F0502020204030204" pitchFamily="34" charset="0"/>
                <a:ea typeface="Calibri" panose="020F0502020204030204" pitchFamily="34" charset="0"/>
              </a:rPr>
              <a:t>secteur public du SNU a travaillé sur la création d’un </a:t>
            </a:r>
            <a:r>
              <a:rPr lang="fr-FR" dirty="0">
                <a:solidFill>
                  <a:srgbClr val="000000"/>
                </a:solidFill>
                <a:latin typeface="Calibri" panose="020F0502020204030204" pitchFamily="34" charset="0"/>
                <a:ea typeface="Calibri" panose="020F0502020204030204" pitchFamily="34" charset="0"/>
              </a:rPr>
              <a:t>nouvel outil de ressources documentaires concernant </a:t>
            </a:r>
            <a:r>
              <a:rPr lang="fr-FR" dirty="0" smtClean="0">
                <a:solidFill>
                  <a:srgbClr val="000000"/>
                </a:solidFill>
                <a:latin typeface="Calibri" panose="020F0502020204030204" pitchFamily="34" charset="0"/>
                <a:ea typeface="Calibri" panose="020F0502020204030204" pitchFamily="34" charset="0"/>
              </a:rPr>
              <a:t>notre statut.</a:t>
            </a:r>
            <a:endParaRPr lang="fr-FR" sz="2000" dirty="0">
              <a:latin typeface="Times New Roman" panose="02020603050405020304" pitchFamily="18" charset="0"/>
              <a:ea typeface="Calibri" panose="020F0502020204030204" pitchFamily="34" charset="0"/>
            </a:endParaRPr>
          </a:p>
          <a:p>
            <a:pPr>
              <a:spcAft>
                <a:spcPts val="0"/>
              </a:spcAft>
            </a:pPr>
            <a:endParaRPr lang="fr-FR" dirty="0" smtClean="0">
              <a:solidFill>
                <a:srgbClr val="000000"/>
              </a:solidFill>
              <a:latin typeface="Calibri" panose="020F0502020204030204" pitchFamily="34" charset="0"/>
              <a:ea typeface="Calibri" panose="020F0502020204030204" pitchFamily="34" charset="0"/>
            </a:endParaRPr>
          </a:p>
          <a:p>
            <a:pPr>
              <a:spcAft>
                <a:spcPts val="0"/>
              </a:spcAft>
            </a:pPr>
            <a:r>
              <a:rPr lang="fr-FR" dirty="0" smtClean="0">
                <a:solidFill>
                  <a:srgbClr val="000000"/>
                </a:solidFill>
                <a:latin typeface="Calibri" panose="020F0502020204030204" pitchFamily="34" charset="0"/>
                <a:ea typeface="Calibri" panose="020F0502020204030204" pitchFamily="34" charset="0"/>
              </a:rPr>
              <a:t>En </a:t>
            </a:r>
            <a:r>
              <a:rPr lang="fr-FR" dirty="0">
                <a:solidFill>
                  <a:srgbClr val="000000"/>
                </a:solidFill>
                <a:latin typeface="Calibri" panose="020F0502020204030204" pitchFamily="34" charset="0"/>
                <a:ea typeface="Calibri" panose="020F0502020204030204" pitchFamily="34" charset="0"/>
              </a:rPr>
              <a:t>effet, face à la perte </a:t>
            </a:r>
            <a:r>
              <a:rPr lang="fr-FR" dirty="0" smtClean="0">
                <a:solidFill>
                  <a:srgbClr val="000000"/>
                </a:solidFill>
                <a:latin typeface="Calibri" panose="020F0502020204030204" pitchFamily="34" charset="0"/>
                <a:ea typeface="Calibri" panose="020F0502020204030204" pitchFamily="34" charset="0"/>
              </a:rPr>
              <a:t>d’expertise de la part des ELD mais aussi dans </a:t>
            </a:r>
            <a:r>
              <a:rPr lang="fr-FR" dirty="0">
                <a:solidFill>
                  <a:srgbClr val="000000"/>
                </a:solidFill>
                <a:latin typeface="Calibri" panose="020F0502020204030204" pitchFamily="34" charset="0"/>
                <a:ea typeface="Calibri" panose="020F0502020204030204" pitchFamily="34" charset="0"/>
              </a:rPr>
              <a:t>les services RH, le </a:t>
            </a:r>
            <a:r>
              <a:rPr lang="fr-FR" dirty="0" smtClean="0">
                <a:solidFill>
                  <a:srgbClr val="000000"/>
                </a:solidFill>
                <a:latin typeface="Calibri" panose="020F0502020204030204" pitchFamily="34" charset="0"/>
                <a:ea typeface="Calibri" panose="020F0502020204030204" pitchFamily="34" charset="0"/>
              </a:rPr>
              <a:t>SNU </a:t>
            </a:r>
            <a:r>
              <a:rPr lang="fr-FR" dirty="0">
                <a:solidFill>
                  <a:srgbClr val="000000"/>
                </a:solidFill>
                <a:latin typeface="Calibri" panose="020F0502020204030204" pitchFamily="34" charset="0"/>
                <a:ea typeface="Calibri" panose="020F0502020204030204" pitchFamily="34" charset="0"/>
              </a:rPr>
              <a:t>a souhaité </a:t>
            </a:r>
            <a:r>
              <a:rPr lang="fr-FR" dirty="0" smtClean="0">
                <a:solidFill>
                  <a:srgbClr val="000000"/>
                </a:solidFill>
                <a:latin typeface="Calibri" panose="020F0502020204030204" pitchFamily="34" charset="0"/>
                <a:ea typeface="Calibri" panose="020F0502020204030204" pitchFamily="34" charset="0"/>
              </a:rPr>
              <a:t>pouvoir se doter d’un outil afin de pouvoir répondre à toutes les questions des agents publics </a:t>
            </a:r>
          </a:p>
          <a:p>
            <a:pPr>
              <a:spcAft>
                <a:spcPts val="0"/>
              </a:spcAft>
            </a:pPr>
            <a:endParaRPr lang="fr-FR" dirty="0" smtClean="0">
              <a:solidFill>
                <a:srgbClr val="000000"/>
              </a:solidFill>
              <a:latin typeface="Calibri" panose="020F0502020204030204" pitchFamily="34" charset="0"/>
              <a:ea typeface="Calibri" panose="020F0502020204030204" pitchFamily="34" charset="0"/>
            </a:endParaRPr>
          </a:p>
          <a:p>
            <a:pPr>
              <a:spcAft>
                <a:spcPts val="0"/>
              </a:spcAft>
            </a:pPr>
            <a:endParaRPr lang="fr-FR" sz="2000" dirty="0">
              <a:latin typeface="Times New Roman" panose="02020603050405020304" pitchFamily="18" charset="0"/>
              <a:ea typeface="Calibri" panose="020F0502020204030204" pitchFamily="34" charset="0"/>
            </a:endParaRPr>
          </a:p>
          <a:p>
            <a:pPr algn="ctr">
              <a:spcAft>
                <a:spcPts val="0"/>
              </a:spcAft>
            </a:pPr>
            <a:r>
              <a:rPr lang="fr-FR" dirty="0" smtClean="0">
                <a:solidFill>
                  <a:srgbClr val="FF0000"/>
                </a:solidFill>
                <a:latin typeface="Calibri" panose="020F0502020204030204" pitchFamily="34" charset="0"/>
                <a:ea typeface="Calibri" panose="020F0502020204030204" pitchFamily="34" charset="0"/>
              </a:rPr>
              <a:t>Afin de bénéficier de cette base de connaissance, n’hésitez pas à nous contacter et /ou a adhérer au SNU, premier syndicat des agents publics de Pôle emploi tant au niveau national que régional</a:t>
            </a:r>
          </a:p>
          <a:p>
            <a:pPr algn="ctr">
              <a:spcAft>
                <a:spcPts val="0"/>
              </a:spcAft>
            </a:pPr>
            <a:endParaRPr lang="fr-FR" dirty="0">
              <a:solidFill>
                <a:srgbClr val="FF0000"/>
              </a:solidFill>
              <a:latin typeface="Calibri" panose="020F0502020204030204" pitchFamily="34" charset="0"/>
              <a:ea typeface="Calibri" panose="020F0502020204030204" pitchFamily="34" charset="0"/>
            </a:endParaRPr>
          </a:p>
          <a:p>
            <a:pPr algn="ctr">
              <a:spcAft>
                <a:spcPts val="0"/>
              </a:spcAft>
            </a:pPr>
            <a:endParaRPr lang="fr-FR" dirty="0" smtClean="0">
              <a:solidFill>
                <a:srgbClr val="FF0000"/>
              </a:solidFill>
              <a:latin typeface="Calibri" panose="020F0502020204030204" pitchFamily="34" charset="0"/>
              <a:ea typeface="Calibri" panose="020F0502020204030204" pitchFamily="34" charset="0"/>
            </a:endParaRPr>
          </a:p>
          <a:p>
            <a:pPr algn="ctr">
              <a:spcAft>
                <a:spcPts val="0"/>
              </a:spcAft>
            </a:pPr>
            <a:endParaRPr lang="fr-FR" dirty="0">
              <a:solidFill>
                <a:srgbClr val="FF0000"/>
              </a:solidFill>
              <a:latin typeface="Calibri" panose="020F0502020204030204" pitchFamily="34" charset="0"/>
              <a:ea typeface="Calibri" panose="020F0502020204030204" pitchFamily="34" charset="0"/>
            </a:endParaRPr>
          </a:p>
          <a:p>
            <a:pPr algn="ctr">
              <a:spcAft>
                <a:spcPts val="0"/>
              </a:spcAft>
            </a:pPr>
            <a:endParaRPr lang="fr-FR" dirty="0" smtClean="0">
              <a:solidFill>
                <a:srgbClr val="FF0000"/>
              </a:solidFill>
              <a:latin typeface="Calibri" panose="020F0502020204030204" pitchFamily="34" charset="0"/>
              <a:ea typeface="Calibri" panose="020F0502020204030204" pitchFamily="34" charset="0"/>
            </a:endParaRPr>
          </a:p>
          <a:p>
            <a:pPr algn="ctr">
              <a:spcAft>
                <a:spcPts val="0"/>
              </a:spcAft>
            </a:pPr>
            <a:endParaRPr lang="fr-FR" dirty="0">
              <a:solidFill>
                <a:srgbClr val="FF0000"/>
              </a:solidFill>
              <a:latin typeface="Calibri" panose="020F0502020204030204" pitchFamily="34" charset="0"/>
              <a:ea typeface="Calibri" panose="020F0502020204030204" pitchFamily="34" charset="0"/>
            </a:endParaRPr>
          </a:p>
        </p:txBody>
      </p:sp>
      <p:sp>
        <p:nvSpPr>
          <p:cNvPr id="4" name="ZoneTexte 3"/>
          <p:cNvSpPr txBox="1"/>
          <p:nvPr/>
        </p:nvSpPr>
        <p:spPr>
          <a:xfrm>
            <a:off x="1203386" y="566845"/>
            <a:ext cx="7737893" cy="369332"/>
          </a:xfrm>
          <a:prstGeom prst="rect">
            <a:avLst/>
          </a:prstGeom>
          <a:noFill/>
        </p:spPr>
        <p:txBody>
          <a:bodyPr wrap="square" rtlCol="0">
            <a:spAutoFit/>
          </a:bodyPr>
          <a:lstStyle/>
          <a:p>
            <a:pPr algn="ctr"/>
            <a:r>
              <a:rPr lang="fr-FR" b="1" dirty="0" smtClean="0">
                <a:solidFill>
                  <a:srgbClr val="FF0000"/>
                </a:solidFill>
              </a:rPr>
              <a:t>L’expertise du SNU pour les agents publics s’enrichit :</a:t>
            </a:r>
            <a:endParaRPr lang="fr-FR" b="1" dirty="0">
              <a:solidFill>
                <a:srgbClr val="FF0000"/>
              </a:solidFill>
            </a:endParaRPr>
          </a:p>
        </p:txBody>
      </p:sp>
    </p:spTree>
    <p:extLst>
      <p:ext uri="{BB962C8B-B14F-4D97-AF65-F5344CB8AC3E}">
        <p14:creationId xmlns:p14="http://schemas.microsoft.com/office/powerpoint/2010/main" val="28440920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10" name="Image 15">
            <a:extLst>
              <a:ext uri="{FF2B5EF4-FFF2-40B4-BE49-F238E27FC236}">
                <a16:creationId xmlns:a16="http://schemas.microsoft.com/office/drawing/2014/main" xmlns="" id="{432E13F4-716F-92D3-2987-94ED491F54DA}"/>
              </a:ext>
            </a:extLst>
          </p:cNvPr>
          <p:cNvPicPr>
            <a:picLocks noChangeAspect="1"/>
          </p:cNvPicPr>
          <p:nvPr/>
        </p:nvPicPr>
        <p:blipFill>
          <a:blip r:embed="rId2"/>
          <a:stretch>
            <a:fillRect/>
          </a:stretch>
        </p:blipFill>
        <p:spPr>
          <a:xfrm>
            <a:off x="-9526" y="-3633"/>
            <a:ext cx="1000610" cy="859672"/>
          </a:xfrm>
          <a:prstGeom prst="rect">
            <a:avLst/>
          </a:prstGeom>
        </p:spPr>
      </p:pic>
      <p:sp>
        <p:nvSpPr>
          <p:cNvPr id="12" name="Légende : flèche vers la droite 11">
            <a:extLst>
              <a:ext uri="{FF2B5EF4-FFF2-40B4-BE49-F238E27FC236}">
                <a16:creationId xmlns:a16="http://schemas.microsoft.com/office/drawing/2014/main" xmlns="" id="{DE19A5B7-B832-94AB-85DF-A47669765C15}"/>
              </a:ext>
            </a:extLst>
          </p:cNvPr>
          <p:cNvSpPr/>
          <p:nvPr/>
        </p:nvSpPr>
        <p:spPr>
          <a:xfrm>
            <a:off x="74746" y="946526"/>
            <a:ext cx="852407" cy="5837693"/>
          </a:xfrm>
          <a:prstGeom prst="rightArrowCallout">
            <a:avLst/>
          </a:prstGeom>
          <a:solidFill>
            <a:schemeClr val="bg2"/>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extLst>
              <a:ext uri="{FF2B5EF4-FFF2-40B4-BE49-F238E27FC236}">
                <a16:creationId xmlns:a16="http://schemas.microsoft.com/office/drawing/2014/main" xmlns="" id="{37134040-71D9-A5F0-71C9-4A0B7C519268}"/>
              </a:ext>
            </a:extLst>
          </p:cNvPr>
          <p:cNvSpPr txBox="1"/>
          <p:nvPr/>
        </p:nvSpPr>
        <p:spPr>
          <a:xfrm>
            <a:off x="78135" y="943459"/>
            <a:ext cx="470116" cy="59708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800" b="1" dirty="0">
                <a:solidFill>
                  <a:srgbClr val="FFFFFF"/>
                </a:solidFill>
                <a:latin typeface="Calibri"/>
                <a:cs typeface="Calibri"/>
              </a:rPr>
              <a:t>L</a:t>
            </a:r>
            <a:endParaRPr lang="fr-FR" dirty="0">
              <a:solidFill>
                <a:srgbClr val="FFFFFF"/>
              </a:solidFill>
            </a:endParaRPr>
          </a:p>
          <a:p>
            <a:pPr algn="l"/>
            <a:r>
              <a:rPr lang="fr-FR" sz="2800" b="1" dirty="0">
                <a:solidFill>
                  <a:srgbClr val="FFFFFF"/>
                </a:solidFill>
                <a:latin typeface="Calibri"/>
                <a:cs typeface="Calibri"/>
              </a:rPr>
              <a:t>'</a:t>
            </a:r>
            <a:endParaRPr lang="fr-FR" dirty="0">
              <a:solidFill>
                <a:srgbClr val="FFFFFF"/>
              </a:solidFill>
            </a:endParaRPr>
          </a:p>
          <a:p>
            <a:r>
              <a:rPr lang="fr-FR" sz="2800" b="1" dirty="0">
                <a:solidFill>
                  <a:srgbClr val="FFFFFF"/>
                </a:solidFill>
                <a:latin typeface="Calibri"/>
                <a:cs typeface="Arial"/>
              </a:rPr>
              <a:t>EC</a:t>
            </a:r>
          </a:p>
          <a:p>
            <a:r>
              <a:rPr lang="fr-FR" sz="2800" b="1" dirty="0">
                <a:solidFill>
                  <a:srgbClr val="FFFFFF"/>
                </a:solidFill>
                <a:latin typeface="Calibri"/>
                <a:cs typeface="Arial"/>
              </a:rPr>
              <a:t>HO</a:t>
            </a:r>
            <a:endParaRPr lang="fr-FR" dirty="0">
              <a:solidFill>
                <a:srgbClr val="FFFFFF"/>
              </a:solidFill>
              <a:latin typeface="Arial"/>
              <a:cs typeface="Arial"/>
            </a:endParaRPr>
          </a:p>
          <a:p>
            <a:endParaRPr lang="fr-FR" sz="2800" b="1" dirty="0">
              <a:solidFill>
                <a:srgbClr val="FFFFFF"/>
              </a:solidFill>
              <a:latin typeface="Calibri"/>
              <a:cs typeface="Arial"/>
            </a:endParaRPr>
          </a:p>
          <a:p>
            <a:r>
              <a:rPr lang="fr-FR" sz="2800" b="1" dirty="0">
                <a:solidFill>
                  <a:srgbClr val="FFFFFF"/>
                </a:solidFill>
                <a:latin typeface="Calibri"/>
                <a:cs typeface="Arial"/>
              </a:rPr>
              <a:t>P</a:t>
            </a:r>
            <a:endParaRPr lang="fr-FR" dirty="0">
              <a:solidFill>
                <a:srgbClr val="FFFFFF"/>
              </a:solidFill>
              <a:latin typeface="Arial" panose="020B0604020202020204"/>
              <a:cs typeface="Arial"/>
            </a:endParaRPr>
          </a:p>
          <a:p>
            <a:r>
              <a:rPr lang="fr-FR" sz="2800" b="1" dirty="0">
                <a:solidFill>
                  <a:srgbClr val="FFFFFF"/>
                </a:solidFill>
                <a:latin typeface="Calibri"/>
                <a:cs typeface="Arial"/>
              </a:rPr>
              <a:t>U</a:t>
            </a:r>
            <a:endParaRPr lang="fr-FR" dirty="0">
              <a:solidFill>
                <a:srgbClr val="FFFFFF"/>
              </a:solidFill>
              <a:cs typeface="Arial"/>
            </a:endParaRPr>
          </a:p>
          <a:p>
            <a:r>
              <a:rPr lang="fr-FR" sz="2800" b="1" dirty="0">
                <a:solidFill>
                  <a:srgbClr val="FFFFFF"/>
                </a:solidFill>
                <a:latin typeface="Calibri"/>
                <a:cs typeface="Arial"/>
              </a:rPr>
              <a:t>B</a:t>
            </a:r>
            <a:endParaRPr lang="fr-FR" dirty="0">
              <a:solidFill>
                <a:srgbClr val="FFFFFF"/>
              </a:solidFill>
              <a:latin typeface="Arial"/>
              <a:cs typeface="Arial"/>
            </a:endParaRPr>
          </a:p>
          <a:p>
            <a:r>
              <a:rPr lang="fr-FR" sz="2800" b="1" dirty="0">
                <a:solidFill>
                  <a:srgbClr val="FFFFFF"/>
                </a:solidFill>
                <a:latin typeface="Calibri"/>
                <a:cs typeface="Arial"/>
              </a:rPr>
              <a:t>L</a:t>
            </a:r>
            <a:endParaRPr lang="fr-FR" dirty="0">
              <a:solidFill>
                <a:srgbClr val="FFFFFF"/>
              </a:solidFill>
              <a:latin typeface="Arial"/>
              <a:cs typeface="Arial"/>
            </a:endParaRPr>
          </a:p>
          <a:p>
            <a:r>
              <a:rPr lang="fr-FR" sz="2800" b="1" dirty="0">
                <a:solidFill>
                  <a:srgbClr val="FFFFFF"/>
                </a:solidFill>
                <a:latin typeface="Calibri"/>
                <a:cs typeface="Arial"/>
              </a:rPr>
              <a:t>I</a:t>
            </a:r>
            <a:endParaRPr lang="fr-FR" dirty="0">
              <a:solidFill>
                <a:srgbClr val="FFFFFF"/>
              </a:solidFill>
              <a:cs typeface="Arial"/>
            </a:endParaRPr>
          </a:p>
          <a:p>
            <a:r>
              <a:rPr lang="fr-FR" sz="2800" b="1" dirty="0">
                <a:solidFill>
                  <a:srgbClr val="FFFFFF"/>
                </a:solidFill>
                <a:latin typeface="Calibri"/>
                <a:cs typeface="Arial"/>
              </a:rPr>
              <a:t>C</a:t>
            </a:r>
            <a:endParaRPr lang="fr-FR" dirty="0">
              <a:solidFill>
                <a:srgbClr val="FFFFFF"/>
              </a:solidFill>
              <a:latin typeface="Arial"/>
              <a:cs typeface="Arial"/>
            </a:endParaRPr>
          </a:p>
          <a:p>
            <a:endParaRPr lang="fr-FR" b="1" dirty="0">
              <a:solidFill>
                <a:srgbClr val="FFFFFF"/>
              </a:solidFill>
              <a:cs typeface="Arial"/>
            </a:endParaRPr>
          </a:p>
        </p:txBody>
      </p:sp>
      <p:pic>
        <p:nvPicPr>
          <p:cNvPr id="6" name="Image 5"/>
          <p:cNvPicPr>
            <a:picLocks noChangeAspect="1"/>
          </p:cNvPicPr>
          <p:nvPr/>
        </p:nvPicPr>
        <p:blipFill>
          <a:blip r:embed="rId3"/>
          <a:stretch>
            <a:fillRect/>
          </a:stretch>
        </p:blipFill>
        <p:spPr>
          <a:xfrm>
            <a:off x="1276709" y="2134821"/>
            <a:ext cx="7292972" cy="3330229"/>
          </a:xfrm>
          <a:prstGeom prst="rect">
            <a:avLst/>
          </a:prstGeom>
        </p:spPr>
      </p:pic>
      <p:sp>
        <p:nvSpPr>
          <p:cNvPr id="8" name="ZoneTexte 7"/>
          <p:cNvSpPr txBox="1"/>
          <p:nvPr/>
        </p:nvSpPr>
        <p:spPr>
          <a:xfrm>
            <a:off x="1276709" y="655608"/>
            <a:ext cx="7444597" cy="961802"/>
          </a:xfrm>
          <a:prstGeom prst="rect">
            <a:avLst/>
          </a:prstGeom>
          <a:noFill/>
        </p:spPr>
        <p:txBody>
          <a:bodyPr wrap="square" rtlCol="0">
            <a:spAutoFit/>
          </a:bodyPr>
          <a:lstStyle/>
          <a:p>
            <a:pPr algn="ctr"/>
            <a:r>
              <a:rPr lang="fr-FR" sz="2800" b="1" dirty="0" smtClean="0">
                <a:solidFill>
                  <a:srgbClr val="FF0000"/>
                </a:solidFill>
              </a:rPr>
              <a:t>La Retraite , tous en grève !</a:t>
            </a:r>
          </a:p>
          <a:p>
            <a:pPr algn="ctr"/>
            <a:r>
              <a:rPr lang="fr-FR" sz="1050" b="1" dirty="0" smtClean="0">
                <a:solidFill>
                  <a:srgbClr val="FF0000"/>
                </a:solidFill>
              </a:rPr>
              <a:t>   </a:t>
            </a:r>
          </a:p>
          <a:p>
            <a:pPr algn="ctr"/>
            <a:r>
              <a:rPr lang="fr-FR" b="1" dirty="0" smtClean="0">
                <a:solidFill>
                  <a:srgbClr val="FF0000"/>
                </a:solidFill>
              </a:rPr>
              <a:t>Profitons pour faire un rappel de la situation actuelle :</a:t>
            </a:r>
            <a:endParaRPr lang="fr-FR" b="1" dirty="0">
              <a:solidFill>
                <a:srgbClr val="FF0000"/>
              </a:solidFill>
            </a:endParaRPr>
          </a:p>
        </p:txBody>
      </p:sp>
    </p:spTree>
    <p:extLst>
      <p:ext uri="{BB962C8B-B14F-4D97-AF65-F5344CB8AC3E}">
        <p14:creationId xmlns:p14="http://schemas.microsoft.com/office/powerpoint/2010/main" val="40317429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10" name="Image 15">
            <a:extLst>
              <a:ext uri="{FF2B5EF4-FFF2-40B4-BE49-F238E27FC236}">
                <a16:creationId xmlns:a16="http://schemas.microsoft.com/office/drawing/2014/main" xmlns="" id="{432E13F4-716F-92D3-2987-94ED491F54DA}"/>
              </a:ext>
            </a:extLst>
          </p:cNvPr>
          <p:cNvPicPr>
            <a:picLocks noChangeAspect="1"/>
          </p:cNvPicPr>
          <p:nvPr/>
        </p:nvPicPr>
        <p:blipFill>
          <a:blip r:embed="rId2"/>
          <a:stretch>
            <a:fillRect/>
          </a:stretch>
        </p:blipFill>
        <p:spPr>
          <a:xfrm>
            <a:off x="-9526" y="-3633"/>
            <a:ext cx="1000610" cy="859672"/>
          </a:xfrm>
          <a:prstGeom prst="rect">
            <a:avLst/>
          </a:prstGeom>
        </p:spPr>
      </p:pic>
      <p:sp>
        <p:nvSpPr>
          <p:cNvPr id="12" name="Légende : flèche vers la droite 11">
            <a:extLst>
              <a:ext uri="{FF2B5EF4-FFF2-40B4-BE49-F238E27FC236}">
                <a16:creationId xmlns:a16="http://schemas.microsoft.com/office/drawing/2014/main" xmlns="" id="{DE19A5B7-B832-94AB-85DF-A47669765C15}"/>
              </a:ext>
            </a:extLst>
          </p:cNvPr>
          <p:cNvSpPr/>
          <p:nvPr/>
        </p:nvSpPr>
        <p:spPr>
          <a:xfrm>
            <a:off x="74746" y="946526"/>
            <a:ext cx="852407" cy="5837693"/>
          </a:xfrm>
          <a:prstGeom prst="rightArrowCallout">
            <a:avLst/>
          </a:prstGeom>
          <a:solidFill>
            <a:schemeClr val="bg2"/>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extLst>
              <a:ext uri="{FF2B5EF4-FFF2-40B4-BE49-F238E27FC236}">
                <a16:creationId xmlns:a16="http://schemas.microsoft.com/office/drawing/2014/main" xmlns="" id="{37134040-71D9-A5F0-71C9-4A0B7C519268}"/>
              </a:ext>
            </a:extLst>
          </p:cNvPr>
          <p:cNvSpPr txBox="1"/>
          <p:nvPr/>
        </p:nvSpPr>
        <p:spPr>
          <a:xfrm>
            <a:off x="78135" y="943459"/>
            <a:ext cx="470116" cy="59708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800" b="1" dirty="0">
                <a:solidFill>
                  <a:srgbClr val="FFFFFF"/>
                </a:solidFill>
                <a:latin typeface="Calibri"/>
                <a:cs typeface="Calibri"/>
              </a:rPr>
              <a:t>L</a:t>
            </a:r>
            <a:endParaRPr lang="fr-FR" dirty="0">
              <a:solidFill>
                <a:srgbClr val="FFFFFF"/>
              </a:solidFill>
            </a:endParaRPr>
          </a:p>
          <a:p>
            <a:pPr algn="l"/>
            <a:r>
              <a:rPr lang="fr-FR" sz="2800" b="1" dirty="0">
                <a:solidFill>
                  <a:srgbClr val="FFFFFF"/>
                </a:solidFill>
                <a:latin typeface="Calibri"/>
                <a:cs typeface="Calibri"/>
              </a:rPr>
              <a:t>'</a:t>
            </a:r>
            <a:endParaRPr lang="fr-FR" dirty="0">
              <a:solidFill>
                <a:srgbClr val="FFFFFF"/>
              </a:solidFill>
            </a:endParaRPr>
          </a:p>
          <a:p>
            <a:r>
              <a:rPr lang="fr-FR" sz="2800" b="1" dirty="0">
                <a:solidFill>
                  <a:srgbClr val="FFFFFF"/>
                </a:solidFill>
                <a:latin typeface="Calibri"/>
                <a:cs typeface="Arial"/>
              </a:rPr>
              <a:t>EC</a:t>
            </a:r>
          </a:p>
          <a:p>
            <a:r>
              <a:rPr lang="fr-FR" sz="2800" b="1" dirty="0">
                <a:solidFill>
                  <a:srgbClr val="FFFFFF"/>
                </a:solidFill>
                <a:latin typeface="Calibri"/>
                <a:cs typeface="Arial"/>
              </a:rPr>
              <a:t>HO</a:t>
            </a:r>
            <a:endParaRPr lang="fr-FR" dirty="0">
              <a:solidFill>
                <a:srgbClr val="FFFFFF"/>
              </a:solidFill>
              <a:latin typeface="Arial"/>
              <a:cs typeface="Arial"/>
            </a:endParaRPr>
          </a:p>
          <a:p>
            <a:endParaRPr lang="fr-FR" sz="2800" b="1" dirty="0">
              <a:solidFill>
                <a:srgbClr val="FFFFFF"/>
              </a:solidFill>
              <a:latin typeface="Calibri"/>
              <a:cs typeface="Arial"/>
            </a:endParaRPr>
          </a:p>
          <a:p>
            <a:r>
              <a:rPr lang="fr-FR" sz="2800" b="1" dirty="0">
                <a:solidFill>
                  <a:srgbClr val="FFFFFF"/>
                </a:solidFill>
                <a:latin typeface="Calibri"/>
                <a:cs typeface="Arial"/>
              </a:rPr>
              <a:t>P</a:t>
            </a:r>
            <a:endParaRPr lang="fr-FR" dirty="0">
              <a:solidFill>
                <a:srgbClr val="FFFFFF"/>
              </a:solidFill>
              <a:latin typeface="Arial" panose="020B0604020202020204"/>
              <a:cs typeface="Arial"/>
            </a:endParaRPr>
          </a:p>
          <a:p>
            <a:r>
              <a:rPr lang="fr-FR" sz="2800" b="1" dirty="0">
                <a:solidFill>
                  <a:srgbClr val="FFFFFF"/>
                </a:solidFill>
                <a:latin typeface="Calibri"/>
                <a:cs typeface="Arial"/>
              </a:rPr>
              <a:t>U</a:t>
            </a:r>
            <a:endParaRPr lang="fr-FR" dirty="0">
              <a:solidFill>
                <a:srgbClr val="FFFFFF"/>
              </a:solidFill>
              <a:cs typeface="Arial"/>
            </a:endParaRPr>
          </a:p>
          <a:p>
            <a:r>
              <a:rPr lang="fr-FR" sz="2800" b="1" dirty="0">
                <a:solidFill>
                  <a:srgbClr val="FFFFFF"/>
                </a:solidFill>
                <a:latin typeface="Calibri"/>
                <a:cs typeface="Arial"/>
              </a:rPr>
              <a:t>B</a:t>
            </a:r>
            <a:endParaRPr lang="fr-FR" dirty="0">
              <a:solidFill>
                <a:srgbClr val="FFFFFF"/>
              </a:solidFill>
              <a:latin typeface="Arial"/>
              <a:cs typeface="Arial"/>
            </a:endParaRPr>
          </a:p>
          <a:p>
            <a:r>
              <a:rPr lang="fr-FR" sz="2800" b="1" dirty="0">
                <a:solidFill>
                  <a:srgbClr val="FFFFFF"/>
                </a:solidFill>
                <a:latin typeface="Calibri"/>
                <a:cs typeface="Arial"/>
              </a:rPr>
              <a:t>L</a:t>
            </a:r>
            <a:endParaRPr lang="fr-FR" dirty="0">
              <a:solidFill>
                <a:srgbClr val="FFFFFF"/>
              </a:solidFill>
              <a:latin typeface="Arial"/>
              <a:cs typeface="Arial"/>
            </a:endParaRPr>
          </a:p>
          <a:p>
            <a:r>
              <a:rPr lang="fr-FR" sz="2800" b="1" dirty="0">
                <a:solidFill>
                  <a:srgbClr val="FFFFFF"/>
                </a:solidFill>
                <a:latin typeface="Calibri"/>
                <a:cs typeface="Arial"/>
              </a:rPr>
              <a:t>I</a:t>
            </a:r>
            <a:endParaRPr lang="fr-FR" dirty="0">
              <a:solidFill>
                <a:srgbClr val="FFFFFF"/>
              </a:solidFill>
              <a:cs typeface="Arial"/>
            </a:endParaRPr>
          </a:p>
          <a:p>
            <a:r>
              <a:rPr lang="fr-FR" sz="2800" b="1" dirty="0">
                <a:solidFill>
                  <a:srgbClr val="FFFFFF"/>
                </a:solidFill>
                <a:latin typeface="Calibri"/>
                <a:cs typeface="Arial"/>
              </a:rPr>
              <a:t>C</a:t>
            </a:r>
            <a:endParaRPr lang="fr-FR" dirty="0">
              <a:solidFill>
                <a:srgbClr val="FFFFFF"/>
              </a:solidFill>
              <a:latin typeface="Arial"/>
              <a:cs typeface="Arial"/>
            </a:endParaRPr>
          </a:p>
          <a:p>
            <a:endParaRPr lang="fr-FR" b="1" dirty="0">
              <a:solidFill>
                <a:srgbClr val="FFFFFF"/>
              </a:solidFill>
              <a:cs typeface="Arial"/>
            </a:endParaRPr>
          </a:p>
        </p:txBody>
      </p:sp>
      <p:pic>
        <p:nvPicPr>
          <p:cNvPr id="8" name="Image 7"/>
          <p:cNvPicPr>
            <a:picLocks noChangeAspect="1"/>
          </p:cNvPicPr>
          <p:nvPr/>
        </p:nvPicPr>
        <p:blipFill>
          <a:blip r:embed="rId3"/>
          <a:stretch>
            <a:fillRect/>
          </a:stretch>
        </p:blipFill>
        <p:spPr>
          <a:xfrm>
            <a:off x="1375886" y="409800"/>
            <a:ext cx="7254869" cy="6111770"/>
          </a:xfrm>
          <a:prstGeom prst="rect">
            <a:avLst/>
          </a:prstGeom>
        </p:spPr>
      </p:pic>
    </p:spTree>
    <p:extLst>
      <p:ext uri="{BB962C8B-B14F-4D97-AF65-F5344CB8AC3E}">
        <p14:creationId xmlns:p14="http://schemas.microsoft.com/office/powerpoint/2010/main" val="12883492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10" name="Image 15">
            <a:extLst>
              <a:ext uri="{FF2B5EF4-FFF2-40B4-BE49-F238E27FC236}">
                <a16:creationId xmlns:a16="http://schemas.microsoft.com/office/drawing/2014/main" xmlns="" id="{432E13F4-716F-92D3-2987-94ED491F54DA}"/>
              </a:ext>
            </a:extLst>
          </p:cNvPr>
          <p:cNvPicPr>
            <a:picLocks noChangeAspect="1"/>
          </p:cNvPicPr>
          <p:nvPr/>
        </p:nvPicPr>
        <p:blipFill>
          <a:blip r:embed="rId2"/>
          <a:stretch>
            <a:fillRect/>
          </a:stretch>
        </p:blipFill>
        <p:spPr>
          <a:xfrm>
            <a:off x="-9526" y="-3633"/>
            <a:ext cx="1000610" cy="859672"/>
          </a:xfrm>
          <a:prstGeom prst="rect">
            <a:avLst/>
          </a:prstGeom>
        </p:spPr>
      </p:pic>
      <p:sp>
        <p:nvSpPr>
          <p:cNvPr id="12" name="Légende : flèche vers la droite 11">
            <a:extLst>
              <a:ext uri="{FF2B5EF4-FFF2-40B4-BE49-F238E27FC236}">
                <a16:creationId xmlns:a16="http://schemas.microsoft.com/office/drawing/2014/main" xmlns="" id="{DE19A5B7-B832-94AB-85DF-A47669765C15}"/>
              </a:ext>
            </a:extLst>
          </p:cNvPr>
          <p:cNvSpPr/>
          <p:nvPr/>
        </p:nvSpPr>
        <p:spPr>
          <a:xfrm>
            <a:off x="74746" y="946526"/>
            <a:ext cx="852407" cy="5837693"/>
          </a:xfrm>
          <a:prstGeom prst="rightArrowCallout">
            <a:avLst/>
          </a:prstGeom>
          <a:solidFill>
            <a:schemeClr val="bg2"/>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extLst>
              <a:ext uri="{FF2B5EF4-FFF2-40B4-BE49-F238E27FC236}">
                <a16:creationId xmlns:a16="http://schemas.microsoft.com/office/drawing/2014/main" xmlns="" id="{37134040-71D9-A5F0-71C9-4A0B7C519268}"/>
              </a:ext>
            </a:extLst>
          </p:cNvPr>
          <p:cNvSpPr txBox="1"/>
          <p:nvPr/>
        </p:nvSpPr>
        <p:spPr>
          <a:xfrm>
            <a:off x="78135" y="943459"/>
            <a:ext cx="470116" cy="59708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800" b="1" dirty="0">
                <a:solidFill>
                  <a:srgbClr val="FFFFFF"/>
                </a:solidFill>
                <a:latin typeface="Calibri"/>
                <a:cs typeface="Calibri"/>
              </a:rPr>
              <a:t>L</a:t>
            </a:r>
            <a:endParaRPr lang="fr-FR" dirty="0">
              <a:solidFill>
                <a:srgbClr val="FFFFFF"/>
              </a:solidFill>
            </a:endParaRPr>
          </a:p>
          <a:p>
            <a:pPr algn="l"/>
            <a:r>
              <a:rPr lang="fr-FR" sz="2800" b="1" dirty="0">
                <a:solidFill>
                  <a:srgbClr val="FFFFFF"/>
                </a:solidFill>
                <a:latin typeface="Calibri"/>
                <a:cs typeface="Calibri"/>
              </a:rPr>
              <a:t>'</a:t>
            </a:r>
            <a:endParaRPr lang="fr-FR" dirty="0">
              <a:solidFill>
                <a:srgbClr val="FFFFFF"/>
              </a:solidFill>
            </a:endParaRPr>
          </a:p>
          <a:p>
            <a:r>
              <a:rPr lang="fr-FR" sz="2800" b="1" dirty="0">
                <a:solidFill>
                  <a:srgbClr val="FFFFFF"/>
                </a:solidFill>
                <a:latin typeface="Calibri"/>
                <a:cs typeface="Arial"/>
              </a:rPr>
              <a:t>EC</a:t>
            </a:r>
          </a:p>
          <a:p>
            <a:r>
              <a:rPr lang="fr-FR" sz="2800" b="1" dirty="0">
                <a:solidFill>
                  <a:srgbClr val="FFFFFF"/>
                </a:solidFill>
                <a:latin typeface="Calibri"/>
                <a:cs typeface="Arial"/>
              </a:rPr>
              <a:t>HO</a:t>
            </a:r>
            <a:endParaRPr lang="fr-FR" dirty="0">
              <a:solidFill>
                <a:srgbClr val="FFFFFF"/>
              </a:solidFill>
              <a:latin typeface="Arial"/>
              <a:cs typeface="Arial"/>
            </a:endParaRPr>
          </a:p>
          <a:p>
            <a:endParaRPr lang="fr-FR" sz="2800" b="1" dirty="0">
              <a:solidFill>
                <a:srgbClr val="FFFFFF"/>
              </a:solidFill>
              <a:latin typeface="Calibri"/>
              <a:cs typeface="Arial"/>
            </a:endParaRPr>
          </a:p>
          <a:p>
            <a:r>
              <a:rPr lang="fr-FR" sz="2800" b="1" dirty="0">
                <a:solidFill>
                  <a:srgbClr val="FFFFFF"/>
                </a:solidFill>
                <a:latin typeface="Calibri"/>
                <a:cs typeface="Arial"/>
              </a:rPr>
              <a:t>P</a:t>
            </a:r>
            <a:endParaRPr lang="fr-FR" dirty="0">
              <a:solidFill>
                <a:srgbClr val="FFFFFF"/>
              </a:solidFill>
              <a:latin typeface="Arial" panose="020B0604020202020204"/>
              <a:cs typeface="Arial"/>
            </a:endParaRPr>
          </a:p>
          <a:p>
            <a:r>
              <a:rPr lang="fr-FR" sz="2800" b="1" dirty="0">
                <a:solidFill>
                  <a:srgbClr val="FFFFFF"/>
                </a:solidFill>
                <a:latin typeface="Calibri"/>
                <a:cs typeface="Arial"/>
              </a:rPr>
              <a:t>U</a:t>
            </a:r>
            <a:endParaRPr lang="fr-FR" dirty="0">
              <a:solidFill>
                <a:srgbClr val="FFFFFF"/>
              </a:solidFill>
              <a:cs typeface="Arial"/>
            </a:endParaRPr>
          </a:p>
          <a:p>
            <a:r>
              <a:rPr lang="fr-FR" sz="2800" b="1" dirty="0">
                <a:solidFill>
                  <a:srgbClr val="FFFFFF"/>
                </a:solidFill>
                <a:latin typeface="Calibri"/>
                <a:cs typeface="Arial"/>
              </a:rPr>
              <a:t>B</a:t>
            </a:r>
            <a:endParaRPr lang="fr-FR" dirty="0">
              <a:solidFill>
                <a:srgbClr val="FFFFFF"/>
              </a:solidFill>
              <a:latin typeface="Arial"/>
              <a:cs typeface="Arial"/>
            </a:endParaRPr>
          </a:p>
          <a:p>
            <a:r>
              <a:rPr lang="fr-FR" sz="2800" b="1" dirty="0">
                <a:solidFill>
                  <a:srgbClr val="FFFFFF"/>
                </a:solidFill>
                <a:latin typeface="Calibri"/>
                <a:cs typeface="Arial"/>
              </a:rPr>
              <a:t>L</a:t>
            </a:r>
            <a:endParaRPr lang="fr-FR" dirty="0">
              <a:solidFill>
                <a:srgbClr val="FFFFFF"/>
              </a:solidFill>
              <a:latin typeface="Arial"/>
              <a:cs typeface="Arial"/>
            </a:endParaRPr>
          </a:p>
          <a:p>
            <a:r>
              <a:rPr lang="fr-FR" sz="2800" b="1" dirty="0">
                <a:solidFill>
                  <a:srgbClr val="FFFFFF"/>
                </a:solidFill>
                <a:latin typeface="Calibri"/>
                <a:cs typeface="Arial"/>
              </a:rPr>
              <a:t>I</a:t>
            </a:r>
            <a:endParaRPr lang="fr-FR" dirty="0">
              <a:solidFill>
                <a:srgbClr val="FFFFFF"/>
              </a:solidFill>
              <a:cs typeface="Arial"/>
            </a:endParaRPr>
          </a:p>
          <a:p>
            <a:r>
              <a:rPr lang="fr-FR" sz="2800" b="1" dirty="0">
                <a:solidFill>
                  <a:srgbClr val="FFFFFF"/>
                </a:solidFill>
                <a:latin typeface="Calibri"/>
                <a:cs typeface="Arial"/>
              </a:rPr>
              <a:t>C</a:t>
            </a:r>
            <a:endParaRPr lang="fr-FR" dirty="0">
              <a:solidFill>
                <a:srgbClr val="FFFFFF"/>
              </a:solidFill>
              <a:latin typeface="Arial"/>
              <a:cs typeface="Arial"/>
            </a:endParaRPr>
          </a:p>
          <a:p>
            <a:endParaRPr lang="fr-FR" b="1" dirty="0">
              <a:solidFill>
                <a:srgbClr val="FFFFFF"/>
              </a:solidFill>
              <a:cs typeface="Arial"/>
            </a:endParaRPr>
          </a:p>
        </p:txBody>
      </p:sp>
      <p:sp>
        <p:nvSpPr>
          <p:cNvPr id="2" name="Rectangle 1"/>
          <p:cNvSpPr/>
          <p:nvPr/>
        </p:nvSpPr>
        <p:spPr>
          <a:xfrm>
            <a:off x="1397478" y="672342"/>
            <a:ext cx="7435970" cy="1754326"/>
          </a:xfrm>
          <a:prstGeom prst="rect">
            <a:avLst/>
          </a:prstGeom>
        </p:spPr>
        <p:txBody>
          <a:bodyPr wrap="square">
            <a:spAutoFit/>
          </a:bodyPr>
          <a:lstStyle/>
          <a:p>
            <a:r>
              <a:rPr lang="fr-FR" sz="1200" b="1" u="sng" dirty="0" smtClean="0">
                <a:solidFill>
                  <a:srgbClr val="000000"/>
                </a:solidFill>
                <a:latin typeface="Arial" panose="020B0604020202020204" pitchFamily="34" charset="0"/>
              </a:rPr>
              <a:t>Question du SNU :</a:t>
            </a:r>
          </a:p>
          <a:p>
            <a:r>
              <a:rPr lang="fr-FR" sz="1200" dirty="0" smtClean="0">
                <a:solidFill>
                  <a:srgbClr val="000000"/>
                </a:solidFill>
                <a:latin typeface="Arial" panose="020B0604020202020204" pitchFamily="34" charset="0"/>
              </a:rPr>
              <a:t>Pouvez-vous </a:t>
            </a:r>
            <a:r>
              <a:rPr lang="fr-FR" sz="1200" dirty="0">
                <a:solidFill>
                  <a:srgbClr val="000000"/>
                </a:solidFill>
                <a:latin typeface="Arial" panose="020B0604020202020204" pitchFamily="34" charset="0"/>
              </a:rPr>
              <a:t>nous indiquer les agences dans les Hauts de France qui sont implantées en zone QPV pour 2023 ? Pouvez-vous nous indiquer les agences dans les Hauts de France qui ont une DEFM résidant en QPV supérieure à 25 % et donc éligible à la prime QPV pour 2023 ? Pouvez-vous nous lister les agences des Hauts de France qui ont une DEFM résidant en QPV comprise entre 20 et 25% ? Y </a:t>
            </a:r>
            <a:r>
              <a:rPr lang="fr-FR" sz="1200" dirty="0" err="1">
                <a:solidFill>
                  <a:srgbClr val="000000"/>
                </a:solidFill>
                <a:latin typeface="Arial" panose="020B0604020202020204" pitchFamily="34" charset="0"/>
              </a:rPr>
              <a:t>a-t-il</a:t>
            </a:r>
            <a:r>
              <a:rPr lang="fr-FR" sz="1200" dirty="0">
                <a:solidFill>
                  <a:srgbClr val="000000"/>
                </a:solidFill>
                <a:latin typeface="Arial" panose="020B0604020202020204" pitchFamily="34" charset="0"/>
              </a:rPr>
              <a:t> des agences qui perdent la prime QPV, si </a:t>
            </a:r>
            <a:r>
              <a:rPr lang="fr-FR" sz="1200" dirty="0" smtClean="0">
                <a:solidFill>
                  <a:srgbClr val="000000"/>
                </a:solidFill>
                <a:latin typeface="Arial" panose="020B0604020202020204" pitchFamily="34" charset="0"/>
              </a:rPr>
              <a:t>oui </a:t>
            </a:r>
            <a:r>
              <a:rPr lang="fr-FR" sz="1200" dirty="0">
                <a:solidFill>
                  <a:srgbClr val="000000"/>
                </a:solidFill>
                <a:latin typeface="Arial" panose="020B0604020202020204" pitchFamily="34" charset="0"/>
              </a:rPr>
              <a:t>combien d'agents sont concernés ? Y </a:t>
            </a:r>
            <a:r>
              <a:rPr lang="fr-FR" sz="1200" dirty="0" err="1">
                <a:solidFill>
                  <a:srgbClr val="000000"/>
                </a:solidFill>
                <a:latin typeface="Arial" panose="020B0604020202020204" pitchFamily="34" charset="0"/>
              </a:rPr>
              <a:t>a-t-il</a:t>
            </a:r>
            <a:r>
              <a:rPr lang="fr-FR" sz="1200" dirty="0">
                <a:solidFill>
                  <a:srgbClr val="000000"/>
                </a:solidFill>
                <a:latin typeface="Arial" panose="020B0604020202020204" pitchFamily="34" charset="0"/>
              </a:rPr>
              <a:t> des agences qui gagnent la </a:t>
            </a:r>
            <a:r>
              <a:rPr lang="fr-FR" sz="1200" dirty="0" smtClean="0">
                <a:solidFill>
                  <a:srgbClr val="000000"/>
                </a:solidFill>
                <a:latin typeface="Arial" panose="020B0604020202020204" pitchFamily="34" charset="0"/>
              </a:rPr>
              <a:t>prime QPV, si oui combien d’agents sont concernés ? La Direction a-t-elle prévue des mesures pour </a:t>
            </a:r>
            <a:r>
              <a:rPr lang="fr-FR" sz="1200" dirty="0">
                <a:solidFill>
                  <a:srgbClr val="000000"/>
                </a:solidFill>
                <a:latin typeface="Arial" panose="020B0604020202020204" pitchFamily="34" charset="0"/>
              </a:rPr>
              <a:t>compenser la perte de pouvoir d’achat pour les agents publics concernés par la perte de cette prime, s’il y en a ? Si non, pourquoi 	</a:t>
            </a:r>
          </a:p>
        </p:txBody>
      </p:sp>
      <p:sp>
        <p:nvSpPr>
          <p:cNvPr id="3" name="Rectangle 2"/>
          <p:cNvSpPr/>
          <p:nvPr/>
        </p:nvSpPr>
        <p:spPr>
          <a:xfrm>
            <a:off x="1362973" y="2444224"/>
            <a:ext cx="7694761" cy="2123658"/>
          </a:xfrm>
          <a:prstGeom prst="rect">
            <a:avLst/>
          </a:prstGeom>
        </p:spPr>
        <p:txBody>
          <a:bodyPr wrap="square">
            <a:spAutoFit/>
          </a:bodyPr>
          <a:lstStyle/>
          <a:p>
            <a:r>
              <a:rPr lang="fr-FR" sz="1200" b="1" u="sng" dirty="0">
                <a:solidFill>
                  <a:srgbClr val="000000"/>
                </a:solidFill>
                <a:latin typeface="Arial" panose="020B0604020202020204" pitchFamily="34" charset="0"/>
              </a:rPr>
              <a:t>Réponse de la </a:t>
            </a:r>
            <a:r>
              <a:rPr lang="fr-FR" sz="1200" b="1" u="sng" dirty="0" smtClean="0">
                <a:solidFill>
                  <a:srgbClr val="000000"/>
                </a:solidFill>
                <a:latin typeface="Arial" panose="020B0604020202020204" pitchFamily="34" charset="0"/>
              </a:rPr>
              <a:t>Direction Régionale </a:t>
            </a:r>
            <a:r>
              <a:rPr lang="fr-FR" sz="1200" b="1" u="sng" dirty="0">
                <a:solidFill>
                  <a:srgbClr val="000000"/>
                </a:solidFill>
                <a:latin typeface="Arial" panose="020B0604020202020204" pitchFamily="34" charset="0"/>
              </a:rPr>
              <a:t>:</a:t>
            </a:r>
          </a:p>
          <a:p>
            <a:r>
              <a:rPr lang="fr-FR" sz="1200" dirty="0" smtClean="0">
                <a:solidFill>
                  <a:srgbClr val="000000"/>
                </a:solidFill>
                <a:latin typeface="Arial" panose="020B0604020202020204" pitchFamily="34" charset="0"/>
              </a:rPr>
              <a:t>Les </a:t>
            </a:r>
            <a:r>
              <a:rPr lang="fr-FR" sz="1200" dirty="0">
                <a:solidFill>
                  <a:srgbClr val="000000"/>
                </a:solidFill>
                <a:latin typeface="Arial" panose="020B0604020202020204" pitchFamily="34" charset="0"/>
              </a:rPr>
              <a:t>agences des </a:t>
            </a:r>
            <a:r>
              <a:rPr lang="fr-FR" sz="1200" dirty="0" err="1">
                <a:solidFill>
                  <a:srgbClr val="000000"/>
                </a:solidFill>
                <a:latin typeface="Arial" panose="020B0604020202020204" pitchFamily="34" charset="0"/>
              </a:rPr>
              <a:t>Hauts-de-France</a:t>
            </a:r>
            <a:r>
              <a:rPr lang="fr-FR" sz="1200" dirty="0">
                <a:solidFill>
                  <a:srgbClr val="000000"/>
                </a:solidFill>
                <a:latin typeface="Arial" panose="020B0604020202020204" pitchFamily="34" charset="0"/>
              </a:rPr>
              <a:t> actuellement implantées en zone QPV pour 2023 sont :Anzin ; Denain, Dunkerque ; Grande </a:t>
            </a:r>
            <a:r>
              <a:rPr lang="fr-FR" sz="1200" dirty="0" err="1">
                <a:solidFill>
                  <a:srgbClr val="000000"/>
                </a:solidFill>
                <a:latin typeface="Arial" panose="020B0604020202020204" pitchFamily="34" charset="0"/>
              </a:rPr>
              <a:t>Synthe</a:t>
            </a:r>
            <a:r>
              <a:rPr lang="fr-FR" sz="1200" dirty="0">
                <a:solidFill>
                  <a:srgbClr val="000000"/>
                </a:solidFill>
                <a:latin typeface="Arial" panose="020B0604020202020204" pitchFamily="34" charset="0"/>
              </a:rPr>
              <a:t> ; Hem ; Lille Vaucanson ; Longuenesse ; Maubeuge Pasteur ;Les agences des </a:t>
            </a:r>
            <a:r>
              <a:rPr lang="fr-FR" sz="1200" dirty="0" err="1">
                <a:solidFill>
                  <a:srgbClr val="000000"/>
                </a:solidFill>
                <a:latin typeface="Arial" panose="020B0604020202020204" pitchFamily="34" charset="0"/>
              </a:rPr>
              <a:t>Hauts-de-France</a:t>
            </a:r>
            <a:r>
              <a:rPr lang="fr-FR" sz="1200" dirty="0">
                <a:solidFill>
                  <a:srgbClr val="000000"/>
                </a:solidFill>
                <a:latin typeface="Arial" panose="020B0604020202020204" pitchFamily="34" charset="0"/>
              </a:rPr>
              <a:t> qui ont une DEFM supérieure ou égale à 25 % sont : Amiens Tellier ; Anzin ; Boulogne ; </a:t>
            </a:r>
            <a:r>
              <a:rPr lang="fr-FR" sz="1200" dirty="0" err="1">
                <a:solidFill>
                  <a:srgbClr val="000000"/>
                </a:solidFill>
                <a:latin typeface="Arial" panose="020B0604020202020204" pitchFamily="34" charset="0"/>
              </a:rPr>
              <a:t>Bruay</a:t>
            </a:r>
            <a:r>
              <a:rPr lang="fr-FR" sz="1200" dirty="0">
                <a:solidFill>
                  <a:srgbClr val="000000"/>
                </a:solidFill>
                <a:latin typeface="Arial" panose="020B0604020202020204" pitchFamily="34" charset="0"/>
              </a:rPr>
              <a:t> la Buissière ; Condé, Creil Montataire ; Denain ; Grande </a:t>
            </a:r>
            <a:r>
              <a:rPr lang="fr-FR" sz="1200" dirty="0" err="1">
                <a:solidFill>
                  <a:srgbClr val="000000"/>
                </a:solidFill>
                <a:latin typeface="Arial" panose="020B0604020202020204" pitchFamily="34" charset="0"/>
              </a:rPr>
              <a:t>Synthe</a:t>
            </a:r>
            <a:r>
              <a:rPr lang="fr-FR" sz="1200" dirty="0">
                <a:solidFill>
                  <a:srgbClr val="000000"/>
                </a:solidFill>
                <a:latin typeface="Arial" panose="020B0604020202020204" pitchFamily="34" charset="0"/>
              </a:rPr>
              <a:t> ; Hem ; Lens Gare ; Liévin ; Lille Vaucanson ; Lille Grand Sud ; Lille Port Fluvial ; Lille République ; Maubeuge Pasteur ; Roubaix Centre ; Roubaix Les Près ; Somain ; </a:t>
            </a:r>
            <a:r>
              <a:rPr lang="fr-FR" sz="1200" dirty="0" err="1">
                <a:solidFill>
                  <a:srgbClr val="000000"/>
                </a:solidFill>
                <a:latin typeface="Arial" panose="020B0604020202020204" pitchFamily="34" charset="0"/>
              </a:rPr>
              <a:t>Tourcoing.Nous</a:t>
            </a:r>
            <a:r>
              <a:rPr lang="fr-FR" sz="1200" dirty="0">
                <a:solidFill>
                  <a:srgbClr val="000000"/>
                </a:solidFill>
                <a:latin typeface="Arial" panose="020B0604020202020204" pitchFamily="34" charset="0"/>
              </a:rPr>
              <a:t> ne disposons pas de la liste des agences des </a:t>
            </a:r>
            <a:r>
              <a:rPr lang="fr-FR" sz="1200" dirty="0" err="1">
                <a:solidFill>
                  <a:srgbClr val="000000"/>
                </a:solidFill>
                <a:latin typeface="Arial" panose="020B0604020202020204" pitchFamily="34" charset="0"/>
              </a:rPr>
              <a:t>Hauts-de-France</a:t>
            </a:r>
            <a:r>
              <a:rPr lang="fr-FR" sz="1200" dirty="0">
                <a:solidFill>
                  <a:srgbClr val="000000"/>
                </a:solidFill>
                <a:latin typeface="Arial" panose="020B0604020202020204" pitchFamily="34" charset="0"/>
              </a:rPr>
              <a:t> qui ont une DEFM résidant en QPV comprise entre 20 et 25%.L’agence de Villeneuve d’Ascq sort de la liste au 1er janvier, son taux de DEFM étant inférieur à 25%.La perte de la prime concerne 4 agents</a:t>
            </a:r>
            <a:r>
              <a:rPr lang="fr-FR" sz="1200" dirty="0" smtClean="0">
                <a:solidFill>
                  <a:srgbClr val="000000"/>
                </a:solidFill>
                <a:latin typeface="Arial" panose="020B0604020202020204" pitchFamily="34" charset="0"/>
              </a:rPr>
              <a:t>. Comme régulièrement </a:t>
            </a:r>
            <a:r>
              <a:rPr lang="fr-FR" sz="1200" dirty="0">
                <a:solidFill>
                  <a:srgbClr val="000000"/>
                </a:solidFill>
                <a:latin typeface="Arial" panose="020B0604020202020204" pitchFamily="34" charset="0"/>
              </a:rPr>
              <a:t>rappelé, nous ne pouvons déroger aux textes réglementaires en matière de prime, la seule solution est de solliciter une mobilité géographique dans une agence QPV.	</a:t>
            </a:r>
          </a:p>
        </p:txBody>
      </p:sp>
      <p:sp>
        <p:nvSpPr>
          <p:cNvPr id="4" name="ZoneTexte 3"/>
          <p:cNvSpPr txBox="1"/>
          <p:nvPr/>
        </p:nvSpPr>
        <p:spPr>
          <a:xfrm>
            <a:off x="1426904" y="105424"/>
            <a:ext cx="7168551" cy="369332"/>
          </a:xfrm>
          <a:prstGeom prst="rect">
            <a:avLst/>
          </a:prstGeom>
          <a:noFill/>
        </p:spPr>
        <p:txBody>
          <a:bodyPr wrap="square" rtlCol="0">
            <a:spAutoFit/>
          </a:bodyPr>
          <a:lstStyle/>
          <a:p>
            <a:pPr algn="ctr"/>
            <a:r>
              <a:rPr lang="fr-FR" b="1" dirty="0" smtClean="0">
                <a:solidFill>
                  <a:srgbClr val="FF0000"/>
                </a:solidFill>
              </a:rPr>
              <a:t>Réclamation SNU au CSE, vos élus ne vous oublient pas :</a:t>
            </a:r>
            <a:endParaRPr lang="fr-FR" b="1" dirty="0">
              <a:solidFill>
                <a:srgbClr val="FF0000"/>
              </a:solidFill>
            </a:endParaRPr>
          </a:p>
        </p:txBody>
      </p:sp>
      <p:sp>
        <p:nvSpPr>
          <p:cNvPr id="5" name="ZoneTexte 4"/>
          <p:cNvSpPr txBox="1"/>
          <p:nvPr/>
        </p:nvSpPr>
        <p:spPr>
          <a:xfrm>
            <a:off x="1362973" y="4549676"/>
            <a:ext cx="7504981" cy="2308324"/>
          </a:xfrm>
          <a:prstGeom prst="rect">
            <a:avLst/>
          </a:prstGeom>
          <a:noFill/>
        </p:spPr>
        <p:txBody>
          <a:bodyPr wrap="square" rtlCol="0">
            <a:spAutoFit/>
          </a:bodyPr>
          <a:lstStyle/>
          <a:p>
            <a:pPr algn="ctr"/>
            <a:r>
              <a:rPr lang="fr-FR" sz="1600" b="1" dirty="0">
                <a:solidFill>
                  <a:srgbClr val="FF0000"/>
                </a:solidFill>
              </a:rPr>
              <a:t>Le SNU a toujours été combatif sur ce sujet et s’oppose chaque année à la </a:t>
            </a:r>
            <a:r>
              <a:rPr lang="fr-FR" sz="1600" b="1" dirty="0" smtClean="0">
                <a:solidFill>
                  <a:srgbClr val="FF0000"/>
                </a:solidFill>
              </a:rPr>
              <a:t>Direction </a:t>
            </a:r>
            <a:r>
              <a:rPr lang="fr-FR" sz="1600" b="1" dirty="0">
                <a:solidFill>
                  <a:srgbClr val="FF0000"/>
                </a:solidFill>
              </a:rPr>
              <a:t>sur les agences qui perdent la prime QPV sans compensation (encore </a:t>
            </a:r>
            <a:r>
              <a:rPr lang="fr-FR" sz="1600" b="1" dirty="0" smtClean="0">
                <a:solidFill>
                  <a:srgbClr val="FF0000"/>
                </a:solidFill>
              </a:rPr>
              <a:t>4 </a:t>
            </a:r>
            <a:r>
              <a:rPr lang="fr-FR" sz="1600" b="1" dirty="0">
                <a:solidFill>
                  <a:srgbClr val="FF0000"/>
                </a:solidFill>
              </a:rPr>
              <a:t>collègues pour </a:t>
            </a:r>
            <a:r>
              <a:rPr lang="fr-FR" sz="1600" b="1" dirty="0" smtClean="0">
                <a:solidFill>
                  <a:srgbClr val="FF0000"/>
                </a:solidFill>
              </a:rPr>
              <a:t>2023 !)</a:t>
            </a:r>
            <a:endParaRPr lang="fr-FR" sz="1600" dirty="0">
              <a:solidFill>
                <a:srgbClr val="FF0000"/>
              </a:solidFill>
            </a:endParaRPr>
          </a:p>
          <a:p>
            <a:pPr algn="ctr"/>
            <a:r>
              <a:rPr lang="fr-FR" sz="1200" b="1" dirty="0">
                <a:solidFill>
                  <a:srgbClr val="FF0000"/>
                </a:solidFill>
              </a:rPr>
              <a:t> </a:t>
            </a:r>
            <a:endParaRPr lang="fr-FR" sz="1200" dirty="0">
              <a:solidFill>
                <a:srgbClr val="FF0000"/>
              </a:solidFill>
            </a:endParaRPr>
          </a:p>
          <a:p>
            <a:pPr algn="ctr"/>
            <a:r>
              <a:rPr lang="fr-FR" sz="1200" b="1" dirty="0">
                <a:solidFill>
                  <a:srgbClr val="FF0000"/>
                </a:solidFill>
              </a:rPr>
              <a:t> </a:t>
            </a:r>
            <a:r>
              <a:rPr lang="fr-FR" sz="1200" b="1" u="sng" dirty="0" smtClean="0">
                <a:solidFill>
                  <a:srgbClr val="FF0000"/>
                </a:solidFill>
              </a:rPr>
              <a:t>Le </a:t>
            </a:r>
            <a:r>
              <a:rPr lang="fr-FR" sz="1200" b="1" u="sng" dirty="0">
                <a:solidFill>
                  <a:srgbClr val="FF0000"/>
                </a:solidFill>
              </a:rPr>
              <a:t>SNU demande toujours à la Direction de </a:t>
            </a:r>
            <a:r>
              <a:rPr lang="fr-FR" sz="1200" b="1" u="sng" dirty="0" smtClean="0">
                <a:solidFill>
                  <a:srgbClr val="FF0000"/>
                </a:solidFill>
              </a:rPr>
              <a:t>:</a:t>
            </a:r>
            <a:r>
              <a:rPr lang="fr-FR" sz="1200" b="1" dirty="0">
                <a:solidFill>
                  <a:srgbClr val="FF0000"/>
                </a:solidFill>
              </a:rPr>
              <a:t> </a:t>
            </a:r>
            <a:endParaRPr lang="fr-FR" sz="1200" dirty="0">
              <a:solidFill>
                <a:srgbClr val="FF0000"/>
              </a:solidFill>
            </a:endParaRPr>
          </a:p>
          <a:p>
            <a:pPr algn="ctr"/>
            <a:r>
              <a:rPr lang="fr-FR" sz="1200" dirty="0">
                <a:solidFill>
                  <a:srgbClr val="FF0000"/>
                </a:solidFill>
              </a:rPr>
              <a:t>-      </a:t>
            </a:r>
            <a:r>
              <a:rPr lang="fr-FR" sz="1200" b="1" dirty="0">
                <a:solidFill>
                  <a:srgbClr val="FF0000"/>
                </a:solidFill>
              </a:rPr>
              <a:t>De respecter strictement le décret et d’octroyer la prime dès lors où une agence accompagne au moins une QPV sans y ajouter un quota restrictif de 25% par le biais d'une instruction DG</a:t>
            </a:r>
            <a:endParaRPr lang="fr-FR" sz="1200" dirty="0">
              <a:solidFill>
                <a:srgbClr val="FF0000"/>
              </a:solidFill>
            </a:endParaRPr>
          </a:p>
          <a:p>
            <a:pPr algn="ctr"/>
            <a:r>
              <a:rPr lang="fr-FR" sz="1200" dirty="0">
                <a:solidFill>
                  <a:srgbClr val="FF0000"/>
                </a:solidFill>
              </a:rPr>
              <a:t>-    </a:t>
            </a:r>
            <a:r>
              <a:rPr lang="fr-FR" sz="1200" b="1" dirty="0" smtClean="0">
                <a:solidFill>
                  <a:srgbClr val="FF0000"/>
                </a:solidFill>
              </a:rPr>
              <a:t>A </a:t>
            </a:r>
            <a:r>
              <a:rPr lang="fr-FR" sz="1200" b="1" dirty="0">
                <a:solidFill>
                  <a:srgbClr val="FF0000"/>
                </a:solidFill>
              </a:rPr>
              <a:t>défaut, de codifier les adresses non </a:t>
            </a:r>
            <a:r>
              <a:rPr lang="fr-FR" sz="1200" b="1" dirty="0" smtClean="0">
                <a:solidFill>
                  <a:srgbClr val="FF0000"/>
                </a:solidFill>
              </a:rPr>
              <a:t>référencées </a:t>
            </a:r>
            <a:r>
              <a:rPr lang="fr-FR" sz="1200" b="1" dirty="0">
                <a:solidFill>
                  <a:srgbClr val="FF0000"/>
                </a:solidFill>
              </a:rPr>
              <a:t>QPV (indéterminées, ou non encore identifiées ou encore en attente d’un nouveau code) dans </a:t>
            </a:r>
            <a:r>
              <a:rPr lang="fr-FR" sz="1200" b="1" dirty="0" smtClean="0">
                <a:solidFill>
                  <a:srgbClr val="FF0000"/>
                </a:solidFill>
              </a:rPr>
              <a:t>Aude car presque 20 000 </a:t>
            </a:r>
            <a:r>
              <a:rPr lang="fr-FR" sz="1200" b="1" dirty="0">
                <a:solidFill>
                  <a:srgbClr val="FF0000"/>
                </a:solidFill>
              </a:rPr>
              <a:t>Demandeurs d’Emploi </a:t>
            </a:r>
            <a:r>
              <a:rPr lang="fr-FR" sz="1200" b="1" dirty="0" smtClean="0">
                <a:solidFill>
                  <a:srgbClr val="FF0000"/>
                </a:solidFill>
              </a:rPr>
              <a:t>pour les Hauts de France ne sont pas codifiés ce qui fausse les résultats</a:t>
            </a:r>
            <a:endParaRPr lang="fr-FR" sz="1200" dirty="0">
              <a:solidFill>
                <a:srgbClr val="FF0000"/>
              </a:solidFill>
            </a:endParaRPr>
          </a:p>
          <a:p>
            <a:pPr algn="ctr"/>
            <a:r>
              <a:rPr lang="fr-FR" sz="1200" b="1" dirty="0">
                <a:solidFill>
                  <a:srgbClr val="FF0000"/>
                </a:solidFill>
              </a:rPr>
              <a:t>Et pourtant, la Direction sait faire les modifications pour les employeurs qui demandent </a:t>
            </a:r>
            <a:r>
              <a:rPr lang="fr-FR" sz="1200" b="1" dirty="0" smtClean="0">
                <a:solidFill>
                  <a:srgbClr val="FF0000"/>
                </a:solidFill>
              </a:rPr>
              <a:t>les </a:t>
            </a:r>
            <a:r>
              <a:rPr lang="fr-FR" sz="1200" b="1" dirty="0">
                <a:solidFill>
                  <a:srgbClr val="FF0000"/>
                </a:solidFill>
              </a:rPr>
              <a:t>aides !</a:t>
            </a:r>
            <a:endParaRPr lang="fr-FR" sz="1200" dirty="0">
              <a:solidFill>
                <a:srgbClr val="FF0000"/>
              </a:solidFill>
            </a:endParaRPr>
          </a:p>
        </p:txBody>
      </p:sp>
    </p:spTree>
    <p:extLst>
      <p:ext uri="{BB962C8B-B14F-4D97-AF65-F5344CB8AC3E}">
        <p14:creationId xmlns:p14="http://schemas.microsoft.com/office/powerpoint/2010/main" val="10140687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 15">
            <a:extLst>
              <a:ext uri="{FF2B5EF4-FFF2-40B4-BE49-F238E27FC236}">
                <a16:creationId xmlns:a16="http://schemas.microsoft.com/office/drawing/2014/main" xmlns="" id="{1D61B26E-1216-DF44-F9C9-A322CB0F4226}"/>
              </a:ext>
            </a:extLst>
          </p:cNvPr>
          <p:cNvPicPr>
            <a:picLocks noChangeAspect="1"/>
          </p:cNvPicPr>
          <p:nvPr/>
        </p:nvPicPr>
        <p:blipFill>
          <a:blip r:embed="rId2"/>
          <a:stretch>
            <a:fillRect/>
          </a:stretch>
        </p:blipFill>
        <p:spPr>
          <a:xfrm>
            <a:off x="-9526" y="-3633"/>
            <a:ext cx="1000610" cy="859672"/>
          </a:xfrm>
          <a:prstGeom prst="rect">
            <a:avLst/>
          </a:prstGeom>
        </p:spPr>
      </p:pic>
      <p:sp>
        <p:nvSpPr>
          <p:cNvPr id="26" name="Légende : flèche vers la droite 25">
            <a:extLst>
              <a:ext uri="{FF2B5EF4-FFF2-40B4-BE49-F238E27FC236}">
                <a16:creationId xmlns:a16="http://schemas.microsoft.com/office/drawing/2014/main" xmlns="" id="{C4BFE574-2AA5-C167-F926-652320C44505}"/>
              </a:ext>
            </a:extLst>
          </p:cNvPr>
          <p:cNvSpPr/>
          <p:nvPr/>
        </p:nvSpPr>
        <p:spPr>
          <a:xfrm>
            <a:off x="74746" y="946526"/>
            <a:ext cx="852407" cy="5837693"/>
          </a:xfrm>
          <a:prstGeom prst="rightArrowCallout">
            <a:avLst/>
          </a:prstGeom>
          <a:solidFill>
            <a:schemeClr val="bg2"/>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ZoneTexte 27">
            <a:extLst>
              <a:ext uri="{FF2B5EF4-FFF2-40B4-BE49-F238E27FC236}">
                <a16:creationId xmlns:a16="http://schemas.microsoft.com/office/drawing/2014/main" xmlns="" id="{FAB9139E-AE86-FE82-DFC6-9F14E5E8FC43}"/>
              </a:ext>
            </a:extLst>
          </p:cNvPr>
          <p:cNvSpPr txBox="1"/>
          <p:nvPr/>
        </p:nvSpPr>
        <p:spPr>
          <a:xfrm>
            <a:off x="78135" y="943459"/>
            <a:ext cx="470116" cy="59708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800" b="1" dirty="0">
                <a:solidFill>
                  <a:srgbClr val="FFFFFF"/>
                </a:solidFill>
                <a:latin typeface="Calibri"/>
                <a:cs typeface="Calibri"/>
              </a:rPr>
              <a:t>L</a:t>
            </a:r>
            <a:endParaRPr lang="fr-FR" dirty="0">
              <a:solidFill>
                <a:srgbClr val="FFFFFF"/>
              </a:solidFill>
            </a:endParaRPr>
          </a:p>
          <a:p>
            <a:pPr algn="l"/>
            <a:r>
              <a:rPr lang="fr-FR" sz="2800" b="1" dirty="0">
                <a:solidFill>
                  <a:srgbClr val="FFFFFF"/>
                </a:solidFill>
                <a:latin typeface="Calibri"/>
                <a:cs typeface="Calibri"/>
              </a:rPr>
              <a:t>'</a:t>
            </a:r>
            <a:endParaRPr lang="fr-FR" dirty="0">
              <a:solidFill>
                <a:srgbClr val="FFFFFF"/>
              </a:solidFill>
            </a:endParaRPr>
          </a:p>
          <a:p>
            <a:r>
              <a:rPr lang="fr-FR" sz="2800" b="1" dirty="0">
                <a:solidFill>
                  <a:srgbClr val="FFFFFF"/>
                </a:solidFill>
                <a:latin typeface="Calibri"/>
                <a:cs typeface="Arial"/>
              </a:rPr>
              <a:t>EC</a:t>
            </a:r>
          </a:p>
          <a:p>
            <a:r>
              <a:rPr lang="fr-FR" sz="2800" b="1" dirty="0">
                <a:solidFill>
                  <a:srgbClr val="FFFFFF"/>
                </a:solidFill>
                <a:latin typeface="Calibri"/>
                <a:cs typeface="Arial"/>
              </a:rPr>
              <a:t>HO</a:t>
            </a:r>
            <a:endParaRPr lang="fr-FR" dirty="0">
              <a:solidFill>
                <a:srgbClr val="FFFFFF"/>
              </a:solidFill>
              <a:latin typeface="Arial"/>
              <a:cs typeface="Arial"/>
            </a:endParaRPr>
          </a:p>
          <a:p>
            <a:endParaRPr lang="fr-FR" sz="2800" b="1" dirty="0">
              <a:solidFill>
                <a:srgbClr val="FFFFFF"/>
              </a:solidFill>
              <a:latin typeface="Calibri"/>
              <a:cs typeface="Arial"/>
            </a:endParaRPr>
          </a:p>
          <a:p>
            <a:r>
              <a:rPr lang="fr-FR" sz="2800" b="1" dirty="0">
                <a:solidFill>
                  <a:srgbClr val="FFFFFF"/>
                </a:solidFill>
                <a:latin typeface="Calibri"/>
                <a:cs typeface="Arial"/>
              </a:rPr>
              <a:t>P</a:t>
            </a:r>
            <a:endParaRPr lang="fr-FR" dirty="0">
              <a:solidFill>
                <a:srgbClr val="FFFFFF"/>
              </a:solidFill>
              <a:latin typeface="Arial" panose="020B0604020202020204"/>
              <a:cs typeface="Arial"/>
            </a:endParaRPr>
          </a:p>
          <a:p>
            <a:r>
              <a:rPr lang="fr-FR" sz="2800" b="1" dirty="0">
                <a:solidFill>
                  <a:srgbClr val="FFFFFF"/>
                </a:solidFill>
                <a:latin typeface="Calibri"/>
                <a:cs typeface="Arial"/>
              </a:rPr>
              <a:t>U</a:t>
            </a:r>
            <a:endParaRPr lang="fr-FR" dirty="0">
              <a:solidFill>
                <a:srgbClr val="FFFFFF"/>
              </a:solidFill>
              <a:cs typeface="Arial"/>
            </a:endParaRPr>
          </a:p>
          <a:p>
            <a:r>
              <a:rPr lang="fr-FR" sz="2800" b="1" dirty="0">
                <a:solidFill>
                  <a:srgbClr val="FFFFFF"/>
                </a:solidFill>
                <a:latin typeface="Calibri"/>
                <a:cs typeface="Arial"/>
              </a:rPr>
              <a:t>B</a:t>
            </a:r>
            <a:endParaRPr lang="fr-FR" dirty="0">
              <a:solidFill>
                <a:srgbClr val="FFFFFF"/>
              </a:solidFill>
              <a:latin typeface="Arial"/>
              <a:cs typeface="Arial"/>
            </a:endParaRPr>
          </a:p>
          <a:p>
            <a:r>
              <a:rPr lang="fr-FR" sz="2800" b="1" dirty="0">
                <a:solidFill>
                  <a:srgbClr val="FFFFFF"/>
                </a:solidFill>
                <a:latin typeface="Calibri"/>
                <a:cs typeface="Arial"/>
              </a:rPr>
              <a:t>L</a:t>
            </a:r>
            <a:endParaRPr lang="fr-FR" dirty="0">
              <a:solidFill>
                <a:srgbClr val="FFFFFF"/>
              </a:solidFill>
              <a:latin typeface="Arial"/>
              <a:cs typeface="Arial"/>
            </a:endParaRPr>
          </a:p>
          <a:p>
            <a:r>
              <a:rPr lang="fr-FR" sz="2800" b="1" dirty="0">
                <a:solidFill>
                  <a:srgbClr val="FFFFFF"/>
                </a:solidFill>
                <a:latin typeface="Calibri"/>
                <a:cs typeface="Arial"/>
              </a:rPr>
              <a:t>I</a:t>
            </a:r>
            <a:endParaRPr lang="fr-FR" dirty="0">
              <a:solidFill>
                <a:srgbClr val="FFFFFF"/>
              </a:solidFill>
              <a:cs typeface="Arial"/>
            </a:endParaRPr>
          </a:p>
          <a:p>
            <a:r>
              <a:rPr lang="fr-FR" sz="2800" b="1" dirty="0">
                <a:solidFill>
                  <a:srgbClr val="FFFFFF"/>
                </a:solidFill>
                <a:latin typeface="Calibri"/>
                <a:cs typeface="Arial"/>
              </a:rPr>
              <a:t>C</a:t>
            </a:r>
            <a:endParaRPr lang="fr-FR" dirty="0">
              <a:solidFill>
                <a:srgbClr val="FFFFFF"/>
              </a:solidFill>
              <a:latin typeface="Arial"/>
              <a:cs typeface="Arial"/>
            </a:endParaRPr>
          </a:p>
          <a:p>
            <a:endParaRPr lang="fr-FR" b="1" dirty="0">
              <a:solidFill>
                <a:srgbClr val="FFFFFF"/>
              </a:solidFill>
              <a:cs typeface="Arial"/>
            </a:endParaRPr>
          </a:p>
        </p:txBody>
      </p:sp>
      <p:sp>
        <p:nvSpPr>
          <p:cNvPr id="30" name="ZoneTexte 29">
            <a:extLst>
              <a:ext uri="{FF2B5EF4-FFF2-40B4-BE49-F238E27FC236}">
                <a16:creationId xmlns:a16="http://schemas.microsoft.com/office/drawing/2014/main" xmlns="" id="{AD2B5827-5997-8208-43BF-63094FEA80FF}"/>
              </a:ext>
            </a:extLst>
          </p:cNvPr>
          <p:cNvSpPr txBox="1"/>
          <p:nvPr/>
        </p:nvSpPr>
        <p:spPr>
          <a:xfrm>
            <a:off x="1118462" y="83596"/>
            <a:ext cx="802553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b="1" dirty="0">
                <a:solidFill>
                  <a:srgbClr val="FF0000"/>
                </a:solidFill>
              </a:rPr>
              <a:t>CFS </a:t>
            </a:r>
            <a:r>
              <a:rPr lang="fr-FR" b="1" dirty="0" smtClean="0">
                <a:solidFill>
                  <a:srgbClr val="FF0000"/>
                </a:solidFill>
              </a:rPr>
              <a:t>Agents </a:t>
            </a:r>
            <a:r>
              <a:rPr lang="fr-FR" b="1" dirty="0">
                <a:solidFill>
                  <a:srgbClr val="FF0000"/>
                </a:solidFill>
              </a:rPr>
              <a:t>Publics :</a:t>
            </a:r>
          </a:p>
        </p:txBody>
      </p:sp>
      <p:sp>
        <p:nvSpPr>
          <p:cNvPr id="32" name="ZoneTexte 31">
            <a:extLst>
              <a:ext uri="{FF2B5EF4-FFF2-40B4-BE49-F238E27FC236}">
                <a16:creationId xmlns:a16="http://schemas.microsoft.com/office/drawing/2014/main" xmlns="" id="{CF8005B4-95ED-C94C-8258-3511A4DCA616}"/>
              </a:ext>
            </a:extLst>
          </p:cNvPr>
          <p:cNvSpPr txBox="1"/>
          <p:nvPr/>
        </p:nvSpPr>
        <p:spPr>
          <a:xfrm>
            <a:off x="2139839" y="2792451"/>
            <a:ext cx="5848854" cy="200054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fr-FR" sz="1600" b="1" dirty="0" smtClean="0">
              <a:solidFill>
                <a:schemeClr val="bg1"/>
              </a:solidFill>
              <a:latin typeface="Calibri"/>
              <a:cs typeface="Calibri"/>
            </a:endParaRPr>
          </a:p>
          <a:p>
            <a:endParaRPr lang="fr-FR" sz="1000" b="1" dirty="0">
              <a:solidFill>
                <a:schemeClr val="bg1"/>
              </a:solidFill>
              <a:latin typeface="Calibri"/>
              <a:cs typeface="Calibri"/>
            </a:endParaRPr>
          </a:p>
          <a:p>
            <a:pPr algn="ctr"/>
            <a:endParaRPr lang="fr-FR" sz="1400" b="1" dirty="0" smtClean="0">
              <a:solidFill>
                <a:srgbClr val="FF0000"/>
              </a:solidFill>
              <a:latin typeface="Calibri"/>
              <a:cs typeface="Calibri"/>
            </a:endParaRPr>
          </a:p>
          <a:p>
            <a:pPr algn="ctr"/>
            <a:r>
              <a:rPr lang="fr-FR" sz="2000" b="1" dirty="0" smtClean="0">
                <a:solidFill>
                  <a:srgbClr val="FF0000"/>
                </a:solidFill>
                <a:latin typeface="Calibri"/>
                <a:cs typeface="Calibri"/>
              </a:rPr>
              <a:t>LE </a:t>
            </a:r>
            <a:r>
              <a:rPr lang="fr-FR" sz="2000" b="1" dirty="0">
                <a:solidFill>
                  <a:srgbClr val="FF0000"/>
                </a:solidFill>
                <a:latin typeface="Calibri"/>
                <a:cs typeface="Calibri"/>
              </a:rPr>
              <a:t>SNU NE LÂCHERA JAMAIS LES AGENTS PUBLICS ! </a:t>
            </a:r>
            <a:endParaRPr lang="fr-FR" sz="2000" b="1" dirty="0" smtClean="0">
              <a:solidFill>
                <a:srgbClr val="FF0000"/>
              </a:solidFill>
              <a:latin typeface="Calibri"/>
              <a:cs typeface="Calibri"/>
            </a:endParaRPr>
          </a:p>
          <a:p>
            <a:pPr algn="ctr"/>
            <a:endParaRPr lang="fr-FR" sz="2000" b="1" dirty="0">
              <a:solidFill>
                <a:srgbClr val="FF0000"/>
              </a:solidFill>
              <a:latin typeface="Calibri"/>
              <a:cs typeface="Calibri"/>
            </a:endParaRPr>
          </a:p>
          <a:p>
            <a:pPr algn="ctr"/>
            <a:r>
              <a:rPr lang="fr-FR" sz="2000" b="1" dirty="0">
                <a:solidFill>
                  <a:srgbClr val="FF0000"/>
                </a:solidFill>
                <a:latin typeface="Calibri"/>
                <a:cs typeface="Calibri"/>
              </a:rPr>
              <a:t>POUR DEFENDRE NOTRE STATUT, REJOIGNEZ LE SNU !</a:t>
            </a:r>
          </a:p>
          <a:p>
            <a:pPr algn="ctr"/>
            <a:endParaRPr lang="fr-FR" sz="2400" b="1" dirty="0">
              <a:solidFill>
                <a:srgbClr val="FF0000"/>
              </a:solidFill>
              <a:latin typeface="Calibri"/>
              <a:cs typeface="Calibri"/>
            </a:endParaRPr>
          </a:p>
        </p:txBody>
      </p:sp>
      <p:sp>
        <p:nvSpPr>
          <p:cNvPr id="33" name="ZoneTexte 32">
            <a:extLst>
              <a:ext uri="{FF2B5EF4-FFF2-40B4-BE49-F238E27FC236}">
                <a16:creationId xmlns:a16="http://schemas.microsoft.com/office/drawing/2014/main" xmlns="" id="{CD496BCB-FB6B-E241-CA76-E9BD3AA37AD9}"/>
              </a:ext>
            </a:extLst>
          </p:cNvPr>
          <p:cNvSpPr txBox="1"/>
          <p:nvPr/>
        </p:nvSpPr>
        <p:spPr>
          <a:xfrm>
            <a:off x="3605842" y="5083413"/>
            <a:ext cx="3141135"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1200" b="1" dirty="0">
                <a:solidFill>
                  <a:schemeClr val="bg2"/>
                </a:solidFill>
                <a:latin typeface="Calibri"/>
                <a:cs typeface="Calibri"/>
              </a:rPr>
              <a:t>Coordonnées du Syndicat SNU Pole emploi :</a:t>
            </a:r>
            <a:r>
              <a:rPr lang="fr-FR" sz="1200" b="1" dirty="0">
                <a:latin typeface="Calibri"/>
                <a:cs typeface="Calibri"/>
              </a:rPr>
              <a:t> </a:t>
            </a:r>
          </a:p>
          <a:p>
            <a:pPr algn="ctr"/>
            <a:r>
              <a:rPr lang="fr-FR" sz="1200" b="1" u="sng" dirty="0">
                <a:solidFill>
                  <a:schemeClr val="tx2">
                    <a:lumMod val="25000"/>
                  </a:schemeClr>
                </a:solidFill>
                <a:latin typeface="Calibri"/>
                <a:cs typeface="Calibri"/>
              </a:rPr>
              <a:t>syndicat.snu-hdf@pole-emploi.fr </a:t>
            </a:r>
          </a:p>
          <a:p>
            <a:pPr algn="ctr"/>
            <a:r>
              <a:rPr lang="fr-FR" sz="1200" b="1" u="sng" dirty="0">
                <a:solidFill>
                  <a:schemeClr val="tx2">
                    <a:lumMod val="25000"/>
                  </a:schemeClr>
                </a:solidFill>
                <a:latin typeface="Calibri"/>
                <a:cs typeface="Calibri"/>
              </a:rPr>
              <a:t>http://snunpdcp.blog4ever.com/ </a:t>
            </a:r>
          </a:p>
          <a:p>
            <a:pPr algn="ctr"/>
            <a:endParaRPr lang="fr-FR" sz="1200" dirty="0">
              <a:solidFill>
                <a:schemeClr val="bg2"/>
              </a:solidFill>
              <a:latin typeface="Calibri"/>
              <a:cs typeface="Calibri"/>
            </a:endParaRPr>
          </a:p>
          <a:p>
            <a:pPr algn="ctr"/>
            <a:r>
              <a:rPr lang="fr-FR" sz="1200" b="1" dirty="0">
                <a:solidFill>
                  <a:schemeClr val="bg2"/>
                </a:solidFill>
                <a:latin typeface="Calibri"/>
                <a:cs typeface="Calibri"/>
              </a:rPr>
              <a:t>Permanence SNU HDF:  </a:t>
            </a:r>
          </a:p>
          <a:p>
            <a:pPr algn="ctr"/>
            <a:r>
              <a:rPr lang="fr-FR" sz="1200" b="1" dirty="0">
                <a:solidFill>
                  <a:schemeClr val="bg2"/>
                </a:solidFill>
                <a:latin typeface="Calibri"/>
                <a:cs typeface="Calibri"/>
              </a:rPr>
              <a:t>Villeneuve d’Ascq : 03 28 76 14 30</a:t>
            </a:r>
          </a:p>
          <a:p>
            <a:pPr algn="ctr"/>
            <a:r>
              <a:rPr lang="fr-FR" sz="1200" b="1" dirty="0">
                <a:solidFill>
                  <a:schemeClr val="bg2"/>
                </a:solidFill>
                <a:latin typeface="Calibri"/>
                <a:cs typeface="Calibri"/>
              </a:rPr>
              <a:t>Boves : 03 22 53 56 08  </a:t>
            </a:r>
          </a:p>
          <a:p>
            <a:pPr algn="ctr"/>
            <a:r>
              <a:rPr lang="fr-FR" sz="1200" b="1" u="sng" dirty="0">
                <a:solidFill>
                  <a:schemeClr val="tx2">
                    <a:lumMod val="25000"/>
                  </a:schemeClr>
                </a:solidFill>
                <a:latin typeface="Calibri"/>
                <a:cs typeface="Calibri"/>
              </a:rPr>
              <a:t>http://www.facebook.com/public/Snu-Hdf</a:t>
            </a:r>
            <a:endParaRPr lang="fr-FR" sz="1200" b="1" u="sng" dirty="0">
              <a:solidFill>
                <a:schemeClr val="tx2">
                  <a:lumMod val="25000"/>
                </a:schemeClr>
              </a:solidFill>
              <a:latin typeface="Calibri"/>
              <a:cs typeface="Calibri"/>
              <a:hlinkClick r:id="rId3">
                <a:extLst>
                  <a:ext uri="{A12FA001-AC4F-418D-AE19-62706E023703}">
                    <ahyp:hlinkClr xmlns:ahyp="http://schemas.microsoft.com/office/drawing/2018/hyperlinkcolor" xmlns="" val="tx"/>
                  </a:ext>
                </a:extLst>
              </a:hlinkClick>
            </a:endParaRPr>
          </a:p>
        </p:txBody>
      </p:sp>
      <p:pic>
        <p:nvPicPr>
          <p:cNvPr id="34" name="Image 34" descr="Une image contenant texte, bâtiment, extérieur, signe&#10;&#10;Description générée automatiquement">
            <a:extLst>
              <a:ext uri="{FF2B5EF4-FFF2-40B4-BE49-F238E27FC236}">
                <a16:creationId xmlns:a16="http://schemas.microsoft.com/office/drawing/2014/main" xmlns="" id="{CF80D2B3-1769-DC7D-7651-0C667DD1C3BC}"/>
              </a:ext>
            </a:extLst>
          </p:cNvPr>
          <p:cNvPicPr>
            <a:picLocks noChangeAspect="1"/>
          </p:cNvPicPr>
          <p:nvPr/>
        </p:nvPicPr>
        <p:blipFill>
          <a:blip r:embed="rId4"/>
          <a:stretch>
            <a:fillRect/>
          </a:stretch>
        </p:blipFill>
        <p:spPr>
          <a:xfrm>
            <a:off x="6746977" y="4970466"/>
            <a:ext cx="2258106" cy="1813753"/>
          </a:xfrm>
          <a:prstGeom prst="rect">
            <a:avLst/>
          </a:prstGeom>
        </p:spPr>
      </p:pic>
      <p:pic>
        <p:nvPicPr>
          <p:cNvPr id="1026" name="Picture 2" descr="photo_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4220" y="5031125"/>
            <a:ext cx="2341621" cy="1753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oneTexte 1"/>
          <p:cNvSpPr txBox="1"/>
          <p:nvPr/>
        </p:nvSpPr>
        <p:spPr>
          <a:xfrm>
            <a:off x="1371600" y="632369"/>
            <a:ext cx="7539488" cy="3416320"/>
          </a:xfrm>
          <a:prstGeom prst="rect">
            <a:avLst/>
          </a:prstGeom>
          <a:noFill/>
        </p:spPr>
        <p:txBody>
          <a:bodyPr wrap="square" rtlCol="0">
            <a:spAutoFit/>
          </a:bodyPr>
          <a:lstStyle/>
          <a:p>
            <a:r>
              <a:rPr lang="fr-FR" dirty="0">
                <a:solidFill>
                  <a:srgbClr val="000000"/>
                </a:solidFill>
                <a:latin typeface="Calibri" panose="020F0502020204030204" pitchFamily="34" charset="0"/>
                <a:ea typeface="Calibri" panose="020F0502020204030204" pitchFamily="34" charset="0"/>
              </a:rPr>
              <a:t>Comme </a:t>
            </a:r>
            <a:r>
              <a:rPr lang="fr-FR" dirty="0" smtClean="0">
                <a:solidFill>
                  <a:srgbClr val="000000"/>
                </a:solidFill>
                <a:latin typeface="Calibri" panose="020F0502020204030204" pitchFamily="34" charset="0"/>
                <a:ea typeface="Calibri" panose="020F0502020204030204" pitchFamily="34" charset="0"/>
              </a:rPr>
              <a:t>tout </a:t>
            </a:r>
            <a:r>
              <a:rPr lang="fr-FR" dirty="0">
                <a:solidFill>
                  <a:srgbClr val="000000"/>
                </a:solidFill>
                <a:latin typeface="Calibri" panose="020F0502020204030204" pitchFamily="34" charset="0"/>
                <a:ea typeface="Calibri" panose="020F0502020204030204" pitchFamily="34" charset="0"/>
              </a:rPr>
              <a:t>les ans, le SNU vous propose des CFS spécial agent public afin </a:t>
            </a:r>
            <a:r>
              <a:rPr lang="fr-FR" dirty="0" smtClean="0">
                <a:solidFill>
                  <a:srgbClr val="000000"/>
                </a:solidFill>
                <a:latin typeface="Calibri" panose="020F0502020204030204" pitchFamily="34" charset="0"/>
                <a:ea typeface="Calibri" panose="020F0502020204030204" pitchFamily="34" charset="0"/>
              </a:rPr>
              <a:t>d’échanger </a:t>
            </a:r>
            <a:r>
              <a:rPr lang="fr-FR" dirty="0">
                <a:solidFill>
                  <a:srgbClr val="000000"/>
                </a:solidFill>
                <a:latin typeface="Calibri" panose="020F0502020204030204" pitchFamily="34" charset="0"/>
                <a:ea typeface="Calibri" panose="020F0502020204030204" pitchFamily="34" charset="0"/>
              </a:rPr>
              <a:t>sur l’actualité, de vous donner les changements statutaire, </a:t>
            </a:r>
            <a:r>
              <a:rPr lang="fr-FR" dirty="0" smtClean="0">
                <a:solidFill>
                  <a:srgbClr val="000000"/>
                </a:solidFill>
                <a:latin typeface="Calibri" panose="020F0502020204030204" pitchFamily="34" charset="0"/>
                <a:ea typeface="Calibri" panose="020F0502020204030204" pitchFamily="34" charset="0"/>
              </a:rPr>
              <a:t>de se projeter sur l’avenir avec France Travail et aussi d’éviter </a:t>
            </a:r>
            <a:r>
              <a:rPr lang="fr-FR" dirty="0">
                <a:solidFill>
                  <a:srgbClr val="000000"/>
                </a:solidFill>
                <a:latin typeface="Calibri" panose="020F0502020204030204" pitchFamily="34" charset="0"/>
                <a:ea typeface="Calibri" panose="020F0502020204030204" pitchFamily="34" charset="0"/>
              </a:rPr>
              <a:t>l’isolement…</a:t>
            </a:r>
          </a:p>
          <a:p>
            <a:endParaRPr lang="fr-FR" dirty="0">
              <a:solidFill>
                <a:srgbClr val="000000"/>
              </a:solidFill>
              <a:latin typeface="Calibri" panose="020F0502020204030204" pitchFamily="34" charset="0"/>
              <a:ea typeface="Calibri" panose="020F0502020204030204" pitchFamily="34" charset="0"/>
            </a:endParaRPr>
          </a:p>
          <a:p>
            <a:r>
              <a:rPr lang="fr-FR" dirty="0" smtClean="0">
                <a:solidFill>
                  <a:srgbClr val="000000"/>
                </a:solidFill>
                <a:latin typeface="Calibri" panose="020F0502020204030204" pitchFamily="34" charset="0"/>
                <a:ea typeface="Calibri" panose="020F0502020204030204" pitchFamily="34" charset="0"/>
              </a:rPr>
              <a:t>Nous reviendrons vers vous prochainement afin de vous proposer la date du prochain CFS. Soyons le plus nombreux possible !   </a:t>
            </a:r>
            <a:endParaRPr lang="fr-FR" dirty="0">
              <a:solidFill>
                <a:srgbClr val="000000"/>
              </a:solidFill>
              <a:latin typeface="Calibri" panose="020F0502020204030204" pitchFamily="34" charset="0"/>
              <a:ea typeface="Calibri" panose="020F0502020204030204" pitchFamily="34" charset="0"/>
            </a:endParaRPr>
          </a:p>
          <a:p>
            <a:endParaRPr lang="fr-FR" dirty="0"/>
          </a:p>
          <a:p>
            <a:endParaRPr lang="fr-FR" dirty="0" smtClean="0"/>
          </a:p>
          <a:p>
            <a:endParaRPr lang="fr-FR" dirty="0"/>
          </a:p>
          <a:p>
            <a:endParaRPr lang="fr-FR" dirty="0" smtClean="0"/>
          </a:p>
          <a:p>
            <a:endParaRPr lang="fr-FR" dirty="0"/>
          </a:p>
          <a:p>
            <a:endParaRPr lang="fr-FR" dirty="0"/>
          </a:p>
        </p:txBody>
      </p:sp>
      <p:sp>
        <p:nvSpPr>
          <p:cNvPr id="3" name="AutoShape 4" descr="Pôle Emploi : rapport d'activité 2010 - Le Blog de Daniel HUE le Crouycien"/>
          <p:cNvSpPr>
            <a:spLocks noChangeAspect="1" noChangeArrowheads="1"/>
          </p:cNvSpPr>
          <p:nvPr/>
        </p:nvSpPr>
        <p:spPr bwMode="auto">
          <a:xfrm>
            <a:off x="155575" y="-144463"/>
            <a:ext cx="304800" cy="52906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4" name="Image 3"/>
          <p:cNvPicPr>
            <a:picLocks noChangeAspect="1"/>
          </p:cNvPicPr>
          <p:nvPr/>
        </p:nvPicPr>
        <p:blipFill>
          <a:blip r:embed="rId6"/>
          <a:stretch>
            <a:fillRect/>
          </a:stretch>
        </p:blipFill>
        <p:spPr>
          <a:xfrm>
            <a:off x="4637507" y="2586323"/>
            <a:ext cx="645364" cy="580828"/>
          </a:xfrm>
          <a:prstGeom prst="rect">
            <a:avLst/>
          </a:prstGeom>
        </p:spPr>
      </p:pic>
    </p:spTree>
    <p:extLst>
      <p:ext uri="{BB962C8B-B14F-4D97-AF65-F5344CB8AC3E}">
        <p14:creationId xmlns:p14="http://schemas.microsoft.com/office/powerpoint/2010/main" val="80111233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docProps/app.xml><?xml version="1.0" encoding="utf-8"?>
<Properties xmlns="http://schemas.openxmlformats.org/officeDocument/2006/extended-properties" xmlns:vt="http://schemas.openxmlformats.org/officeDocument/2006/docPropsVTypes">
  <Template/>
  <TotalTime>3621</TotalTime>
  <Words>1503</Words>
  <Application>Microsoft Office PowerPoint</Application>
  <PresentationFormat>Affichage à l'écran (4:3)</PresentationFormat>
  <Paragraphs>202</Paragraphs>
  <Slides>9</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9</vt:i4>
      </vt:variant>
    </vt:vector>
  </HeadingPairs>
  <TitlesOfParts>
    <vt:vector size="16" baseType="lpstr">
      <vt:lpstr>Arial</vt:lpstr>
      <vt:lpstr>Calibri</vt:lpstr>
      <vt:lpstr>MS Shell Dlg 2</vt:lpstr>
      <vt:lpstr>Times New Roman</vt:lpstr>
      <vt:lpstr>Wingdings</vt:lpstr>
      <vt:lpstr>Wingdings 3</vt:lpstr>
      <vt:lpstr>Madison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Pôle Emploi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REMY Catherine</dc:creator>
  <cp:lastModifiedBy>BROUTIN Herve</cp:lastModifiedBy>
  <cp:revision>546</cp:revision>
  <cp:lastPrinted>2020-06-15T10:40:42Z</cp:lastPrinted>
  <dcterms:created xsi:type="dcterms:W3CDTF">2018-12-27T10:04:13Z</dcterms:created>
  <dcterms:modified xsi:type="dcterms:W3CDTF">2023-02-02T13:30:42Z</dcterms:modified>
</cp:coreProperties>
</file>