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60" r:id="rId2"/>
    <p:sldId id="265" r:id="rId3"/>
    <p:sldId id="266" r:id="rId4"/>
    <p:sldId id="267" r:id="rId5"/>
    <p:sldId id="264" r:id="rId6"/>
    <p:sldId id="268" r:id="rId7"/>
  </p:sldIdLst>
  <p:sldSz cx="9144000" cy="6858000" type="screen4x3"/>
  <p:notesSz cx="6648450" cy="97742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863D"/>
    <a:srgbClr val="FE9802"/>
    <a:srgbClr val="31FB44"/>
    <a:srgbClr val="F60000"/>
    <a:srgbClr val="05AFAB"/>
    <a:srgbClr val="8CFCF9"/>
    <a:srgbClr val="0A77BA"/>
    <a:srgbClr val="21518B"/>
    <a:srgbClr val="193D69"/>
    <a:srgbClr val="2B95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524" autoAdjust="0"/>
    <p:restoredTop sz="96374" autoAdjust="0"/>
  </p:normalViewPr>
  <p:slideViewPr>
    <p:cSldViewPr snapToGrid="0" snapToObjects="1">
      <p:cViewPr>
        <p:scale>
          <a:sx n="100" d="100"/>
          <a:sy n="100" d="100"/>
        </p:scale>
        <p:origin x="-522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5A8551A-8A0E-4264-94F5-902636E0EB13}" type="datetimeFigureOut">
              <a:rPr lang="fr-FR" smtClean="0"/>
              <a:pPr/>
              <a:t>21/09/2021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779263A7-1EED-4D30-996E-12F6026480B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snunpdcp.blog4ever.com/" TargetMode="External"/><Relationship Id="rId7" Type="http://schemas.openxmlformats.org/officeDocument/2006/relationships/image" Target="../media/image5.png"/><Relationship Id="rId2" Type="http://schemas.openxmlformats.org/officeDocument/2006/relationships/hyperlink" Target="mailto:syndicat.snu-hdf@pole-emploi.fr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www.facebook.com/public/Snu-Hdf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5470" y="220960"/>
            <a:ext cx="5989810" cy="1185069"/>
          </a:xfrm>
        </p:spPr>
        <p:txBody>
          <a:bodyPr>
            <a:noAutofit/>
          </a:bodyPr>
          <a:lstStyle/>
          <a:p>
            <a:pPr algn="l"/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L’Echo </a:t>
            </a:r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ublic n°23</a:t>
            </a:r>
            <a:b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Spécial Election Agents Publics 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9" y="312400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962379" y="618552"/>
            <a:ext cx="1753817" cy="517770"/>
          </a:xfrm>
          <a:prstGeom prst="rect">
            <a:avLst/>
          </a:prstGeom>
          <a:noFill/>
          <a:ln w="22225">
            <a:noFill/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fr-FR" sz="1800" b="1" dirty="0" smtClean="0"/>
              <a:t>Septembre 2021</a:t>
            </a:r>
            <a:endParaRPr lang="fr-FR" sz="1800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31030" y="2728482"/>
            <a:ext cx="8881940" cy="4565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Mais à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quoi sert la CCPLU </a:t>
            </a: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20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CCPLU est une instance paritaire pour la défense des droits des personnels de statut public de niveau 1 et 2 (à partir du niveau 3, les saisines des agents se font auprès de l’instance nationale CCPN dont dépend votre niveau d’emploi)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CCPLU est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obligatoirement consultée pour les recours en cas de refus :</a:t>
            </a:r>
          </a:p>
          <a:p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temps partiel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Congés de formation professionnelle (CFP)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Congé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 de formation (CPF)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Télétravail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Demandes de révision de compte rendu d’EPA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licenciements non disciplinaires dont les licenciements pour inaptitude médicale.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rganigramme : Bande perforée 2"/>
          <p:cNvSpPr/>
          <p:nvPr/>
        </p:nvSpPr>
        <p:spPr>
          <a:xfrm>
            <a:off x="246889" y="1399868"/>
            <a:ext cx="8692928" cy="1328614"/>
          </a:xfrm>
          <a:prstGeom prst="flowChartPunchedTap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4 au 18 Novembre 2021,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l’ensemble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agents publics de niveau 1 et 2 (anciennement de niveau 1 à 3) seront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amenés a voter, sous forme d’un vote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électronique pour élire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vos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représentants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à la Commission Consultative Paritaire Locale Unique (CCPLU) Hauts de France.</a:t>
            </a:r>
          </a:p>
        </p:txBody>
      </p:sp>
    </p:spTree>
    <p:extLst>
      <p:ext uri="{BB962C8B-B14F-4D97-AF65-F5344CB8AC3E}">
        <p14:creationId xmlns:p14="http://schemas.microsoft.com/office/powerpoint/2010/main" val="38494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5470" y="343447"/>
            <a:ext cx="5989810" cy="1185069"/>
          </a:xfrm>
        </p:spPr>
        <p:txBody>
          <a:bodyPr>
            <a:noAutofit/>
          </a:bodyPr>
          <a:lstStyle/>
          <a:p>
            <a:pPr algn="l"/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L’Echo </a:t>
            </a:r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ublic n°23</a:t>
            </a:r>
            <a:b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Spécial Election Agents Publics 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9" y="312400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962379" y="618552"/>
            <a:ext cx="1753817" cy="517770"/>
          </a:xfrm>
          <a:prstGeom prst="rect">
            <a:avLst/>
          </a:prstGeom>
          <a:noFill/>
          <a:ln w="22225">
            <a:noFill/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fr-FR" sz="1800" b="1" dirty="0" smtClean="0"/>
              <a:t>Septembre 2021</a:t>
            </a:r>
            <a:endParaRPr lang="fr-FR" sz="1800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2145" y="1528516"/>
            <a:ext cx="8881940" cy="57025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 doit on voter 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CCPLU comprend en nombre égal des représentants de l’établissement et des représentants élus du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personnel. Il s’agit donc d’une instance paritaire.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les Hauts de France, et compte tenu des effectifs (161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agents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ublics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nous devons élire 3 Titulaires et 3 Suppléants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Lors de la dernière mandature, sur les 6 élus, 4 étaient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issus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SNU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1670" b="1" dirty="0" smtClean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670" b="1" dirty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SNU </a:t>
            </a:r>
            <a:r>
              <a:rPr lang="fr-FR" sz="1670" b="1" dirty="0" smtClean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est, </a:t>
            </a:r>
            <a:r>
              <a:rPr lang="fr-FR" sz="1670" b="1" dirty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depuis </a:t>
            </a:r>
            <a:r>
              <a:rPr lang="fr-FR" sz="1670" b="1" dirty="0" smtClean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toujours, </a:t>
            </a:r>
            <a:r>
              <a:rPr lang="fr-FR" sz="1670" b="1" dirty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1er </a:t>
            </a:r>
            <a:r>
              <a:rPr lang="fr-FR" sz="1670" b="1" dirty="0" smtClean="0">
                <a:solidFill>
                  <a:srgbClr val="FE9802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syndicat des agents publics tant au niveau national que régional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Toutes les Organisations Syndicale peuvent présenter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 listes de candidat-e-s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endParaRPr lang="fr-FR" sz="16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</a:t>
            </a:r>
            <a:r>
              <a:rPr lang="fr-FR" sz="1600" u="sng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Pour </a:t>
            </a:r>
            <a:r>
              <a:rPr lang="fr-FR" sz="1600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SNU :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Titulaires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</a:t>
            </a: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Suppléant-e-s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El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Ghalia HADDIOUI (Wattrelos)                      Valérie GIRAULT (Saint Martin les Boulogne)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Bruno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FLANDRIN (Arras)                                   Christophe LEMBRE (Lens Gare)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Nadia LAMOUR 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(Creil Nogent)                         Stéphanie GOBERT (Creil Nogent)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083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49477" y="228600"/>
            <a:ext cx="5989810" cy="1185069"/>
          </a:xfrm>
        </p:spPr>
        <p:txBody>
          <a:bodyPr>
            <a:noAutofit/>
          </a:bodyPr>
          <a:lstStyle/>
          <a:p>
            <a:pPr algn="l"/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L’Echo </a:t>
            </a:r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ublic n°23</a:t>
            </a:r>
            <a:b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Spécial Election Agents Publics 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9" y="312400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962379" y="618552"/>
            <a:ext cx="1753817" cy="517770"/>
          </a:xfrm>
          <a:prstGeom prst="rect">
            <a:avLst/>
          </a:prstGeom>
          <a:noFill/>
          <a:ln w="22225">
            <a:noFill/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fr-FR" sz="1800" b="1" dirty="0" smtClean="0"/>
              <a:t>Septembre 2021</a:t>
            </a:r>
            <a:endParaRPr lang="fr-FR" sz="1800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2145" y="1368260"/>
            <a:ext cx="8881940" cy="582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Quel Bilan sur la dernière mandature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sz="1400" u="sng" dirty="0" smtClean="0"/>
              <a:t>L’équipe </a:t>
            </a:r>
            <a:r>
              <a:rPr lang="fr-FR" sz="1400" u="sng" dirty="0"/>
              <a:t>du </a:t>
            </a:r>
            <a:r>
              <a:rPr lang="fr-FR" sz="1400" u="sng" dirty="0" smtClean="0"/>
              <a:t>SNU Hauts de France :</a:t>
            </a:r>
            <a:endParaRPr lang="fr-FR" sz="1400" u="sng" dirty="0"/>
          </a:p>
          <a:p>
            <a:r>
              <a:rPr lang="fr-FR" sz="1400" dirty="0"/>
              <a:t> 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/>
              <a:t>A</a:t>
            </a:r>
            <a:r>
              <a:rPr lang="fr-FR" sz="1400" dirty="0" smtClean="0"/>
              <a:t> </a:t>
            </a:r>
            <a:r>
              <a:rPr lang="fr-FR" sz="1400" dirty="0"/>
              <a:t>obtenu gain de cause pour plus de 90 % des demandes de </a:t>
            </a:r>
            <a:r>
              <a:rPr lang="fr-FR" sz="1400" dirty="0" smtClean="0"/>
              <a:t>mutation/permutation </a:t>
            </a:r>
            <a:r>
              <a:rPr lang="fr-FR" sz="1400" dirty="0"/>
              <a:t>et/ou réintégration des collègues. Pour les autres collègues, d’autres solutions ont </a:t>
            </a:r>
            <a:r>
              <a:rPr lang="fr-FR" sz="1400" dirty="0" smtClean="0"/>
              <a:t>pu être trouvées 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/>
              <a:t>E</a:t>
            </a:r>
            <a:r>
              <a:rPr lang="fr-FR" sz="1400" dirty="0" smtClean="0"/>
              <a:t>st </a:t>
            </a:r>
            <a:r>
              <a:rPr lang="fr-FR" sz="1400" dirty="0"/>
              <a:t>parvenue à permettre la promotion de l’ensemble des agents qui ont réussi une sélection </a:t>
            </a:r>
            <a:r>
              <a:rPr lang="fr-FR" sz="1400" dirty="0" smtClean="0"/>
              <a:t>interne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A veillé </a:t>
            </a:r>
            <a:r>
              <a:rPr lang="fr-FR" sz="1400" dirty="0"/>
              <a:t>en permanence afin que l’ensemble des parts variables soient distribuées (alors qu’auparavant la Direction Régionale rendait des PVI à la DG), et a désapprouvé constamment la politique de la Direction qui ne valorise pas assez les collègues, car tous les semestres 60 % des agents n’ont pas plus d’une part variable voire </a:t>
            </a:r>
            <a:r>
              <a:rPr lang="fr-FR" sz="1400" dirty="0" smtClean="0"/>
              <a:t>rien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S’est battu </a:t>
            </a:r>
            <a:r>
              <a:rPr lang="fr-FR" sz="1400" dirty="0"/>
              <a:t>afin que le décret relatif à l’attribution de la bonification QPV soit appliqué sans restriction. A défaut, nous demandons que l’ensemble de la DEFM soit bien codifiée afin qu’aucun collègue ne soit </a:t>
            </a:r>
            <a:r>
              <a:rPr lang="fr-FR" sz="1400" dirty="0" smtClean="0"/>
              <a:t>lésé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/>
              <a:t>A</a:t>
            </a:r>
            <a:r>
              <a:rPr lang="fr-FR" sz="1400" dirty="0" smtClean="0"/>
              <a:t> accompagné </a:t>
            </a:r>
            <a:r>
              <a:rPr lang="fr-FR" sz="1400" dirty="0"/>
              <a:t>de nombreux collègues auprès des ELD et </a:t>
            </a:r>
            <a:r>
              <a:rPr lang="fr-FR" sz="1400" dirty="0" smtClean="0"/>
              <a:t>de la Direction Régionale </a:t>
            </a:r>
            <a:r>
              <a:rPr lang="fr-FR" sz="1400" dirty="0"/>
              <a:t>afin de faire respecter leurs droits, souvent bafoués par la direction. Nous avons, en quelque sorte, réussi à devenir des « Délégués du Personnel » pour les agents publics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A </a:t>
            </a:r>
            <a:r>
              <a:rPr lang="fr-FR" sz="1400" dirty="0"/>
              <a:t>permis à l’ensemble des agents publics éligibles à un avancement accéléré et/ou à une carrière exceptionnelle </a:t>
            </a:r>
            <a:r>
              <a:rPr lang="fr-FR" sz="1400" dirty="0" smtClean="0"/>
              <a:t>d’être au minimum </a:t>
            </a:r>
            <a:r>
              <a:rPr lang="fr-FR" sz="1400" dirty="0"/>
              <a:t>en vote partagé et de pouvoir faire un recours DG. Nous avons accompagné l’ensemble de ces collègues dans leurs démarches de </a:t>
            </a:r>
            <a:r>
              <a:rPr lang="fr-FR" sz="1400" dirty="0" smtClean="0"/>
              <a:t>recours</a:t>
            </a:r>
            <a:r>
              <a:rPr lang="fr-FR" sz="1400" dirty="0"/>
              <a:t> </a:t>
            </a:r>
            <a:r>
              <a:rPr lang="fr-FR" sz="1400" dirty="0" smtClean="0"/>
              <a:t>et ainsi, avoir réussi, a avoir des quotas supplémentaire chaque année pour la région Hauts de France »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 smtClean="0"/>
              <a:t>A </a:t>
            </a:r>
            <a:r>
              <a:rPr lang="fr-FR" sz="1400" dirty="0"/>
              <a:t>pu vérifier que lors des licenciements pour inaptitude d’agents publics, l’ensemble des procédures ont bien été respectées par la </a:t>
            </a:r>
            <a:r>
              <a:rPr lang="fr-FR" sz="1400" dirty="0" smtClean="0"/>
              <a:t>Direction Régionale</a:t>
            </a:r>
            <a:endParaRPr lang="fr-FR" sz="14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fr-FR" sz="1400" dirty="0"/>
              <a:t> </a:t>
            </a:r>
            <a:r>
              <a:rPr lang="fr-FR" sz="1400" dirty="0" smtClean="0"/>
              <a:t>A </a:t>
            </a:r>
            <a:r>
              <a:rPr lang="fr-FR" sz="1400" dirty="0"/>
              <a:t>défendu avec succès tous les recours en cas de refus de temps partiel, congés de formation professionnelle, changement de filière, télétravail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089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65470" y="183191"/>
            <a:ext cx="5989810" cy="1185069"/>
          </a:xfrm>
        </p:spPr>
        <p:txBody>
          <a:bodyPr>
            <a:noAutofit/>
          </a:bodyPr>
          <a:lstStyle/>
          <a:p>
            <a:pPr algn="l"/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            L’Echo </a:t>
            </a:r>
            <a:r>
              <a:rPr lang="fr-FR" sz="24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P</a:t>
            </a: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ublic n°23</a:t>
            </a:r>
            <a:b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</a:br>
            <a:r>
              <a:rPr lang="fr-FR" sz="2400" b="1" dirty="0" smtClean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Spécial Election Agents Publics </a:t>
            </a:r>
            <a:endParaRPr lang="fr-FR" sz="2400" b="1" dirty="0">
              <a:effectLst>
                <a:outerShdw blurRad="60007" dist="310007" dir="7680000" sy="30000" kx="1300200" algn="ctr" rotWithShape="0">
                  <a:prstClr val="black">
                    <a:alpha val="32000"/>
                  </a:prstClr>
                </a:outerShdw>
              </a:effectLst>
            </a:endParaRPr>
          </a:p>
        </p:txBody>
      </p:sp>
      <p:pic>
        <p:nvPicPr>
          <p:cNvPr id="5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69" y="312400"/>
            <a:ext cx="991565" cy="82287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ZoneTexte 5"/>
          <p:cNvSpPr txBox="1"/>
          <p:nvPr/>
        </p:nvSpPr>
        <p:spPr>
          <a:xfrm>
            <a:off x="6962379" y="618552"/>
            <a:ext cx="1753817" cy="517770"/>
          </a:xfrm>
          <a:prstGeom prst="rect">
            <a:avLst/>
          </a:prstGeom>
          <a:noFill/>
          <a:ln w="22225">
            <a:noFill/>
            <a:round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91440" tIns="45720" rIns="91440" bIns="45720" rtlCol="0">
            <a:noAutofit/>
          </a:bodyPr>
          <a:lstStyle>
            <a:defPPr>
              <a:defRPr lang="fr-FR"/>
            </a:defPPr>
            <a:lvl1pPr indent="0" algn="ctr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400">
                <a:solidFill>
                  <a:schemeClr val="tx2"/>
                </a:solidFill>
              </a:defRPr>
            </a:lvl1pPr>
            <a:lvl2pPr marL="576263" indent="-27432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>
                <a:solidFill>
                  <a:schemeClr val="tx2"/>
                </a:solidFill>
              </a:defRPr>
            </a:lvl2pPr>
            <a:lvl3pPr marL="855663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>
                <a:solidFill>
                  <a:schemeClr val="tx2"/>
                </a:solidFill>
              </a:defRPr>
            </a:lvl3pPr>
            <a:lvl4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>
                <a:solidFill>
                  <a:schemeClr val="tx2"/>
                </a:solidFill>
              </a:defRPr>
            </a:lvl4pPr>
            <a:lvl5pPr marL="146304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>
                <a:solidFill>
                  <a:schemeClr val="tx2"/>
                </a:solidFill>
              </a:defRPr>
            </a:lvl5pPr>
            <a:lvl6pPr marL="178308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6pPr>
            <a:lvl7pPr marL="210312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7pPr>
            <a:lvl8pPr marL="242316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8pPr>
            <a:lvl9pPr marL="2743200" indent="-228600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>
                <a:solidFill>
                  <a:schemeClr val="tx2"/>
                </a:solidFill>
              </a:defRPr>
            </a:lvl9pPr>
          </a:lstStyle>
          <a:p>
            <a:r>
              <a:rPr lang="fr-FR" sz="1800" b="1" dirty="0" smtClean="0"/>
              <a:t>Septembre 2021</a:t>
            </a:r>
            <a:endParaRPr lang="fr-FR" sz="1800" b="1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152145" y="1368260"/>
            <a:ext cx="8881940" cy="619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sz="1600" b="1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4598" y="1284923"/>
            <a:ext cx="8581598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 demain que </a:t>
            </a:r>
            <a:r>
              <a:rPr lang="fr-FR" sz="20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souhaite </a:t>
            </a:r>
            <a:r>
              <a:rPr lang="fr-FR" sz="20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SNU ?</a:t>
            </a:r>
          </a:p>
          <a:p>
            <a:endParaRPr lang="fr-FR" sz="1400" dirty="0"/>
          </a:p>
          <a:p>
            <a:r>
              <a:rPr lang="fr-FR" sz="1400" u="sng" dirty="0" smtClean="0"/>
              <a:t>Concernant </a:t>
            </a:r>
            <a:r>
              <a:rPr lang="fr-FR" sz="1400" u="sng" dirty="0"/>
              <a:t>les mutations le SNU revendique </a:t>
            </a:r>
            <a:r>
              <a:rPr lang="fr-FR" sz="1400" u="sng" dirty="0" smtClean="0"/>
              <a:t>:</a:t>
            </a:r>
          </a:p>
          <a:p>
            <a:endParaRPr lang="fr-FR" sz="1400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Le maintien en instance paritaire du droit à la mutation, garanti pour chaque catégorie sans entretien d’embauche ni CV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Une information, en commission, de l’exhaustivité des décisions de mutations prises par la direction.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La réintégration de droit sur le site choisi par l’agent</a:t>
            </a:r>
          </a:p>
          <a:p>
            <a:r>
              <a:rPr lang="fr-FR" sz="1400" dirty="0"/>
              <a:t> </a:t>
            </a:r>
          </a:p>
          <a:p>
            <a:r>
              <a:rPr lang="fr-FR" sz="1400" u="sng" dirty="0"/>
              <a:t>Concernant les déroulements de carrière et les promotions, le SNU revendique : </a:t>
            </a:r>
            <a:endParaRPr lang="fr-FR" sz="1400" u="sng" dirty="0" smtClean="0"/>
          </a:p>
          <a:p>
            <a:endParaRPr lang="fr-FR" sz="1400" u="sng" dirty="0"/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La répartition égalitaire des avancements accélérés avec un minimum de 3 pour chacun dans le déroulement de sa carrière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L’automaticité d’accès à la carrière exceptionnelle pour toutes et tous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Le choix d’affectation dans l’établissement régional dans le cadre de la promotion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L’augmentation des taux de promotions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Des critères universels et objectifs</a:t>
            </a:r>
          </a:p>
          <a:p>
            <a:pPr marL="285750" lvl="0" indent="-285750">
              <a:buFont typeface="Wingdings" panose="05000000000000000000" pitchFamily="2" charset="2"/>
              <a:buChar char="v"/>
            </a:pPr>
            <a:r>
              <a:rPr lang="fr-FR" sz="1400" dirty="0"/>
              <a:t>L’arrêt des évaluations individuelles</a:t>
            </a:r>
          </a:p>
          <a:p>
            <a:r>
              <a:rPr lang="fr-FR" sz="1400" dirty="0"/>
              <a:t> </a:t>
            </a:r>
          </a:p>
          <a:p>
            <a:pPr algn="ctr"/>
            <a:r>
              <a:rPr lang="fr-FR" sz="1700" b="1" dirty="0">
                <a:solidFill>
                  <a:srgbClr val="FE9802"/>
                </a:solidFill>
              </a:rPr>
              <a:t>Le SNU revendique le respect des droits fondamentaux de tous les agents </a:t>
            </a:r>
            <a:r>
              <a:rPr lang="fr-FR" sz="1700" b="1" dirty="0" smtClean="0">
                <a:solidFill>
                  <a:srgbClr val="FE9802"/>
                </a:solidFill>
              </a:rPr>
              <a:t>publics</a:t>
            </a:r>
          </a:p>
          <a:p>
            <a:pPr algn="ctr"/>
            <a:r>
              <a:rPr lang="fr-FR" sz="1700" b="1" dirty="0" smtClean="0">
                <a:solidFill>
                  <a:srgbClr val="FE9802"/>
                </a:solidFill>
              </a:rPr>
              <a:t>et </a:t>
            </a:r>
            <a:r>
              <a:rPr lang="fr-FR" sz="1700" b="1" dirty="0">
                <a:solidFill>
                  <a:srgbClr val="FE9802"/>
                </a:solidFill>
              </a:rPr>
              <a:t>que les inégalités entre statuts cessent de se </a:t>
            </a:r>
            <a:r>
              <a:rPr lang="fr-FR" sz="1700" b="1" dirty="0" smtClean="0">
                <a:solidFill>
                  <a:srgbClr val="FE9802"/>
                </a:solidFill>
              </a:rPr>
              <a:t>creuser</a:t>
            </a:r>
            <a:endParaRPr lang="fr-FR" sz="1700" b="1" dirty="0"/>
          </a:p>
          <a:p>
            <a:pPr algn="ctr"/>
            <a:endParaRPr lang="fr-FR" sz="1400" b="1" dirty="0" smtClean="0"/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Pour </a:t>
            </a:r>
            <a:r>
              <a:rPr lang="fr-FR" sz="1400" b="1" dirty="0">
                <a:solidFill>
                  <a:srgbClr val="FF0000"/>
                </a:solidFill>
              </a:rPr>
              <a:t>se faire, le SNU se tient au quotidien à vos côtés afin de vous aider dans vos démarches (Mutations, Permutations, Réintégrations, toutes démarches RH etc…) </a:t>
            </a:r>
          </a:p>
          <a:p>
            <a:pPr algn="ctr"/>
            <a:r>
              <a:rPr lang="fr-FR" sz="1400" b="1" dirty="0" smtClean="0">
                <a:solidFill>
                  <a:srgbClr val="FF0000"/>
                </a:solidFill>
              </a:rPr>
              <a:t>N’hésitez pas à nous contacter, nos élus peuvent agir !</a:t>
            </a:r>
            <a:endParaRPr lang="fr-FR" sz="1400" b="1" dirty="0">
              <a:solidFill>
                <a:srgbClr val="FF0000"/>
              </a:solidFill>
            </a:endParaRPr>
          </a:p>
          <a:p>
            <a:endParaRPr lang="fr-FR" sz="1400" dirty="0"/>
          </a:p>
          <a:p>
            <a:endParaRPr lang="fr-FR" sz="1400" dirty="0" smtClean="0"/>
          </a:p>
          <a:p>
            <a:endParaRPr lang="fr-FR" sz="1400" dirty="0"/>
          </a:p>
        </p:txBody>
      </p:sp>
    </p:spTree>
    <p:extLst>
      <p:ext uri="{BB962C8B-B14F-4D97-AF65-F5344CB8AC3E}">
        <p14:creationId xmlns:p14="http://schemas.microsoft.com/office/powerpoint/2010/main" val="3598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04446" y="998938"/>
            <a:ext cx="45719" cy="52544"/>
          </a:xfrm>
        </p:spPr>
        <p:txBody>
          <a:bodyPr>
            <a:noAutofit/>
          </a:bodyPr>
          <a:lstStyle/>
          <a:p>
            <a:r>
              <a:rPr lang="fr-FR" sz="1600" b="1" dirty="0">
                <a:effectLst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 </a:t>
            </a: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5056888" y="1481885"/>
            <a:ext cx="3963859" cy="330638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1000" i="1" dirty="0"/>
              <a:t> </a:t>
            </a:r>
            <a:endParaRPr lang="fr-FR" sz="600" b="1" dirty="0">
              <a:solidFill>
                <a:schemeClr val="tx2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07934" y="4922870"/>
            <a:ext cx="4966109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fr-FR" sz="1600" b="1" dirty="0"/>
              <a:t>Coordonnées du Syndicat SNU Pole emploi : </a:t>
            </a:r>
            <a:r>
              <a:rPr lang="fr-FR" sz="1600" b="1" dirty="0" smtClean="0"/>
              <a:t> </a:t>
            </a:r>
            <a:r>
              <a:rPr lang="fr-FR" sz="1600" b="1" u="sng" dirty="0" smtClean="0">
                <a:hlinkClick r:id="rId2"/>
              </a:rPr>
              <a:t>syndicat.snu-hdf@pole-emploi.fr</a:t>
            </a:r>
            <a:r>
              <a:rPr lang="fr-FR" sz="1600" b="1" u="sng" dirty="0" smtClean="0"/>
              <a:t> / </a:t>
            </a:r>
            <a:r>
              <a:rPr lang="fr-FR" sz="1600" b="1" u="sng" dirty="0" smtClean="0">
                <a:hlinkClick r:id="rId3"/>
              </a:rPr>
              <a:t>http</a:t>
            </a:r>
            <a:r>
              <a:rPr lang="fr-FR" sz="1600" b="1" u="sng" dirty="0">
                <a:hlinkClick r:id="rId3"/>
              </a:rPr>
              <a:t>://snunpdcp.blog4ever.com/</a:t>
            </a:r>
            <a:r>
              <a:rPr lang="fr-FR" sz="1600" b="1" u="sng" dirty="0"/>
              <a:t> </a:t>
            </a:r>
            <a:endParaRPr lang="fr-FR" sz="1600" b="1" u="sng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 fontAlgn="base"/>
            <a:r>
              <a:rPr lang="fr-FR" sz="1600" b="1" dirty="0" smtClean="0"/>
              <a:t>Permanence </a:t>
            </a:r>
            <a:r>
              <a:rPr lang="fr-FR" sz="1600" b="1" dirty="0"/>
              <a:t>SNU HDF: </a:t>
            </a:r>
            <a:endParaRPr lang="fr-FR" sz="1600" b="1" dirty="0" smtClean="0"/>
          </a:p>
          <a:p>
            <a:pPr algn="ctr" fontAlgn="base"/>
            <a:r>
              <a:rPr lang="fr-FR" sz="1600" b="1" dirty="0" smtClean="0"/>
              <a:t>Villeneuve </a:t>
            </a:r>
            <a:r>
              <a:rPr lang="fr-FR" sz="1600" b="1" dirty="0"/>
              <a:t>d’Ascq : 03 28 76 14 </a:t>
            </a:r>
            <a:r>
              <a:rPr lang="fr-FR" sz="1600" b="1" dirty="0" smtClean="0"/>
              <a:t>30 </a:t>
            </a:r>
            <a:endParaRPr lang="fr-FR" sz="1600" b="1" dirty="0"/>
          </a:p>
          <a:p>
            <a:pPr algn="ctr" fontAlgn="base"/>
            <a:r>
              <a:rPr lang="fr-FR" sz="1600" b="1" dirty="0" smtClean="0"/>
              <a:t>Boves </a:t>
            </a:r>
            <a:r>
              <a:rPr lang="fr-FR" sz="1600" b="1" dirty="0"/>
              <a:t>: 03 22 53 56 08  </a:t>
            </a:r>
          </a:p>
          <a:p>
            <a:pPr algn="ctr" fontAlgn="base"/>
            <a:r>
              <a:rPr lang="fr-FR" sz="1600" b="1" u="sng" dirty="0">
                <a:solidFill>
                  <a:schemeClr val="tx2">
                    <a:lumMod val="60000"/>
                    <a:lumOff val="40000"/>
                  </a:schemeClr>
                </a:solidFill>
                <a:hlinkClick r:id="rId4"/>
              </a:rPr>
              <a:t>http://www.facebook.com/public/Snu-Hdf</a:t>
            </a:r>
            <a:endParaRPr lang="fr-FR" sz="1600" dirty="0"/>
          </a:p>
        </p:txBody>
      </p:sp>
      <p:pic>
        <p:nvPicPr>
          <p:cNvPr id="21" name="Picture 3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5396" y="6447745"/>
            <a:ext cx="273165" cy="2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 descr="En Israël un smiley a un sens juridique, et ce n'est pas un joke ...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6="http://schemas.microsoft.com/office/drawing/2014/main" xmlns="" xmlns:lc="http://schemas.openxmlformats.org/drawingml/2006/lockedCanvas" id="{1449D100-2E89-4213-960A-8C9C7E9D0BC6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61" y="6099048"/>
            <a:ext cx="628831" cy="479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388189" y="4768981"/>
            <a:ext cx="150845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Et n</a:t>
            </a:r>
            <a:r>
              <a:rPr lang="fr-FR" sz="1400" dirty="0">
                <a:solidFill>
                  <a:srgbClr val="000000"/>
                </a:solidFill>
                <a:latin typeface="Candara" panose="020E0502030303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fr-FR" sz="1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oubliez pas </a:t>
            </a:r>
            <a:endParaRPr lang="fr-FR" sz="1400" dirty="0"/>
          </a:p>
        </p:txBody>
      </p:sp>
      <p:pic>
        <p:nvPicPr>
          <p:cNvPr id="13" name="Image 12" descr="Vaccin contre la Covid-19 : ce qu'il faut savoir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645" y="5225721"/>
            <a:ext cx="915971" cy="60407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-4846320" y="427323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auto">
          <a:xfrm>
            <a:off x="-4540250" y="424546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450165" y="1872387"/>
            <a:ext cx="8678954" cy="12613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45720" algn="ctr">
              <a:lnSpc>
                <a:spcPct val="95000"/>
              </a:lnSpc>
              <a:spcBef>
                <a:spcPts val="1290"/>
              </a:spcBef>
              <a:spcAft>
                <a:spcPts val="800"/>
              </a:spcAft>
            </a:pPr>
            <a:r>
              <a:rPr lang="fr-FR" sz="1400" u="sng" dirty="0"/>
              <a:t>Le SNU Pôle Emploi FSU se bat pour défendre un statut public vivant et revendique </a:t>
            </a:r>
            <a:r>
              <a:rPr lang="fr-FR" sz="1400" dirty="0"/>
              <a:t>: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400" dirty="0"/>
              <a:t>Le respect du droit statutaire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400" dirty="0"/>
              <a:t>La reconnaissance de nos métiers et de nos missions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400" dirty="0"/>
              <a:t>Des experts en statut public dans chaque RH</a:t>
            </a:r>
          </a:p>
          <a:p>
            <a:pPr marL="342900" lvl="0" indent="-342900"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400" dirty="0"/>
              <a:t>Le rétablissement des prérogatives des CCPLU telles que nous les connaissions jusqu’à aujourd’hui.</a:t>
            </a:r>
          </a:p>
        </p:txBody>
      </p:sp>
      <p:sp>
        <p:nvSpPr>
          <p:cNvPr id="8" name="Rectangle 7"/>
          <p:cNvSpPr/>
          <p:nvPr/>
        </p:nvSpPr>
        <p:spPr>
          <a:xfrm>
            <a:off x="77159" y="3403006"/>
            <a:ext cx="8526554" cy="10710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ctr">
              <a:lnSpc>
                <a:spcPct val="106000"/>
              </a:lnSpc>
              <a:spcAft>
                <a:spcPts val="0"/>
              </a:spcAft>
            </a:pPr>
            <a:r>
              <a:rPr lang="fr-FR" sz="2000" b="1" dirty="0">
                <a:solidFill>
                  <a:srgbClr val="26863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C’est parce que nous sommes plus forts ensemble que nous pourrons continuer de faire vivre le statut des agents publics </a:t>
            </a:r>
            <a:endParaRPr lang="fr-FR" sz="2000" b="1" dirty="0" smtClean="0">
              <a:solidFill>
                <a:srgbClr val="26863D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fontAlgn="ctr">
              <a:lnSpc>
                <a:spcPct val="106000"/>
              </a:lnSpc>
              <a:spcAft>
                <a:spcPts val="0"/>
              </a:spcAft>
            </a:pPr>
            <a:r>
              <a:rPr lang="fr-FR" sz="2000" b="1" dirty="0" smtClean="0">
                <a:solidFill>
                  <a:srgbClr val="26863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fr-FR" sz="2000" b="1" dirty="0">
                <a:solidFill>
                  <a:srgbClr val="26863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Pôle </a:t>
            </a:r>
            <a:r>
              <a:rPr lang="fr-FR" sz="2000" b="1" dirty="0" smtClean="0">
                <a:solidFill>
                  <a:srgbClr val="26863D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emploi</a:t>
            </a:r>
            <a:endParaRPr lang="fr-FR" sz="2000" b="1" dirty="0">
              <a:solidFill>
                <a:srgbClr val="26863D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01168" y="320874"/>
            <a:ext cx="866562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b="1" u="sng" dirty="0">
                <a:solidFill>
                  <a:srgbClr val="FF0000"/>
                </a:solidFill>
              </a:rPr>
              <a:t>Alors votez SNU et faites votez SNU</a:t>
            </a:r>
            <a:endParaRPr lang="fr-FR" dirty="0">
              <a:solidFill>
                <a:srgbClr val="FF0000"/>
              </a:solidFill>
            </a:endParaRPr>
          </a:p>
          <a:p>
            <a:pPr lvl="0" algn="ctr"/>
            <a:r>
              <a:rPr lang="fr-FR" b="1" dirty="0">
                <a:solidFill>
                  <a:srgbClr val="FF0000"/>
                </a:solidFill>
              </a:rPr>
              <a:t>Pour que le SNU reste la première Organisation Syndicale dans ces nouvelles commissions paritaires qui seront les nôtres demain, derniers lieux d’expression et de défense des agents publics.</a:t>
            </a:r>
            <a:endParaRPr lang="fr-FR" dirty="0">
              <a:solidFill>
                <a:srgbClr val="FF0000"/>
              </a:solidFill>
            </a:endParaRPr>
          </a:p>
        </p:txBody>
      </p:sp>
      <p:pic>
        <p:nvPicPr>
          <p:cNvPr id="1026" name="Picture 2" descr="photo_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4043" y="4822263"/>
            <a:ext cx="2040875" cy="150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ectangle 22"/>
          <p:cNvSpPr/>
          <p:nvPr/>
        </p:nvSpPr>
        <p:spPr>
          <a:xfrm>
            <a:off x="6376821" y="6363540"/>
            <a:ext cx="2856429" cy="487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75"/>
              </a:spcAft>
            </a:pPr>
            <a:r>
              <a:rPr lang="fr-FR" sz="8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Une zone d’accueil très « seventies </a:t>
            </a:r>
            <a:r>
              <a:rPr lang="fr-FR" sz="800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» </a:t>
            </a:r>
          </a:p>
          <a:p>
            <a:pPr>
              <a:spcAft>
                <a:spcPts val="75"/>
              </a:spcAft>
            </a:pPr>
            <a:r>
              <a:rPr lang="fr-FR" sz="800" dirty="0" smtClean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Agence </a:t>
            </a:r>
            <a:r>
              <a:rPr lang="fr-FR" sz="8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« Professions artistiques et du spectacle »</a:t>
            </a:r>
            <a:endParaRPr lang="fr-FR" sz="8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75"/>
              </a:spcAft>
            </a:pPr>
            <a:r>
              <a:rPr lang="fr-FR" sz="800" dirty="0">
                <a:solidFill>
                  <a:srgbClr val="0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Paris, 67-71 rue Pigalle (9ème)</a:t>
            </a:r>
            <a:endParaRPr lang="fr-FR" sz="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7537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téléchargement.jpg"/>
          <p:cNvPicPr>
            <a:picLocks noGrp="1" noChangeAspect="1"/>
          </p:cNvPicPr>
          <p:nvPr>
            <p:ph sz="quarter" idx="13"/>
          </p:nvPr>
        </p:nvPicPr>
        <p:blipFill>
          <a:blip r:embed="rId2" cstate="print"/>
          <a:stretch>
            <a:fillRect/>
          </a:stretch>
        </p:blipFill>
        <p:spPr>
          <a:xfrm>
            <a:off x="3953165" y="637309"/>
            <a:ext cx="4516581" cy="5929745"/>
          </a:xfrm>
        </p:spPr>
      </p:pic>
      <p:sp>
        <p:nvSpPr>
          <p:cNvPr id="6" name="ZoneTexte 5"/>
          <p:cNvSpPr txBox="1"/>
          <p:nvPr/>
        </p:nvSpPr>
        <p:spPr>
          <a:xfrm rot="21197229">
            <a:off x="431494" y="1058291"/>
            <a:ext cx="3267220" cy="47566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solidFill>
                  <a:srgbClr val="FF0000"/>
                </a:solidFill>
              </a:rPr>
              <a:t>Votez pour la liste SNU TEFI Pôle emploi FSU</a:t>
            </a:r>
            <a:endParaRPr lang="fr-FR" dirty="0" smtClean="0">
              <a:solidFill>
                <a:srgbClr val="FF0000"/>
              </a:solidFill>
              <a:latin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Titulaires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</a:t>
            </a:r>
            <a:endParaRPr lang="fr-FR" b="1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fr-F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Ghalia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EL HADDIOUI (Wattrelos)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Bruno FLANDRIN (Arras)                              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Nadia LAMOUR (Creil Nogent)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fr-FR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Suppléant-e-s   </a:t>
            </a: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fr-F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Valérie GIRAULT (Saint Martin les Boulogne)                 </a:t>
            </a:r>
            <a:endParaRPr lang="fr-FR" b="1" dirty="0" smtClean="0"/>
          </a:p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Christophe LEMBRE (Lens Gare)</a:t>
            </a:r>
          </a:p>
          <a:p>
            <a:r>
              <a:rPr lang="fr-FR" dirty="0" smtClean="0">
                <a:latin typeface="Calibri" pitchFamily="34" charset="0"/>
                <a:cs typeface="Calibri" pitchFamily="34" charset="0"/>
              </a:rPr>
              <a:t>Stéphanie GOBERT (Creil Nogent)</a:t>
            </a:r>
          </a:p>
          <a:p>
            <a:endParaRPr lang="fr-FR" b="1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pothicaire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3215</TotalTime>
  <Words>520</Words>
  <Application>Microsoft Office PowerPoint</Application>
  <PresentationFormat>Affichage à l'écran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Vagues</vt:lpstr>
      <vt:lpstr>             L’Echo Public n°23 Spécial Election Agents Publics </vt:lpstr>
      <vt:lpstr>             L’Echo Public n°23 Spécial Election Agents Publics </vt:lpstr>
      <vt:lpstr>             L’Echo Public n°23 Spécial Election Agents Publics </vt:lpstr>
      <vt:lpstr>             L’Echo Public n°23 Spécial Election Agents Publics </vt:lpstr>
      <vt:lpstr> </vt:lpstr>
      <vt:lpstr>Présentation PowerPoint</vt:lpstr>
    </vt:vector>
  </TitlesOfParts>
  <Company>Pôle Emploi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REMY Catherine</dc:creator>
  <cp:lastModifiedBy>BROUTIN Herve</cp:lastModifiedBy>
  <cp:revision>212</cp:revision>
  <cp:lastPrinted>2020-06-15T10:40:42Z</cp:lastPrinted>
  <dcterms:created xsi:type="dcterms:W3CDTF">2018-12-27T10:04:13Z</dcterms:created>
  <dcterms:modified xsi:type="dcterms:W3CDTF">2021-09-21T09:09:06Z</dcterms:modified>
</cp:coreProperties>
</file>