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0" r:id="rId2"/>
    <p:sldId id="264" r:id="rId3"/>
  </p:sldIdLst>
  <p:sldSz cx="9144000" cy="6858000" type="screen4x3"/>
  <p:notesSz cx="6648450" cy="97742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0000"/>
    <a:srgbClr val="31FB44"/>
    <a:srgbClr val="05AFAB"/>
    <a:srgbClr val="8CFCF9"/>
    <a:srgbClr val="0A77BA"/>
    <a:srgbClr val="21518B"/>
    <a:srgbClr val="193D69"/>
    <a:srgbClr val="FE9802"/>
    <a:srgbClr val="2B9544"/>
    <a:srgbClr val="26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374" autoAdjust="0"/>
  </p:normalViewPr>
  <p:slideViewPr>
    <p:cSldViewPr snapToGrid="0" snapToObjects="1">
      <p:cViewPr>
        <p:scale>
          <a:sx n="114" d="100"/>
          <a:sy n="114" d="100"/>
        </p:scale>
        <p:origin x="-13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263A7-1EED-4D30-996E-12F6026480BC}" type="slidenum">
              <a:rPr lang="fr-FR" smtClean="0"/>
              <a:pPr/>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263A7-1EED-4D30-996E-12F6026480BC}" type="slidenum">
              <a:rPr lang="fr-FR" smtClean="0"/>
              <a:pPr/>
              <a:t>‹N°›</a:t>
            </a:fld>
            <a:endParaRPr lang="fr-FR"/>
          </a:p>
        </p:txBody>
      </p:sp>
      <p:sp>
        <p:nvSpPr>
          <p:cNvPr id="7" name="Title 6"/>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5" name="Date Placeholder 4"/>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263A7-1EED-4D30-996E-12F6026480BC}" type="slidenum">
              <a:rPr lang="fr-FR" smtClean="0"/>
              <a:pPr/>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79263A7-1EED-4D30-996E-12F6026480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263A7-1EED-4D30-996E-12F6026480BC}" type="slidenum">
              <a:rPr lang="fr-FR" smtClean="0"/>
              <a:pPr/>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5A8551A-8A0E-4264-94F5-902636E0EB13}" type="datetimeFigureOut">
              <a:rPr lang="fr-FR" smtClean="0"/>
              <a:pPr/>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263A7-1EED-4D30-996E-12F6026480BC}" type="slidenum">
              <a:rPr lang="fr-FR" smtClean="0"/>
              <a:pPr/>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5A8551A-8A0E-4264-94F5-902636E0EB13}" type="datetimeFigureOut">
              <a:rPr lang="fr-FR" smtClean="0"/>
              <a:pPr/>
              <a:t>23/04/2021</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79263A7-1EED-4D30-996E-12F6026480BC}" type="slidenum">
              <a:rPr lang="fr-FR" smtClean="0"/>
              <a:pPr/>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nunpdcp.blog4ever.com/" TargetMode="External"/><Relationship Id="rId7" Type="http://schemas.openxmlformats.org/officeDocument/2006/relationships/image" Target="../media/image6.png"/><Relationship Id="rId2" Type="http://schemas.openxmlformats.org/officeDocument/2006/relationships/hyperlink" Target="mailto:syndicat.snu-hdf@pole-emploi.fr" TargetMode="Externa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http://alice.anpe.fr/idf/site/images_juin08/puce_verte.gif" TargetMode="External"/><Relationship Id="rId4" Type="http://schemas.openxmlformats.org/officeDocument/2006/relationships/hyperlink" Target="http://www.facebook.com/public/Snu-Hdf" TargetMode="External"/><Relationship Id="rId9"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contenu 2"/>
          <p:cNvSpPr>
            <a:spLocks noGrp="1"/>
          </p:cNvSpPr>
          <p:nvPr>
            <p:ph sz="quarter" idx="13"/>
          </p:nvPr>
        </p:nvSpPr>
        <p:spPr>
          <a:xfrm>
            <a:off x="200373" y="1353997"/>
            <a:ext cx="8605299" cy="5378102"/>
          </a:xfrm>
          <a:noFill/>
          <a:ln w="22225">
            <a:solidFill>
              <a:schemeClr val="accent3">
                <a:lumMod val="75000"/>
              </a:schemeClr>
            </a:solidFill>
            <a:round/>
          </a:ln>
          <a:effectLst/>
          <a:scene3d>
            <a:camera prst="orthographicFront"/>
            <a:lightRig rig="threePt" dir="t"/>
          </a:scene3d>
          <a:sp3d>
            <a:bevelT/>
          </a:sp3d>
        </p:spPr>
        <p:txBody>
          <a:bodyPr>
            <a:noAutofit/>
          </a:bodyPr>
          <a:lstStyle/>
          <a:p>
            <a:pPr marL="0" indent="0">
              <a:spcBef>
                <a:spcPts val="0"/>
              </a:spcBef>
              <a:buNone/>
            </a:pPr>
            <a:endParaRPr lang="fr-FR" sz="1400" dirty="0"/>
          </a:p>
          <a:p>
            <a:pPr marL="0" indent="0">
              <a:spcBef>
                <a:spcPts val="0"/>
              </a:spcBef>
              <a:buNone/>
            </a:pPr>
            <a:endParaRPr lang="fr-FR" sz="1400" dirty="0" smtClean="0"/>
          </a:p>
          <a:p>
            <a:pPr marL="0" indent="0">
              <a:spcBef>
                <a:spcPts val="0"/>
              </a:spcBef>
              <a:buNone/>
            </a:pPr>
            <a:endParaRPr lang="fr-FR" sz="1400" dirty="0"/>
          </a:p>
          <a:p>
            <a:pPr marL="0" indent="0">
              <a:spcBef>
                <a:spcPts val="0"/>
              </a:spcBef>
              <a:buNone/>
            </a:pPr>
            <a:endParaRPr lang="fr-FR" sz="1400" dirty="0" smtClean="0"/>
          </a:p>
          <a:p>
            <a:pPr marL="0" indent="0">
              <a:spcBef>
                <a:spcPts val="0"/>
              </a:spcBef>
              <a:buNone/>
            </a:pPr>
            <a:endParaRPr lang="fr-FR" sz="1400" dirty="0" smtClean="0"/>
          </a:p>
          <a:p>
            <a:pPr marL="0" indent="0">
              <a:spcBef>
                <a:spcPts val="0"/>
              </a:spcBef>
              <a:buNone/>
            </a:pPr>
            <a:endParaRPr lang="fr-FR" sz="1400" dirty="0" smtClean="0"/>
          </a:p>
          <a:p>
            <a:pPr marL="0" indent="0">
              <a:spcBef>
                <a:spcPts val="0"/>
              </a:spcBef>
              <a:buNone/>
            </a:pPr>
            <a:endParaRPr lang="fr-FR" sz="1400" dirty="0"/>
          </a:p>
        </p:txBody>
      </p:sp>
      <p:sp>
        <p:nvSpPr>
          <p:cNvPr id="2" name="Titre 1"/>
          <p:cNvSpPr>
            <a:spLocks noGrp="1"/>
          </p:cNvSpPr>
          <p:nvPr>
            <p:ph type="title"/>
          </p:nvPr>
        </p:nvSpPr>
        <p:spPr>
          <a:xfrm>
            <a:off x="1718582" y="332835"/>
            <a:ext cx="5085895" cy="782001"/>
          </a:xfrm>
        </p:spPr>
        <p:txBody>
          <a:bodyPr>
            <a:noAutofit/>
          </a:bodyPr>
          <a:lstStyle/>
          <a:p>
            <a:pPr algn="l"/>
            <a:r>
              <a:rPr lang="fr-FR" sz="2400" b="1" dirty="0" smtClean="0">
                <a:effectLst>
                  <a:outerShdw blurRad="60007" dist="310007" dir="7680000" sy="30000" kx="1300200" algn="ctr" rotWithShape="0">
                    <a:prstClr val="black">
                      <a:alpha val="32000"/>
                    </a:prstClr>
                  </a:outerShdw>
                </a:effectLst>
              </a:rPr>
              <a:t>             L’Echo </a:t>
            </a:r>
            <a:r>
              <a:rPr lang="fr-FR" sz="2400" b="1" dirty="0">
                <a:effectLst>
                  <a:outerShdw blurRad="60007" dist="310007" dir="7680000" sy="30000" kx="1300200" algn="ctr" rotWithShape="0">
                    <a:prstClr val="black">
                      <a:alpha val="32000"/>
                    </a:prstClr>
                  </a:outerShdw>
                </a:effectLst>
              </a:rPr>
              <a:t>P</a:t>
            </a:r>
            <a:r>
              <a:rPr lang="fr-FR" sz="2400" b="1" dirty="0" smtClean="0">
                <a:effectLst>
                  <a:outerShdw blurRad="60007" dist="310007" dir="7680000" sy="30000" kx="1300200" algn="ctr" rotWithShape="0">
                    <a:prstClr val="black">
                      <a:alpha val="32000"/>
                    </a:prstClr>
                  </a:outerShdw>
                </a:effectLst>
              </a:rPr>
              <a:t>ublic n°21</a:t>
            </a:r>
            <a:br>
              <a:rPr lang="fr-FR" sz="2400" b="1" dirty="0" smtClean="0">
                <a:effectLst>
                  <a:outerShdw blurRad="60007" dist="310007" dir="7680000" sy="30000" kx="1300200" algn="ctr" rotWithShape="0">
                    <a:prstClr val="black">
                      <a:alpha val="32000"/>
                    </a:prstClr>
                  </a:outerShdw>
                </a:effectLst>
              </a:rPr>
            </a:br>
            <a:r>
              <a:rPr lang="fr-FR" sz="2400" b="1" dirty="0" smtClean="0">
                <a:effectLst>
                  <a:outerShdw blurRad="60007" dist="310007" dir="7680000" sy="30000" kx="1300200" algn="ctr" rotWithShape="0">
                    <a:prstClr val="black">
                      <a:alpha val="32000"/>
                    </a:prstClr>
                  </a:outerShdw>
                </a:effectLst>
              </a:rPr>
              <a:t>                                   Spécial</a:t>
            </a:r>
            <a:endParaRPr lang="fr-FR" sz="2400" b="1" dirty="0">
              <a:effectLst>
                <a:outerShdw blurRad="60007" dist="310007" dir="7680000" sy="30000" kx="1300200" algn="ctr" rotWithShape="0">
                  <a:prstClr val="black">
                    <a:alpha val="32000"/>
                  </a:prstClr>
                </a:outerShdw>
              </a:effectLst>
            </a:endParaRPr>
          </a:p>
        </p:txBody>
      </p:sp>
      <p:pic>
        <p:nvPicPr>
          <p:cNvPr id="5"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369" y="312400"/>
            <a:ext cx="991565" cy="8228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ZoneTexte 5"/>
          <p:cNvSpPr txBox="1"/>
          <p:nvPr/>
        </p:nvSpPr>
        <p:spPr>
          <a:xfrm>
            <a:off x="7051855" y="432809"/>
            <a:ext cx="1753817" cy="517770"/>
          </a:xfrm>
          <a:prstGeom prst="rect">
            <a:avLst/>
          </a:prstGeom>
          <a:noFill/>
          <a:ln w="22225">
            <a:noFill/>
            <a:round/>
          </a:ln>
          <a:effectLst/>
          <a:scene3d>
            <a:camera prst="orthographicFront"/>
            <a:lightRig rig="threePt" dir="t"/>
          </a:scene3d>
          <a:sp3d>
            <a:bevelT/>
          </a:sp3d>
        </p:spPr>
        <p:txBody>
          <a:bodyPr vert="horz" lIns="91440" tIns="45720" rIns="91440" bIns="45720" rtlCol="0">
            <a:noAutofit/>
          </a:bodyPr>
          <a:lstStyle>
            <a:defPPr>
              <a:defRPr lang="fr-FR"/>
            </a:defPPr>
            <a:lvl1pPr indent="0" algn="ctr">
              <a:lnSpc>
                <a:spcPct val="90000"/>
              </a:lnSpc>
              <a:spcBef>
                <a:spcPct val="20000"/>
              </a:spcBef>
              <a:buClr>
                <a:schemeClr val="accent1"/>
              </a:buClr>
              <a:buSzPct val="100000"/>
              <a:buFont typeface="Symbol" pitchFamily="18" charset="2"/>
              <a:buNone/>
              <a:defRPr sz="1400">
                <a:solidFill>
                  <a:schemeClr val="tx2"/>
                </a:solidFill>
              </a:defRPr>
            </a:lvl1pPr>
            <a:lvl2pPr marL="576263" indent="-274320">
              <a:spcBef>
                <a:spcPct val="20000"/>
              </a:spcBef>
              <a:buClr>
                <a:schemeClr val="accent1"/>
              </a:buClr>
              <a:buSzPct val="100000"/>
              <a:buFont typeface="Symbol" pitchFamily="18" charset="2"/>
              <a:buChar char=""/>
              <a:defRPr sz="2200">
                <a:solidFill>
                  <a:schemeClr val="tx2"/>
                </a:solidFill>
              </a:defRPr>
            </a:lvl2pPr>
            <a:lvl3pPr marL="855663" indent="-228600">
              <a:spcBef>
                <a:spcPct val="20000"/>
              </a:spcBef>
              <a:buClr>
                <a:schemeClr val="accent1"/>
              </a:buClr>
              <a:buSzPct val="100000"/>
              <a:buFont typeface="Symbol" pitchFamily="18" charset="2"/>
              <a:buChar char=""/>
              <a:defRPr sz="2000">
                <a:solidFill>
                  <a:schemeClr val="tx2"/>
                </a:solidFill>
              </a:defRPr>
            </a:lvl3pPr>
            <a:lvl4pPr marL="1143000" indent="-228600">
              <a:spcBef>
                <a:spcPct val="20000"/>
              </a:spcBef>
              <a:buClr>
                <a:schemeClr val="accent1"/>
              </a:buClr>
              <a:buSzPct val="100000"/>
              <a:buFont typeface="Symbol" pitchFamily="18" charset="2"/>
              <a:buChar char=""/>
              <a:defRPr>
                <a:solidFill>
                  <a:schemeClr val="tx2"/>
                </a:solidFill>
              </a:defRPr>
            </a:lvl4pPr>
            <a:lvl5pPr marL="1463040" indent="-228600">
              <a:spcBef>
                <a:spcPct val="20000"/>
              </a:spcBef>
              <a:buClr>
                <a:schemeClr val="accent1"/>
              </a:buClr>
              <a:buSzPct val="100000"/>
              <a:buFont typeface="Symbol" pitchFamily="18" charset="2"/>
              <a:buChar char=""/>
              <a:defRPr sz="1600">
                <a:solidFill>
                  <a:schemeClr val="tx2"/>
                </a:solidFill>
              </a:defRPr>
            </a:lvl5pPr>
            <a:lvl6pPr marL="1783080" indent="-228600">
              <a:spcBef>
                <a:spcPts val="384"/>
              </a:spcBef>
              <a:buClr>
                <a:schemeClr val="accent1"/>
              </a:buClr>
              <a:buFont typeface="Symbol" pitchFamily="18" charset="2"/>
              <a:buChar char="*"/>
              <a:defRPr sz="1400">
                <a:solidFill>
                  <a:schemeClr val="tx2"/>
                </a:solidFill>
              </a:defRPr>
            </a:lvl6pPr>
            <a:lvl7pPr marL="2103120" indent="-228600">
              <a:spcBef>
                <a:spcPts val="384"/>
              </a:spcBef>
              <a:buClr>
                <a:schemeClr val="accent1"/>
              </a:buClr>
              <a:buFont typeface="Symbol" pitchFamily="18" charset="2"/>
              <a:buChar char="*"/>
              <a:defRPr sz="1400">
                <a:solidFill>
                  <a:schemeClr val="tx2"/>
                </a:solidFill>
              </a:defRPr>
            </a:lvl7pPr>
            <a:lvl8pPr marL="2423160" indent="-228600">
              <a:spcBef>
                <a:spcPts val="384"/>
              </a:spcBef>
              <a:buClr>
                <a:schemeClr val="accent1"/>
              </a:buClr>
              <a:buFont typeface="Symbol" pitchFamily="18" charset="2"/>
              <a:buChar char="*"/>
              <a:defRPr sz="1400">
                <a:solidFill>
                  <a:schemeClr val="tx2"/>
                </a:solidFill>
              </a:defRPr>
            </a:lvl8pPr>
            <a:lvl9pPr marL="2743200" indent="-228600">
              <a:spcBef>
                <a:spcPts val="384"/>
              </a:spcBef>
              <a:buClr>
                <a:schemeClr val="accent1"/>
              </a:buClr>
              <a:buFont typeface="Symbol" pitchFamily="18" charset="2"/>
              <a:buChar char="*"/>
              <a:defRPr sz="1400">
                <a:solidFill>
                  <a:schemeClr val="tx2"/>
                </a:solidFill>
              </a:defRPr>
            </a:lvl9pPr>
          </a:lstStyle>
          <a:p>
            <a:r>
              <a:rPr lang="fr-FR" sz="1800" b="1" dirty="0" smtClean="0"/>
              <a:t>Avril 2021</a:t>
            </a:r>
            <a:endParaRPr lang="fr-FR" sz="1800" b="1" dirty="0"/>
          </a:p>
        </p:txBody>
      </p:sp>
      <p:sp>
        <p:nvSpPr>
          <p:cNvPr id="7"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3" name="Image 12" descr="Refus de prime : comment aider le salarié à faire valoir ses droits ?"/>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5984" y="649273"/>
            <a:ext cx="1118438" cy="446878"/>
          </a:xfrm>
          <a:prstGeom prst="rect">
            <a:avLst/>
          </a:prstGeom>
          <a:noFill/>
          <a:ln>
            <a:noFill/>
          </a:ln>
        </p:spPr>
      </p:pic>
      <p:sp>
        <p:nvSpPr>
          <p:cNvPr id="8" name="Rectangle 7"/>
          <p:cNvSpPr/>
          <p:nvPr/>
        </p:nvSpPr>
        <p:spPr>
          <a:xfrm>
            <a:off x="283464" y="1353997"/>
            <a:ext cx="8577072" cy="5479962"/>
          </a:xfrm>
          <a:prstGeom prst="rect">
            <a:avLst/>
          </a:prstGeom>
        </p:spPr>
        <p:txBody>
          <a:bodyPr wrap="square">
            <a:spAutoFit/>
          </a:bodyPr>
          <a:lstStyle/>
          <a:p>
            <a:pPr>
              <a:lnSpc>
                <a:spcPct val="107000"/>
              </a:lnSpc>
              <a:spcAft>
                <a:spcPts val="800"/>
              </a:spcAft>
            </a:pP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La Prime </a:t>
            </a: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de </a:t>
            </a: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fonction mensuelle : </a:t>
            </a:r>
            <a:r>
              <a:rPr lang="fr-FR" sz="1400" dirty="0">
                <a:latin typeface="Calibri" panose="020F0502020204030204" pitchFamily="34" charset="0"/>
                <a:ea typeface="Calibri" panose="020F0502020204030204" pitchFamily="34" charset="0"/>
                <a:cs typeface="Times New Roman" panose="02020603050405020304" pitchFamily="18" charset="0"/>
              </a:rPr>
              <a:t>e</a:t>
            </a:r>
            <a:r>
              <a:rPr lang="fr-FR" sz="1400" dirty="0" smtClean="0">
                <a:latin typeface="Calibri" panose="020F0502020204030204" pitchFamily="34" charset="0"/>
                <a:ea typeface="Calibri" panose="020F0502020204030204" pitchFamily="34" charset="0"/>
                <a:cs typeface="Times New Roman" panose="02020603050405020304" pitchFamily="18" charset="0"/>
              </a:rPr>
              <a:t>lle </a:t>
            </a:r>
            <a:r>
              <a:rPr lang="fr-FR" sz="1400" dirty="0">
                <a:latin typeface="Calibri" panose="020F0502020204030204" pitchFamily="34" charset="0"/>
                <a:ea typeface="Calibri" panose="020F0502020204030204" pitchFamily="34" charset="0"/>
                <a:cs typeface="Times New Roman" panose="02020603050405020304" pitchFamily="18" charset="0"/>
              </a:rPr>
              <a:t>comprend une part fixe (PF) et une part </a:t>
            </a:r>
            <a:r>
              <a:rPr lang="fr-FR" sz="1400" dirty="0" smtClean="0">
                <a:latin typeface="Calibri" panose="020F0502020204030204" pitchFamily="34" charset="0"/>
                <a:ea typeface="Calibri" panose="020F0502020204030204" pitchFamily="34" charset="0"/>
                <a:cs typeface="Times New Roman" panose="02020603050405020304" pitchFamily="18" charset="0"/>
              </a:rPr>
              <a:t>variable (PV</a:t>
            </a:r>
            <a:r>
              <a:rPr lang="fr-FR" sz="1400" dirty="0">
                <a:latin typeface="Calibri" panose="020F0502020204030204" pitchFamily="34" charset="0"/>
                <a:ea typeface="Calibri" panose="020F0502020204030204" pitchFamily="34" charset="0"/>
                <a:cs typeface="Times New Roman" panose="02020603050405020304" pitchFamily="18" charset="0"/>
              </a:rPr>
              <a:t>), liée à la présence effective et indexée sur la valeur du point </a:t>
            </a:r>
            <a:r>
              <a:rPr lang="fr-FR" sz="1400" dirty="0" smtClean="0">
                <a:latin typeface="Calibri" panose="020F0502020204030204" pitchFamily="34" charset="0"/>
                <a:ea typeface="Calibri" panose="020F0502020204030204" pitchFamily="34" charset="0"/>
                <a:cs typeface="Times New Roman" panose="02020603050405020304" pitchFamily="18" charset="0"/>
              </a:rPr>
              <a:t>d’indice (4,686 €) </a:t>
            </a:r>
          </a:p>
          <a:p>
            <a:pPr>
              <a:lnSpc>
                <a:spcPct val="107000"/>
              </a:lnSpc>
              <a:spcAft>
                <a:spcPts val="800"/>
              </a:spcAft>
            </a:pP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La P</a:t>
            </a: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rime </a:t>
            </a: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variable (dite parts variables individualisées - P.V.I)  : </a:t>
            </a:r>
            <a:r>
              <a:rPr lang="fr-FR" sz="1400" dirty="0" smtClean="0">
                <a:latin typeface="Calibri" panose="020F0502020204030204" pitchFamily="34" charset="0"/>
                <a:ea typeface="Calibri" panose="020F0502020204030204" pitchFamily="34" charset="0"/>
                <a:cs typeface="Times New Roman" panose="02020603050405020304" pitchFamily="18" charset="0"/>
              </a:rPr>
              <a:t>elle peut </a:t>
            </a:r>
            <a:r>
              <a:rPr lang="fr-FR" sz="1400" dirty="0">
                <a:latin typeface="Calibri" panose="020F0502020204030204" pitchFamily="34" charset="0"/>
                <a:ea typeface="Calibri" panose="020F0502020204030204" pitchFamily="34" charset="0"/>
                <a:cs typeface="Times New Roman" panose="02020603050405020304" pitchFamily="18" charset="0"/>
              </a:rPr>
              <a:t>être attribuée en juin et décembre de chaque </a:t>
            </a:r>
            <a:r>
              <a:rPr lang="fr-FR" sz="1400" dirty="0" smtClean="0">
                <a:latin typeface="Calibri" panose="020F0502020204030204" pitchFamily="34" charset="0"/>
                <a:ea typeface="Calibri" panose="020F0502020204030204" pitchFamily="34" charset="0"/>
                <a:cs typeface="Times New Roman" panose="02020603050405020304" pitchFamily="18" charset="0"/>
              </a:rPr>
              <a:t>année. Elle </a:t>
            </a:r>
            <a:r>
              <a:rPr lang="fr-FR" sz="1400" dirty="0">
                <a:latin typeface="Calibri" panose="020F0502020204030204" pitchFamily="34" charset="0"/>
                <a:ea typeface="Calibri" panose="020F0502020204030204" pitchFamily="34" charset="0"/>
                <a:cs typeface="Times New Roman" panose="02020603050405020304" pitchFamily="18" charset="0"/>
              </a:rPr>
              <a:t>est accordée en nombre de parts, allant de 0 à </a:t>
            </a:r>
            <a:r>
              <a:rPr lang="fr-FR" sz="1400" dirty="0" smtClean="0">
                <a:latin typeface="Calibri" panose="020F0502020204030204" pitchFamily="34" charset="0"/>
                <a:ea typeface="Calibri" panose="020F0502020204030204" pitchFamily="34" charset="0"/>
                <a:cs typeface="Times New Roman" panose="02020603050405020304" pitchFamily="18" charset="0"/>
              </a:rPr>
              <a:t>3</a:t>
            </a:r>
          </a:p>
          <a:p>
            <a:pPr marL="342900" lvl="0" indent="-342900">
              <a:lnSpc>
                <a:spcPct val="107000"/>
              </a:lnSpc>
              <a:spcAft>
                <a:spcPts val="200"/>
              </a:spcAft>
              <a:buSzPts val="1000"/>
              <a:buFont typeface="Wingdings" panose="05000000000000000000" pitchFamily="2" charset="2"/>
              <a:buChar char="Ø"/>
              <a:tabLst>
                <a:tab pos="457200" algn="l"/>
              </a:tabLst>
            </a:pPr>
            <a:r>
              <a:rPr lang="fr-FR" sz="1400" dirty="0" smtClean="0">
                <a:latin typeface="Calibri" panose="020F0502020204030204" pitchFamily="34" charset="0"/>
                <a:ea typeface="Calibri" panose="020F0502020204030204" pitchFamily="34" charset="0"/>
                <a:cs typeface="Times New Roman" panose="02020603050405020304" pitchFamily="18" charset="0"/>
              </a:rPr>
              <a:t>0 Fraction correspond à une manière de servir normale</a:t>
            </a:r>
          </a:p>
          <a:p>
            <a:pPr marL="342900" lvl="0" indent="-342900">
              <a:lnSpc>
                <a:spcPct val="107000"/>
              </a:lnSpc>
              <a:spcAft>
                <a:spcPts val="200"/>
              </a:spcAft>
              <a:buSzPts val="1000"/>
              <a:buFont typeface="Wingdings" panose="05000000000000000000" pitchFamily="2" charset="2"/>
              <a:buChar char="Ø"/>
              <a:tabLst>
                <a:tab pos="457200" algn="l"/>
              </a:tabLst>
            </a:pPr>
            <a:r>
              <a:rPr lang="fr-FR" sz="1400" dirty="0" smtClean="0">
                <a:latin typeface="Calibri" panose="020F0502020204030204" pitchFamily="34" charset="0"/>
                <a:ea typeface="Calibri" panose="020F0502020204030204" pitchFamily="34" charset="0"/>
                <a:cs typeface="Times New Roman" panose="02020603050405020304" pitchFamily="18" charset="0"/>
              </a:rPr>
              <a:t>1 </a:t>
            </a:r>
            <a:r>
              <a:rPr lang="fr-FR" sz="1400" dirty="0">
                <a:latin typeface="Calibri" panose="020F0502020204030204" pitchFamily="34" charset="0"/>
                <a:ea typeface="Calibri" panose="020F0502020204030204" pitchFamily="34" charset="0"/>
                <a:cs typeface="Times New Roman" panose="02020603050405020304" pitchFamily="18" charset="0"/>
              </a:rPr>
              <a:t>fraction correspond à une manière de servir très satisfaisante</a:t>
            </a:r>
          </a:p>
          <a:p>
            <a:pPr marL="342900" lvl="0" indent="-342900">
              <a:lnSpc>
                <a:spcPct val="107000"/>
              </a:lnSpc>
              <a:spcAft>
                <a:spcPts val="200"/>
              </a:spcAft>
              <a:buSzPts val="1000"/>
              <a:buFont typeface="Wingdings" panose="05000000000000000000" pitchFamily="2" charset="2"/>
              <a:buChar char="Ø"/>
              <a:tabLst>
                <a:tab pos="457200" algn="l"/>
              </a:tabLst>
            </a:pPr>
            <a:r>
              <a:rPr lang="fr-FR" sz="1400" dirty="0">
                <a:latin typeface="Calibri" panose="020F0502020204030204" pitchFamily="34" charset="0"/>
                <a:ea typeface="Calibri" panose="020F0502020204030204" pitchFamily="34" charset="0"/>
                <a:cs typeface="Times New Roman" panose="02020603050405020304" pitchFamily="18" charset="0"/>
              </a:rPr>
              <a:t>2 fractions correspondent à une manière de servir à souligner particulièrement</a:t>
            </a:r>
          </a:p>
          <a:p>
            <a:pPr marL="342900" lvl="0" indent="-342900">
              <a:lnSpc>
                <a:spcPct val="107000"/>
              </a:lnSpc>
              <a:spcAft>
                <a:spcPts val="200"/>
              </a:spcAft>
              <a:buSzPts val="1000"/>
              <a:buFont typeface="Wingdings" panose="05000000000000000000" pitchFamily="2" charset="2"/>
              <a:buChar char="Ø"/>
              <a:tabLst>
                <a:tab pos="457200" algn="l"/>
              </a:tabLst>
            </a:pPr>
            <a:r>
              <a:rPr lang="fr-FR" sz="1400" dirty="0">
                <a:latin typeface="Calibri" panose="020F0502020204030204" pitchFamily="34" charset="0"/>
                <a:ea typeface="Calibri" panose="020F0502020204030204" pitchFamily="34" charset="0"/>
                <a:cs typeface="Times New Roman" panose="02020603050405020304" pitchFamily="18" charset="0"/>
              </a:rPr>
              <a:t>3 fractions correspondent à une manière de servir </a:t>
            </a:r>
            <a:r>
              <a:rPr lang="fr-FR" sz="1400" dirty="0" smtClean="0">
                <a:latin typeface="Calibri" panose="020F0502020204030204" pitchFamily="34" charset="0"/>
                <a:ea typeface="Calibri" panose="020F0502020204030204" pitchFamily="34" charset="0"/>
                <a:cs typeface="Times New Roman" panose="02020603050405020304" pitchFamily="18" charset="0"/>
              </a:rPr>
              <a:t>exceptionnelle</a:t>
            </a:r>
          </a:p>
          <a:p>
            <a:pPr lvl="0">
              <a:lnSpc>
                <a:spcPct val="0"/>
              </a:lnSpc>
              <a:spcAft>
                <a:spcPts val="600"/>
              </a:spcAft>
              <a:buSzPts val="1000"/>
              <a:tabLst>
                <a:tab pos="457200" algn="l"/>
              </a:tabLst>
            </a:pP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La Prime d’intéressement CCV </a:t>
            </a: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elle est versée </a:t>
            </a:r>
            <a:r>
              <a:rPr lang="fr-FR" sz="1400" dirty="0">
                <a:latin typeface="Calibri" panose="020F0502020204030204" pitchFamily="34" charset="0"/>
                <a:ea typeface="Calibri" panose="020F0502020204030204" pitchFamily="34" charset="0"/>
                <a:cs typeface="Times New Roman" panose="02020603050405020304" pitchFamily="18" charset="0"/>
              </a:rPr>
              <a:t>au mois de mars et son montant est fonction de l’atteinte des objectifs nationaux de Pôle </a:t>
            </a:r>
            <a:r>
              <a:rPr lang="fr-FR" sz="1400" dirty="0" smtClean="0">
                <a:latin typeface="Calibri" panose="020F0502020204030204" pitchFamily="34" charset="0"/>
                <a:ea typeface="Calibri" panose="020F0502020204030204" pitchFamily="34" charset="0"/>
                <a:cs typeface="Times New Roman" panose="02020603050405020304" pitchFamily="18" charset="0"/>
              </a:rPr>
              <a:t>emploi, puis d’objectifs régionaux </a:t>
            </a:r>
            <a:r>
              <a:rPr lang="fr-FR" sz="1400" dirty="0">
                <a:latin typeface="Calibri" panose="020F0502020204030204" pitchFamily="34" charset="0"/>
                <a:ea typeface="Calibri" panose="020F0502020204030204" pitchFamily="34" charset="0"/>
                <a:cs typeface="Times New Roman" panose="02020603050405020304" pitchFamily="18" charset="0"/>
              </a:rPr>
              <a:t>et </a:t>
            </a:r>
            <a:r>
              <a:rPr lang="fr-FR" sz="1400" dirty="0" smtClean="0">
                <a:latin typeface="Calibri" panose="020F0502020204030204" pitchFamily="34" charset="0"/>
                <a:ea typeface="Calibri" panose="020F0502020204030204" pitchFamily="34" charset="0"/>
                <a:cs typeface="Times New Roman" panose="02020603050405020304" pitchFamily="18" charset="0"/>
              </a:rPr>
              <a:t>enfin de </a:t>
            </a:r>
            <a:r>
              <a:rPr lang="fr-FR" sz="1400" dirty="0">
                <a:latin typeface="Calibri" panose="020F0502020204030204" pitchFamily="34" charset="0"/>
                <a:ea typeface="Calibri" panose="020F0502020204030204" pitchFamily="34" charset="0"/>
                <a:cs typeface="Times New Roman" panose="02020603050405020304" pitchFamily="18" charset="0"/>
              </a:rPr>
              <a:t>ceux fixés par bassin d’emplois aux </a:t>
            </a:r>
            <a:r>
              <a:rPr lang="fr-FR" sz="1400" dirty="0" smtClean="0">
                <a:latin typeface="Calibri" panose="020F0502020204030204" pitchFamily="34" charset="0"/>
                <a:ea typeface="Calibri" panose="020F0502020204030204" pitchFamily="34" charset="0"/>
                <a:cs typeface="Times New Roman" panose="02020603050405020304" pitchFamily="18" charset="0"/>
              </a:rPr>
              <a:t>agences.</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Pour </a:t>
            </a:r>
            <a:r>
              <a:rPr lang="fr-FR" sz="1400" b="1" u="sng" dirty="0">
                <a:latin typeface="Calibri" panose="020F0502020204030204" pitchFamily="34" charset="0"/>
                <a:ea typeface="Calibri" panose="020F0502020204030204" pitchFamily="34" charset="0"/>
                <a:cs typeface="Times New Roman" panose="02020603050405020304" pitchFamily="18" charset="0"/>
              </a:rPr>
              <a:t>cette année, vous constaterez que le montant est le même pour tous les sites de la région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Hauts de France à </a:t>
            </a:r>
            <a:r>
              <a:rPr lang="fr-FR" sz="1400" b="1" u="sng" dirty="0">
                <a:latin typeface="Calibri" panose="020F0502020204030204" pitchFamily="34" charset="0"/>
                <a:ea typeface="Calibri" panose="020F0502020204030204" pitchFamily="34" charset="0"/>
                <a:cs typeface="Times New Roman" panose="02020603050405020304" pitchFamily="18" charset="0"/>
              </a:rPr>
              <a:t>savoir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710,33 € </a:t>
            </a:r>
            <a:r>
              <a:rPr lang="fr-FR" sz="1400" b="1" u="sng" dirty="0">
                <a:latin typeface="Calibri" panose="020F0502020204030204" pitchFamily="34" charset="0"/>
                <a:ea typeface="Calibri" panose="020F0502020204030204" pitchFamily="34" charset="0"/>
                <a:cs typeface="Times New Roman" panose="02020603050405020304" pitchFamily="18" charset="0"/>
              </a:rPr>
              <a:t>brut pour un agent à taux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plein</a:t>
            </a:r>
          </a:p>
          <a:p>
            <a:pPr>
              <a:lnSpc>
                <a:spcPct val="107000"/>
              </a:lnSpc>
              <a:spcAft>
                <a:spcPts val="800"/>
              </a:spcAft>
            </a:pPr>
            <a:r>
              <a:rPr lang="fr-FR" sz="1400" i="1" dirty="0" smtClean="0">
                <a:latin typeface="Calibri" panose="020F0502020204030204" pitchFamily="34" charset="0"/>
                <a:ea typeface="Calibri" panose="020F0502020204030204" pitchFamily="34" charset="0"/>
                <a:cs typeface="Times New Roman" panose="02020603050405020304" pitchFamily="18" charset="0"/>
              </a:rPr>
              <a:t>Pour info, dans le cadre de l’accord prime intéressement qui fera l’objet d’un référendum d’entreprise et dans </a:t>
            </a:r>
            <a:r>
              <a:rPr lang="fr-FR" sz="1400" i="1" dirty="0">
                <a:latin typeface="Calibri" panose="020F0502020204030204" pitchFamily="34" charset="0"/>
                <a:ea typeface="Calibri" panose="020F0502020204030204" pitchFamily="34" charset="0"/>
                <a:cs typeface="Times New Roman" panose="02020603050405020304" pitchFamily="18" charset="0"/>
              </a:rPr>
              <a:t>un souci d’harmonisation des dispositifs </a:t>
            </a:r>
            <a:r>
              <a:rPr lang="fr-FR" sz="1400" i="1" dirty="0" smtClean="0">
                <a:latin typeface="Calibri" panose="020F0502020204030204" pitchFamily="34" charset="0"/>
                <a:ea typeface="Calibri" panose="020F0502020204030204" pitchFamily="34" charset="0"/>
                <a:cs typeface="Times New Roman" panose="02020603050405020304" pitchFamily="18" charset="0"/>
              </a:rPr>
              <a:t>entre les 2 statuts (public privé), </a:t>
            </a:r>
            <a:r>
              <a:rPr lang="fr-FR" sz="1400" i="1" dirty="0">
                <a:latin typeface="Calibri" panose="020F0502020204030204" pitchFamily="34" charset="0"/>
                <a:ea typeface="Calibri" panose="020F0502020204030204" pitchFamily="34" charset="0"/>
                <a:cs typeface="Times New Roman" panose="02020603050405020304" pitchFamily="18" charset="0"/>
              </a:rPr>
              <a:t>la direction </a:t>
            </a:r>
            <a:r>
              <a:rPr lang="fr-FR" sz="1400" i="1" dirty="0" smtClean="0">
                <a:latin typeface="Calibri" panose="020F0502020204030204" pitchFamily="34" charset="0"/>
                <a:ea typeface="Calibri" panose="020F0502020204030204" pitchFamily="34" charset="0"/>
                <a:cs typeface="Times New Roman" panose="02020603050405020304" pitchFamily="18" charset="0"/>
              </a:rPr>
              <a:t>s’engage dans l’accord à </a:t>
            </a:r>
            <a:r>
              <a:rPr lang="fr-FR" sz="1400" i="1" dirty="0">
                <a:latin typeface="Calibri" panose="020F0502020204030204" pitchFamily="34" charset="0"/>
                <a:ea typeface="Calibri" panose="020F0502020204030204" pitchFamily="34" charset="0"/>
                <a:cs typeface="Times New Roman" panose="02020603050405020304" pitchFamily="18" charset="0"/>
              </a:rPr>
              <a:t>réaliser un abondement budgétaire supplémentaire sur le dispositif CCV de </a:t>
            </a:r>
            <a:r>
              <a:rPr lang="fr-FR" sz="1400" i="1" dirty="0" smtClean="0">
                <a:latin typeface="Calibri" panose="020F0502020204030204" pitchFamily="34" charset="0"/>
                <a:ea typeface="Calibri" panose="020F0502020204030204" pitchFamily="34" charset="0"/>
                <a:cs typeface="Times New Roman" panose="02020603050405020304" pitchFamily="18" charset="0"/>
              </a:rPr>
              <a:t>0,85 % </a:t>
            </a:r>
            <a:r>
              <a:rPr lang="fr-FR" sz="1400" i="1" dirty="0">
                <a:latin typeface="Calibri" panose="020F0502020204030204" pitchFamily="34" charset="0"/>
                <a:ea typeface="Calibri" panose="020F0502020204030204" pitchFamily="34" charset="0"/>
                <a:cs typeface="Times New Roman" panose="02020603050405020304" pitchFamily="18" charset="0"/>
              </a:rPr>
              <a:t>de la masse salariale des agents de droit </a:t>
            </a:r>
            <a:r>
              <a:rPr lang="fr-FR" sz="1400" i="1" dirty="0" smtClean="0">
                <a:latin typeface="Calibri" panose="020F0502020204030204" pitchFamily="34" charset="0"/>
                <a:ea typeface="Calibri" panose="020F0502020204030204" pitchFamily="34" charset="0"/>
                <a:cs typeface="Times New Roman" panose="02020603050405020304" pitchFamily="18" charset="0"/>
              </a:rPr>
              <a:t>public</a:t>
            </a:r>
            <a:endParaRPr lang="fr-FR" sz="1400" i="1" dirty="0">
              <a:latin typeface="Calibri" panose="020F0502020204030204" pitchFamily="34" charset="0"/>
              <a:ea typeface="Calibri" panose="020F0502020204030204" pitchFamily="34" charset="0"/>
              <a:cs typeface="Times New Roman" panose="02020603050405020304" pitchFamily="18" charset="0"/>
            </a:endParaRPr>
          </a:p>
          <a:p>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La Prime </a:t>
            </a: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de </a:t>
            </a: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performance : </a:t>
            </a:r>
            <a:r>
              <a:rPr lang="fr-FR" sz="1400" dirty="0" smtClean="0">
                <a:latin typeface="Calibri" panose="020F0502020204030204" pitchFamily="34" charset="0"/>
                <a:ea typeface="Calibri" panose="020F0502020204030204" pitchFamily="34" charset="0"/>
                <a:cs typeface="Times New Roman" panose="02020603050405020304" pitchFamily="18" charset="0"/>
              </a:rPr>
              <a:t>elle </a:t>
            </a:r>
            <a:r>
              <a:rPr lang="fr-FR" sz="1400" dirty="0">
                <a:latin typeface="Calibri" panose="020F0502020204030204" pitchFamily="34" charset="0"/>
                <a:ea typeface="Calibri" panose="020F0502020204030204" pitchFamily="34" charset="0"/>
                <a:cs typeface="Times New Roman" panose="02020603050405020304" pitchFamily="18" charset="0"/>
              </a:rPr>
              <a:t>concerne </a:t>
            </a:r>
            <a:r>
              <a:rPr lang="fr-FR" sz="1400" dirty="0" smtClean="0">
                <a:latin typeface="Calibri" panose="020F0502020204030204" pitchFamily="34" charset="0"/>
                <a:ea typeface="Calibri" panose="020F0502020204030204" pitchFamily="34" charset="0"/>
                <a:cs typeface="Times New Roman" panose="02020603050405020304" pitchFamily="18" charset="0"/>
              </a:rPr>
              <a:t>les </a:t>
            </a:r>
            <a:r>
              <a:rPr lang="fr-FR" sz="1400" dirty="0">
                <a:latin typeface="Calibri" panose="020F0502020204030204" pitchFamily="34" charset="0"/>
                <a:ea typeface="Calibri" panose="020F0502020204030204" pitchFamily="34" charset="0"/>
                <a:cs typeface="Times New Roman" panose="02020603050405020304" pitchFamily="18" charset="0"/>
              </a:rPr>
              <a:t>agents </a:t>
            </a:r>
            <a:r>
              <a:rPr lang="fr-FR" sz="1400" dirty="0" smtClean="0">
                <a:latin typeface="Calibri" panose="020F0502020204030204" pitchFamily="34" charset="0"/>
                <a:ea typeface="Calibri" panose="020F0502020204030204" pitchFamily="34" charset="0"/>
                <a:cs typeface="Times New Roman" panose="02020603050405020304" pitchFamily="18" charset="0"/>
              </a:rPr>
              <a:t>occupant </a:t>
            </a:r>
            <a:r>
              <a:rPr lang="fr-FR" sz="1400" dirty="0">
                <a:latin typeface="Calibri" panose="020F0502020204030204" pitchFamily="34" charset="0"/>
                <a:ea typeface="Calibri" panose="020F0502020204030204" pitchFamily="34" charset="0"/>
                <a:cs typeface="Times New Roman" panose="02020603050405020304" pitchFamily="18" charset="0"/>
              </a:rPr>
              <a:t>des emplois comportant des responsabilités </a:t>
            </a:r>
            <a:r>
              <a:rPr lang="fr-FR" sz="1400" dirty="0" smtClean="0">
                <a:latin typeface="Calibri" panose="020F0502020204030204" pitchFamily="34" charset="0"/>
                <a:ea typeface="Calibri" panose="020F0502020204030204" pitchFamily="34" charset="0"/>
                <a:cs typeface="Times New Roman" panose="02020603050405020304" pitchFamily="18" charset="0"/>
              </a:rPr>
              <a:t>de direction , ainsi que les DTD – DT – DRA et DR.  </a:t>
            </a:r>
          </a:p>
          <a:p>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La Prime </a:t>
            </a: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CLIA </a:t>
            </a:r>
            <a:r>
              <a:rPr lang="fr-FR" sz="14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elle est versés aux </a:t>
            </a:r>
            <a:r>
              <a:rPr lang="fr-FR" sz="1400" dirty="0">
                <a:latin typeface="Calibri" panose="020F0502020204030204" pitchFamily="34" charset="0"/>
                <a:ea typeface="Calibri" panose="020F0502020204030204" pitchFamily="34" charset="0"/>
                <a:cs typeface="Times New Roman" panose="02020603050405020304" pitchFamily="18" charset="0"/>
              </a:rPr>
              <a:t>agents occupant les fonctions de correspondant local informatique et </a:t>
            </a:r>
            <a:r>
              <a:rPr lang="fr-FR" sz="1400" dirty="0" smtClean="0">
                <a:latin typeface="Calibri" panose="020F0502020204030204" pitchFamily="34" charset="0"/>
                <a:ea typeface="Calibri" panose="020F0502020204030204" pitchFamily="34" charset="0"/>
                <a:cs typeface="Times New Roman" panose="02020603050405020304" pitchFamily="18" charset="0"/>
              </a:rPr>
              <a:t>applicatif.</a:t>
            </a:r>
            <a:r>
              <a:rPr lang="fr-FR" sz="1400" dirty="0">
                <a:latin typeface="Calibri" panose="020F0502020204030204" pitchFamily="34" charset="0"/>
                <a:ea typeface="Calibri" panose="020F0502020204030204" pitchFamily="34" charset="0"/>
                <a:cs typeface="Times New Roman" panose="02020603050405020304" pitchFamily="18" charset="0"/>
              </a:rPr>
              <a:t/>
            </a:r>
            <a:br>
              <a:rPr lang="fr-FR" sz="1400" dirty="0">
                <a:latin typeface="Calibri" panose="020F0502020204030204" pitchFamily="34" charset="0"/>
                <a:ea typeface="Calibri" panose="020F0502020204030204" pitchFamily="34" charset="0"/>
                <a:cs typeface="Times New Roman" panose="02020603050405020304" pitchFamily="18" charset="0"/>
              </a:rPr>
            </a:br>
            <a:r>
              <a:rPr lang="fr-FR" sz="1400" dirty="0">
                <a:latin typeface="Calibri" panose="020F0502020204030204" pitchFamily="34" charset="0"/>
                <a:ea typeface="Calibri" panose="020F0502020204030204" pitchFamily="34" charset="0"/>
                <a:cs typeface="Times New Roman" panose="02020603050405020304" pitchFamily="18" charset="0"/>
              </a:rPr>
              <a:t>Le </a:t>
            </a:r>
            <a:r>
              <a:rPr lang="fr-FR" sz="1400" dirty="0" smtClean="0">
                <a:latin typeface="Calibri" panose="020F0502020204030204" pitchFamily="34" charset="0"/>
                <a:ea typeface="Calibri" panose="020F0502020204030204" pitchFamily="34" charset="0"/>
                <a:cs typeface="Times New Roman" panose="02020603050405020304" pitchFamily="18" charset="0"/>
              </a:rPr>
              <a:t>montant </a:t>
            </a:r>
            <a:r>
              <a:rPr lang="fr-FR" sz="1400" dirty="0">
                <a:latin typeface="Calibri" panose="020F0502020204030204" pitchFamily="34" charset="0"/>
                <a:ea typeface="Calibri" panose="020F0502020204030204" pitchFamily="34" charset="0"/>
                <a:cs typeface="Times New Roman" panose="02020603050405020304" pitchFamily="18" charset="0"/>
              </a:rPr>
              <a:t>est fixé à </a:t>
            </a:r>
            <a:r>
              <a:rPr lang="fr-FR" sz="1400" dirty="0" smtClean="0">
                <a:latin typeface="Calibri" panose="020F0502020204030204" pitchFamily="34" charset="0"/>
                <a:ea typeface="Calibri" panose="020F0502020204030204" pitchFamily="34" charset="0"/>
                <a:cs typeface="Times New Roman" panose="02020603050405020304" pitchFamily="18" charset="0"/>
              </a:rPr>
              <a:t>37,30 € </a:t>
            </a:r>
            <a:r>
              <a:rPr lang="fr-FR" sz="1400" dirty="0">
                <a:latin typeface="Calibri" panose="020F0502020204030204" pitchFamily="34" charset="0"/>
                <a:ea typeface="Calibri" panose="020F0502020204030204" pitchFamily="34" charset="0"/>
                <a:cs typeface="Times New Roman" panose="02020603050405020304" pitchFamily="18" charset="0"/>
              </a:rPr>
              <a:t>bruts par mois pour un agent à temps </a:t>
            </a:r>
            <a:r>
              <a:rPr lang="fr-FR" sz="1400" dirty="0" smtClean="0">
                <a:latin typeface="Calibri" panose="020F0502020204030204" pitchFamily="34" charset="0"/>
                <a:ea typeface="Calibri" panose="020F0502020204030204" pitchFamily="34" charset="0"/>
                <a:cs typeface="Times New Roman" panose="02020603050405020304" pitchFamily="18" charset="0"/>
              </a:rPr>
              <a:t>plein</a:t>
            </a:r>
            <a:endParaRPr lang="fr-FR"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4947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04446" y="998938"/>
            <a:ext cx="45719" cy="52544"/>
          </a:xfrm>
        </p:spPr>
        <p:txBody>
          <a:bodyPr>
            <a:noAutofit/>
          </a:bodyPr>
          <a:lstStyle/>
          <a:p>
            <a:r>
              <a:rPr lang="fr-FR" sz="1600" b="1" dirty="0">
                <a:effectLst>
                  <a:outerShdw blurRad="60007" dist="310007" dir="7680000" sy="30000" kx="1300200" algn="ctr" rotWithShape="0">
                    <a:prstClr val="black">
                      <a:alpha val="32000"/>
                    </a:prstClr>
                  </a:outerShdw>
                </a:effectLst>
              </a:rPr>
              <a:t> </a:t>
            </a:r>
          </a:p>
        </p:txBody>
      </p:sp>
      <p:sp>
        <p:nvSpPr>
          <p:cNvPr id="6" name="Espace réservé du contenu 2"/>
          <p:cNvSpPr txBox="1">
            <a:spLocks/>
          </p:cNvSpPr>
          <p:nvPr/>
        </p:nvSpPr>
        <p:spPr>
          <a:xfrm>
            <a:off x="5056888" y="1481885"/>
            <a:ext cx="3963859" cy="33063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1000" i="1" dirty="0"/>
              <a:t> </a:t>
            </a:r>
            <a:endParaRPr lang="fr-FR" sz="600" b="1" dirty="0">
              <a:solidFill>
                <a:schemeClr val="tx2"/>
              </a:solidFill>
            </a:endParaRPr>
          </a:p>
        </p:txBody>
      </p:sp>
      <p:sp>
        <p:nvSpPr>
          <p:cNvPr id="11" name="Espace réservé du contenu 2"/>
          <p:cNvSpPr>
            <a:spLocks noGrp="1"/>
          </p:cNvSpPr>
          <p:nvPr>
            <p:ph sz="quarter" idx="13"/>
          </p:nvPr>
        </p:nvSpPr>
        <p:spPr>
          <a:xfrm>
            <a:off x="336550" y="253613"/>
            <a:ext cx="8494804" cy="1027725"/>
          </a:xfrm>
          <a:ln w="20320">
            <a:solidFill>
              <a:schemeClr val="accent6">
                <a:lumMod val="60000"/>
                <a:lumOff val="40000"/>
              </a:schemeClr>
            </a:solidFill>
          </a:ln>
          <a:effectLst>
            <a:glow rad="76200">
              <a:schemeClr val="accent6">
                <a:satMod val="175000"/>
                <a:alpha val="27000"/>
              </a:schemeClr>
            </a:glow>
            <a:outerShdw blurRad="76200" dist="12700" dir="2700000" sy="-23000" kx="-800400" algn="bl" rotWithShape="0">
              <a:prstClr val="black">
                <a:alpha val="20000"/>
              </a:prstClr>
            </a:outerShdw>
          </a:effectLst>
        </p:spPr>
        <p:txBody>
          <a:bodyPr>
            <a:normAutofit fontScale="25000" lnSpcReduction="20000"/>
          </a:bodyPr>
          <a:lstStyle/>
          <a:p>
            <a:pPr marL="0" indent="0" algn="ctr">
              <a:buNone/>
            </a:pPr>
            <a:r>
              <a:rPr lang="fr-FR" sz="8000" b="1" dirty="0">
                <a:solidFill>
                  <a:schemeClr val="accent6">
                    <a:lumMod val="60000"/>
                    <a:lumOff val="40000"/>
                  </a:schemeClr>
                </a:solidFill>
              </a:rPr>
              <a:t> </a:t>
            </a:r>
            <a:r>
              <a:rPr lang="fr-FR" sz="8000" b="1" i="1" dirty="0" smtClean="0">
                <a:solidFill>
                  <a:schemeClr val="accent6">
                    <a:lumMod val="60000"/>
                    <a:lumOff val="40000"/>
                  </a:schemeClr>
                </a:solidFill>
              </a:rPr>
              <a:t>Flash</a:t>
            </a:r>
          </a:p>
          <a:p>
            <a:pPr marL="0" indent="0" algn="ctr">
              <a:buNone/>
            </a:pPr>
            <a:r>
              <a:rPr lang="fr-FR" sz="5600" b="1" dirty="0" smtClean="0"/>
              <a:t>Les </a:t>
            </a:r>
            <a:r>
              <a:rPr lang="fr-FR" sz="5600" b="1" dirty="0"/>
              <a:t>remontées des managers des parts variables de juin 2021 se font début mai. </a:t>
            </a:r>
            <a:r>
              <a:rPr lang="fr-FR" sz="5600" b="1" dirty="0" smtClean="0"/>
              <a:t>N’hésitez </a:t>
            </a:r>
            <a:r>
              <a:rPr lang="fr-FR" sz="5600" b="1" dirty="0"/>
              <a:t>pas </a:t>
            </a:r>
            <a:r>
              <a:rPr lang="fr-FR" sz="5600" b="1" dirty="0" smtClean="0"/>
              <a:t>à déclencher un entretien avec </a:t>
            </a:r>
            <a:r>
              <a:rPr lang="fr-FR" sz="5600" b="1" dirty="0"/>
              <a:t>votre hiérarchie </a:t>
            </a:r>
            <a:r>
              <a:rPr lang="fr-FR" sz="5600" b="1" dirty="0" smtClean="0"/>
              <a:t>car ces parts variables </a:t>
            </a:r>
            <a:r>
              <a:rPr lang="fr-FR" sz="5600" b="1" dirty="0"/>
              <a:t>valorisent </a:t>
            </a:r>
            <a:r>
              <a:rPr lang="fr-FR" sz="5600" b="1" dirty="0" smtClean="0"/>
              <a:t>votre </a:t>
            </a:r>
            <a:r>
              <a:rPr lang="fr-FR" sz="5600" b="1" dirty="0"/>
              <a:t>manière  de servir </a:t>
            </a:r>
            <a:endParaRPr lang="fr-FR" sz="5600" b="1" dirty="0" smtClean="0"/>
          </a:p>
          <a:p>
            <a:pPr marL="0" indent="0">
              <a:lnSpc>
                <a:spcPct val="20000"/>
              </a:lnSpc>
              <a:spcBef>
                <a:spcPts val="0"/>
              </a:spcBef>
            </a:pPr>
            <a:endParaRPr lang="fr-FR" sz="5600" dirty="0"/>
          </a:p>
          <a:p>
            <a:pPr algn="ctr">
              <a:lnSpc>
                <a:spcPct val="170000"/>
              </a:lnSpc>
            </a:pPr>
            <a:r>
              <a:rPr lang="fr-FR" sz="5600" b="1" dirty="0">
                <a:solidFill>
                  <a:srgbClr val="FF0000"/>
                </a:solidFill>
              </a:rPr>
              <a:t>Le SNU veillera à ce que TOUTES les parts variables en HDF soient attribuées !!!</a:t>
            </a:r>
            <a:endParaRPr lang="fr-FR" sz="5600" dirty="0">
              <a:solidFill>
                <a:srgbClr val="FF0000"/>
              </a:solidFill>
            </a:endParaRPr>
          </a:p>
          <a:p>
            <a:pPr marL="0" indent="0" algn="ctr">
              <a:buNone/>
            </a:pPr>
            <a:endParaRPr lang="fr-FR" sz="4000" b="1" i="1" dirty="0">
              <a:solidFill>
                <a:schemeClr val="accent6">
                  <a:lumMod val="60000"/>
                  <a:lumOff val="40000"/>
                </a:schemeClr>
              </a:solidFill>
            </a:endParaRPr>
          </a:p>
          <a:p>
            <a:pPr algn="ctr"/>
            <a:r>
              <a:rPr lang="fr-FR" sz="4000" dirty="0" smtClean="0"/>
              <a:t> </a:t>
            </a:r>
          </a:p>
          <a:p>
            <a:pPr marL="0" indent="0">
              <a:buNone/>
            </a:pPr>
            <a:endParaRPr lang="fr-FR" sz="3200" b="1" i="1" dirty="0" smtClean="0">
              <a:solidFill>
                <a:schemeClr val="accent6">
                  <a:lumMod val="60000"/>
                  <a:lumOff val="40000"/>
                </a:schemeClr>
              </a:solidFill>
            </a:endParaRPr>
          </a:p>
          <a:p>
            <a:pPr marL="0" indent="0">
              <a:buNone/>
            </a:pPr>
            <a:r>
              <a:rPr lang="fr-FR" sz="3200" b="1" i="1" dirty="0">
                <a:solidFill>
                  <a:schemeClr val="accent6">
                    <a:lumMod val="60000"/>
                    <a:lumOff val="40000"/>
                  </a:schemeClr>
                </a:solidFill>
              </a:rPr>
              <a:t>     </a:t>
            </a:r>
          </a:p>
        </p:txBody>
      </p:sp>
      <p:sp>
        <p:nvSpPr>
          <p:cNvPr id="14" name="Rectangle 13"/>
          <p:cNvSpPr/>
          <p:nvPr/>
        </p:nvSpPr>
        <p:spPr>
          <a:xfrm>
            <a:off x="1531433" y="6000996"/>
            <a:ext cx="5034876" cy="707886"/>
          </a:xfrm>
          <a:prstGeom prst="rect">
            <a:avLst/>
          </a:prstGeom>
        </p:spPr>
        <p:txBody>
          <a:bodyPr wrap="square">
            <a:spAutoFit/>
          </a:bodyPr>
          <a:lstStyle/>
          <a:p>
            <a:pPr algn="ctr" fontAlgn="base"/>
            <a:r>
              <a:rPr lang="fr-FR" sz="1000" b="1" dirty="0"/>
              <a:t>Coordonnées du Syndicat SNU Pole emploi : </a:t>
            </a:r>
            <a:r>
              <a:rPr lang="fr-FR" sz="1000" b="1" dirty="0" smtClean="0"/>
              <a:t> </a:t>
            </a:r>
            <a:r>
              <a:rPr lang="fr-FR" sz="1000" b="1" u="sng" dirty="0" smtClean="0">
                <a:hlinkClick r:id="rId2"/>
              </a:rPr>
              <a:t>syndicat.snu-hdf@pole-emploi.fr</a:t>
            </a:r>
            <a:r>
              <a:rPr lang="fr-FR" sz="1000" b="1" u="sng" dirty="0" smtClean="0"/>
              <a:t> / </a:t>
            </a:r>
            <a:r>
              <a:rPr lang="fr-FR" sz="1000" b="1" u="sng" dirty="0" smtClean="0">
                <a:hlinkClick r:id="rId3"/>
              </a:rPr>
              <a:t>http</a:t>
            </a:r>
            <a:r>
              <a:rPr lang="fr-FR" sz="1000" b="1" u="sng" dirty="0">
                <a:hlinkClick r:id="rId3"/>
              </a:rPr>
              <a:t>://snunpdcp.blog4ever.com/</a:t>
            </a:r>
            <a:r>
              <a:rPr lang="fr-FR" sz="1000" b="1" u="sng" dirty="0"/>
              <a:t> </a:t>
            </a:r>
            <a:endParaRPr lang="fr-FR" sz="1000" b="1" u="sng" dirty="0">
              <a:solidFill>
                <a:schemeClr val="tx2">
                  <a:lumMod val="60000"/>
                  <a:lumOff val="40000"/>
                </a:schemeClr>
              </a:solidFill>
            </a:endParaRPr>
          </a:p>
          <a:p>
            <a:pPr algn="ctr" fontAlgn="base"/>
            <a:r>
              <a:rPr lang="fr-FR" sz="1000" b="1" dirty="0" smtClean="0"/>
              <a:t>Permanence </a:t>
            </a:r>
            <a:r>
              <a:rPr lang="fr-FR" sz="1000" b="1" dirty="0"/>
              <a:t>SNU HDF:  </a:t>
            </a:r>
            <a:r>
              <a:rPr lang="fr-FR" sz="1000" b="1" dirty="0" smtClean="0"/>
              <a:t>Villeneuve </a:t>
            </a:r>
            <a:r>
              <a:rPr lang="fr-FR" sz="1000" b="1" dirty="0"/>
              <a:t>d’Ascq : 03 28 76 14 </a:t>
            </a:r>
            <a:r>
              <a:rPr lang="fr-FR" sz="1000" b="1" dirty="0" smtClean="0"/>
              <a:t>30 / Boves </a:t>
            </a:r>
            <a:r>
              <a:rPr lang="fr-FR" sz="1000" b="1" dirty="0"/>
              <a:t>: 03 22 53 56 08  </a:t>
            </a:r>
          </a:p>
          <a:p>
            <a:pPr algn="ctr" fontAlgn="base"/>
            <a:r>
              <a:rPr lang="fr-FR" sz="1000" b="1" u="sng" dirty="0">
                <a:solidFill>
                  <a:schemeClr val="tx2">
                    <a:lumMod val="60000"/>
                    <a:lumOff val="40000"/>
                  </a:schemeClr>
                </a:solidFill>
                <a:hlinkClick r:id="rId4"/>
              </a:rPr>
              <a:t>http://www.facebook.com/public/Snu-Hdf</a:t>
            </a:r>
            <a:endParaRPr lang="fr-FR" sz="10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89491" y="6517084"/>
            <a:ext cx="163773" cy="150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ZoneTexte 21">
            <a:extLst>
              <a:ext uri="{FF2B5EF4-FFF2-40B4-BE49-F238E27FC236}">
                <a16:creationId xmlns="" xmlns:a16="http://schemas.microsoft.com/office/drawing/2014/main" id="{F02B767E-8740-4ACB-AE2D-59D8EEF369F9}"/>
              </a:ext>
            </a:extLst>
          </p:cNvPr>
          <p:cNvSpPr txBox="1"/>
          <p:nvPr/>
        </p:nvSpPr>
        <p:spPr>
          <a:xfrm>
            <a:off x="277738" y="1442216"/>
            <a:ext cx="8588523" cy="4402487"/>
          </a:xfrm>
          <a:prstGeom prst="rect">
            <a:avLst/>
          </a:prstGeom>
          <a:noFill/>
          <a:ln w="25400">
            <a:solidFill>
              <a:schemeClr val="accent3">
                <a:lumMod val="75000"/>
              </a:schemeClr>
            </a:solidFill>
          </a:ln>
          <a:effectLst/>
        </p:spPr>
        <p:txBody>
          <a:bodyPr wrap="square" rtlCol="0">
            <a:spAutoFit/>
          </a:bodyPr>
          <a:lstStyle/>
          <a:p>
            <a:pPr>
              <a:lnSpc>
                <a:spcPct val="107000"/>
              </a:lnSpc>
              <a:spcAft>
                <a:spcPts val="800"/>
              </a:spcAft>
            </a:pPr>
            <a:r>
              <a:rPr lang="fr-FR" sz="14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La Prime spécifique QPV : </a:t>
            </a:r>
            <a:r>
              <a:rPr lang="fr-FR" sz="1400" dirty="0">
                <a:latin typeface="Calibri" panose="020F0502020204030204" pitchFamily="34" charset="0"/>
                <a:ea typeface="Calibri" panose="020F0502020204030204" pitchFamily="34" charset="0"/>
                <a:cs typeface="Times New Roman" panose="02020603050405020304" pitchFamily="18" charset="0"/>
              </a:rPr>
              <a:t>elle est versée aux agents qui sont affectés dans les agences situées dans les quartiers prioritaires de la politique de la ville (QPV) ou affectés dans les agences qui exercent au moins le quart de leur activité en direction des publics issus de ces </a:t>
            </a:r>
            <a:r>
              <a:rPr lang="fr-FR" sz="1400" dirty="0" smtClean="0">
                <a:latin typeface="Calibri" panose="020F0502020204030204" pitchFamily="34" charset="0"/>
                <a:ea typeface="Calibri" panose="020F0502020204030204" pitchFamily="34" charset="0"/>
                <a:cs typeface="Times New Roman" panose="02020603050405020304" pitchFamily="18" charset="0"/>
              </a:rPr>
              <a:t>QPV. Son montant est de 84,35 € Brut pour les catégories 1 et 2, et de 98,40 € Brut pour les catégories 3 et 4 </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0"/>
              </a:lnSpc>
              <a:buSzPts val="1000"/>
              <a:tabLst>
                <a:tab pos="457200" algn="l"/>
              </a:tabLst>
            </a:pPr>
            <a:r>
              <a:rPr lang="fr-FR" sz="14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fr-FR" sz="1400" b="1" u="sng" dirty="0">
                <a:latin typeface="Calibri" panose="020F0502020204030204" pitchFamily="34" charset="0"/>
                <a:ea typeface="Calibri" panose="020F0502020204030204" pitchFamily="34" charset="0"/>
                <a:cs typeface="Times New Roman" panose="02020603050405020304" pitchFamily="18" charset="0"/>
              </a:rPr>
              <a:t>Agence QPV en critère géographique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Denain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Dunkerque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Grande </a:t>
            </a:r>
            <a:r>
              <a:rPr lang="fr-FR" sz="1400" dirty="0" err="1" smtClean="0">
                <a:latin typeface="Calibri" panose="020F0502020204030204" pitchFamily="34" charset="0"/>
                <a:ea typeface="Calibri" panose="020F0502020204030204" pitchFamily="34" charset="0"/>
                <a:cs typeface="Times New Roman" panose="02020603050405020304" pitchFamily="18" charset="0"/>
              </a:rPr>
              <a:t>Synthe</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Hem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Lille </a:t>
            </a:r>
            <a:r>
              <a:rPr lang="fr-FR" sz="1400" dirty="0">
                <a:latin typeface="Calibri" panose="020F0502020204030204" pitchFamily="34" charset="0"/>
                <a:ea typeface="Calibri" panose="020F0502020204030204" pitchFamily="34" charset="0"/>
                <a:cs typeface="Times New Roman" panose="02020603050405020304" pitchFamily="18" charset="0"/>
              </a:rPr>
              <a:t>Vaucanson – </a:t>
            </a:r>
            <a:r>
              <a:rPr lang="fr-FR" sz="1400" dirty="0" smtClean="0">
                <a:latin typeface="Calibri" panose="020F0502020204030204" pitchFamily="34" charset="0"/>
                <a:ea typeface="Calibri" panose="020F0502020204030204" pitchFamily="34" charset="0"/>
                <a:cs typeface="Times New Roman" panose="02020603050405020304" pitchFamily="18" charset="0"/>
              </a:rPr>
              <a:t>Longuenesse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Maubeuge </a:t>
            </a:r>
            <a:r>
              <a:rPr lang="fr-FR" sz="1400" dirty="0">
                <a:latin typeface="Calibri" panose="020F0502020204030204" pitchFamily="34" charset="0"/>
                <a:ea typeface="Calibri" panose="020F0502020204030204" pitchFamily="34" charset="0"/>
                <a:cs typeface="Times New Roman" panose="02020603050405020304" pitchFamily="18" charset="0"/>
              </a:rPr>
              <a:t>Pasteur – </a:t>
            </a:r>
            <a:r>
              <a:rPr lang="fr-FR" sz="1400" dirty="0" smtClean="0">
                <a:latin typeface="Calibri" panose="020F0502020204030204" pitchFamily="34" charset="0"/>
                <a:ea typeface="Calibri" panose="020F0502020204030204" pitchFamily="34" charset="0"/>
                <a:cs typeface="Times New Roman" panose="02020603050405020304" pitchFamily="18" charset="0"/>
              </a:rPr>
              <a:t>Saint Quentin </a:t>
            </a:r>
            <a:r>
              <a:rPr lang="fr-FR" sz="1400" dirty="0">
                <a:latin typeface="Calibri" panose="020F0502020204030204" pitchFamily="34" charset="0"/>
                <a:ea typeface="Calibri" panose="020F0502020204030204" pitchFamily="34" charset="0"/>
                <a:cs typeface="Times New Roman" panose="02020603050405020304" pitchFamily="18" charset="0"/>
              </a:rPr>
              <a:t>Cordier</a:t>
            </a:r>
            <a:endParaRPr lang="fr-FR" sz="1400" dirty="0">
              <a:latin typeface="Times New Roman" panose="02020603050405020304" pitchFamily="18" charset="0"/>
              <a:ea typeface="Calibri" panose="020F0502020204030204" pitchFamily="34" charset="0"/>
            </a:endParaRPr>
          </a:p>
          <a:p>
            <a:pPr>
              <a:spcAft>
                <a:spcPts val="0"/>
              </a:spcAft>
            </a:pPr>
            <a:r>
              <a:rPr lang="fr-FR" sz="1400" dirty="0">
                <a:latin typeface="Calibri" panose="020F0502020204030204" pitchFamily="34" charset="0"/>
                <a:ea typeface="Calibri" panose="020F0502020204030204" pitchFamily="34" charset="0"/>
                <a:cs typeface="Times New Roman" panose="02020603050405020304" pitchFamily="18" charset="0"/>
              </a:rPr>
              <a:t> </a:t>
            </a:r>
            <a:endParaRPr lang="fr-FR" sz="1400" dirty="0">
              <a:latin typeface="Times New Roman" panose="02020603050405020304" pitchFamily="18" charset="0"/>
              <a:ea typeface="Calibri" panose="020F0502020204030204" pitchFamily="34" charset="0"/>
            </a:endParaRPr>
          </a:p>
          <a:p>
            <a:pPr>
              <a:spcAft>
                <a:spcPts val="0"/>
              </a:spcAft>
            </a:pPr>
            <a:r>
              <a:rPr lang="fr-FR" sz="1400" b="1" u="sng" dirty="0">
                <a:latin typeface="Calibri" panose="020F0502020204030204" pitchFamily="34" charset="0"/>
                <a:ea typeface="Calibri" panose="020F0502020204030204" pitchFamily="34" charset="0"/>
                <a:cs typeface="Times New Roman" panose="02020603050405020304" pitchFamily="18" charset="0"/>
              </a:rPr>
              <a:t>Agence QPV avec une DEFM &gt; 25 %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Amiens </a:t>
            </a:r>
            <a:r>
              <a:rPr lang="fr-FR" sz="1400" dirty="0">
                <a:latin typeface="Calibri" panose="020F0502020204030204" pitchFamily="34" charset="0"/>
                <a:ea typeface="Calibri" panose="020F0502020204030204" pitchFamily="34" charset="0"/>
                <a:cs typeface="Times New Roman" panose="02020603050405020304" pitchFamily="18" charset="0"/>
              </a:rPr>
              <a:t>Tellier – </a:t>
            </a:r>
            <a:r>
              <a:rPr lang="fr-FR" sz="1400" dirty="0" smtClean="0">
                <a:latin typeface="Calibri" panose="020F0502020204030204" pitchFamily="34" charset="0"/>
                <a:ea typeface="Calibri" panose="020F0502020204030204" pitchFamily="34" charset="0"/>
                <a:cs typeface="Times New Roman" panose="02020603050405020304" pitchFamily="18" charset="0"/>
              </a:rPr>
              <a:t>Anzin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Boulogne </a:t>
            </a:r>
            <a:r>
              <a:rPr lang="fr-FR" sz="1400" dirty="0">
                <a:latin typeface="Calibri" panose="020F0502020204030204" pitchFamily="34" charset="0"/>
                <a:ea typeface="Calibri" panose="020F0502020204030204" pitchFamily="34" charset="0"/>
                <a:cs typeface="Times New Roman" panose="02020603050405020304" pitchFamily="18" charset="0"/>
              </a:rPr>
              <a:t>Daunou – </a:t>
            </a:r>
            <a:r>
              <a:rPr lang="fr-FR" sz="1400" dirty="0" err="1" smtClean="0">
                <a:latin typeface="Calibri" panose="020F0502020204030204" pitchFamily="34" charset="0"/>
                <a:ea typeface="Calibri" panose="020F0502020204030204" pitchFamily="34" charset="0"/>
                <a:cs typeface="Times New Roman" panose="02020603050405020304" pitchFamily="18" charset="0"/>
              </a:rPr>
              <a:t>Bruay</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la </a:t>
            </a:r>
            <a:r>
              <a:rPr lang="fr-FR" sz="1400" dirty="0" smtClean="0">
                <a:latin typeface="Calibri" panose="020F0502020204030204" pitchFamily="34" charset="0"/>
                <a:ea typeface="Calibri" panose="020F0502020204030204" pitchFamily="34" charset="0"/>
                <a:cs typeface="Times New Roman" panose="02020603050405020304" pitchFamily="18" charset="0"/>
              </a:rPr>
              <a:t>Buissière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Condé </a:t>
            </a:r>
            <a:r>
              <a:rPr lang="fr-FR" sz="1400" dirty="0">
                <a:latin typeface="Calibri" panose="020F0502020204030204" pitchFamily="34" charset="0"/>
                <a:ea typeface="Calibri" panose="020F0502020204030204" pitchFamily="34" charset="0"/>
                <a:cs typeface="Times New Roman" panose="02020603050405020304" pitchFamily="18" charset="0"/>
              </a:rPr>
              <a:t>sur </a:t>
            </a:r>
            <a:r>
              <a:rPr lang="fr-FR" sz="1400" dirty="0" smtClean="0">
                <a:latin typeface="Calibri" panose="020F0502020204030204" pitchFamily="34" charset="0"/>
                <a:ea typeface="Calibri" panose="020F0502020204030204" pitchFamily="34" charset="0"/>
                <a:cs typeface="Times New Roman" panose="02020603050405020304" pitchFamily="18" charset="0"/>
              </a:rPr>
              <a:t>l’Escaut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Creil </a:t>
            </a:r>
            <a:r>
              <a:rPr lang="fr-FR" sz="1400" dirty="0">
                <a:latin typeface="Calibri" panose="020F0502020204030204" pitchFamily="34" charset="0"/>
                <a:ea typeface="Calibri" panose="020F0502020204030204" pitchFamily="34" charset="0"/>
                <a:cs typeface="Times New Roman" panose="02020603050405020304" pitchFamily="18" charset="0"/>
              </a:rPr>
              <a:t>Montataire – </a:t>
            </a:r>
            <a:r>
              <a:rPr lang="fr-FR" sz="1400" dirty="0" smtClean="0">
                <a:latin typeface="Calibri" panose="020F0502020204030204" pitchFamily="34" charset="0"/>
                <a:ea typeface="Calibri" panose="020F0502020204030204" pitchFamily="34" charset="0"/>
                <a:cs typeface="Times New Roman" panose="02020603050405020304" pitchFamily="18" charset="0"/>
              </a:rPr>
              <a:t>Denain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Grande </a:t>
            </a:r>
            <a:r>
              <a:rPr lang="fr-FR" sz="1400" dirty="0" err="1" smtClean="0">
                <a:latin typeface="Calibri" panose="020F0502020204030204" pitchFamily="34" charset="0"/>
                <a:ea typeface="Calibri" panose="020F0502020204030204" pitchFamily="34" charset="0"/>
                <a:cs typeface="Times New Roman" panose="02020603050405020304" pitchFamily="18" charset="0"/>
              </a:rPr>
              <a:t>Synthe</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Hem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Lens </a:t>
            </a:r>
            <a:r>
              <a:rPr lang="fr-FR" sz="1400" dirty="0">
                <a:latin typeface="Calibri" panose="020F0502020204030204" pitchFamily="34" charset="0"/>
                <a:ea typeface="Calibri" panose="020F0502020204030204" pitchFamily="34" charset="0"/>
                <a:cs typeface="Times New Roman" panose="02020603050405020304" pitchFamily="18" charset="0"/>
              </a:rPr>
              <a:t>Gare – </a:t>
            </a:r>
            <a:r>
              <a:rPr lang="fr-FR" sz="1400" dirty="0" smtClean="0">
                <a:latin typeface="Calibri" panose="020F0502020204030204" pitchFamily="34" charset="0"/>
                <a:ea typeface="Calibri" panose="020F0502020204030204" pitchFamily="34" charset="0"/>
                <a:cs typeface="Times New Roman" panose="02020603050405020304" pitchFamily="18" charset="0"/>
              </a:rPr>
              <a:t>Liévin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Lille </a:t>
            </a:r>
            <a:r>
              <a:rPr lang="fr-FR" sz="1400" dirty="0">
                <a:latin typeface="Calibri" panose="020F0502020204030204" pitchFamily="34" charset="0"/>
                <a:ea typeface="Calibri" panose="020F0502020204030204" pitchFamily="34" charset="0"/>
                <a:cs typeface="Times New Roman" panose="02020603050405020304" pitchFamily="18" charset="0"/>
              </a:rPr>
              <a:t>Vaucanson – </a:t>
            </a:r>
            <a:r>
              <a:rPr lang="fr-FR" sz="1400" dirty="0" smtClean="0">
                <a:latin typeface="Calibri" panose="020F0502020204030204" pitchFamily="34" charset="0"/>
                <a:ea typeface="Calibri" panose="020F0502020204030204" pitchFamily="34" charset="0"/>
                <a:cs typeface="Times New Roman" panose="02020603050405020304" pitchFamily="18" charset="0"/>
              </a:rPr>
              <a:t>Lille </a:t>
            </a:r>
            <a:r>
              <a:rPr lang="fr-FR" sz="1400" dirty="0">
                <a:latin typeface="Calibri" panose="020F0502020204030204" pitchFamily="34" charset="0"/>
                <a:ea typeface="Calibri" panose="020F0502020204030204" pitchFamily="34" charset="0"/>
                <a:cs typeface="Times New Roman" panose="02020603050405020304" pitchFamily="18" charset="0"/>
              </a:rPr>
              <a:t>Grand Sud – </a:t>
            </a:r>
            <a:r>
              <a:rPr lang="fr-FR" sz="1400" dirty="0" smtClean="0">
                <a:latin typeface="Calibri" panose="020F0502020204030204" pitchFamily="34" charset="0"/>
                <a:ea typeface="Calibri" panose="020F0502020204030204" pitchFamily="34" charset="0"/>
                <a:cs typeface="Times New Roman" panose="02020603050405020304" pitchFamily="18" charset="0"/>
              </a:rPr>
              <a:t>Lille </a:t>
            </a:r>
            <a:r>
              <a:rPr lang="fr-FR" sz="1400" dirty="0">
                <a:latin typeface="Calibri" panose="020F0502020204030204" pitchFamily="34" charset="0"/>
                <a:ea typeface="Calibri" panose="020F0502020204030204" pitchFamily="34" charset="0"/>
                <a:cs typeface="Times New Roman" panose="02020603050405020304" pitchFamily="18" charset="0"/>
              </a:rPr>
              <a:t>Port Fluvial – </a:t>
            </a:r>
            <a:r>
              <a:rPr lang="fr-FR" sz="1400" dirty="0" smtClean="0">
                <a:latin typeface="Calibri" panose="020F0502020204030204" pitchFamily="34" charset="0"/>
                <a:ea typeface="Calibri" panose="020F0502020204030204" pitchFamily="34" charset="0"/>
                <a:cs typeface="Times New Roman" panose="02020603050405020304" pitchFamily="18" charset="0"/>
              </a:rPr>
              <a:t>Lille </a:t>
            </a:r>
            <a:r>
              <a:rPr lang="fr-FR" sz="1400" dirty="0">
                <a:latin typeface="Calibri" panose="020F0502020204030204" pitchFamily="34" charset="0"/>
                <a:ea typeface="Calibri" panose="020F0502020204030204" pitchFamily="34" charset="0"/>
                <a:cs typeface="Times New Roman" panose="02020603050405020304" pitchFamily="18" charset="0"/>
              </a:rPr>
              <a:t>République – </a:t>
            </a:r>
            <a:r>
              <a:rPr lang="fr-FR" sz="1400" dirty="0" smtClean="0">
                <a:latin typeface="Calibri" panose="020F0502020204030204" pitchFamily="34" charset="0"/>
                <a:ea typeface="Calibri" panose="020F0502020204030204" pitchFamily="34" charset="0"/>
                <a:cs typeface="Times New Roman" panose="02020603050405020304" pitchFamily="18" charset="0"/>
              </a:rPr>
              <a:t>Maubeuge </a:t>
            </a:r>
            <a:r>
              <a:rPr lang="fr-FR" sz="1400" dirty="0">
                <a:latin typeface="Calibri" panose="020F0502020204030204" pitchFamily="34" charset="0"/>
                <a:ea typeface="Calibri" panose="020F0502020204030204" pitchFamily="34" charset="0"/>
                <a:cs typeface="Times New Roman" panose="02020603050405020304" pitchFamily="18" charset="0"/>
              </a:rPr>
              <a:t>pasteur – </a:t>
            </a:r>
            <a:r>
              <a:rPr lang="fr-FR" sz="1400" dirty="0" smtClean="0">
                <a:latin typeface="Calibri" panose="020F0502020204030204" pitchFamily="34" charset="0"/>
                <a:ea typeface="Calibri" panose="020F0502020204030204" pitchFamily="34" charset="0"/>
                <a:cs typeface="Times New Roman" panose="02020603050405020304" pitchFamily="18" charset="0"/>
              </a:rPr>
              <a:t>Roubaix </a:t>
            </a:r>
            <a:r>
              <a:rPr lang="fr-FR" sz="1400" dirty="0">
                <a:latin typeface="Calibri" panose="020F0502020204030204" pitchFamily="34" charset="0"/>
                <a:ea typeface="Calibri" panose="020F0502020204030204" pitchFamily="34" charset="0"/>
                <a:cs typeface="Times New Roman" panose="02020603050405020304" pitchFamily="18" charset="0"/>
              </a:rPr>
              <a:t>Centre – </a:t>
            </a:r>
            <a:r>
              <a:rPr lang="fr-FR" sz="1400" dirty="0" smtClean="0">
                <a:latin typeface="Calibri" panose="020F0502020204030204" pitchFamily="34" charset="0"/>
                <a:ea typeface="Calibri" panose="020F0502020204030204" pitchFamily="34" charset="0"/>
                <a:cs typeface="Times New Roman" panose="02020603050405020304" pitchFamily="18" charset="0"/>
              </a:rPr>
              <a:t>Roubaix </a:t>
            </a:r>
            <a:r>
              <a:rPr lang="fr-FR" sz="1400" dirty="0">
                <a:latin typeface="Calibri" panose="020F0502020204030204" pitchFamily="34" charset="0"/>
                <a:ea typeface="Calibri" panose="020F0502020204030204" pitchFamily="34" charset="0"/>
                <a:cs typeface="Times New Roman" panose="02020603050405020304" pitchFamily="18" charset="0"/>
              </a:rPr>
              <a:t>les Prés – </a:t>
            </a:r>
            <a:r>
              <a:rPr lang="fr-FR" sz="1400" dirty="0" smtClean="0">
                <a:latin typeface="Calibri" panose="020F0502020204030204" pitchFamily="34" charset="0"/>
                <a:ea typeface="Calibri" panose="020F0502020204030204" pitchFamily="34" charset="0"/>
                <a:cs typeface="Times New Roman" panose="02020603050405020304" pitchFamily="18" charset="0"/>
              </a:rPr>
              <a:t>Somain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Tourcoing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Villeneuve d’Ascq</a:t>
            </a:r>
            <a:endParaRPr lang="fr-FR" sz="1400" dirty="0">
              <a:latin typeface="Times New Roman" panose="02020603050405020304" pitchFamily="18" charset="0"/>
              <a:ea typeface="Calibri" panose="020F0502020204030204" pitchFamily="34" charset="0"/>
            </a:endParaRPr>
          </a:p>
          <a:p>
            <a:pPr>
              <a:spcAft>
                <a:spcPts val="0"/>
              </a:spcAft>
            </a:pPr>
            <a:endParaRPr lang="fr-FR" sz="1400" dirty="0">
              <a:latin typeface="Calibri" panose="020F0502020204030204" pitchFamily="34" charset="0"/>
              <a:ea typeface="Calibri" panose="020F0502020204030204" pitchFamily="34" charset="0"/>
              <a:cs typeface="Times New Roman" panose="02020603050405020304" pitchFamily="18" charset="0"/>
            </a:endParaRPr>
          </a:p>
          <a:p>
            <a:r>
              <a:rPr lang="fr-FR" sz="1400" i="1" dirty="0" smtClean="0">
                <a:latin typeface="Calibri" panose="020F0502020204030204" pitchFamily="34" charset="0"/>
                <a:ea typeface="Calibri" panose="020F0502020204030204" pitchFamily="34" charset="0"/>
                <a:cs typeface="Times New Roman" panose="02020603050405020304" pitchFamily="18" charset="0"/>
              </a:rPr>
              <a:t>Par </a:t>
            </a:r>
            <a:r>
              <a:rPr lang="fr-FR" sz="1400" i="1" dirty="0">
                <a:latin typeface="Calibri" panose="020F0502020204030204" pitchFamily="34" charset="0"/>
                <a:ea typeface="Calibri" panose="020F0502020204030204" pitchFamily="34" charset="0"/>
                <a:cs typeface="Times New Roman" panose="02020603050405020304" pitchFamily="18" charset="0"/>
              </a:rPr>
              <a:t>ailleurs, le SNU multiplie les relances auprès de la DG concernant la prime NAO </a:t>
            </a:r>
            <a:r>
              <a:rPr lang="fr-FR" sz="1400" i="1" dirty="0" smtClean="0">
                <a:latin typeface="Calibri" panose="020F0502020204030204" pitchFamily="34" charset="0"/>
                <a:ea typeface="Calibri" panose="020F0502020204030204" pitchFamily="34" charset="0"/>
                <a:cs typeface="Times New Roman" panose="02020603050405020304" pitchFamily="18" charset="0"/>
              </a:rPr>
              <a:t>de </a:t>
            </a:r>
            <a:r>
              <a:rPr lang="fr-FR" sz="1400" i="1" dirty="0">
                <a:latin typeface="Calibri" panose="020F0502020204030204" pitchFamily="34" charset="0"/>
                <a:ea typeface="Calibri" panose="020F0502020204030204" pitchFamily="34" charset="0"/>
                <a:cs typeface="Times New Roman" panose="02020603050405020304" pitchFamily="18" charset="0"/>
              </a:rPr>
              <a:t>400€ dont nous attendons toujours le décret afin que celle-ci puisse être versée aux agents publics</a:t>
            </a:r>
            <a:r>
              <a:rPr lang="fr-FR" sz="1400" i="1" dirty="0" smtClean="0">
                <a:latin typeface="Calibri" panose="020F0502020204030204" pitchFamily="34" charset="0"/>
                <a:ea typeface="Calibri" panose="020F0502020204030204" pitchFamily="34" charset="0"/>
                <a:cs typeface="Times New Roman" panose="02020603050405020304" pitchFamily="18" charset="0"/>
              </a:rPr>
              <a:t>.</a:t>
            </a:r>
          </a:p>
          <a:p>
            <a:endParaRPr lang="fr-FR" sz="1400" i="1" dirty="0">
              <a:latin typeface="Times New Roman" panose="02020603050405020304" pitchFamily="18" charset="0"/>
              <a:ea typeface="Times New Roman" panose="02020603050405020304" pitchFamily="18" charset="0"/>
            </a:endParaRPr>
          </a:p>
          <a:p>
            <a:pPr>
              <a:lnSpc>
                <a:spcPct val="0"/>
              </a:lnSpc>
              <a:spcAft>
                <a:spcPts val="400"/>
              </a:spcAft>
            </a:pPr>
            <a:endPar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Pour </a:t>
            </a:r>
            <a:r>
              <a:rPr lang="fr-FR"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le SNU la rémunération ne doit pas être basée sur des critères de performance </a:t>
            </a: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individuelle. La </a:t>
            </a:r>
            <a:r>
              <a:rPr lang="fr-FR"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seule mesure qui </a:t>
            </a: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s’impose, </a:t>
            </a:r>
            <a:r>
              <a:rPr lang="fr-FR"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est une augmentation générale des </a:t>
            </a: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salaires, </a:t>
            </a:r>
            <a:r>
              <a:rPr lang="fr-FR"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par une augmentation du point </a:t>
            </a: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d’indice</a:t>
            </a:r>
          </a:p>
          <a:p>
            <a:pPr>
              <a:lnSpc>
                <a:spcPct val="107000"/>
              </a:lnSpc>
              <a:spcAft>
                <a:spcPts val="800"/>
              </a:spcAft>
            </a:pPr>
            <a:r>
              <a:rPr lang="fr-FR" sz="1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fr-FR" sz="14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Unique reconnaissance </a:t>
            </a:r>
            <a:r>
              <a:rPr lang="fr-FR" sz="14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pérenne du travail accompli et des efforts </a:t>
            </a:r>
            <a:r>
              <a:rPr lang="fr-FR" sz="14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fournis </a:t>
            </a:r>
            <a:endParaRPr lang="fr-FR" b="1"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4" descr="En Israël un smiley a un sens juridique, et ce n'est pas un joke ...">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 xmlns:lc="http://schemas.openxmlformats.org/drawingml/2006/lockedCanvas" id="{1449D100-2E89-4213-960A-8C9C7E9D0BC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32046" y="5918565"/>
            <a:ext cx="407543" cy="39020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5894832"/>
            <a:ext cx="1952490" cy="307777"/>
          </a:xfrm>
          <a:prstGeom prst="rect">
            <a:avLst/>
          </a:prstGeom>
        </p:spPr>
        <p:txBody>
          <a:bodyPr wrap="square">
            <a:spAutoFit/>
          </a:bodyPr>
          <a:lstStyle/>
          <a:p>
            <a:r>
              <a:rPr lang="fr-FR" sz="1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Et n</a:t>
            </a:r>
            <a:r>
              <a:rPr lang="fr-FR" sz="14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a:t>
            </a:r>
            <a:r>
              <a:rPr lang="fr-FR" sz="1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oubliez pas </a:t>
            </a:r>
            <a:endParaRPr lang="fr-FR" sz="1400" dirty="0"/>
          </a:p>
        </p:txBody>
      </p:sp>
      <p:pic>
        <p:nvPicPr>
          <p:cNvPr id="13" name="Image 12" descr="Vaccin contre la Covid-19 : ce qu'il faut savoi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7738" y="6194811"/>
            <a:ext cx="848283" cy="466926"/>
          </a:xfrm>
          <a:prstGeom prst="rect">
            <a:avLst/>
          </a:prstGeom>
          <a:noFill/>
          <a:ln>
            <a:noFill/>
          </a:ln>
        </p:spPr>
      </p:pic>
      <p:pic>
        <p:nvPicPr>
          <p:cNvPr id="1026" name="Picture 2" descr="photo_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26609" y="5336007"/>
            <a:ext cx="1447587" cy="1073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4846320" y="42732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7" name="Picture 3" descr="http://alice.anpe.fr/idf/site/images_juin08/puce_verte.gif"/>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0" y="457200"/>
            <a:ext cx="63500" cy="11068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7"/>
          <p:cNvSpPr>
            <a:spLocks noChangeArrowheads="1"/>
          </p:cNvSpPr>
          <p:nvPr/>
        </p:nvSpPr>
        <p:spPr bwMode="auto">
          <a:xfrm>
            <a:off x="-4540250" y="424546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30" name="Picture 6" descr="http://alice.anpe.fr/idf/site/images_juin08/puce_verte.gif"/>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152400" y="609600"/>
            <a:ext cx="63500" cy="635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8"/>
          <p:cNvSpPr>
            <a:spLocks noChangeArrowheads="1"/>
          </p:cNvSpPr>
          <p:nvPr/>
        </p:nvSpPr>
        <p:spPr bwMode="auto">
          <a:xfrm>
            <a:off x="6180408" y="6354939"/>
            <a:ext cx="29399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1B1B1B"/>
                </a:solidFill>
                <a:effectLst/>
                <a:latin typeface="Verdana" panose="020B0604030504040204" pitchFamily="34" charset="0"/>
                <a:ea typeface="Times New Roman" panose="02020603050405020304" pitchFamily="18" charset="0"/>
                <a:cs typeface="Arial" panose="020B0604020202020204" pitchFamily="34" charset="0"/>
              </a:rPr>
              <a:t>Pré-inscription dans la zone d’accueil.</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000" dirty="0" smtClean="0">
                <a:solidFill>
                  <a:srgbClr val="1B1B1B"/>
                </a:solidFill>
                <a:latin typeface="Verdana" panose="020B0604030504040204" pitchFamily="34" charset="0"/>
                <a:ea typeface="Times New Roman" panose="02020603050405020304" pitchFamily="18" charset="0"/>
                <a:cs typeface="Arial" panose="020B0604020202020204" pitchFamily="34" charset="0"/>
              </a:rPr>
              <a:t>Mais ou sont les masques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1B1B1B"/>
                </a:solidFill>
                <a:effectLst/>
                <a:latin typeface="Verdana" panose="020B0604030504040204" pitchFamily="34" charset="0"/>
                <a:ea typeface="Times New Roman" panose="02020603050405020304" pitchFamily="18" charset="0"/>
                <a:cs typeface="Arial" panose="020B0604020202020204" pitchFamily="34" charset="0"/>
              </a:rPr>
              <a:t>Paris I Chaillot</a:t>
            </a:r>
            <a:endParaRPr kumimoji="0" lang="fr-FR" altLang="fr-FR" sz="10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33" name="Picture 9" descr="http://alice.anpe.fr/idf/site/images_juin08/puce_verte.gif"/>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304800" y="762000"/>
            <a:ext cx="63500" cy="6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5370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2595</TotalTime>
  <Words>480</Words>
  <Application>Microsoft Office PowerPoint</Application>
  <PresentationFormat>Affichage à l'écran (4:3)</PresentationFormat>
  <Paragraphs>47</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Vagues</vt:lpstr>
      <vt:lpstr>             L’Echo Public n°21                                    Spécial</vt:lpstr>
      <vt:lpstr> </vt:lpstr>
    </vt:vector>
  </TitlesOfParts>
  <Company>Pôle Emploi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REMY Catherine</dc:creator>
  <cp:lastModifiedBy>BROUTIN Herve</cp:lastModifiedBy>
  <cp:revision>173</cp:revision>
  <cp:lastPrinted>2020-06-15T10:40:42Z</cp:lastPrinted>
  <dcterms:created xsi:type="dcterms:W3CDTF">2018-12-27T10:04:13Z</dcterms:created>
  <dcterms:modified xsi:type="dcterms:W3CDTF">2021-04-23T07:27:57Z</dcterms:modified>
</cp:coreProperties>
</file>