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0" r:id="rId2"/>
    <p:sldId id="262" r:id="rId3"/>
    <p:sldId id="263" r:id="rId4"/>
  </p:sldIdLst>
  <p:sldSz cx="9144000" cy="6858000" type="screen4x3"/>
  <p:notesSz cx="6648450" cy="97742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9802"/>
    <a:srgbClr val="2B9544"/>
    <a:srgbClr val="26863D"/>
    <a:srgbClr val="FFCC00"/>
    <a:srgbClr val="DDB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6374" autoAdjust="0"/>
  </p:normalViewPr>
  <p:slideViewPr>
    <p:cSldViewPr snapToGrid="0" snapToObjects="1">
      <p:cViewPr varScale="1">
        <p:scale>
          <a:sx n="116" d="100"/>
          <a:sy n="116" d="100"/>
        </p:scale>
        <p:origin x="193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5A8551A-8A0E-4264-94F5-902636E0EB13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hyperlink" Target="http://snunpdcp.blog4ever.com/" TargetMode="External"/><Relationship Id="rId7" Type="http://schemas.openxmlformats.org/officeDocument/2006/relationships/image" Target="../media/image9.emf"/><Relationship Id="rId2" Type="http://schemas.openxmlformats.org/officeDocument/2006/relationships/hyperlink" Target="mailto:syndicat.snu-hdf@pole-emploi.fr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hyperlink" Target="http://www.facebook.com/public/Snu-H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5577" y="348847"/>
            <a:ext cx="3673217" cy="465753"/>
          </a:xfrm>
        </p:spPr>
        <p:txBody>
          <a:bodyPr>
            <a:noAutofit/>
          </a:bodyPr>
          <a:lstStyle/>
          <a:p>
            <a:r>
              <a:rPr lang="fr-FR" sz="2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L’Echo public </a:t>
            </a:r>
            <a:r>
              <a:rPr lang="fr-FR" sz="2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n°17</a:t>
            </a:r>
            <a:endParaRPr lang="fr-FR" sz="24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489622" y="1139131"/>
            <a:ext cx="4366564" cy="2978588"/>
          </a:xfrm>
          <a:noFill/>
          <a:ln w="22225">
            <a:solidFill>
              <a:schemeClr val="accent3">
                <a:lumMod val="75000"/>
              </a:schemeClr>
            </a:solidFill>
            <a:rou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1200" b="1" dirty="0" smtClean="0"/>
              <a:t>Quelques </a:t>
            </a:r>
            <a:r>
              <a:rPr lang="fr-FR" sz="1200" b="1" dirty="0"/>
              <a:t>chiffres au 2 novembre 2020 </a:t>
            </a:r>
            <a:endParaRPr lang="fr-FR" sz="1200" b="1" dirty="0" smtClean="0"/>
          </a:p>
          <a:p>
            <a:pPr marL="0" indent="0" algn="ctr">
              <a:buNone/>
            </a:pPr>
            <a:r>
              <a:rPr lang="fr-FR" sz="1200" b="1" dirty="0" smtClean="0"/>
              <a:t>dans </a:t>
            </a:r>
            <a:r>
              <a:rPr lang="fr-FR" sz="1200" b="1" dirty="0"/>
              <a:t>notre région</a:t>
            </a:r>
          </a:p>
          <a:p>
            <a:pPr marL="0" indent="0" algn="ctr">
              <a:buNone/>
            </a:pPr>
            <a:r>
              <a:rPr lang="fr-FR" sz="1800" b="1" dirty="0" smtClean="0">
                <a:solidFill>
                  <a:schemeClr val="accent3">
                    <a:lumMod val="50000"/>
                  </a:schemeClr>
                </a:solidFill>
              </a:rPr>
              <a:t>     </a:t>
            </a:r>
            <a:endParaRPr lang="fr-FR" sz="1000" b="1" dirty="0">
              <a:solidFill>
                <a:srgbClr val="FF0000"/>
              </a:solidFill>
            </a:endParaRPr>
          </a:p>
        </p:txBody>
      </p:sp>
      <p:pic>
        <p:nvPicPr>
          <p:cNvPr id="5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6" y="55314"/>
            <a:ext cx="991565" cy="8228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035125" y="386327"/>
            <a:ext cx="1147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</a:rPr>
              <a:t>Octobre 2020</a:t>
            </a:r>
            <a:endParaRPr lang="fr-FR" sz="1200" b="1" dirty="0">
              <a:solidFill>
                <a:schemeClr val="tx2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F02B767E-8740-4ACB-AE2D-59D8EEF369F9}"/>
              </a:ext>
            </a:extLst>
          </p:cNvPr>
          <p:cNvSpPr txBox="1"/>
          <p:nvPr/>
        </p:nvSpPr>
        <p:spPr>
          <a:xfrm>
            <a:off x="70367" y="1084312"/>
            <a:ext cx="4294282" cy="3985706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26863D"/>
                </a:solidFill>
              </a:rPr>
              <a:t>Le TELETRAVAIL</a:t>
            </a:r>
            <a:r>
              <a:rPr lang="fr-FR" sz="1400" b="1" dirty="0" smtClean="0"/>
              <a:t> </a:t>
            </a:r>
            <a:endParaRPr lang="fr-FR" sz="1400" b="1" dirty="0" smtClean="0">
              <a:solidFill>
                <a:srgbClr val="26863D"/>
              </a:solidFill>
            </a:endParaRPr>
          </a:p>
          <a:p>
            <a:pPr algn="ctr"/>
            <a:endParaRPr lang="fr-FR" sz="400" b="1" dirty="0" smtClean="0">
              <a:solidFill>
                <a:srgbClr val="26863D"/>
              </a:solidFill>
            </a:endParaRPr>
          </a:p>
          <a:p>
            <a:r>
              <a:rPr lang="fr-FR" sz="1400" b="1" dirty="0" smtClean="0">
                <a:solidFill>
                  <a:schemeClr val="bg1"/>
                </a:solidFill>
              </a:rPr>
              <a:t>    </a:t>
            </a:r>
            <a:r>
              <a:rPr lang="fr-FR" sz="1200" b="1" dirty="0" smtClean="0">
                <a:solidFill>
                  <a:schemeClr val="bg1"/>
                </a:solidFill>
              </a:rPr>
              <a:t>Le TELETRAVAIL exceptionnel </a:t>
            </a:r>
          </a:p>
          <a:p>
            <a:endParaRPr lang="fr-FR" sz="600" b="1" dirty="0" smtClean="0">
              <a:solidFill>
                <a:schemeClr val="tx2"/>
              </a:solidFill>
            </a:endParaRPr>
          </a:p>
          <a:p>
            <a:r>
              <a:rPr lang="fr-FR" sz="1100" dirty="0" smtClean="0">
                <a:solidFill>
                  <a:schemeClr val="tx2"/>
                </a:solidFill>
              </a:rPr>
              <a:t>Le télétravail et la priorité, et est généralisé jusqu’à 5 jours par semaine.</a:t>
            </a:r>
          </a:p>
          <a:p>
            <a:r>
              <a:rPr lang="fr-FR" sz="1100" dirty="0" smtClean="0">
                <a:solidFill>
                  <a:schemeClr val="tx2"/>
                </a:solidFill>
              </a:rPr>
              <a:t>Il s’organise en journée ou demi-journée (TTEX) en favorisant la rotation :</a:t>
            </a:r>
          </a:p>
          <a:p>
            <a:endParaRPr lang="fr-FR" sz="500" dirty="0" smtClean="0">
              <a:solidFill>
                <a:schemeClr val="tx2"/>
              </a:solidFill>
            </a:endParaRPr>
          </a:p>
          <a:p>
            <a:r>
              <a:rPr lang="fr-FR" sz="1100" dirty="0" smtClean="0">
                <a:solidFill>
                  <a:schemeClr val="tx2"/>
                </a:solidFill>
              </a:rPr>
              <a:t>  - en agence : dans la seule limite de la capacité à assurer les nécessités de service, c’est-à-dire les entretiens et les activités d’accueil</a:t>
            </a:r>
          </a:p>
          <a:p>
            <a:endParaRPr lang="fr-FR" sz="500" dirty="0" smtClean="0">
              <a:solidFill>
                <a:schemeClr val="tx2"/>
              </a:solidFill>
            </a:endParaRPr>
          </a:p>
          <a:p>
            <a:r>
              <a:rPr lang="fr-FR" sz="1100" dirty="0" smtClean="0">
                <a:solidFill>
                  <a:schemeClr val="tx2"/>
                </a:solidFill>
              </a:rPr>
              <a:t>- en fonction support et plateforme : pour toutes les activités </a:t>
            </a:r>
            <a:r>
              <a:rPr lang="fr-FR" sz="1100" dirty="0" err="1" smtClean="0">
                <a:solidFill>
                  <a:schemeClr val="tx2"/>
                </a:solidFill>
              </a:rPr>
              <a:t>télétravaillables</a:t>
            </a:r>
            <a:r>
              <a:rPr lang="fr-FR" sz="1100" dirty="0" smtClean="0">
                <a:solidFill>
                  <a:schemeClr val="tx2"/>
                </a:solidFill>
              </a:rPr>
              <a:t>. Les autres activités sont réalisées sur site. </a:t>
            </a:r>
          </a:p>
          <a:p>
            <a:pPr marL="171450" indent="-171450">
              <a:buFontTx/>
              <a:buChar char="-"/>
            </a:pPr>
            <a:endParaRPr lang="fr-FR" sz="600" dirty="0" smtClean="0">
              <a:solidFill>
                <a:schemeClr val="tx2"/>
              </a:solidFill>
            </a:endParaRPr>
          </a:p>
          <a:p>
            <a:r>
              <a:rPr lang="fr-FR" sz="1100" dirty="0" smtClean="0">
                <a:solidFill>
                  <a:schemeClr val="tx2"/>
                </a:solidFill>
              </a:rPr>
              <a:t>Tous les télétravailleurs exceptionnels, bénéficient d’une indemnité forfaitaire de 10€ par mois visant à couvrir les frais liés au télétravail, sous réserve qu’ils aient réalisé 4 jours de télétravail par mois (soit 1 jour par semaine en moyenne) dans la limite de 100€ par an. </a:t>
            </a:r>
          </a:p>
          <a:p>
            <a:r>
              <a:rPr lang="fr-FR" sz="1100" dirty="0" smtClean="0">
                <a:solidFill>
                  <a:schemeClr val="tx2"/>
                </a:solidFill>
              </a:rPr>
              <a:t> </a:t>
            </a:r>
            <a:endParaRPr lang="fr-FR" sz="800" dirty="0" smtClean="0">
              <a:solidFill>
                <a:schemeClr val="tx2"/>
              </a:solidFill>
            </a:endParaRPr>
          </a:p>
          <a:p>
            <a:r>
              <a:rPr lang="fr-FR" sz="1200" b="1" dirty="0" smtClean="0">
                <a:solidFill>
                  <a:schemeClr val="tx2"/>
                </a:solidFill>
              </a:rPr>
              <a:t>Le TELETRAVAIL sous contrat</a:t>
            </a:r>
            <a:r>
              <a:rPr lang="fr-FR" sz="1200" b="1" dirty="0" smtClean="0">
                <a:solidFill>
                  <a:schemeClr val="bg1"/>
                </a:solidFill>
              </a:rPr>
              <a:t> </a:t>
            </a:r>
          </a:p>
          <a:p>
            <a:endParaRPr lang="fr-FR" sz="700" dirty="0" smtClean="0">
              <a:solidFill>
                <a:schemeClr val="tx2"/>
              </a:solidFill>
            </a:endParaRPr>
          </a:p>
          <a:p>
            <a:r>
              <a:rPr lang="fr-FR" sz="1100" dirty="0" smtClean="0">
                <a:solidFill>
                  <a:schemeClr val="tx2"/>
                </a:solidFill>
              </a:rPr>
              <a:t>Les agents publics conservent le bénéfice de leur télétravail jusqu’à la date de fin prévue dans leur contrat et utilise le code (TELE).</a:t>
            </a:r>
            <a:endParaRPr lang="fr-FR" sz="400" dirty="0" smtClean="0">
              <a:solidFill>
                <a:schemeClr val="bg1"/>
              </a:solidFill>
            </a:endParaRPr>
          </a:p>
          <a:p>
            <a:pPr algn="just"/>
            <a:endParaRPr lang="fr-FR" sz="4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88428" y="395494"/>
            <a:ext cx="36706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u="sng" dirty="0">
                <a:solidFill>
                  <a:schemeClr val="bg1"/>
                </a:solidFill>
              </a:rPr>
              <a:t>SPECIAL CRISE SANITAIRE COVID-19</a:t>
            </a:r>
            <a:r>
              <a:rPr lang="fr-FR" dirty="0">
                <a:solidFill>
                  <a:schemeClr val="bg1"/>
                </a:solidFill>
              </a:rPr>
              <a:t/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b="1" u="sng" dirty="0">
                <a:solidFill>
                  <a:schemeClr val="bg1"/>
                </a:solidFill>
              </a:rPr>
              <a:t>SECONDE </a:t>
            </a:r>
            <a:r>
              <a:rPr lang="fr-FR" b="1" u="sng" dirty="0" smtClean="0">
                <a:solidFill>
                  <a:schemeClr val="bg1"/>
                </a:solidFill>
              </a:rPr>
              <a:t>VAGUE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508483" y="5293841"/>
            <a:ext cx="4224176" cy="1500869"/>
          </a:xfrm>
          <a:noFill/>
          <a:ln w="22225">
            <a:solidFill>
              <a:schemeClr val="accent3">
                <a:lumMod val="75000"/>
              </a:schemeClr>
            </a:solidFill>
            <a:rou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1400" b="1" dirty="0">
                <a:solidFill>
                  <a:srgbClr val="26863D"/>
                </a:solidFill>
              </a:rPr>
              <a:t>Maladie et Prévoyance (Agents Publics</a:t>
            </a:r>
            <a:r>
              <a:rPr lang="fr-FR" sz="1400" b="1" dirty="0" smtClean="0">
                <a:solidFill>
                  <a:srgbClr val="26863D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100" dirty="0"/>
              <a:t>A compter du 3 octobre, tous les arrêts dérogatoires, concernant les cas contact et les gardes d’enfant, des agents ne pouvant pas </a:t>
            </a:r>
            <a:r>
              <a:rPr lang="fr-FR" sz="1100" dirty="0" err="1"/>
              <a:t>télétravailler</a:t>
            </a:r>
            <a:r>
              <a:rPr lang="fr-FR" sz="1100" dirty="0"/>
              <a:t> n’impactent pas les droits à maladie. </a:t>
            </a:r>
            <a:endParaRPr lang="fr-FR" sz="1100" dirty="0" smtClean="0"/>
          </a:p>
          <a:p>
            <a:pPr marL="0" indent="0">
              <a:spcBef>
                <a:spcPts val="0"/>
              </a:spcBef>
              <a:buNone/>
            </a:pPr>
            <a:endParaRPr lang="fr-FR" sz="700" dirty="0"/>
          </a:p>
          <a:p>
            <a:pPr marL="0" indent="0">
              <a:spcBef>
                <a:spcPts val="0"/>
              </a:spcBef>
              <a:buNone/>
            </a:pPr>
            <a:r>
              <a:rPr lang="fr-FR" sz="1100" dirty="0"/>
              <a:t> </a:t>
            </a:r>
            <a:r>
              <a:rPr lang="fr-FR" sz="1100" dirty="0" smtClean="0"/>
              <a:t>Tous </a:t>
            </a:r>
            <a:r>
              <a:rPr lang="fr-FR" sz="1100" dirty="0"/>
              <a:t>les autres arrêts de travail, sont gérés dans les dispositions statutaires et dans le cadre des contrats de prévoyance et de maintien de revenu MUTEX</a:t>
            </a:r>
            <a:r>
              <a:rPr lang="fr-FR" sz="1100" dirty="0" smtClean="0"/>
              <a:t>.</a:t>
            </a:r>
            <a:endParaRPr lang="fr-FR" sz="1400" b="1" dirty="0">
              <a:solidFill>
                <a:srgbClr val="26863D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F02B767E-8740-4ACB-AE2D-59D8EEF369F9}"/>
              </a:ext>
            </a:extLst>
          </p:cNvPr>
          <p:cNvSpPr txBox="1"/>
          <p:nvPr/>
        </p:nvSpPr>
        <p:spPr>
          <a:xfrm>
            <a:off x="4956360" y="4857899"/>
            <a:ext cx="3786370" cy="1815882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>
                <a:solidFill>
                  <a:srgbClr val="26863D"/>
                </a:solidFill>
              </a:rPr>
              <a:t>TousAntiCovid</a:t>
            </a:r>
            <a:endParaRPr lang="fr-FR" sz="1400" b="1" dirty="0">
              <a:solidFill>
                <a:srgbClr val="26863D"/>
              </a:solidFill>
            </a:endParaRPr>
          </a:p>
          <a:p>
            <a:pPr algn="ctr"/>
            <a:endParaRPr lang="fr-FR" sz="400" b="1" dirty="0" smtClean="0">
              <a:solidFill>
                <a:srgbClr val="26863D"/>
              </a:solidFill>
            </a:endParaRPr>
          </a:p>
          <a:p>
            <a:pPr algn="ctr"/>
            <a:endParaRPr lang="fr-FR" sz="400" b="1" dirty="0" smtClean="0">
              <a:solidFill>
                <a:srgbClr val="26863D"/>
              </a:solidFill>
            </a:endParaRPr>
          </a:p>
          <a:p>
            <a:r>
              <a:rPr lang="fr-FR" sz="1000" dirty="0">
                <a:solidFill>
                  <a:schemeClr val="tx2"/>
                </a:solidFill>
              </a:rPr>
              <a:t>Le Gouvernement a mis en service l’application «</a:t>
            </a:r>
            <a:r>
              <a:rPr lang="fr-FR" sz="1000" b="1" dirty="0" err="1">
                <a:solidFill>
                  <a:schemeClr val="tx2"/>
                </a:solidFill>
              </a:rPr>
              <a:t>TousAntiCovid</a:t>
            </a:r>
            <a:r>
              <a:rPr lang="fr-FR" sz="1000" dirty="0">
                <a:solidFill>
                  <a:schemeClr val="tx2"/>
                </a:solidFill>
              </a:rPr>
              <a:t>» le 22 octobre 2020 qui permet de s’informer sur l’actualité en lien avec l’épidémie et d’alerter les personnes qui ont été en contact avec un malade testé positif au Coronavirus</a:t>
            </a:r>
            <a:r>
              <a:rPr lang="fr-FR" sz="1000" dirty="0" smtClean="0">
                <a:solidFill>
                  <a:schemeClr val="tx2"/>
                </a:solidFill>
              </a:rPr>
              <a:t>.</a:t>
            </a:r>
          </a:p>
          <a:p>
            <a:endParaRPr lang="fr-FR" sz="300" dirty="0">
              <a:solidFill>
                <a:schemeClr val="tx2"/>
              </a:solidFill>
            </a:endParaRPr>
          </a:p>
          <a:p>
            <a:r>
              <a:rPr lang="fr-FR" sz="1000" dirty="0">
                <a:solidFill>
                  <a:schemeClr val="tx2"/>
                </a:solidFill>
              </a:rPr>
              <a:t>Elle permet également de générer les attestations de déplacement dérogatoires demandées par les autorités. </a:t>
            </a:r>
            <a:endParaRPr lang="fr-FR" sz="1000" dirty="0" smtClean="0">
              <a:solidFill>
                <a:schemeClr val="tx2"/>
              </a:solidFill>
            </a:endParaRPr>
          </a:p>
          <a:p>
            <a:endParaRPr lang="fr-FR" sz="300" dirty="0">
              <a:solidFill>
                <a:schemeClr val="tx2"/>
              </a:solidFill>
            </a:endParaRPr>
          </a:p>
          <a:p>
            <a:r>
              <a:rPr lang="fr-FR" sz="1000" dirty="0">
                <a:solidFill>
                  <a:schemeClr val="tx2"/>
                </a:solidFill>
              </a:rPr>
              <a:t>Nous encourageons son activation afin de concourir à la limitation de la propagation du virus</a:t>
            </a:r>
            <a:r>
              <a:rPr lang="fr-FR" sz="1000" dirty="0" smtClean="0">
                <a:solidFill>
                  <a:schemeClr val="tx2"/>
                </a:solidFill>
              </a:rPr>
              <a:t>.</a:t>
            </a:r>
            <a:endParaRPr lang="fr-FR" sz="600" b="1" dirty="0">
              <a:solidFill>
                <a:schemeClr val="tx2"/>
              </a:solidFill>
            </a:endParaRPr>
          </a:p>
          <a:p>
            <a:pPr algn="just"/>
            <a:endParaRPr lang="fr-FR" sz="400" dirty="0" smtClean="0">
              <a:solidFill>
                <a:schemeClr val="bg1"/>
              </a:solidFill>
            </a:endParaRPr>
          </a:p>
        </p:txBody>
      </p:sp>
      <p:pic>
        <p:nvPicPr>
          <p:cNvPr id="17" name="Picture 12" descr="D:\Users\adubrull\Documents\Knowledgeable\Images\Cliparts\loupe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34357">
            <a:off x="4697616" y="4536398"/>
            <a:ext cx="644809" cy="64300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5442094" y="4180847"/>
            <a:ext cx="28471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>
                <a:solidFill>
                  <a:srgbClr val="FE980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 n’oubliez pas, le port du masque reste obligatoire (hors bureau individuel) en toute circonstance </a:t>
            </a:r>
            <a:endParaRPr lang="fr-FR" sz="1200" b="1" dirty="0">
              <a:solidFill>
                <a:srgbClr val="FE980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7412" y="1616819"/>
            <a:ext cx="3537305" cy="2404692"/>
          </a:xfrm>
          <a:prstGeom prst="rect">
            <a:avLst/>
          </a:prstGeom>
        </p:spPr>
      </p:pic>
      <p:pic>
        <p:nvPicPr>
          <p:cNvPr id="14" name="Image 13" descr="Épidémie de COVID-19 : collaboration de l'ONUSIDA et de la Chine afin de  garantir la continuité du traitement des personnes vivant avec le VIH |  ONUSIDA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154" y="978315"/>
            <a:ext cx="829734" cy="5966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 descr="Émoticône avec masque médical sur bouche en 2020 | Emoji drôle, Emoticone  gratuit, Emoticone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996" y="4045667"/>
            <a:ext cx="775765" cy="8377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94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04446" y="998938"/>
            <a:ext cx="45719" cy="52544"/>
          </a:xfrm>
        </p:spPr>
        <p:txBody>
          <a:bodyPr>
            <a:noAutofit/>
          </a:bodyPr>
          <a:lstStyle/>
          <a:p>
            <a:r>
              <a:rPr lang="fr-FR" sz="16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056888" y="1481885"/>
            <a:ext cx="3963859" cy="3306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000" i="1" dirty="0"/>
              <a:t> </a:t>
            </a:r>
            <a:endParaRPr lang="fr-FR" sz="600" b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89553" y="5653770"/>
            <a:ext cx="3738662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fr-FR" sz="900" b="1" dirty="0"/>
              <a:t>Coordonnées du Syndicat SNU Pole emploi : </a:t>
            </a:r>
          </a:p>
          <a:p>
            <a:pPr algn="ctr" fontAlgn="base"/>
            <a:r>
              <a:rPr lang="fr-FR" sz="900" b="1" u="sng" dirty="0">
                <a:hlinkClick r:id="rId2"/>
              </a:rPr>
              <a:t>syndicat.snu-hdf@pole-emploi.fr</a:t>
            </a:r>
            <a:r>
              <a:rPr lang="fr-FR" sz="900" b="1" u="sng" dirty="0"/>
              <a:t> </a:t>
            </a:r>
          </a:p>
          <a:p>
            <a:pPr algn="ctr" fontAlgn="base"/>
            <a:r>
              <a:rPr lang="fr-FR" sz="900" b="1" u="sng" dirty="0">
                <a:hlinkClick r:id="rId3"/>
              </a:rPr>
              <a:t>http://snunpdcp.blog4ever.com/</a:t>
            </a:r>
            <a:r>
              <a:rPr lang="fr-FR" sz="900" b="1" u="sng" dirty="0"/>
              <a:t> </a:t>
            </a:r>
            <a:endParaRPr lang="fr-FR" sz="9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 fontAlgn="base"/>
            <a:endParaRPr lang="fr-FR" sz="300" b="1" dirty="0"/>
          </a:p>
          <a:p>
            <a:pPr algn="ctr" fontAlgn="base"/>
            <a:r>
              <a:rPr lang="fr-FR" sz="900" b="1" dirty="0"/>
              <a:t>Permanence SNU HDF:  </a:t>
            </a:r>
          </a:p>
          <a:p>
            <a:pPr algn="ctr" fontAlgn="base"/>
            <a:r>
              <a:rPr lang="fr-FR" sz="900" b="1" dirty="0"/>
              <a:t>Villeneuve d’Ascq : 03 28 76 14 30</a:t>
            </a:r>
          </a:p>
          <a:p>
            <a:pPr algn="ctr" fontAlgn="base"/>
            <a:r>
              <a:rPr lang="fr-FR" sz="900" b="1" dirty="0"/>
              <a:t>Boves : 03 22 53 56 08  </a:t>
            </a:r>
          </a:p>
          <a:p>
            <a:pPr algn="ctr" fontAlgn="base"/>
            <a:r>
              <a:rPr lang="fr-FR" sz="1000" b="1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http://www.facebook.com/public/Snu-Hdf</a:t>
            </a:r>
            <a:endParaRPr lang="fr-FR" sz="1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694" y="6549576"/>
            <a:ext cx="204966" cy="18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94969" y="361670"/>
            <a:ext cx="8494804" cy="763125"/>
          </a:xfrm>
          <a:ln w="20320">
            <a:solidFill>
              <a:schemeClr val="accent6">
                <a:lumMod val="60000"/>
                <a:lumOff val="40000"/>
              </a:schemeClr>
            </a:solidFill>
          </a:ln>
          <a:effectLst>
            <a:glow rad="76200">
              <a:schemeClr val="accent6">
                <a:satMod val="175000"/>
                <a:alpha val="27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fr-FR" sz="5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6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Flash</a:t>
            </a:r>
          </a:p>
          <a:p>
            <a:pPr marL="0" indent="0">
              <a:buNone/>
            </a:pPr>
            <a:r>
              <a:rPr lang="fr-FR" sz="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Pour ceux qui pourraient vivre difficilement cette période de télétravail intensif. </a:t>
            </a:r>
            <a:r>
              <a:rPr lang="fr-FR" sz="4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Des </a:t>
            </a:r>
            <a:r>
              <a:rPr lang="fr-FR" sz="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psychologues sont mobilisés pour vous informer et vous accompagner vers les solutions adaptées à vos besoins dans la situation de crise que nous traversons.</a:t>
            </a:r>
          </a:p>
          <a:p>
            <a:pPr marL="0" indent="0">
              <a:buNone/>
            </a:pPr>
            <a:r>
              <a:rPr lang="fr-FR" sz="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Ils vous accueillent par téléphone, tchat ou email, 7j/7 et 24h/24 au 0 800 970 428</a:t>
            </a:r>
          </a:p>
          <a:p>
            <a:pPr marL="0" indent="0" algn="ctr">
              <a:buNone/>
            </a:pPr>
            <a:endParaRPr lang="fr-FR" sz="5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xmlns="" id="{455922FC-B235-4DE4-B417-E5E538ED018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17791" y="1264349"/>
            <a:ext cx="4543524" cy="3661877"/>
          </a:xfrm>
          <a:noFill/>
          <a:ln w="22225">
            <a:solidFill>
              <a:schemeClr val="accent3">
                <a:lumMod val="75000"/>
              </a:schemeClr>
            </a:solidFill>
            <a:rou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fr-FR" sz="1400" b="1" dirty="0">
                <a:solidFill>
                  <a:srgbClr val="26863D"/>
                </a:solidFill>
              </a:rPr>
              <a:t>Classification </a:t>
            </a:r>
            <a:r>
              <a:rPr lang="fr-FR" sz="1400" b="1" dirty="0" smtClean="0">
                <a:solidFill>
                  <a:srgbClr val="26863D"/>
                </a:solidFill>
              </a:rPr>
              <a:t>Publique</a:t>
            </a:r>
          </a:p>
          <a:p>
            <a:pPr marL="0" indent="0" algn="ctr">
              <a:lnSpc>
                <a:spcPct val="90000"/>
              </a:lnSpc>
              <a:buNone/>
            </a:pPr>
            <a:endParaRPr lang="fr-FR" sz="500" b="1" dirty="0">
              <a:solidFill>
                <a:srgbClr val="26863D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fr-FR" sz="1050" b="1" dirty="0"/>
              <a:t>Comme vous le savez, une nouvelle classification sera en application en 2021 pour les agents du droit public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fr-FR" sz="1050" b="1" dirty="0"/>
              <a:t>Pour vous permettre d'appréhender cette nouvelle classification, Le SNU organise un CFS statut public, ouvert à l'ensemble des agents sous statut public de la </a:t>
            </a:r>
            <a:r>
              <a:rPr lang="fr-FR" sz="1050" b="1" dirty="0" smtClean="0"/>
              <a:t>région</a:t>
            </a:r>
          </a:p>
          <a:p>
            <a:pPr marL="0" indent="0" algn="just">
              <a:lnSpc>
                <a:spcPct val="90000"/>
              </a:lnSpc>
              <a:buNone/>
            </a:pPr>
            <a:endParaRPr lang="fr-FR" sz="500" b="1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fr-FR" sz="1050" b="1" dirty="0"/>
              <a:t> </a:t>
            </a:r>
            <a:r>
              <a:rPr lang="fr-FR" sz="1050" b="1" dirty="0" smtClean="0"/>
              <a:t>Lors </a:t>
            </a:r>
            <a:r>
              <a:rPr lang="fr-FR" sz="1050" b="1" dirty="0"/>
              <a:t>de cette journée, nous aborderons les thématiques suivantes 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fr-FR" sz="1050" b="1" dirty="0"/>
              <a:t>- Les impacts du futur décret de classification des agents publics à Pôle emploi, le processus de repositionnement dans une catégorie, un nouveau niveau et un échelon à partir de leur niveau et de leur échelon actuels et le rattachement à un emploi du référentiel des métiers de Pôle emploi.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fr-FR" sz="1050" b="1" dirty="0" smtClean="0"/>
              <a:t>- Les </a:t>
            </a:r>
            <a:r>
              <a:rPr lang="fr-FR" sz="1050" b="1" dirty="0"/>
              <a:t>actualités des agents </a:t>
            </a:r>
            <a:r>
              <a:rPr lang="fr-FR" sz="1050" b="1" dirty="0" smtClean="0"/>
              <a:t>publics</a:t>
            </a:r>
          </a:p>
          <a:p>
            <a:pPr marL="0" indent="0" algn="just">
              <a:lnSpc>
                <a:spcPct val="90000"/>
              </a:lnSpc>
              <a:buNone/>
            </a:pPr>
            <a:endParaRPr lang="fr-FR" sz="400" b="1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fr-FR" sz="1050" b="1" dirty="0"/>
              <a:t>  </a:t>
            </a:r>
            <a:r>
              <a:rPr lang="fr-FR" sz="1050" b="1" dirty="0" smtClean="0"/>
              <a:t>et </a:t>
            </a:r>
            <a:r>
              <a:rPr lang="fr-FR" sz="1050" b="1" dirty="0"/>
              <a:t>répondrons à vos questions et interrogations </a:t>
            </a:r>
            <a:r>
              <a:rPr lang="fr-FR" sz="1050" b="1" dirty="0" smtClean="0"/>
              <a:t>!</a:t>
            </a:r>
          </a:p>
          <a:p>
            <a:pPr marL="0" indent="0" algn="just">
              <a:lnSpc>
                <a:spcPct val="90000"/>
              </a:lnSpc>
              <a:buNone/>
            </a:pPr>
            <a:endParaRPr lang="fr-FR" sz="600" b="1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fr-FR" sz="1050" b="1" dirty="0"/>
              <a:t> </a:t>
            </a:r>
            <a:r>
              <a:rPr lang="fr-FR" sz="1050" b="1" dirty="0" smtClean="0"/>
              <a:t>Alors </a:t>
            </a:r>
            <a:r>
              <a:rPr lang="fr-FR" sz="1050" b="1" dirty="0"/>
              <a:t>inscrivez-vous !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fr-FR" sz="1050" b="1" dirty="0" smtClean="0"/>
              <a:t> Le </a:t>
            </a:r>
            <a:r>
              <a:rPr lang="fr-FR" sz="1050" b="1" dirty="0"/>
              <a:t>jeudi 3 décembre 2020 (de 9H00 à 16H00) en modalité </a:t>
            </a:r>
            <a:r>
              <a:rPr lang="fr-FR" sz="1050" b="1" dirty="0" err="1"/>
              <a:t>AudioConférence</a:t>
            </a:r>
            <a:r>
              <a:rPr lang="fr-FR" sz="1050" b="1" dirty="0"/>
              <a:t> via </a:t>
            </a:r>
            <a:r>
              <a:rPr lang="fr-FR" sz="1050" b="1" dirty="0" smtClean="0"/>
              <a:t>Skype, ou,  le lundi </a:t>
            </a:r>
            <a:r>
              <a:rPr lang="fr-FR" sz="1050" b="1" dirty="0"/>
              <a:t>7 décembre 2020 (de 9H00 à 16H00) en modalité </a:t>
            </a:r>
            <a:r>
              <a:rPr lang="fr-FR" sz="1050" b="1" dirty="0" err="1"/>
              <a:t>AudioConférence</a:t>
            </a:r>
            <a:r>
              <a:rPr lang="fr-FR" sz="1050" b="1" dirty="0"/>
              <a:t> via </a:t>
            </a:r>
            <a:r>
              <a:rPr lang="fr-FR" sz="1050" b="1" dirty="0" smtClean="0"/>
              <a:t>Skype</a:t>
            </a:r>
            <a:r>
              <a:rPr lang="fr-FR" sz="1050" b="1" dirty="0"/>
              <a:t> </a:t>
            </a:r>
            <a:endParaRPr lang="fr-FR" sz="1050" b="1" dirty="0" smtClean="0"/>
          </a:p>
          <a:p>
            <a:pPr marL="0" indent="0" algn="just">
              <a:lnSpc>
                <a:spcPct val="90000"/>
              </a:lnSpc>
              <a:buNone/>
            </a:pPr>
            <a:endParaRPr lang="fr-FR" sz="900" b="1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fr-FR" sz="1050" b="1" dirty="0"/>
              <a:t>Deux CFS seront organisés par l’équipe du SNU avant la fin de </a:t>
            </a:r>
            <a:r>
              <a:rPr lang="fr-FR" sz="1050" b="1" dirty="0" smtClean="0"/>
              <a:t>l’année.</a:t>
            </a:r>
            <a:endParaRPr lang="fr-FR" sz="1200" b="1" dirty="0">
              <a:solidFill>
                <a:srgbClr val="26863D"/>
              </a:solidFill>
            </a:endParaRPr>
          </a:p>
        </p:txBody>
      </p:sp>
      <p:sp>
        <p:nvSpPr>
          <p:cNvPr id="13" name="Espace réservé du contenu 3">
            <a:extLst>
              <a:ext uri="{FF2B5EF4-FFF2-40B4-BE49-F238E27FC236}">
                <a16:creationId xmlns:a16="http://schemas.microsoft.com/office/drawing/2014/main" xmlns="" id="{EDB8AF75-4E52-478D-A26E-95D9D2E13879}"/>
              </a:ext>
            </a:extLst>
          </p:cNvPr>
          <p:cNvSpPr txBox="1">
            <a:spLocks/>
          </p:cNvSpPr>
          <p:nvPr/>
        </p:nvSpPr>
        <p:spPr>
          <a:xfrm>
            <a:off x="4838492" y="1335489"/>
            <a:ext cx="4161253" cy="2195784"/>
          </a:xfrm>
          <a:prstGeom prst="rect">
            <a:avLst/>
          </a:prstGeom>
          <a:noFill/>
          <a:ln w="22225">
            <a:solidFill>
              <a:schemeClr val="accent3">
                <a:lumMod val="75000"/>
              </a:schemeClr>
            </a:solidFill>
            <a:rou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b="1">
                <a:solidFill>
                  <a:schemeClr val="tx2"/>
                </a:solidFill>
              </a:defRPr>
            </a:lvl1pPr>
            <a:lvl2pPr marL="576263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</a:defRPr>
            </a:lvl4pPr>
            <a:lvl5pPr marL="146304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</a:defRPr>
            </a:lvl5pPr>
            <a:lvl6pPr marL="178308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6pPr>
            <a:lvl7pPr marL="210312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7pPr>
            <a:lvl8pPr marL="242316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8pPr>
            <a:lvl9pPr marL="274320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r>
              <a:rPr lang="fr-FR" sz="1200" dirty="0" smtClean="0">
                <a:solidFill>
                  <a:srgbClr val="2B9544"/>
                </a:solidFill>
              </a:rPr>
              <a:t>Les </a:t>
            </a:r>
            <a:r>
              <a:rPr lang="fr-FR" sz="1200" dirty="0">
                <a:solidFill>
                  <a:srgbClr val="2B9544"/>
                </a:solidFill>
              </a:rPr>
              <a:t>Congés de Fractionnement, les CA et le CET</a:t>
            </a:r>
            <a:r>
              <a:rPr lang="fr-FR" sz="1200" dirty="0">
                <a:solidFill>
                  <a:srgbClr val="00B050"/>
                </a:solidFill>
              </a:rPr>
              <a:t> </a:t>
            </a:r>
          </a:p>
          <a:p>
            <a:pPr algn="just"/>
            <a:endParaRPr lang="fr-FR" sz="500" b="0" dirty="0" smtClean="0"/>
          </a:p>
          <a:p>
            <a:pPr algn="just"/>
            <a:r>
              <a:rPr lang="fr-FR" sz="1050" b="0" dirty="0"/>
              <a:t>La date limite de prise du solde des congés annuels (CA) et de fractionnement des agents publics acquis au titre de 2020 a été reportée au 5 mars </a:t>
            </a:r>
            <a:r>
              <a:rPr lang="fr-FR" sz="1050" b="0" dirty="0" smtClean="0"/>
              <a:t>2021</a:t>
            </a:r>
            <a:endParaRPr lang="fr-FR" sz="800" b="0" dirty="0" smtClean="0"/>
          </a:p>
          <a:p>
            <a:pPr algn="just"/>
            <a:r>
              <a:rPr lang="fr-FR" sz="1050" b="0" dirty="0" smtClean="0"/>
              <a:t>Si </a:t>
            </a:r>
            <a:r>
              <a:rPr lang="fr-FR" sz="1050" b="0" dirty="0"/>
              <a:t>l’agent souhaite alimenter son CET de tout ou partie des jours de sa 5ème semaine de CA, il doit les épargner durant la période de novembre à décembre. L’alimentation du CET ne sera pas possible à l’issue de la période de </a:t>
            </a:r>
            <a:r>
              <a:rPr lang="fr-FR" sz="1050" b="0" dirty="0" smtClean="0"/>
              <a:t>report.</a:t>
            </a:r>
            <a:endParaRPr lang="fr-FR" sz="1050" b="0" dirty="0"/>
          </a:p>
          <a:p>
            <a:pPr algn="just"/>
            <a:r>
              <a:rPr lang="fr-FR" sz="1050" b="0" dirty="0"/>
              <a:t> </a:t>
            </a:r>
            <a:r>
              <a:rPr lang="fr-FR" sz="1050" b="0" dirty="0" smtClean="0"/>
              <a:t>La </a:t>
            </a:r>
            <a:r>
              <a:rPr lang="fr-FR" sz="1050" b="0" dirty="0"/>
              <a:t>progression annuelle maximale du solde de jours inscrits sur un CET est fixée à 20 (au lieu de 10) .</a:t>
            </a:r>
          </a:p>
          <a:p>
            <a:pPr algn="just"/>
            <a:r>
              <a:rPr lang="fr-FR" sz="1050" b="0" dirty="0"/>
              <a:t> </a:t>
            </a:r>
            <a:r>
              <a:rPr lang="fr-FR" sz="1050" b="0" dirty="0" smtClean="0"/>
              <a:t>Le </a:t>
            </a:r>
            <a:r>
              <a:rPr lang="fr-FR" sz="1050" b="0" dirty="0"/>
              <a:t>plafond de jours pouvant être maintenus dans le CET est fixé à 70 (au lieu de 60</a:t>
            </a:r>
            <a:r>
              <a:rPr lang="fr-FR" sz="1050" b="0" dirty="0" smtClean="0"/>
              <a:t>).</a:t>
            </a:r>
            <a:endParaRPr lang="fr-FR" sz="1050" b="0" dirty="0"/>
          </a:p>
          <a:p>
            <a:pPr algn="just"/>
            <a:r>
              <a:rPr lang="fr-FR" sz="1050" b="0" dirty="0"/>
              <a:t> 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E182E81-B55D-4753-82FC-A850778DC4C8}"/>
              </a:ext>
            </a:extLst>
          </p:cNvPr>
          <p:cNvSpPr/>
          <p:nvPr/>
        </p:nvSpPr>
        <p:spPr>
          <a:xfrm>
            <a:off x="5688989" y="6465044"/>
            <a:ext cx="3279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fr-FR" sz="1000" dirty="0">
                <a:solidFill>
                  <a:schemeClr val="tx2"/>
                </a:solidFill>
              </a:rPr>
              <a:t>Façade plus branchée, équipée du premier logo ANPE.</a:t>
            </a:r>
            <a:br>
              <a:rPr lang="fr-FR" sz="1000" dirty="0">
                <a:solidFill>
                  <a:schemeClr val="tx2"/>
                </a:solidFill>
              </a:rPr>
            </a:br>
            <a:r>
              <a:rPr lang="fr-FR" sz="1000" dirty="0">
                <a:solidFill>
                  <a:schemeClr val="tx2"/>
                </a:solidFill>
              </a:rPr>
              <a:t>Montreuil sous Bois, 35 avenue de la </a:t>
            </a:r>
            <a:r>
              <a:rPr lang="fr-FR" sz="1000" dirty="0" smtClean="0">
                <a:solidFill>
                  <a:schemeClr val="tx2"/>
                </a:solidFill>
              </a:rPr>
              <a:t>résistance</a:t>
            </a:r>
            <a:endParaRPr lang="fr-FR" sz="1000" dirty="0">
              <a:solidFill>
                <a:schemeClr val="tx2"/>
              </a:solidFill>
            </a:endParaRPr>
          </a:p>
        </p:txBody>
      </p:sp>
      <p:pic>
        <p:nvPicPr>
          <p:cNvPr id="2050" name="Picture 2" descr="photo_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684" y="5037848"/>
            <a:ext cx="1792002" cy="142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1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108" y="3593277"/>
            <a:ext cx="2169384" cy="12603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7096054" y="3858775"/>
            <a:ext cx="1946131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900" dirty="0">
                <a:solidFill>
                  <a:schemeClr val="tx2"/>
                </a:solidFill>
                <a:latin typeface="Candara,Bold"/>
                <a:ea typeface="Calibri" panose="020F0502020204030204" pitchFamily="34" charset="0"/>
                <a:cs typeface="Candara,Bold"/>
              </a:rPr>
              <a:t>Si tu ne trouves pas, il serait temps que tu prennes du repos </a:t>
            </a:r>
            <a:r>
              <a:rPr lang="fr-FR" sz="900" dirty="0">
                <a:solidFill>
                  <a:schemeClr val="tx2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☺</a:t>
            </a:r>
            <a:endParaRPr lang="fr-FR" sz="9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900" dirty="0">
                <a:solidFill>
                  <a:schemeClr val="tx2"/>
                </a:solidFill>
                <a:latin typeface="Candara,Bold"/>
                <a:ea typeface="Calibri" panose="020F0502020204030204" pitchFamily="34" charset="0"/>
                <a:cs typeface="Candara,Bold"/>
              </a:rPr>
              <a:t>Pense à solder tes congés ou à les mettre dans ton CET</a:t>
            </a:r>
            <a:endParaRPr lang="fr-FR" sz="9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404446" y="5341487"/>
            <a:ext cx="2103293" cy="84064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2225">
            <a:solidFill>
              <a:schemeClr val="accent3">
                <a:lumMod val="75000"/>
              </a:schemeClr>
            </a:solidFill>
            <a:rou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fr-FR" sz="1100" b="1" dirty="0" smtClean="0">
                <a:solidFill>
                  <a:srgbClr val="FF0000"/>
                </a:solidFill>
              </a:rPr>
              <a:t>Autorisation de déplacement</a:t>
            </a:r>
            <a:endParaRPr lang="fr-FR" sz="11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1000" dirty="0" smtClean="0">
                <a:solidFill>
                  <a:srgbClr val="26863D"/>
                </a:solidFill>
              </a:rPr>
              <a:t>Et </a:t>
            </a:r>
            <a:r>
              <a:rPr lang="fr-FR" sz="1000" dirty="0">
                <a:solidFill>
                  <a:srgbClr val="26863D"/>
                </a:solidFill>
              </a:rPr>
              <a:t>pour vous aider ci-dessous le lien pour </a:t>
            </a:r>
            <a:r>
              <a:rPr lang="fr-FR" sz="1000" dirty="0">
                <a:solidFill>
                  <a:srgbClr val="26863D"/>
                </a:solidFill>
                <a:hlinkClick r:id="rId8" action="ppaction://hlinksldjump"/>
              </a:rPr>
              <a:t>l’attestation</a:t>
            </a:r>
            <a:r>
              <a:rPr lang="fr-FR" sz="1000" dirty="0">
                <a:solidFill>
                  <a:srgbClr val="26863D"/>
                </a:solidFill>
              </a:rPr>
              <a:t> de déplacement de Pôle </a:t>
            </a:r>
            <a:r>
              <a:rPr lang="fr-FR" sz="1000" dirty="0" smtClean="0">
                <a:solidFill>
                  <a:srgbClr val="26863D"/>
                </a:solidFill>
              </a:rPr>
              <a:t>Emploi</a:t>
            </a:r>
            <a:endParaRPr lang="fr-FR" sz="1000" dirty="0">
              <a:solidFill>
                <a:srgbClr val="2686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508926"/>
              </p:ext>
            </p:extLst>
          </p:nvPr>
        </p:nvGraphicFramePr>
        <p:xfrm>
          <a:off x="2141840" y="496016"/>
          <a:ext cx="4423718" cy="6260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Acrobat Document" r:id="rId3" imgW="5667334" imgH="8019987" progId="Acrobat.Document.2017">
                  <p:embed/>
                </p:oleObj>
              </mc:Choice>
              <mc:Fallback>
                <p:oleObj name="Acrobat Document" r:id="rId3" imgW="5667334" imgH="8019987" progId="Acrobat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1840" y="496016"/>
                        <a:ext cx="4423718" cy="6260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4050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</TotalTime>
  <Words>352</Words>
  <Application>Microsoft Office PowerPoint</Application>
  <PresentationFormat>Affichage à l'écran (4:3)</PresentationFormat>
  <Paragraphs>75</Paragraphs>
  <Slides>3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Candara</vt:lpstr>
      <vt:lpstr>Candara,Bold</vt:lpstr>
      <vt:lpstr>Segoe UI Symbol</vt:lpstr>
      <vt:lpstr>Symbol</vt:lpstr>
      <vt:lpstr>Times New Roman</vt:lpstr>
      <vt:lpstr>Vagues</vt:lpstr>
      <vt:lpstr>Adobe Acrobat Document</vt:lpstr>
      <vt:lpstr>L’Echo public n°17</vt:lpstr>
      <vt:lpstr> </vt:lpstr>
      <vt:lpstr>Présentation PowerPoint</vt:lpstr>
    </vt:vector>
  </TitlesOfParts>
  <Company>Pôle Emploi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REMY Catherine</dc:creator>
  <cp:lastModifiedBy>REMY Catherine</cp:lastModifiedBy>
  <cp:revision>90</cp:revision>
  <cp:lastPrinted>2020-06-15T10:40:42Z</cp:lastPrinted>
  <dcterms:created xsi:type="dcterms:W3CDTF">2018-12-27T10:04:13Z</dcterms:created>
  <dcterms:modified xsi:type="dcterms:W3CDTF">2020-11-04T15:33:38Z</dcterms:modified>
</cp:coreProperties>
</file>