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60" r:id="rId2"/>
    <p:sldId id="261" r:id="rId3"/>
  </p:sldIdLst>
  <p:sldSz cx="9144000" cy="6858000" type="screen4x3"/>
  <p:notesSz cx="6648450" cy="97742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DDBE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240"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fr-FR"/>
              <a:t>Modifiez le style du titre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75A8551A-8A0E-4264-94F5-902636E0EB13}" type="datetimeFigureOut">
              <a:rPr lang="fr-FR" smtClean="0"/>
              <a:t>18/03/2020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9263A7-1EED-4D30-996E-12F6026480BC}"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75A8551A-8A0E-4264-94F5-902636E0EB13}" type="datetimeFigureOut">
              <a:rPr lang="fr-FR" smtClean="0"/>
              <a:t>18/03/2020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9263A7-1EED-4D30-996E-12F6026480BC}"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5A8551A-8A0E-4264-94F5-902636E0EB13}" type="datetimeFigureOut">
              <a:rPr lang="fr-FR" smtClean="0"/>
              <a:t>18/03/2020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9263A7-1EED-4D30-996E-12F6026480BC}" type="slidenum">
              <a:rPr lang="fr-FR" smtClean="0"/>
              <a:t>‹N°›</a:t>
            </a:fld>
            <a:endParaRPr lang="fr-F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75A8551A-8A0E-4264-94F5-902636E0EB13}" type="datetimeFigureOut">
              <a:rPr lang="fr-FR" smtClean="0"/>
              <a:t>18/03/2020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9263A7-1EED-4D30-996E-12F6026480BC}" type="slidenum">
              <a:rPr lang="fr-FR" smtClean="0"/>
              <a:t>‹N°›</a:t>
            </a:fld>
            <a:endParaRPr lang="fr-FR"/>
          </a:p>
        </p:txBody>
      </p:sp>
      <p:sp>
        <p:nvSpPr>
          <p:cNvPr id="7" name="Title 6"/>
          <p:cNvSpPr>
            <a:spLocks noGrp="1"/>
          </p:cNvSpPr>
          <p:nvPr>
            <p:ph type="title"/>
          </p:nvPr>
        </p:nvSpPr>
        <p:spPr/>
        <p:txBody>
          <a:bodyPr/>
          <a:lstStyle/>
          <a:p>
            <a:r>
              <a:rPr lang="fr-FR"/>
              <a:t>Modifiez le style du titre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fr-FR"/>
              <a:t>Modifiez le style du titre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75A8551A-8A0E-4264-94F5-902636E0EB13}" type="datetimeFigureOut">
              <a:rPr lang="fr-FR" smtClean="0"/>
              <a:t>18/03/2020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9263A7-1EED-4D30-996E-12F6026480BC}"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5" name="Date Placeholder 4"/>
          <p:cNvSpPr>
            <a:spLocks noGrp="1"/>
          </p:cNvSpPr>
          <p:nvPr>
            <p:ph type="dt" sz="half" idx="10"/>
          </p:nvPr>
        </p:nvSpPr>
        <p:spPr/>
        <p:txBody>
          <a:bodyPr/>
          <a:lstStyle/>
          <a:p>
            <a:fld id="{75A8551A-8A0E-4264-94F5-902636E0EB13}" type="datetimeFigureOut">
              <a:rPr lang="fr-FR" smtClean="0"/>
              <a:t>18/03/2020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79263A7-1EED-4D30-996E-12F6026480BC}" type="slidenum">
              <a:rPr lang="fr-FR" smtClean="0"/>
              <a:t>‹N°›</a:t>
            </a:fld>
            <a:endParaRPr lang="fr-FR"/>
          </a:p>
        </p:txBody>
      </p:sp>
      <p:sp>
        <p:nvSpPr>
          <p:cNvPr id="9" name="Content Placeholder 8"/>
          <p:cNvSpPr>
            <a:spLocks noGrp="1"/>
          </p:cNvSpPr>
          <p:nvPr>
            <p:ph sz="quarter" idx="13"/>
          </p:nvPr>
        </p:nvSpPr>
        <p:spPr>
          <a:xfrm>
            <a:off x="676655" y="2679192"/>
            <a:ext cx="3822192" cy="34472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5A8551A-8A0E-4264-94F5-902636E0EB13}" type="datetimeFigureOut">
              <a:rPr lang="fr-FR" smtClean="0"/>
              <a:t>18/03/2020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79263A7-1EED-4D30-996E-12F6026480BC}"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fld id="{75A8551A-8A0E-4264-94F5-902636E0EB13}" type="datetimeFigureOut">
              <a:rPr lang="fr-FR" smtClean="0"/>
              <a:t>18/03/2020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79263A7-1EED-4D30-996E-12F6026480BC}"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5A8551A-8A0E-4264-94F5-902636E0EB13}" type="datetimeFigureOut">
              <a:rPr lang="fr-FR" smtClean="0"/>
              <a:t>18/03/2020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79263A7-1EED-4D30-996E-12F6026480BC}"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5A8551A-8A0E-4264-94F5-902636E0EB13}" type="datetimeFigureOut">
              <a:rPr lang="fr-FR" smtClean="0"/>
              <a:t>18/03/2020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79263A7-1EED-4D30-996E-12F6026480BC}" type="slidenum">
              <a:rPr lang="fr-FR" smtClean="0"/>
              <a:t>‹N°›</a:t>
            </a:fld>
            <a:endParaRPr lang="fr-F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fr-FR"/>
              <a:t>Modifiez le style du titre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fr-FR"/>
              <a:t>Modifiez le style du titre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75A8551A-8A0E-4264-94F5-902636E0EB13}" type="datetimeFigureOut">
              <a:rPr lang="fr-FR" smtClean="0"/>
              <a:t>18/03/2020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79263A7-1EED-4D30-996E-12F6026480BC}" type="slidenum">
              <a:rPr lang="fr-FR" smtClean="0"/>
              <a:t>‹N°›</a:t>
            </a:fld>
            <a:endParaRPr lang="fr-F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5A8551A-8A0E-4264-94F5-902636E0EB13}" type="datetimeFigureOut">
              <a:rPr lang="fr-FR" smtClean="0"/>
              <a:t>18/03/2020</a:t>
            </a:fld>
            <a:endParaRPr lang="fr-F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fr-F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79263A7-1EED-4D30-996E-12F6026480BC}" type="slidenum">
              <a:rPr lang="fr-FR" smtClean="0"/>
              <a:t>‹N°›</a:t>
            </a:fld>
            <a:endParaRPr lang="fr-F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4.xml"/><Relationship Id="rId1" Type="http://schemas.openxmlformats.org/officeDocument/2006/relationships/tags" Target="../tags/tag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nunpdcp.blog4ever.com/" TargetMode="External"/><Relationship Id="rId7" Type="http://schemas.openxmlformats.org/officeDocument/2006/relationships/image" Target="../media/image8.jpeg"/><Relationship Id="rId2" Type="http://schemas.openxmlformats.org/officeDocument/2006/relationships/hyperlink" Target="mailto:syndicat.snu-hdf@pole-emploi.fr" TargetMode="External"/><Relationship Id="rId1" Type="http://schemas.openxmlformats.org/officeDocument/2006/relationships/slideLayout" Target="../slideLayouts/slideLayout4.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hyperlink" Target="http://www.facebook.com/public/Snu-H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43013" y="372251"/>
            <a:ext cx="7348330" cy="420761"/>
          </a:xfrm>
        </p:spPr>
        <p:txBody>
          <a:bodyPr>
            <a:normAutofit fontScale="90000"/>
          </a:bodyPr>
          <a:lstStyle/>
          <a:p>
            <a:r>
              <a:rPr lang="fr-FR" sz="3100" b="1" dirty="0">
                <a:effectLst>
                  <a:outerShdw blurRad="60007" dist="310007" dir="7680000" sy="30000" kx="1300200" algn="ctr" rotWithShape="0">
                    <a:prstClr val="black">
                      <a:alpha val="32000"/>
                    </a:prstClr>
                  </a:outerShdw>
                </a:effectLst>
              </a:rPr>
              <a:t>L’Echo public </a:t>
            </a:r>
            <a:r>
              <a:rPr lang="fr-FR" sz="2700" b="1" dirty="0">
                <a:effectLst>
                  <a:outerShdw blurRad="60007" dist="310007" dir="7680000" sy="30000" kx="1300200" algn="ctr" rotWithShape="0">
                    <a:prstClr val="black">
                      <a:alpha val="32000"/>
                    </a:prstClr>
                  </a:outerShdw>
                </a:effectLst>
              </a:rPr>
              <a:t>n°11</a:t>
            </a:r>
          </a:p>
        </p:txBody>
      </p:sp>
      <p:sp>
        <p:nvSpPr>
          <p:cNvPr id="3" name="Espace réservé du contenu 2"/>
          <p:cNvSpPr>
            <a:spLocks noGrp="1"/>
          </p:cNvSpPr>
          <p:nvPr>
            <p:ph sz="quarter" idx="13"/>
          </p:nvPr>
        </p:nvSpPr>
        <p:spPr>
          <a:xfrm>
            <a:off x="394081" y="1761511"/>
            <a:ext cx="4076735" cy="4589731"/>
          </a:xfrm>
          <a:noFill/>
          <a:ln w="22225">
            <a:solidFill>
              <a:schemeClr val="accent3">
                <a:lumMod val="75000"/>
              </a:schemeClr>
            </a:solidFill>
            <a:round/>
          </a:ln>
          <a:effectLst/>
          <a:scene3d>
            <a:camera prst="orthographicFront"/>
            <a:lightRig rig="threePt" dir="t"/>
          </a:scene3d>
          <a:sp3d>
            <a:bevelT/>
          </a:sp3d>
        </p:spPr>
        <p:txBody>
          <a:bodyPr>
            <a:noAutofit/>
          </a:bodyPr>
          <a:lstStyle/>
          <a:p>
            <a:pPr marL="0" indent="0" algn="ctr">
              <a:buNone/>
            </a:pPr>
            <a:r>
              <a:rPr lang="fr-FR" sz="2000" b="1" dirty="0">
                <a:solidFill>
                  <a:srgbClr val="FF0000"/>
                </a:solidFill>
              </a:rPr>
              <a:t>100 </a:t>
            </a:r>
            <a:r>
              <a:rPr lang="fr-FR" sz="1600" b="1" dirty="0">
                <a:solidFill>
                  <a:srgbClr val="FF0000"/>
                </a:solidFill>
              </a:rPr>
              <a:t>% SANTE</a:t>
            </a:r>
          </a:p>
          <a:p>
            <a:pPr marL="0" indent="0" algn="ctr">
              <a:buNone/>
            </a:pPr>
            <a:endParaRPr lang="fr-FR" sz="500" b="1" dirty="0">
              <a:solidFill>
                <a:srgbClr val="7030A0"/>
              </a:solidFill>
            </a:endParaRPr>
          </a:p>
          <a:p>
            <a:pPr marL="0" indent="0" algn="just">
              <a:buNone/>
            </a:pPr>
            <a:r>
              <a:rPr lang="fr-FR" sz="1200" b="1" dirty="0"/>
              <a:t>Depuis le 1</a:t>
            </a:r>
            <a:r>
              <a:rPr lang="fr-FR" sz="1200" b="1" baseline="30000" dirty="0"/>
              <a:t>er</a:t>
            </a:r>
            <a:r>
              <a:rPr lang="fr-FR" sz="1200" b="1" dirty="0"/>
              <a:t> janvier, les agents de Pôle emploi peuvent bénéficier du 100% santé.  </a:t>
            </a:r>
          </a:p>
          <a:p>
            <a:pPr marL="0" indent="0" algn="just">
              <a:buNone/>
            </a:pPr>
            <a:r>
              <a:rPr lang="fr-FR" sz="1200" dirty="0"/>
              <a:t>Ce dispositif a été instauré par la loi pour tous les contrats d’assurance complémentaire solidaires et responsables doivent couvrir le « panier 100% santé » à compter du 1 janvier 2020 pour l’optique et les soins prothétiques et dentaires et d’ici 2021 pour l’audiologie, et également pour tout  bénéficiaire de la CMU).</a:t>
            </a:r>
          </a:p>
          <a:p>
            <a:pPr marL="0" indent="0" algn="just">
              <a:buNone/>
            </a:pPr>
            <a:endParaRPr lang="fr-FR" sz="1200" b="1" dirty="0"/>
          </a:p>
          <a:p>
            <a:pPr marL="0" indent="0">
              <a:buNone/>
            </a:pPr>
            <a:r>
              <a:rPr lang="fr-FR" sz="1200" dirty="0"/>
              <a:t>Le 100% santé  est un ensemble de prestations de soins et d’équipements identifiés dans un panier spécifique pour trois postes de soins dont le reste à charge est le plus élevé : aides auditives, soin optique et  soin dentaire. </a:t>
            </a:r>
          </a:p>
          <a:p>
            <a:pPr marL="0" indent="0">
              <a:buNone/>
            </a:pPr>
            <a:r>
              <a:rPr lang="fr-FR" sz="1200" dirty="0"/>
              <a:t>Ces paniers intègrent  un large choix d’équipements étant pris en charge intégralement </a:t>
            </a:r>
            <a:r>
              <a:rPr lang="fr-FR" sz="1200" b="1" dirty="0"/>
              <a:t>sans frais à la charge de l’assuré.</a:t>
            </a:r>
          </a:p>
          <a:p>
            <a:pPr marL="0" indent="0">
              <a:buNone/>
            </a:pPr>
            <a:endParaRPr lang="fr-FR" sz="1200" dirty="0"/>
          </a:p>
          <a:p>
            <a:pPr marL="0" indent="0" algn="just">
              <a:buNone/>
            </a:pPr>
            <a:r>
              <a:rPr lang="fr-FR" sz="1200" dirty="0"/>
              <a:t>Cette offre est accessible par l’intermédiaire  de notre complémentaire santé responsable : Malakoff Médéric. </a:t>
            </a:r>
          </a:p>
          <a:p>
            <a:pPr marL="0" indent="0" algn="just">
              <a:buNone/>
            </a:pPr>
            <a:r>
              <a:rPr lang="fr-FR" sz="1200" dirty="0"/>
              <a:t> Vous pouvez en savoir plus dans la  </a:t>
            </a:r>
            <a:r>
              <a:rPr lang="fr-FR" sz="1200" i="1" dirty="0"/>
              <a:t>Notice d’information Malakoff </a:t>
            </a:r>
            <a:r>
              <a:rPr lang="fr-FR" sz="1200" i="1" dirty="0" err="1"/>
              <a:t>Méderic</a:t>
            </a:r>
            <a:r>
              <a:rPr lang="fr-FR" sz="1200" i="1" dirty="0"/>
              <a:t> Frais de santé  1</a:t>
            </a:r>
            <a:r>
              <a:rPr lang="fr-FR" sz="1200" i="1" baseline="30000" dirty="0"/>
              <a:t>er</a:t>
            </a:r>
            <a:r>
              <a:rPr lang="fr-FR" sz="1200" i="1" dirty="0"/>
              <a:t> janvier 2020.</a:t>
            </a:r>
          </a:p>
          <a:p>
            <a:pPr marL="0" indent="0" algn="ctr">
              <a:buNone/>
            </a:pPr>
            <a:endParaRPr lang="fr-FR" sz="1200" i="1" dirty="0">
              <a:solidFill>
                <a:srgbClr val="7030A0"/>
              </a:solidFill>
            </a:endParaRPr>
          </a:p>
        </p:txBody>
      </p:sp>
      <p:pic>
        <p:nvPicPr>
          <p:cNvPr id="5"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70366" y="55314"/>
            <a:ext cx="991565" cy="9902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6" name="ZoneTexte 5"/>
          <p:cNvSpPr txBox="1"/>
          <p:nvPr/>
        </p:nvSpPr>
        <p:spPr>
          <a:xfrm>
            <a:off x="1061931" y="334573"/>
            <a:ext cx="1370518" cy="307777"/>
          </a:xfrm>
          <a:prstGeom prst="rect">
            <a:avLst/>
          </a:prstGeom>
          <a:noFill/>
        </p:spPr>
        <p:txBody>
          <a:bodyPr wrap="square" rtlCol="0">
            <a:spAutoFit/>
          </a:bodyPr>
          <a:lstStyle/>
          <a:p>
            <a:pPr algn="ctr"/>
            <a:r>
              <a:rPr lang="fr-FR" sz="1400" b="1" dirty="0">
                <a:solidFill>
                  <a:schemeClr val="bg1"/>
                </a:solidFill>
              </a:rPr>
              <a:t>Mars 2020</a:t>
            </a:r>
          </a:p>
        </p:txBody>
      </p:sp>
      <p:sp>
        <p:nvSpPr>
          <p:cNvPr id="16" name="ZoneTexte 15"/>
          <p:cNvSpPr txBox="1"/>
          <p:nvPr/>
        </p:nvSpPr>
        <p:spPr>
          <a:xfrm>
            <a:off x="4705130" y="746846"/>
            <a:ext cx="4076734" cy="400110"/>
          </a:xfrm>
          <a:prstGeom prst="rect">
            <a:avLst/>
          </a:prstGeom>
          <a:noFill/>
        </p:spPr>
        <p:txBody>
          <a:bodyPr wrap="square" rtlCol="0">
            <a:spAutoFit/>
          </a:bodyPr>
          <a:lstStyle/>
          <a:p>
            <a:pPr algn="ctr"/>
            <a:r>
              <a:rPr lang="fr-FR" sz="2000" b="1" dirty="0">
                <a:solidFill>
                  <a:srgbClr val="FF0000"/>
                </a:solidFill>
              </a:rPr>
              <a:t>100</a:t>
            </a:r>
            <a:r>
              <a:rPr lang="fr-FR" sz="1400" b="1" dirty="0">
                <a:solidFill>
                  <a:srgbClr val="FF0000"/>
                </a:solidFill>
              </a:rPr>
              <a:t>% SANTE Tableau des remboursements</a:t>
            </a:r>
          </a:p>
        </p:txBody>
      </p:sp>
      <p:pic>
        <p:nvPicPr>
          <p:cNvPr id="14" name="Espace réservé du contenu 13">
            <a:extLst>
              <a:ext uri="{FF2B5EF4-FFF2-40B4-BE49-F238E27FC236}">
                <a16:creationId xmlns:a16="http://schemas.microsoft.com/office/drawing/2014/main" id="{3770935B-3F3E-46CD-B197-64CAF82DC6BF}"/>
              </a:ext>
            </a:extLst>
          </p:cNvPr>
          <p:cNvPicPr>
            <a:picLocks noGrp="1" noChangeAspect="1"/>
          </p:cNvPicPr>
          <p:nvPr>
            <p:ph sz="quarter" idx="14"/>
          </p:nvPr>
        </p:nvPicPr>
        <p:blipFill>
          <a:blip r:embed="rId4"/>
          <a:stretch>
            <a:fillRect/>
          </a:stretch>
        </p:blipFill>
        <p:spPr>
          <a:xfrm>
            <a:off x="4655866" y="1249472"/>
            <a:ext cx="4312690" cy="4080760"/>
          </a:xfrm>
          <a:prstGeom prst="rect">
            <a:avLst/>
          </a:prstGeom>
        </p:spPr>
      </p:pic>
      <p:pic>
        <p:nvPicPr>
          <p:cNvPr id="18" name="Image 17">
            <a:extLst>
              <a:ext uri="{FF2B5EF4-FFF2-40B4-BE49-F238E27FC236}">
                <a16:creationId xmlns:a16="http://schemas.microsoft.com/office/drawing/2014/main" id="{66F5C3BA-C236-4D8A-A0AB-23D69CAC62E9}"/>
              </a:ext>
            </a:extLst>
          </p:cNvPr>
          <p:cNvPicPr>
            <a:picLocks noChangeAspect="1"/>
          </p:cNvPicPr>
          <p:nvPr/>
        </p:nvPicPr>
        <p:blipFill>
          <a:blip r:embed="rId5"/>
          <a:stretch>
            <a:fillRect/>
          </a:stretch>
        </p:blipFill>
        <p:spPr>
          <a:xfrm>
            <a:off x="4598551" y="5432279"/>
            <a:ext cx="4370005" cy="1357350"/>
          </a:xfrm>
          <a:prstGeom prst="rect">
            <a:avLst/>
          </a:prstGeom>
        </p:spPr>
      </p:pic>
      <p:pic>
        <p:nvPicPr>
          <p:cNvPr id="19" name="Picture 12" descr="D:\Users\adubrull\Documents\Knowledgeable\Images\Cliparts\loupe.png">
            <a:extLst>
              <a:ext uri="{FF2B5EF4-FFF2-40B4-BE49-F238E27FC236}">
                <a16:creationId xmlns:a16="http://schemas.microsoft.com/office/drawing/2014/main" id="{D1EFED8A-3230-45CD-82DF-2ADD3334F0BF}"/>
              </a:ext>
            </a:extLst>
          </p:cNvPr>
          <p:cNvPicPr>
            <a:picLocks noChangeAspect="1" noChangeArrowheads="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rot="4939834">
            <a:off x="4206111" y="1136893"/>
            <a:ext cx="568831" cy="56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4947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p:cNvSpPr txBox="1">
            <a:spLocks/>
          </p:cNvSpPr>
          <p:nvPr/>
        </p:nvSpPr>
        <p:spPr>
          <a:xfrm>
            <a:off x="5029200" y="1407627"/>
            <a:ext cx="3710354" cy="307851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fr-FR" sz="1000" i="1" dirty="0"/>
              <a:t> </a:t>
            </a:r>
            <a:endParaRPr lang="fr-FR" sz="1200" b="1" dirty="0">
              <a:solidFill>
                <a:srgbClr val="FF0000"/>
              </a:solidFill>
            </a:endParaRPr>
          </a:p>
        </p:txBody>
      </p:sp>
      <p:sp>
        <p:nvSpPr>
          <p:cNvPr id="2" name="Rectangle 1"/>
          <p:cNvSpPr/>
          <p:nvPr/>
        </p:nvSpPr>
        <p:spPr>
          <a:xfrm>
            <a:off x="107504" y="5877272"/>
            <a:ext cx="5127170" cy="738664"/>
          </a:xfrm>
          <a:prstGeom prst="rect">
            <a:avLst/>
          </a:prstGeom>
        </p:spPr>
        <p:txBody>
          <a:bodyPr wrap="square">
            <a:spAutoFit/>
          </a:bodyPr>
          <a:lstStyle/>
          <a:p>
            <a:pPr fontAlgn="base"/>
            <a:r>
              <a:rPr lang="fr-FR" sz="1050" b="1" dirty="0"/>
              <a:t>Coordonnées du Syndicat SNU Pole emploi :                        Permanence SNU HDF:  </a:t>
            </a:r>
          </a:p>
          <a:p>
            <a:pPr fontAlgn="base"/>
            <a:r>
              <a:rPr lang="fr-FR" sz="1050" b="1" dirty="0"/>
              <a:t>         </a:t>
            </a:r>
            <a:r>
              <a:rPr lang="fr-FR" sz="1050" b="1" u="sng" dirty="0">
                <a:hlinkClick r:id="rId2"/>
              </a:rPr>
              <a:t>syndicat.snu-hdf@pole-emploi.f</a:t>
            </a:r>
            <a:r>
              <a:rPr lang="fr-FR" sz="1050" b="1" dirty="0">
                <a:hlinkClick r:id="rId2"/>
              </a:rPr>
              <a:t>r</a:t>
            </a:r>
            <a:r>
              <a:rPr lang="fr-FR" sz="1050" b="1" dirty="0"/>
              <a:t>                           Villeneuve d’Ascq : 03 28 76 14 30</a:t>
            </a:r>
          </a:p>
          <a:p>
            <a:pPr fontAlgn="base"/>
            <a:r>
              <a:rPr lang="fr-FR" sz="1050" b="1" dirty="0">
                <a:hlinkClick r:id="rId3"/>
              </a:rPr>
              <a:t>           </a:t>
            </a:r>
            <a:r>
              <a:rPr lang="fr-FR" sz="1050" b="1" u="sng" dirty="0">
                <a:hlinkClick r:id="rId3"/>
              </a:rPr>
              <a:t>http://snunpdcp.blog4ever.com</a:t>
            </a:r>
            <a:r>
              <a:rPr lang="fr-FR" sz="1050" b="1" dirty="0">
                <a:hlinkClick r:id="rId3"/>
              </a:rPr>
              <a:t>/</a:t>
            </a:r>
            <a:r>
              <a:rPr lang="fr-FR" sz="1050" b="1" dirty="0"/>
              <a:t>                                   Boves : 03 22 53 56 08  </a:t>
            </a:r>
          </a:p>
          <a:p>
            <a:pPr fontAlgn="base"/>
            <a:r>
              <a:rPr lang="fr-FR" sz="1050" b="1" u="sng" dirty="0">
                <a:solidFill>
                  <a:schemeClr val="tx2">
                    <a:lumMod val="60000"/>
                    <a:lumOff val="40000"/>
                  </a:schemeClr>
                </a:solidFill>
                <a:hlinkClick r:id="rId4"/>
              </a:rPr>
              <a:t>                                                                                         http://www.facebook.com/public/Snu-Hdf</a:t>
            </a:r>
            <a:r>
              <a:rPr lang="fr-FR" sz="1050" b="1" u="sng" dirty="0">
                <a:solidFill>
                  <a:schemeClr val="tx2">
                    <a:lumMod val="60000"/>
                    <a:lumOff val="40000"/>
                  </a:schemeClr>
                </a:solidFill>
              </a:rPr>
              <a:t>  </a:t>
            </a:r>
          </a:p>
        </p:txBody>
      </p:sp>
      <p:pic>
        <p:nvPicPr>
          <p:cNvPr id="10"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11760" y="6381328"/>
            <a:ext cx="204966" cy="1885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5379868" y="6615936"/>
            <a:ext cx="3764132" cy="246221"/>
          </a:xfrm>
          <a:prstGeom prst="rect">
            <a:avLst/>
          </a:prstGeom>
        </p:spPr>
        <p:txBody>
          <a:bodyPr wrap="square">
            <a:spAutoFit/>
          </a:bodyPr>
          <a:lstStyle/>
          <a:p>
            <a:pPr algn="ctr"/>
            <a:r>
              <a:rPr lang="fr-FR" sz="1000" dirty="0"/>
              <a:t>Déjà encombrée, la zone technique. Agence locale de Saint Denis</a:t>
            </a:r>
          </a:p>
        </p:txBody>
      </p:sp>
      <p:sp>
        <p:nvSpPr>
          <p:cNvPr id="13" name="Rectangle 12"/>
          <p:cNvSpPr/>
          <p:nvPr/>
        </p:nvSpPr>
        <p:spPr>
          <a:xfrm>
            <a:off x="5379868" y="925474"/>
            <a:ext cx="3426749" cy="1223412"/>
          </a:xfrm>
          <a:prstGeom prst="rect">
            <a:avLst/>
          </a:prstGeom>
        </p:spPr>
        <p:txBody>
          <a:bodyPr wrap="square">
            <a:spAutoFit/>
          </a:bodyPr>
          <a:lstStyle/>
          <a:p>
            <a:pPr algn="ctr"/>
            <a:endParaRPr lang="fr-FR" sz="1050" dirty="0"/>
          </a:p>
          <a:p>
            <a:pPr algn="ctr"/>
            <a:endParaRPr lang="fr-FR" sz="1050" dirty="0"/>
          </a:p>
          <a:p>
            <a:pPr algn="ctr"/>
            <a:endParaRPr lang="fr-FR" sz="1050" dirty="0"/>
          </a:p>
          <a:p>
            <a:pPr algn="ctr"/>
            <a:endParaRPr lang="fr-FR" sz="1050" dirty="0"/>
          </a:p>
          <a:p>
            <a:pPr algn="ctr"/>
            <a:endParaRPr lang="fr-FR" sz="1050" dirty="0"/>
          </a:p>
          <a:p>
            <a:pPr algn="ctr"/>
            <a:endParaRPr lang="fr-FR" sz="1050" dirty="0"/>
          </a:p>
          <a:p>
            <a:pPr algn="ctr"/>
            <a:endParaRPr lang="fr-FR" sz="1050" dirty="0"/>
          </a:p>
        </p:txBody>
      </p:sp>
      <p:sp>
        <p:nvSpPr>
          <p:cNvPr id="11" name="ZoneTexte 10">
            <a:extLst>
              <a:ext uri="{FF2B5EF4-FFF2-40B4-BE49-F238E27FC236}">
                <a16:creationId xmlns:a16="http://schemas.microsoft.com/office/drawing/2014/main" id="{9C4EFBB8-4302-4871-A02B-DBDDD4EC605B}"/>
              </a:ext>
            </a:extLst>
          </p:cNvPr>
          <p:cNvSpPr txBox="1"/>
          <p:nvPr/>
        </p:nvSpPr>
        <p:spPr>
          <a:xfrm>
            <a:off x="1919375" y="283173"/>
            <a:ext cx="6920986" cy="369332"/>
          </a:xfrm>
          <a:prstGeom prst="rect">
            <a:avLst/>
          </a:prstGeom>
          <a:noFill/>
          <a:ln w="20955">
            <a:solidFill>
              <a:schemeClr val="accent6">
                <a:lumMod val="60000"/>
                <a:lumOff val="40000"/>
              </a:schemeClr>
            </a:solidFill>
          </a:ln>
          <a:effectLst>
            <a:outerShdw blurRad="76200" dist="12700" dir="2400000" rotWithShape="0">
              <a:prstClr val="black">
                <a:alpha val="20000"/>
              </a:prstClr>
            </a:outerShdw>
          </a:effectLst>
        </p:spPr>
        <p:txBody>
          <a:bodyPr wrap="square" rtlCol="0">
            <a:spAutoFit/>
          </a:bodyPr>
          <a:lstStyle/>
          <a:p>
            <a:pPr algn="ctr"/>
            <a:r>
              <a:rPr lang="fr-FR" b="1" i="1" dirty="0">
                <a:solidFill>
                  <a:srgbClr val="FFC000"/>
                </a:solidFill>
              </a:rPr>
              <a:t>CRISE SANITAIRE MONDIALE COVID-19 CONFINEMENT GENERALISE</a:t>
            </a:r>
            <a:endParaRPr lang="fr-FR" b="1" dirty="0">
              <a:solidFill>
                <a:srgbClr val="FFC000"/>
              </a:solidFill>
            </a:endParaRPr>
          </a:p>
        </p:txBody>
      </p:sp>
      <p:sp>
        <p:nvSpPr>
          <p:cNvPr id="3" name="ZoneTexte 2">
            <a:extLst>
              <a:ext uri="{FF2B5EF4-FFF2-40B4-BE49-F238E27FC236}">
                <a16:creationId xmlns:a16="http://schemas.microsoft.com/office/drawing/2014/main" id="{E29E39E8-925A-489D-96D2-45D04327E86D}"/>
              </a:ext>
            </a:extLst>
          </p:cNvPr>
          <p:cNvSpPr txBox="1"/>
          <p:nvPr/>
        </p:nvSpPr>
        <p:spPr>
          <a:xfrm>
            <a:off x="244129" y="5546095"/>
            <a:ext cx="4691920" cy="307777"/>
          </a:xfrm>
          <a:prstGeom prst="rect">
            <a:avLst/>
          </a:prstGeom>
          <a:noFill/>
        </p:spPr>
        <p:txBody>
          <a:bodyPr wrap="square" rtlCol="0">
            <a:spAutoFit/>
          </a:bodyPr>
          <a:lstStyle/>
          <a:p>
            <a:r>
              <a:rPr lang="fr-FR" sz="1400" b="1" dirty="0">
                <a:solidFill>
                  <a:srgbClr val="FF0000"/>
                </a:solidFill>
              </a:rPr>
              <a:t>Check avec les coudes ou avec les pieds ça marche aussi  ;-) </a:t>
            </a:r>
          </a:p>
        </p:txBody>
      </p:sp>
      <p:sp>
        <p:nvSpPr>
          <p:cNvPr id="4" name="Rectangle 3">
            <a:extLst>
              <a:ext uri="{FF2B5EF4-FFF2-40B4-BE49-F238E27FC236}">
                <a16:creationId xmlns:a16="http://schemas.microsoft.com/office/drawing/2014/main" id="{A776678F-74E3-4D15-AC6D-C5D4A3DD5871}"/>
              </a:ext>
            </a:extLst>
          </p:cNvPr>
          <p:cNvSpPr/>
          <p:nvPr/>
        </p:nvSpPr>
        <p:spPr>
          <a:xfrm>
            <a:off x="3579227" y="1246533"/>
            <a:ext cx="5419422" cy="769441"/>
          </a:xfrm>
          <a:prstGeom prst="rect">
            <a:avLst/>
          </a:prstGeom>
        </p:spPr>
        <p:txBody>
          <a:bodyPr wrap="square">
            <a:spAutoFit/>
          </a:bodyPr>
          <a:lstStyle/>
          <a:p>
            <a:pPr algn="ctr"/>
            <a:r>
              <a:rPr lang="fr-FR" sz="1100" dirty="0"/>
              <a:t>Je soussigné(e) ,,,,,,,,,,,,,,,,,,,,,,,,,,,,,,,,,,,,,,,,,,,,,,,,,,,,,,,,,,,,,,,,,,,,,,,,,,,,,,,,,,,,,,,,,,,,,,,</a:t>
            </a:r>
          </a:p>
          <a:p>
            <a:pPr algn="ctr"/>
            <a:r>
              <a:rPr lang="fr-FR" sz="1100" dirty="0"/>
              <a:t>Mme / M. ,,,,,,,,,,,,,,,,,,,,,,,,,,,,,,,,,,,,,,,,,,,,,,,,,,,,,,,,,,,,,,,,,,,,,,,,,,,,,,,,,,,,,,,,,,,,,,,,,,,,,,,,,</a:t>
            </a:r>
          </a:p>
          <a:p>
            <a:pPr algn="ctr"/>
            <a:r>
              <a:rPr lang="fr-FR" sz="1100" dirty="0"/>
              <a:t>Né(e) le  : ,,,,,,,,,,,,,,,,,,,,,,,,,,,,,,,,,,,,,,,,,,,,,,,,,,,,,,,,,,,,,,,,,,,,,,,,,,,,,,,,,,,,,,,,,,,,,,,,,,,,,,,,,</a:t>
            </a:r>
          </a:p>
          <a:p>
            <a:pPr algn="ctr"/>
            <a:r>
              <a:rPr lang="fr-FR" sz="1100" dirty="0"/>
              <a:t>Demeurant  : ,,,,,,,,,,,,,,,,,,,,,,,,,,,,,,,,,,,,,,,,,,,,,,,,,,,,,,,,,,,,,,,,,,,,,,,,,,,,,,,,,,,,,,,,,,,,,,,,,,,,</a:t>
            </a:r>
          </a:p>
        </p:txBody>
      </p:sp>
      <p:pic>
        <p:nvPicPr>
          <p:cNvPr id="8" name="Picture 2" descr="Résultat de recherche d'images pour &quot;coronavirus&quot;">
            <a:extLst>
              <a:ext uri="{FF2B5EF4-FFF2-40B4-BE49-F238E27FC236}">
                <a16:creationId xmlns:a16="http://schemas.microsoft.com/office/drawing/2014/main" id="{63D5B377-3C02-4197-AF80-90A1CB0F36C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3828" y="269397"/>
            <a:ext cx="1554587" cy="849719"/>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19B07CCD-98F8-4E0A-A635-62ED345ABD55}"/>
              </a:ext>
            </a:extLst>
          </p:cNvPr>
          <p:cNvSpPr/>
          <p:nvPr/>
        </p:nvSpPr>
        <p:spPr>
          <a:xfrm>
            <a:off x="3764133" y="702443"/>
            <a:ext cx="5076228" cy="600164"/>
          </a:xfrm>
          <a:prstGeom prst="rect">
            <a:avLst/>
          </a:prstGeom>
        </p:spPr>
        <p:txBody>
          <a:bodyPr wrap="square">
            <a:spAutoFit/>
          </a:bodyPr>
          <a:lstStyle/>
          <a:p>
            <a:pPr algn="ctr"/>
            <a:r>
              <a:rPr lang="fr-FR" sz="1100" b="1" dirty="0">
                <a:solidFill>
                  <a:srgbClr val="C00000"/>
                </a:solidFill>
              </a:rPr>
              <a:t>ATTESTATION DE DÉPLACEMENT DÉROGATOIRE</a:t>
            </a:r>
          </a:p>
          <a:p>
            <a:pPr algn="ctr"/>
            <a:r>
              <a:rPr lang="fr-FR" sz="1100" dirty="0"/>
              <a:t> En application de l’article 1er du décret du 16 mars 2020 portant réglementation des déplacements dans le cadre de la lutte contre la propagation du virus Covid-19 :</a:t>
            </a:r>
          </a:p>
        </p:txBody>
      </p:sp>
      <p:sp>
        <p:nvSpPr>
          <p:cNvPr id="14" name="Rectangle 13">
            <a:extLst>
              <a:ext uri="{FF2B5EF4-FFF2-40B4-BE49-F238E27FC236}">
                <a16:creationId xmlns:a16="http://schemas.microsoft.com/office/drawing/2014/main" id="{D1895A53-95EC-4D41-A150-F17657E512AB}"/>
              </a:ext>
            </a:extLst>
          </p:cNvPr>
          <p:cNvSpPr/>
          <p:nvPr/>
        </p:nvSpPr>
        <p:spPr>
          <a:xfrm>
            <a:off x="3771261" y="2014022"/>
            <a:ext cx="5265235" cy="3231654"/>
          </a:xfrm>
          <a:prstGeom prst="rect">
            <a:avLst/>
          </a:prstGeom>
        </p:spPr>
        <p:txBody>
          <a:bodyPr wrap="square">
            <a:spAutoFit/>
          </a:bodyPr>
          <a:lstStyle/>
          <a:p>
            <a:r>
              <a:rPr lang="fr-FR" sz="1100" dirty="0"/>
              <a:t>certifie que mon déplacement est lié au motif suivant (cocher la case) autorisé par l’article 1er du décret du 16 mars 2020 portant réglementation des déplacements dans le cadre de la lutte contre la propagation du virus Covid-19  :</a:t>
            </a:r>
          </a:p>
          <a:p>
            <a:endParaRPr lang="fr-FR" sz="500" dirty="0"/>
          </a:p>
          <a:p>
            <a:pPr marL="171450" indent="-171450">
              <a:buFont typeface="Wingdings" panose="05000000000000000000" pitchFamily="2" charset="2"/>
              <a:buChar char="q"/>
            </a:pPr>
            <a:r>
              <a:rPr lang="fr-FR" sz="1100" dirty="0"/>
              <a:t>déplacements entre le domicile et le lieu d’exercice de l’activité professionnelle, lorsqu’ils sont indispensables à l’exercice d’activités ne pouvant être organisées sous forme de télétravail (sur justificatif permanent) ou déplacements professionnels ne pouvant être différés ;</a:t>
            </a:r>
          </a:p>
          <a:p>
            <a:endParaRPr lang="fr-FR" sz="500" dirty="0"/>
          </a:p>
          <a:p>
            <a:pPr marL="171450" indent="-171450">
              <a:buFont typeface="Wingdings" panose="05000000000000000000" pitchFamily="2" charset="2"/>
              <a:buChar char="q"/>
            </a:pPr>
            <a:r>
              <a:rPr lang="fr-FR" sz="1100" dirty="0"/>
              <a:t>déplacements pour effectuer des achats de première nécessité dans des établissements autorisés (liste sur gouvernement.fr) ; </a:t>
            </a:r>
          </a:p>
          <a:p>
            <a:endParaRPr lang="fr-FR" sz="500" dirty="0"/>
          </a:p>
          <a:p>
            <a:pPr marL="171450" indent="-171450">
              <a:buFont typeface="Wingdings" panose="05000000000000000000" pitchFamily="2" charset="2"/>
              <a:buChar char="q"/>
            </a:pPr>
            <a:r>
              <a:rPr lang="fr-FR" sz="1100" dirty="0"/>
              <a:t>déplacements pour motif de santé ;</a:t>
            </a:r>
          </a:p>
          <a:p>
            <a:endParaRPr lang="fr-FR" sz="500" dirty="0"/>
          </a:p>
          <a:p>
            <a:pPr marL="171450" indent="-171450">
              <a:buFont typeface="Wingdings" panose="05000000000000000000" pitchFamily="2" charset="2"/>
              <a:buChar char="q"/>
            </a:pPr>
            <a:r>
              <a:rPr lang="fr-FR" sz="1100" dirty="0"/>
              <a:t>déplacements pour motif familial impérieux, pour l’assistance aux personnes vulnérables ou la garde d’enfants ;</a:t>
            </a:r>
          </a:p>
          <a:p>
            <a:endParaRPr lang="fr-FR" sz="500" dirty="0"/>
          </a:p>
          <a:p>
            <a:pPr marL="171450" indent="-171450">
              <a:buFont typeface="Wingdings" panose="05000000000000000000" pitchFamily="2" charset="2"/>
              <a:buChar char="q"/>
            </a:pPr>
            <a:r>
              <a:rPr lang="fr-FR" sz="1100" dirty="0"/>
              <a:t>déplacements brefs, à proximité du domicile, liés à l’activité physique individuelle des personnes, à l’exclusion de toute pratique sportive collective, et aux besoins des animaux de compagnie.</a:t>
            </a:r>
          </a:p>
          <a:p>
            <a:endParaRPr lang="fr-FR" sz="300" dirty="0"/>
          </a:p>
          <a:p>
            <a:r>
              <a:rPr lang="fr-FR" sz="1100" dirty="0"/>
              <a:t>                                           Fait à ................................., le......../......../2020 (signature)</a:t>
            </a:r>
          </a:p>
        </p:txBody>
      </p:sp>
      <p:pic>
        <p:nvPicPr>
          <p:cNvPr id="1028" name="Picture 4" descr="Résultat de recherche d'images pour &quot;coronavirus geste barriere&quot;">
            <a:extLst>
              <a:ext uri="{FF2B5EF4-FFF2-40B4-BE49-F238E27FC236}">
                <a16:creationId xmlns:a16="http://schemas.microsoft.com/office/drawing/2014/main" id="{7C2BEED8-3A8E-4CBD-B4C2-DBA6A3EE2199}"/>
              </a:ext>
            </a:extLst>
          </p:cNvPr>
          <p:cNvPicPr>
            <a:picLocks noGrp="1" noChangeAspect="1" noChangeArrowheads="1"/>
          </p:cNvPicPr>
          <p:nvPr>
            <p:ph sz="quarter" idx="14"/>
          </p:nvPr>
        </p:nvPicPr>
        <p:blipFill>
          <a:blip r:embed="rId7">
            <a:extLst>
              <a:ext uri="{28A0092B-C50C-407E-A947-70E740481C1C}">
                <a14:useLocalDpi xmlns:a14="http://schemas.microsoft.com/office/drawing/2010/main" val="0"/>
              </a:ext>
            </a:extLst>
          </a:blip>
          <a:srcRect/>
          <a:stretch>
            <a:fillRect/>
          </a:stretch>
        </p:blipFill>
        <p:spPr bwMode="auto">
          <a:xfrm>
            <a:off x="292231" y="1188438"/>
            <a:ext cx="3432906" cy="4373036"/>
          </a:xfrm>
          <a:prstGeom prst="rect">
            <a:avLst/>
          </a:prstGeom>
          <a:noFill/>
          <a:extLst>
            <a:ext uri="{909E8E84-426E-40DD-AFC4-6F175D3DCCD1}">
              <a14:hiddenFill xmlns:a14="http://schemas.microsoft.com/office/drawing/2010/main">
                <a:solidFill>
                  <a:srgbClr val="FFFFFF"/>
                </a:solidFill>
              </a14:hiddenFill>
            </a:ext>
          </a:extLst>
        </p:spPr>
      </p:pic>
      <p:sp>
        <p:nvSpPr>
          <p:cNvPr id="17" name="AutoShape 6">
            <a:extLst>
              <a:ext uri="{FF2B5EF4-FFF2-40B4-BE49-F238E27FC236}">
                <a16:creationId xmlns:a16="http://schemas.microsoft.com/office/drawing/2014/main" id="{CE568E6A-25AE-4B8E-B50D-5D776F50F881}"/>
              </a:ext>
            </a:extLst>
          </p:cNvPr>
          <p:cNvSpPr>
            <a:spLocks noChangeAspect="1" noChangeArrowheads="1"/>
          </p:cNvSpPr>
          <p:nvPr/>
        </p:nvSpPr>
        <p:spPr bwMode="auto">
          <a:xfrm>
            <a:off x="4419600" y="3276599"/>
            <a:ext cx="304800" cy="47134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9" name="Image 18">
            <a:extLst>
              <a:ext uri="{FF2B5EF4-FFF2-40B4-BE49-F238E27FC236}">
                <a16:creationId xmlns:a16="http://schemas.microsoft.com/office/drawing/2014/main" id="{203BE803-D24B-426C-AACD-BC84256B5934}"/>
              </a:ext>
            </a:extLst>
          </p:cNvPr>
          <p:cNvPicPr/>
          <p:nvPr/>
        </p:nvPicPr>
        <p:blipFill>
          <a:blip r:embed="rId8"/>
          <a:stretch>
            <a:fillRect/>
          </a:stretch>
        </p:blipFill>
        <p:spPr>
          <a:xfrm>
            <a:off x="5748792" y="5290968"/>
            <a:ext cx="2990762" cy="1332246"/>
          </a:xfrm>
          <a:prstGeom prst="rect">
            <a:avLst/>
          </a:prstGeom>
        </p:spPr>
      </p:pic>
    </p:spTree>
    <p:extLst>
      <p:ext uri="{BB962C8B-B14F-4D97-AF65-F5344CB8AC3E}">
        <p14:creationId xmlns:p14="http://schemas.microsoft.com/office/powerpoint/2010/main" val="270129494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agues">
  <a:themeElements>
    <a:clrScheme name="echopub2">
      <a:dk1>
        <a:sysClr val="windowText" lastClr="000000"/>
      </a:dk1>
      <a:lt1>
        <a:sysClr val="window" lastClr="FFFFFF"/>
      </a:lt1>
      <a:dk2>
        <a:srgbClr val="073E87"/>
      </a:dk2>
      <a:lt2>
        <a:srgbClr val="C6E7FC"/>
      </a:lt2>
      <a:accent1>
        <a:srgbClr val="0180BF"/>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Vagues">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Apothicaire">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803</TotalTime>
  <Words>488</Words>
  <Application>Microsoft Office PowerPoint</Application>
  <PresentationFormat>Affichage à l'écran (4:3)</PresentationFormat>
  <Paragraphs>45</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Candara</vt:lpstr>
      <vt:lpstr>Symbol</vt:lpstr>
      <vt:lpstr>Wingdings</vt:lpstr>
      <vt:lpstr>Vagues</vt:lpstr>
      <vt:lpstr>L’Echo public n°11</vt:lpstr>
      <vt:lpstr>Présentation PowerPoint</vt:lpstr>
    </vt:vector>
  </TitlesOfParts>
  <Company>Pôle Emploi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REMY Catherine</dc:creator>
  <cp:lastModifiedBy>christophe L</cp:lastModifiedBy>
  <cp:revision>74</cp:revision>
  <cp:lastPrinted>2019-01-03T13:16:22Z</cp:lastPrinted>
  <dcterms:created xsi:type="dcterms:W3CDTF">2018-12-27T10:04:13Z</dcterms:created>
  <dcterms:modified xsi:type="dcterms:W3CDTF">2020-03-18T21:04:19Z</dcterms:modified>
</cp:coreProperties>
</file>