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07" r:id="rId1"/>
  </p:sldMasterIdLst>
  <p:sldIdLst>
    <p:sldId id="313" r:id="rId2"/>
    <p:sldId id="260" r:id="rId3"/>
    <p:sldId id="317" r:id="rId4"/>
    <p:sldId id="312" r:id="rId5"/>
    <p:sldId id="314" r:id="rId6"/>
    <p:sldId id="315" r:id="rId7"/>
    <p:sldId id="316" r:id="rId8"/>
    <p:sldId id="319" r:id="rId9"/>
    <p:sldId id="318" r:id="rId10"/>
    <p:sldId id="304" r:id="rId11"/>
    <p:sldId id="299" r:id="rId12"/>
    <p:sldId id="297" r:id="rId13"/>
    <p:sldId id="286" r:id="rId14"/>
    <p:sldId id="311" r:id="rId15"/>
    <p:sldId id="268" r:id="rId16"/>
  </p:sldIdLst>
  <p:sldSz cx="9144000" cy="6858000" type="screen4x3"/>
  <p:notesSz cx="6648450" cy="97742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LANDRIN Bruno" initials="FB" lastIdx="1" clrIdx="0">
    <p:extLst>
      <p:ext uri="{19B8F6BF-5375-455C-9EA6-DF929625EA0E}">
        <p15:presenceInfo xmlns:p15="http://schemas.microsoft.com/office/powerpoint/2012/main" userId="FLANDRIN Bruno" providerId="None"/>
      </p:ext>
    </p:extLst>
  </p:cmAuthor>
  <p:cmAuthor id="2" name="FLANDRIN Bruno" initials="FB [2]" lastIdx="1" clrIdx="1">
    <p:extLst>
      <p:ext uri="{19B8F6BF-5375-455C-9EA6-DF929625EA0E}">
        <p15:presenceInfo xmlns:p15="http://schemas.microsoft.com/office/powerpoint/2012/main" userId="S-1-5-21-3748045062-3030216573-3526644567-204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3D69"/>
    <a:srgbClr val="F60000"/>
    <a:srgbClr val="FE9802"/>
    <a:srgbClr val="2B9544"/>
    <a:srgbClr val="26863D"/>
    <a:srgbClr val="21518B"/>
    <a:srgbClr val="0A77BA"/>
    <a:srgbClr val="31FB44"/>
    <a:srgbClr val="05AFAB"/>
    <a:srgbClr val="8CFC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0C2BEC-0BC0-4D46-9243-3BD89DBA54F2}" v="784" dt="2022-04-24T19:46:14.381"/>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524" autoAdjust="0"/>
    <p:restoredTop sz="96374" autoAdjust="0"/>
  </p:normalViewPr>
  <p:slideViewPr>
    <p:cSldViewPr snapToGrid="0" snapToObjects="1">
      <p:cViewPr varScale="1">
        <p:scale>
          <a:sx n="89" d="100"/>
          <a:sy n="89" d="100"/>
        </p:scale>
        <p:origin x="1656"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p:nvSpPr>
        <p:spPr>
          <a:xfrm>
            <a:off x="1007534" y="0"/>
            <a:ext cx="5898825"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6906359"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958856" y="3428999"/>
            <a:ext cx="4138550" cy="2268559"/>
          </a:xfrm>
        </p:spPr>
        <p:txBody>
          <a:bodyPr anchor="t">
            <a:normAutofit/>
          </a:bodyPr>
          <a:lstStyle>
            <a:lvl1pPr algn="r">
              <a:defRPr sz="4200"/>
            </a:lvl1pPr>
          </a:lstStyle>
          <a:p>
            <a:r>
              <a:rPr lang="en-US" dirty="0"/>
              <a:t>Click to edit Master title style</a:t>
            </a:r>
          </a:p>
        </p:txBody>
      </p:sp>
      <p:sp>
        <p:nvSpPr>
          <p:cNvPr id="3" name="Subtitle 2"/>
          <p:cNvSpPr>
            <a:spLocks noGrp="1"/>
          </p:cNvSpPr>
          <p:nvPr>
            <p:ph type="subTitle" idx="1"/>
          </p:nvPr>
        </p:nvSpPr>
        <p:spPr>
          <a:xfrm>
            <a:off x="2131292" y="2268787"/>
            <a:ext cx="3966114" cy="1160213"/>
          </a:xfrm>
        </p:spPr>
        <p:txBody>
          <a:bodyPr tIns="0" anchor="b">
            <a:normAutofit/>
          </a:bodyPr>
          <a:lstStyle>
            <a:lvl1pPr marL="0" indent="0" algn="r">
              <a:buNone/>
              <a:defRPr sz="1600" b="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p:txBody>
          <a:bodyPr/>
          <a:lstStyle/>
          <a:p>
            <a:fld id="{9AB3A824-1A51-4B26-AD58-A6D8E14F6C04}" type="datetimeFigureOut">
              <a:rPr lang="en-US" dirty="0"/>
              <a:t>11/21/2024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‹N°›</a:t>
            </a:fld>
            <a:endParaRPr lang="en-US" dirty="0"/>
          </a:p>
        </p:txBody>
      </p:sp>
      <p:sp>
        <p:nvSpPr>
          <p:cNvPr id="24" name="TextBox 23"/>
          <p:cNvSpPr txBox="1"/>
          <p:nvPr/>
        </p:nvSpPr>
        <p:spPr>
          <a:xfrm>
            <a:off x="1641440" y="3262168"/>
            <a:ext cx="311727" cy="430887"/>
          </a:xfrm>
          <a:prstGeom prst="rect">
            <a:avLst/>
          </a:prstGeom>
          <a:noFill/>
        </p:spPr>
        <p:txBody>
          <a:bodyPr wrap="square" rtlCol="0">
            <a:spAutoFit/>
          </a:bodyPr>
          <a:lstStyle/>
          <a:p>
            <a:pPr algn="r"/>
            <a:r>
              <a:rPr lang="en-US" sz="2200" dirty="0">
                <a:solidFill>
                  <a:schemeClr val="accent6"/>
                </a:solidFill>
                <a:latin typeface="Wingdings 3" panose="05040102010807070707" pitchFamily="18" charset="2"/>
              </a:rPr>
              <a:t>z</a:t>
            </a:r>
            <a:endParaRPr lang="en-US" sz="22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789565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Rectangle 9"/>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TextBox 16"/>
          <p:cNvSpPr txBox="1"/>
          <p:nvPr/>
        </p:nvSpPr>
        <p:spPr>
          <a:xfrm>
            <a:off x="1651862" y="636541"/>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58857" y="808057"/>
            <a:ext cx="5885350" cy="1077229"/>
          </a:xfrm>
        </p:spPr>
        <p:txBody>
          <a:bodyPr/>
          <a:lstStyle/>
          <a:p>
            <a:r>
              <a:rPr lang="en-US" dirty="0"/>
              <a:t>Click to edit Master title style</a:t>
            </a:r>
          </a:p>
        </p:txBody>
      </p:sp>
      <p:sp>
        <p:nvSpPr>
          <p:cNvPr id="3" name="Vertical Text Placeholder 2"/>
          <p:cNvSpPr>
            <a:spLocks noGrp="1"/>
          </p:cNvSpPr>
          <p:nvPr>
            <p:ph type="body" orient="vert" idx="1"/>
          </p:nvPr>
        </p:nvSpPr>
        <p:spPr>
          <a:xfrm>
            <a:off x="2120792" y="2049878"/>
            <a:ext cx="5723414" cy="4000066"/>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857E33E-8B18-4087-B112-809917729534}" type="datetimeFigureOut">
              <a:rPr lang="en-US" dirty="0"/>
              <a:t>11/21/2024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400155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8" name="Rectangle 17"/>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TextBox 22"/>
          <p:cNvSpPr txBox="1"/>
          <p:nvPr/>
        </p:nvSpPr>
        <p:spPr>
          <a:xfrm rot="5400000">
            <a:off x="7688343" y="480678"/>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6849317" y="805818"/>
            <a:ext cx="994889" cy="5244126"/>
          </a:xfrm>
        </p:spPr>
        <p:txBody>
          <a:bodyPr vert="eaVert"/>
          <a:lstStyle>
            <a:lvl1pPr algn="l">
              <a:defRPr/>
            </a:lvl1pPr>
          </a:lstStyle>
          <a:p>
            <a:r>
              <a:rPr lang="en-US" dirty="0"/>
              <a:t>Click to edit Master title style</a:t>
            </a:r>
          </a:p>
        </p:txBody>
      </p:sp>
      <p:sp>
        <p:nvSpPr>
          <p:cNvPr id="3" name="Vertical Text Placeholder 2"/>
          <p:cNvSpPr>
            <a:spLocks noGrp="1"/>
          </p:cNvSpPr>
          <p:nvPr>
            <p:ph type="body" orient="vert" idx="1"/>
          </p:nvPr>
        </p:nvSpPr>
        <p:spPr>
          <a:xfrm>
            <a:off x="1964598" y="970410"/>
            <a:ext cx="4715441" cy="5079534"/>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3FFE419-2371-464F-8239-3959401C3561}" type="datetimeFigureOut">
              <a:rPr lang="en-US" dirty="0"/>
              <a:t>11/21/2024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669488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5" name="Date Placeholder 4"/>
          <p:cNvSpPr>
            <a:spLocks noGrp="1"/>
          </p:cNvSpPr>
          <p:nvPr>
            <p:ph type="dt" sz="half" idx="10"/>
          </p:nvPr>
        </p:nvSpPr>
        <p:spPr/>
        <p:txBody>
          <a:bodyPr/>
          <a:lstStyle/>
          <a:p>
            <a:fld id="{75A8551A-8A0E-4264-94F5-902636E0EB13}" type="datetimeFigureOut">
              <a:rPr lang="fr-FR" smtClean="0"/>
              <a:t>21/11/2024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79263A7-1EED-4D30-996E-12F6026480BC}" type="slidenum">
              <a:rPr lang="fr-FR" smtClean="0"/>
              <a:t>‹N°›</a:t>
            </a:fld>
            <a:endParaRPr lang="fr-FR"/>
          </a:p>
        </p:txBody>
      </p:sp>
      <p:sp>
        <p:nvSpPr>
          <p:cNvPr id="9" name="Content Placeholder 8"/>
          <p:cNvSpPr>
            <a:spLocks noGrp="1"/>
          </p:cNvSpPr>
          <p:nvPr>
            <p:ph sz="quarter" idx="13"/>
          </p:nvPr>
        </p:nvSpPr>
        <p:spPr>
          <a:xfrm>
            <a:off x="676655" y="2679192"/>
            <a:ext cx="3822192" cy="34472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1675647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chor="ct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7D162C4-EDD9-4389-A98B-B87ECEA2A816}" type="datetimeFigureOut">
              <a:rPr lang="en-US" dirty="0"/>
              <a:t>11/21/2024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
        <p:nvSpPr>
          <p:cNvPr id="7" name="TextBox 6"/>
          <p:cNvSpPr txBox="1"/>
          <p:nvPr/>
        </p:nvSpPr>
        <p:spPr>
          <a:xfrm>
            <a:off x="1651862" y="636541"/>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330219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957405" y="3199028"/>
            <a:ext cx="5967420" cy="1372971"/>
          </a:xfrm>
        </p:spPr>
        <p:txBody>
          <a:bodyPr anchor="t">
            <a:normAutofit/>
          </a:bodyPr>
          <a:lstStyle>
            <a:lvl1pPr algn="r">
              <a:defRPr sz="2800"/>
            </a:lvl1pPr>
          </a:lstStyle>
          <a:p>
            <a:r>
              <a:rPr lang="en-US" dirty="0"/>
              <a:t>Click to edit Master title style</a:t>
            </a:r>
          </a:p>
        </p:txBody>
      </p:sp>
      <p:sp>
        <p:nvSpPr>
          <p:cNvPr id="3" name="Text Placeholder 2"/>
          <p:cNvSpPr>
            <a:spLocks noGrp="1"/>
          </p:cNvSpPr>
          <p:nvPr>
            <p:ph type="body" idx="1"/>
          </p:nvPr>
        </p:nvSpPr>
        <p:spPr>
          <a:xfrm>
            <a:off x="2121131" y="2272143"/>
            <a:ext cx="5803294" cy="926885"/>
          </a:xfrm>
        </p:spPr>
        <p:txBody>
          <a:bodyPr tIns="0" anchor="b">
            <a:normAutofit/>
          </a:bodyPr>
          <a:lstStyle>
            <a:lvl1pPr marL="0" indent="0" algn="r">
              <a:buNone/>
              <a:defRPr sz="16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3E5059C3-6A89-4494-99FF-5A4D6FFD50EB}" type="datetimeFigureOut">
              <a:rPr lang="en-US" dirty="0"/>
              <a:t>11/21/2024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
        <p:nvSpPr>
          <p:cNvPr id="16" name="TextBox 15"/>
          <p:cNvSpPr txBox="1"/>
          <p:nvPr/>
        </p:nvSpPr>
        <p:spPr>
          <a:xfrm>
            <a:off x="1644924" y="3023993"/>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4052256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2" name="Rectangle 11"/>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961426" y="805818"/>
            <a:ext cx="5882780" cy="1081705"/>
          </a:xfrm>
        </p:spPr>
        <p:txBody>
          <a:bodyPr/>
          <a:lstStyle/>
          <a:p>
            <a:r>
              <a:rPr lang="en-US" dirty="0"/>
              <a:t>Click to edit Master title style</a:t>
            </a:r>
          </a:p>
        </p:txBody>
      </p:sp>
      <p:sp>
        <p:nvSpPr>
          <p:cNvPr id="3" name="Content Placeholder 2"/>
          <p:cNvSpPr>
            <a:spLocks noGrp="1"/>
          </p:cNvSpPr>
          <p:nvPr>
            <p:ph sz="half" idx="1"/>
          </p:nvPr>
        </p:nvSpPr>
        <p:spPr>
          <a:xfrm>
            <a:off x="1965406" y="2056800"/>
            <a:ext cx="2855547" cy="399314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984679" y="2056800"/>
            <a:ext cx="2859527" cy="399314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A954B2F-12DE-47F5-8894-472B206D2E1E}" type="datetimeFigureOut">
              <a:rPr lang="en-US" dirty="0"/>
              <a:t>11/21/2024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
        <p:nvSpPr>
          <p:cNvPr id="11" name="Rectangle 10"/>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TextBox 18"/>
          <p:cNvSpPr txBox="1"/>
          <p:nvPr/>
        </p:nvSpPr>
        <p:spPr>
          <a:xfrm>
            <a:off x="1651862" y="636541"/>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641429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Rectangle 13"/>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TextBox 23"/>
          <p:cNvSpPr txBox="1"/>
          <p:nvPr/>
        </p:nvSpPr>
        <p:spPr>
          <a:xfrm>
            <a:off x="1651862" y="636541"/>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63589" y="805818"/>
            <a:ext cx="5880617" cy="1077020"/>
          </a:xfrm>
        </p:spPr>
        <p:txBody>
          <a:bodyPr/>
          <a:lstStyle/>
          <a:p>
            <a:r>
              <a:rPr lang="en-US" dirty="0"/>
              <a:t>Click to edit Master title style</a:t>
            </a:r>
          </a:p>
        </p:txBody>
      </p:sp>
      <p:sp>
        <p:nvSpPr>
          <p:cNvPr id="3" name="Text Placeholder 2"/>
          <p:cNvSpPr>
            <a:spLocks noGrp="1"/>
          </p:cNvSpPr>
          <p:nvPr>
            <p:ph type="body" idx="1"/>
          </p:nvPr>
        </p:nvSpPr>
        <p:spPr>
          <a:xfrm>
            <a:off x="1963589" y="2054563"/>
            <a:ext cx="2857364" cy="713818"/>
          </a:xfrm>
        </p:spPr>
        <p:txBody>
          <a:bodyPr anchor="b">
            <a:noAutofit/>
          </a:bodyPr>
          <a:lstStyle>
            <a:lvl1pPr marL="0" indent="0" algn="l">
              <a:lnSpc>
                <a:spcPct val="100000"/>
              </a:lnSpc>
              <a:buNone/>
              <a:defRPr sz="2000" b="0" cap="none" baseline="0">
                <a:solidFill>
                  <a:schemeClr val="accent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1962510" y="2851330"/>
            <a:ext cx="2858443" cy="31986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984679" y="2054563"/>
            <a:ext cx="2859527" cy="713818"/>
          </a:xfrm>
        </p:spPr>
        <p:txBody>
          <a:bodyPr anchor="b">
            <a:noAutofit/>
          </a:bodyPr>
          <a:lstStyle>
            <a:lvl1pPr marL="0" indent="0" algn="l">
              <a:lnSpc>
                <a:spcPct val="100000"/>
              </a:lnSpc>
              <a:buNone/>
              <a:defRPr sz="2000" b="0" cap="none" baseline="0">
                <a:solidFill>
                  <a:schemeClr val="accent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984680" y="2851330"/>
            <a:ext cx="2859526" cy="31986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3F30E46F-7819-4ACF-B48B-48222C2ACC88}" type="datetimeFigureOut">
              <a:rPr lang="en-US" dirty="0"/>
              <a:t>11/21/2024</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2793403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Rectangle 8"/>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TextBox 15"/>
          <p:cNvSpPr txBox="1"/>
          <p:nvPr/>
        </p:nvSpPr>
        <p:spPr>
          <a:xfrm>
            <a:off x="1651862" y="636541"/>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1FAF3416-4057-4DAA-829D-4CA07428D088}" type="datetimeFigureOut">
              <a:rPr lang="en-US" dirty="0"/>
              <a:t>11/21/2024</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2666240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Rectangle 8"/>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t>11/21/2024</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3287927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7" name="Rectangle 16"/>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TextBox 21"/>
          <p:cNvSpPr txBox="1"/>
          <p:nvPr/>
        </p:nvSpPr>
        <p:spPr>
          <a:xfrm>
            <a:off x="1179466" y="1127642"/>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485983" y="1296618"/>
            <a:ext cx="2120703" cy="1889075"/>
          </a:xfrm>
        </p:spPr>
        <p:txBody>
          <a:bodyPr anchor="b">
            <a:normAutofit/>
          </a:bodyPr>
          <a:lstStyle>
            <a:lvl1pPr algn="l">
              <a:defRPr sz="2000"/>
            </a:lvl1pPr>
          </a:lstStyle>
          <a:p>
            <a:r>
              <a:rPr lang="en-US" dirty="0"/>
              <a:t>Click to edit Master title style</a:t>
            </a:r>
          </a:p>
        </p:txBody>
      </p:sp>
      <p:sp>
        <p:nvSpPr>
          <p:cNvPr id="3" name="Content Placeholder 2"/>
          <p:cNvSpPr>
            <a:spLocks noGrp="1"/>
          </p:cNvSpPr>
          <p:nvPr>
            <p:ph idx="1"/>
          </p:nvPr>
        </p:nvSpPr>
        <p:spPr>
          <a:xfrm>
            <a:off x="4088538" y="805818"/>
            <a:ext cx="3755668" cy="5244126"/>
          </a:xfrm>
        </p:spPr>
        <p:txBody>
          <a:bodyPr anchor="ct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485982" y="3186155"/>
            <a:ext cx="2120703" cy="2386397"/>
          </a:xfrm>
        </p:spPr>
        <p:txBody>
          <a:bodyPr>
            <a:normAutofit/>
          </a:bodyPr>
          <a:lstStyle>
            <a:lvl1pPr marL="0" indent="0" algn="l">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Edit Master text styles</a:t>
            </a:r>
          </a:p>
        </p:txBody>
      </p:sp>
      <p:sp>
        <p:nvSpPr>
          <p:cNvPr id="5" name="Date Placeholder 4"/>
          <p:cNvSpPr>
            <a:spLocks noGrp="1"/>
          </p:cNvSpPr>
          <p:nvPr>
            <p:ph type="dt" sz="half" idx="10"/>
          </p:nvPr>
        </p:nvSpPr>
        <p:spPr/>
        <p:txBody>
          <a:bodyPr/>
          <a:lstStyle/>
          <a:p>
            <a:fld id="{37D525BB-DA17-4BA0-B3C8-3AC3ABC827E6}" type="datetimeFigureOut">
              <a:rPr lang="en-US" dirty="0"/>
              <a:t>11/21/2024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3449317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TextBox 12"/>
          <p:cNvSpPr txBox="1"/>
          <p:nvPr/>
        </p:nvSpPr>
        <p:spPr>
          <a:xfrm>
            <a:off x="1179466" y="1127642"/>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
        <p:nvSpPr>
          <p:cNvPr id="3" name="Picture Placeholder 2"/>
          <p:cNvSpPr>
            <a:spLocks noGrp="1" noChangeAspect="1"/>
          </p:cNvSpPr>
          <p:nvPr>
            <p:ph type="pic" idx="1"/>
          </p:nvPr>
        </p:nvSpPr>
        <p:spPr>
          <a:xfrm>
            <a:off x="4582987" y="3229"/>
            <a:ext cx="3727769"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2" name="Title 1"/>
          <p:cNvSpPr>
            <a:spLocks noGrp="1"/>
          </p:cNvSpPr>
          <p:nvPr>
            <p:ph type="title"/>
          </p:nvPr>
        </p:nvSpPr>
        <p:spPr>
          <a:xfrm>
            <a:off x="1486671" y="1296618"/>
            <a:ext cx="2603212" cy="1886308"/>
          </a:xfrm>
        </p:spPr>
        <p:txBody>
          <a:bodyPr anchor="b">
            <a:normAutofit/>
          </a:bodyPr>
          <a:lstStyle>
            <a:lvl1pPr algn="l">
              <a:defRPr sz="2400"/>
            </a:lvl1pPr>
          </a:lstStyle>
          <a:p>
            <a:r>
              <a:rPr lang="en-US" dirty="0"/>
              <a:t>Click to edit Master title style</a:t>
            </a:r>
          </a:p>
        </p:txBody>
      </p:sp>
      <p:sp>
        <p:nvSpPr>
          <p:cNvPr id="4" name="Text Placeholder 3"/>
          <p:cNvSpPr>
            <a:spLocks noGrp="1"/>
          </p:cNvSpPr>
          <p:nvPr>
            <p:ph type="body" sz="half" idx="2"/>
          </p:nvPr>
        </p:nvSpPr>
        <p:spPr>
          <a:xfrm>
            <a:off x="1485984" y="3182928"/>
            <a:ext cx="2603794" cy="2386394"/>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Edit Master text styles</a:t>
            </a:r>
          </a:p>
        </p:txBody>
      </p:sp>
      <p:sp>
        <p:nvSpPr>
          <p:cNvPr id="5" name="Date Placeholder 4"/>
          <p:cNvSpPr>
            <a:spLocks noGrp="1"/>
          </p:cNvSpPr>
          <p:nvPr>
            <p:ph type="dt" sz="half" idx="10"/>
          </p:nvPr>
        </p:nvSpPr>
        <p:spPr/>
        <p:txBody>
          <a:bodyPr/>
          <a:lstStyle/>
          <a:p>
            <a:fld id="{B16C4C9A-3960-41CF-A4E9-2A8FB932454B}" type="datetimeFigureOut">
              <a:rPr lang="en-US" dirty="0"/>
              <a:t>11/21/2024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957194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371060" y="2912532"/>
            <a:ext cx="7772939" cy="3945467"/>
          </a:xfrm>
          <a:prstGeom prst="rect">
            <a:avLst/>
          </a:prstGeom>
        </p:spPr>
      </p:pic>
      <p:pic>
        <p:nvPicPr>
          <p:cNvPr id="15" name="Picture 14"/>
          <p:cNvPicPr>
            <a:picLocks noChangeAspect="1"/>
          </p:cNvPicPr>
          <p:nvPr/>
        </p:nvPicPr>
        <p:blipFill rotWithShape="1">
          <a:blip r:embed="rId15">
            <a:extLst>
              <a:ext uri="{28A0092B-C50C-407E-A947-70E740481C1C}">
                <a14:useLocalDpi xmlns:a14="http://schemas.microsoft.com/office/drawing/2010/main" val="0"/>
              </a:ext>
            </a:extLst>
          </a:blip>
          <a:srcRect r="24998"/>
          <a:stretch/>
        </p:blipFill>
        <p:spPr>
          <a:xfrm>
            <a:off x="1" y="0"/>
            <a:ext cx="9143999" cy="6858000"/>
          </a:xfrm>
          <a:prstGeom prst="rect">
            <a:avLst/>
          </a:prstGeom>
        </p:spPr>
      </p:pic>
      <p:sp>
        <p:nvSpPr>
          <p:cNvPr id="12" name="Rectangle 11"/>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961317" y="808057"/>
            <a:ext cx="5878011" cy="1077229"/>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2126236" y="2049878"/>
            <a:ext cx="5713092" cy="400006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 Level</a:t>
            </a:r>
          </a:p>
          <a:p>
            <a:pPr lvl="8"/>
            <a:r>
              <a:rPr lang="en-US" dirty="0"/>
              <a:t>Ninth Level</a:t>
            </a:r>
          </a:p>
        </p:txBody>
      </p:sp>
      <p:sp>
        <p:nvSpPr>
          <p:cNvPr id="4" name="Date Placeholder 3"/>
          <p:cNvSpPr>
            <a:spLocks noGrp="1"/>
          </p:cNvSpPr>
          <p:nvPr>
            <p:ph type="dt" sz="half" idx="2"/>
          </p:nvPr>
        </p:nvSpPr>
        <p:spPr>
          <a:xfrm rot="5400000">
            <a:off x="-828294" y="5272451"/>
            <a:ext cx="2662729" cy="179188"/>
          </a:xfrm>
          <a:prstGeom prst="rect">
            <a:avLst/>
          </a:prstGeom>
        </p:spPr>
        <p:txBody>
          <a:bodyPr vert="horz" lIns="91440" tIns="18288" rIns="91440" bIns="45720" rtlCol="0" anchor="t"/>
          <a:lstStyle>
            <a:lvl1pPr algn="r">
              <a:defRPr sz="900">
                <a:solidFill>
                  <a:schemeClr val="tx1">
                    <a:tint val="75000"/>
                  </a:schemeClr>
                </a:solidFill>
                <a:latin typeface="+mn-lt"/>
              </a:defRPr>
            </a:lvl1pPr>
          </a:lstStyle>
          <a:p>
            <a:fld id="{3CBC1C18-307B-4F68-A007-B5B542270E8D}" type="datetimeFigureOut">
              <a:rPr lang="en-US" dirty="0"/>
              <a:pPr/>
              <a:t>11/21/2024</a:t>
            </a:fld>
            <a:endParaRPr lang="en-US" dirty="0"/>
          </a:p>
        </p:txBody>
      </p:sp>
      <p:sp>
        <p:nvSpPr>
          <p:cNvPr id="5" name="Footer Placeholder 4"/>
          <p:cNvSpPr>
            <a:spLocks noGrp="1"/>
          </p:cNvSpPr>
          <p:nvPr>
            <p:ph type="ftr" sz="quarter" idx="3"/>
          </p:nvPr>
        </p:nvSpPr>
        <p:spPr>
          <a:xfrm rot="5400000">
            <a:off x="-2258177" y="3658900"/>
            <a:ext cx="5885352" cy="183663"/>
          </a:xfrm>
          <a:prstGeom prst="rect">
            <a:avLst/>
          </a:prstGeom>
        </p:spPr>
        <p:txBody>
          <a:bodyPr vert="horz" lIns="91440" tIns="45720" rIns="91440" bIns="18288" rtlCol="0" anchor="b"/>
          <a:lstStyle>
            <a:lvl1pPr algn="r">
              <a:defRPr sz="9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62136" y="164594"/>
            <a:ext cx="638312" cy="322850"/>
          </a:xfrm>
          <a:prstGeom prst="rect">
            <a:avLst/>
          </a:prstGeom>
        </p:spPr>
        <p:txBody>
          <a:bodyPr vert="horz" lIns="91440" tIns="45720" rIns="45720" bIns="45720" rtlCol="0" anchor="ctr"/>
          <a:lstStyle>
            <a:lvl1pPr algn="r">
              <a:defRPr sz="1600">
                <a:solidFill>
                  <a:schemeClr val="tx1">
                    <a:tint val="75000"/>
                  </a:schemeClr>
                </a:solidFill>
              </a:defRPr>
            </a:lvl1pPr>
          </a:lstStyle>
          <a:p>
            <a:fld id="{6D22F896-40B5-4ADD-8801-0D06FADFA095}" type="slidenum">
              <a:rPr lang="en-US" dirty="0"/>
              <a:pPr/>
              <a:t>‹N°›</a:t>
            </a:fld>
            <a:endParaRPr lang="en-US" dirty="0"/>
          </a:p>
        </p:txBody>
      </p:sp>
    </p:spTree>
    <p:extLst>
      <p:ext uri="{BB962C8B-B14F-4D97-AF65-F5344CB8AC3E}">
        <p14:creationId xmlns:p14="http://schemas.microsoft.com/office/powerpoint/2010/main" val="3079912398"/>
      </p:ext>
    </p:extLst>
  </p:cSld>
  <p:clrMap bg1="dk1" tx1="lt1" bg2="dk2" tx2="lt2" accent1="accent1" accent2="accent2" accent3="accent3" accent4="accent4" accent5="accent5" accent6="accent6" hlink="hlink" folHlink="folHlink"/>
  <p:sldLayoutIdLst>
    <p:sldLayoutId id="2147484108" r:id="rId1"/>
    <p:sldLayoutId id="2147484109" r:id="rId2"/>
    <p:sldLayoutId id="2147484110" r:id="rId3"/>
    <p:sldLayoutId id="2147484111" r:id="rId4"/>
    <p:sldLayoutId id="2147484112" r:id="rId5"/>
    <p:sldLayoutId id="2147484113" r:id="rId6"/>
    <p:sldLayoutId id="2147484114" r:id="rId7"/>
    <p:sldLayoutId id="2147484115" r:id="rId8"/>
    <p:sldLayoutId id="2147484116" r:id="rId9"/>
    <p:sldLayoutId id="2147484117" r:id="rId10"/>
    <p:sldLayoutId id="2147484118" r:id="rId11"/>
    <p:sldLayoutId id="2147484119" r:id="rId12"/>
  </p:sldLayoutIdLst>
  <p:hf sldNum="0" hdr="0" ftr="0" dt="0"/>
  <p:txStyles>
    <p:titleStyle>
      <a:lvl1pPr algn="r" defTabSz="685800" rtl="0" eaLnBrk="1" latinLnBrk="0" hangingPunct="1">
        <a:lnSpc>
          <a:spcPct val="90000"/>
        </a:lnSpc>
        <a:spcBef>
          <a:spcPct val="0"/>
        </a:spcBef>
        <a:buNone/>
        <a:defRPr sz="2800" b="0" i="0" kern="1200" cap="none">
          <a:solidFill>
            <a:schemeClr val="tx1"/>
          </a:solidFill>
          <a:effectLst/>
          <a:latin typeface="+mj-lt"/>
          <a:ea typeface="+mj-ea"/>
          <a:cs typeface="+mj-cs"/>
        </a:defRPr>
      </a:lvl1pPr>
    </p:titleStyle>
    <p:bodyStyle>
      <a:lvl1pPr marL="258366" indent="-258366" algn="l" defTabSz="685800" rtl="0" eaLnBrk="1" latinLnBrk="0" hangingPunct="1">
        <a:lnSpc>
          <a:spcPct val="120000"/>
        </a:lnSpc>
        <a:spcBef>
          <a:spcPts val="750"/>
        </a:spcBef>
        <a:spcAft>
          <a:spcPts val="45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1pPr>
      <a:lvl2pPr marL="596504" indent="-253604"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2pPr>
      <a:lvl3pPr marL="944166" indent="-258366"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3pPr>
      <a:lvl4pPr marL="1282304" indent="-253604"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4pPr>
      <a:lvl5pPr marL="1629966" indent="-258366"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1975104" indent="-256032"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100" kern="1200" baseline="0">
          <a:solidFill>
            <a:schemeClr val="tx1"/>
          </a:solidFill>
          <a:effectLst/>
          <a:latin typeface="+mn-lt"/>
          <a:ea typeface="+mn-ea"/>
          <a:cs typeface="+mn-cs"/>
        </a:defRPr>
      </a:lvl6pPr>
      <a:lvl7pPr marL="2240280" indent="-256032"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100" kern="1200" baseline="0">
          <a:solidFill>
            <a:schemeClr val="tx1"/>
          </a:solidFill>
          <a:effectLst/>
          <a:latin typeface="+mn-lt"/>
          <a:ea typeface="+mn-ea"/>
          <a:cs typeface="+mn-cs"/>
        </a:defRPr>
      </a:lvl7pPr>
      <a:lvl8pPr marL="2670048" indent="-256032"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100" kern="1200" baseline="0">
          <a:solidFill>
            <a:schemeClr val="tx1"/>
          </a:solidFill>
          <a:effectLst/>
          <a:latin typeface="+mn-lt"/>
          <a:ea typeface="+mn-ea"/>
          <a:cs typeface="+mn-cs"/>
        </a:defRPr>
      </a:lvl8pPr>
      <a:lvl9pPr marL="3017520" indent="-256032"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100" kern="120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www.facebook.com/public/Snu-Hdf" TargetMode="External"/><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4.jpg"/><Relationship Id="rId5" Type="http://schemas.openxmlformats.org/officeDocument/2006/relationships/image" Target="../media/image11.jpe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image" Target="../media/image4.jp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108256" y="9953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2" name="ZoneTexte 11">
            <a:extLst>
              <a:ext uri="{FF2B5EF4-FFF2-40B4-BE49-F238E27FC236}">
                <a16:creationId xmlns="" xmlns:a16="http://schemas.microsoft.com/office/drawing/2014/main" id="{50B48245-595D-C964-31BB-6E634024304D}"/>
              </a:ext>
            </a:extLst>
          </p:cNvPr>
          <p:cNvSpPr txBox="1"/>
          <p:nvPr/>
        </p:nvSpPr>
        <p:spPr>
          <a:xfrm>
            <a:off x="1032522" y="277319"/>
            <a:ext cx="8073425" cy="1008908"/>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fontScale="55000" lnSpcReduction="20000"/>
          </a:bodyPr>
          <a:lstStyle/>
          <a:p>
            <a:pPr algn="ctr">
              <a:lnSpc>
                <a:spcPct val="90000"/>
              </a:lnSpc>
              <a:spcBef>
                <a:spcPct val="0"/>
              </a:spcBef>
              <a:spcAft>
                <a:spcPts val="600"/>
              </a:spcAft>
            </a:pPr>
            <a:r>
              <a:rPr lang="en-US" sz="2900" b="1" dirty="0" err="1" smtClean="0">
                <a:solidFill>
                  <a:schemeClr val="bg2"/>
                </a:solidFill>
                <a:latin typeface="Calibri"/>
                <a:ea typeface="+mj-ea"/>
                <a:cs typeface="Calibri"/>
              </a:rPr>
              <a:t>Novembre</a:t>
            </a:r>
            <a:r>
              <a:rPr lang="en-US" sz="2900" b="1" dirty="0" smtClean="0">
                <a:solidFill>
                  <a:schemeClr val="bg2"/>
                </a:solidFill>
                <a:latin typeface="Calibri"/>
                <a:ea typeface="+mj-ea"/>
                <a:cs typeface="Calibri"/>
              </a:rPr>
              <a:t> 2024 </a:t>
            </a:r>
            <a:r>
              <a:rPr lang="en-US" sz="2900" b="1" dirty="0">
                <a:solidFill>
                  <a:schemeClr val="bg2"/>
                </a:solidFill>
                <a:latin typeface="Calibri"/>
                <a:ea typeface="+mj-ea"/>
                <a:cs typeface="Calibri"/>
              </a:rPr>
              <a:t>- </a:t>
            </a:r>
            <a:r>
              <a:rPr lang="en-US" sz="2900" b="1" dirty="0" smtClean="0">
                <a:solidFill>
                  <a:schemeClr val="bg2"/>
                </a:solidFill>
                <a:latin typeface="Calibri"/>
                <a:ea typeface="+mj-ea"/>
                <a:cs typeface="Calibri"/>
              </a:rPr>
              <a:t>N° 33</a:t>
            </a:r>
            <a:endParaRPr lang="en-US" sz="2900" b="1" dirty="0">
              <a:solidFill>
                <a:schemeClr val="bg2"/>
              </a:solidFill>
              <a:latin typeface="Calibri"/>
              <a:ea typeface="+mj-ea"/>
              <a:cs typeface="Calibri"/>
            </a:endParaRPr>
          </a:p>
          <a:p>
            <a:pPr algn="ctr">
              <a:lnSpc>
                <a:spcPct val="90000"/>
              </a:lnSpc>
              <a:spcBef>
                <a:spcPct val="0"/>
              </a:spcBef>
              <a:spcAft>
                <a:spcPts val="600"/>
              </a:spcAft>
            </a:pPr>
            <a:endParaRPr lang="fr-FR" sz="1500" b="1" dirty="0" smtClean="0">
              <a:solidFill>
                <a:srgbClr val="FF0000"/>
              </a:solidFill>
              <a:latin typeface="Calibri"/>
              <a:ea typeface="+mj-ea"/>
              <a:cs typeface="Calibri"/>
            </a:endParaRPr>
          </a:p>
          <a:p>
            <a:pPr algn="ctr">
              <a:lnSpc>
                <a:spcPct val="90000"/>
              </a:lnSpc>
              <a:spcBef>
                <a:spcPct val="0"/>
              </a:spcBef>
              <a:spcAft>
                <a:spcPts val="600"/>
              </a:spcAft>
            </a:pPr>
            <a:r>
              <a:rPr lang="fr-FR" sz="3600" b="1" dirty="0" smtClean="0">
                <a:solidFill>
                  <a:srgbClr val="FF0000"/>
                </a:solidFill>
                <a:latin typeface="Calibri"/>
                <a:ea typeface="+mj-ea"/>
                <a:cs typeface="Calibri"/>
              </a:rPr>
              <a:t>La publication dédiée EXCLUSIVEMENT </a:t>
            </a:r>
            <a:r>
              <a:rPr lang="fr-FR" sz="3600" b="1" dirty="0">
                <a:solidFill>
                  <a:srgbClr val="FF0000"/>
                </a:solidFill>
                <a:latin typeface="Calibri"/>
                <a:ea typeface="+mj-ea"/>
                <a:cs typeface="Calibri"/>
              </a:rPr>
              <a:t>aux agents </a:t>
            </a:r>
            <a:r>
              <a:rPr lang="fr-FR" sz="3600" b="1" dirty="0" smtClean="0">
                <a:solidFill>
                  <a:srgbClr val="FF0000"/>
                </a:solidFill>
                <a:latin typeface="Calibri"/>
                <a:ea typeface="+mj-ea"/>
                <a:cs typeface="Calibri"/>
              </a:rPr>
              <a:t>publics </a:t>
            </a:r>
          </a:p>
          <a:p>
            <a:pPr algn="ctr">
              <a:lnSpc>
                <a:spcPct val="90000"/>
              </a:lnSpc>
              <a:spcBef>
                <a:spcPct val="0"/>
              </a:spcBef>
              <a:spcAft>
                <a:spcPts val="600"/>
              </a:spcAft>
            </a:pPr>
            <a:r>
              <a:rPr lang="fr-FR" sz="3600" b="1" dirty="0" smtClean="0">
                <a:solidFill>
                  <a:srgbClr val="FF0000"/>
                </a:solidFill>
                <a:latin typeface="Calibri"/>
                <a:ea typeface="+mj-ea"/>
                <a:cs typeface="Calibri"/>
              </a:rPr>
              <a:t>que seule la FSU Emploi vous propose</a:t>
            </a:r>
            <a:r>
              <a:rPr lang="en-US" sz="3600" b="1" dirty="0">
                <a:solidFill>
                  <a:srgbClr val="FF0000"/>
                </a:solidFill>
                <a:latin typeface="Calibri"/>
                <a:ea typeface="+mj-ea"/>
                <a:cs typeface="Calibri"/>
              </a:rPr>
              <a:t> </a:t>
            </a:r>
            <a:endParaRPr lang="fr-FR" sz="3600" b="1" dirty="0">
              <a:solidFill>
                <a:srgbClr val="FF0000"/>
              </a:solidFill>
              <a:ea typeface="+mj-ea"/>
              <a:cs typeface="Arial"/>
            </a:endParaRPr>
          </a:p>
        </p:txBody>
      </p:sp>
      <p:sp>
        <p:nvSpPr>
          <p:cNvPr id="19" name="Légende : flèche vers la droite 18">
            <a:extLst>
              <a:ext uri="{FF2B5EF4-FFF2-40B4-BE49-F238E27FC236}">
                <a16:creationId xmlns="" xmlns:a16="http://schemas.microsoft.com/office/drawing/2014/main" id="{2F9CC3AA-C78D-A690-9CF8-8C0007D874AC}"/>
              </a:ext>
            </a:extLst>
          </p:cNvPr>
          <p:cNvSpPr/>
          <p:nvPr/>
        </p:nvSpPr>
        <p:spPr>
          <a:xfrm>
            <a:off x="74746" y="946526"/>
            <a:ext cx="852407" cy="5837693"/>
          </a:xfrm>
          <a:prstGeom prst="rightArrowCallout">
            <a:avLst/>
          </a:prstGeom>
          <a:solidFill>
            <a:schemeClr val="bg2"/>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 xmlns:a16="http://schemas.microsoft.com/office/drawing/2014/main" id="{A6FF9045-F578-D3C4-9FBA-B4E710327B1B}"/>
              </a:ext>
            </a:extLst>
          </p:cNvPr>
          <p:cNvSpPr txBox="1"/>
          <p:nvPr/>
        </p:nvSpPr>
        <p:spPr>
          <a:xfrm>
            <a:off x="78135" y="943459"/>
            <a:ext cx="470116" cy="59708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800" b="1" dirty="0">
                <a:solidFill>
                  <a:srgbClr val="FFFFFF"/>
                </a:solidFill>
                <a:latin typeface="Calibri"/>
                <a:cs typeface="Calibri"/>
              </a:rPr>
              <a:t>L</a:t>
            </a:r>
            <a:endParaRPr lang="fr-FR" dirty="0">
              <a:solidFill>
                <a:srgbClr val="FFFFFF"/>
              </a:solidFill>
            </a:endParaRPr>
          </a:p>
          <a:p>
            <a:pPr algn="l"/>
            <a:r>
              <a:rPr lang="fr-FR" sz="2800" b="1" dirty="0">
                <a:solidFill>
                  <a:srgbClr val="FFFFFF"/>
                </a:solidFill>
                <a:latin typeface="Calibri"/>
                <a:cs typeface="Calibri"/>
              </a:rPr>
              <a:t>'</a:t>
            </a:r>
            <a:endParaRPr lang="fr-FR" dirty="0">
              <a:solidFill>
                <a:srgbClr val="FFFFFF"/>
              </a:solidFill>
            </a:endParaRPr>
          </a:p>
          <a:p>
            <a:r>
              <a:rPr lang="fr-FR" sz="2800" b="1" dirty="0">
                <a:solidFill>
                  <a:srgbClr val="FFFFFF"/>
                </a:solidFill>
                <a:latin typeface="Calibri"/>
                <a:cs typeface="Arial"/>
              </a:rPr>
              <a:t>EC</a:t>
            </a:r>
          </a:p>
          <a:p>
            <a:r>
              <a:rPr lang="fr-FR" sz="2800" b="1" dirty="0">
                <a:solidFill>
                  <a:srgbClr val="FFFFFF"/>
                </a:solidFill>
                <a:latin typeface="Calibri"/>
                <a:cs typeface="Arial"/>
              </a:rPr>
              <a:t>HO</a:t>
            </a:r>
            <a:endParaRPr lang="fr-FR" dirty="0">
              <a:solidFill>
                <a:srgbClr val="FFFFFF"/>
              </a:solidFill>
              <a:latin typeface="Arial"/>
              <a:cs typeface="Arial"/>
            </a:endParaRPr>
          </a:p>
          <a:p>
            <a:endParaRPr lang="fr-FR" sz="2800" b="1" dirty="0">
              <a:solidFill>
                <a:srgbClr val="FFFFFF"/>
              </a:solidFill>
              <a:latin typeface="Calibri"/>
              <a:cs typeface="Arial"/>
            </a:endParaRPr>
          </a:p>
          <a:p>
            <a:r>
              <a:rPr lang="fr-FR" sz="2800" b="1" dirty="0">
                <a:solidFill>
                  <a:srgbClr val="FFFFFF"/>
                </a:solidFill>
                <a:latin typeface="Calibri"/>
                <a:cs typeface="Arial"/>
              </a:rPr>
              <a:t>P</a:t>
            </a:r>
            <a:endParaRPr lang="fr-FR" dirty="0">
              <a:solidFill>
                <a:srgbClr val="FFFFFF"/>
              </a:solidFill>
              <a:latin typeface="Arial" panose="020B0604020202020204"/>
              <a:cs typeface="Arial"/>
            </a:endParaRPr>
          </a:p>
          <a:p>
            <a:r>
              <a:rPr lang="fr-FR" sz="2800" b="1" dirty="0">
                <a:solidFill>
                  <a:srgbClr val="FFFFFF"/>
                </a:solidFill>
                <a:latin typeface="Calibri"/>
                <a:cs typeface="Arial"/>
              </a:rPr>
              <a:t>U</a:t>
            </a:r>
            <a:endParaRPr lang="fr-FR" dirty="0">
              <a:solidFill>
                <a:srgbClr val="FFFFFF"/>
              </a:solidFill>
              <a:cs typeface="Arial"/>
            </a:endParaRPr>
          </a:p>
          <a:p>
            <a:r>
              <a:rPr lang="fr-FR" sz="2800" b="1" dirty="0">
                <a:solidFill>
                  <a:srgbClr val="FFFFFF"/>
                </a:solidFill>
                <a:latin typeface="Calibri"/>
                <a:cs typeface="Arial"/>
              </a:rPr>
              <a:t>B</a:t>
            </a:r>
            <a:endParaRPr lang="fr-FR" dirty="0">
              <a:solidFill>
                <a:srgbClr val="FFFFFF"/>
              </a:solidFill>
              <a:latin typeface="Arial"/>
              <a:cs typeface="Arial"/>
            </a:endParaRPr>
          </a:p>
          <a:p>
            <a:r>
              <a:rPr lang="fr-FR" sz="2800" b="1" dirty="0">
                <a:solidFill>
                  <a:srgbClr val="FFFFFF"/>
                </a:solidFill>
                <a:latin typeface="Calibri"/>
                <a:cs typeface="Arial"/>
              </a:rPr>
              <a:t>L</a:t>
            </a:r>
            <a:endParaRPr lang="fr-FR" dirty="0">
              <a:solidFill>
                <a:srgbClr val="FFFFFF"/>
              </a:solidFill>
              <a:latin typeface="Arial"/>
              <a:cs typeface="Arial"/>
            </a:endParaRPr>
          </a:p>
          <a:p>
            <a:r>
              <a:rPr lang="fr-FR" sz="2800" b="1" dirty="0">
                <a:solidFill>
                  <a:srgbClr val="FFFFFF"/>
                </a:solidFill>
                <a:latin typeface="Calibri"/>
                <a:cs typeface="Arial"/>
              </a:rPr>
              <a:t>I</a:t>
            </a:r>
            <a:endParaRPr lang="fr-FR" dirty="0">
              <a:solidFill>
                <a:srgbClr val="FFFFFF"/>
              </a:solidFill>
              <a:cs typeface="Arial"/>
            </a:endParaRPr>
          </a:p>
          <a:p>
            <a:r>
              <a:rPr lang="fr-FR" sz="2800" b="1" dirty="0">
                <a:solidFill>
                  <a:srgbClr val="FFFFFF"/>
                </a:solidFill>
                <a:latin typeface="Calibri"/>
                <a:cs typeface="Arial"/>
              </a:rPr>
              <a:t>C</a:t>
            </a:r>
            <a:endParaRPr lang="fr-FR" dirty="0">
              <a:solidFill>
                <a:srgbClr val="FFFFFF"/>
              </a:solidFill>
              <a:latin typeface="Arial"/>
              <a:cs typeface="Arial"/>
            </a:endParaRPr>
          </a:p>
          <a:p>
            <a:endParaRPr lang="fr-FR" b="1" dirty="0">
              <a:solidFill>
                <a:srgbClr val="FFFFFF"/>
              </a:solidFill>
              <a:cs typeface="Arial"/>
            </a:endParaRPr>
          </a:p>
        </p:txBody>
      </p:sp>
      <p:sp>
        <p:nvSpPr>
          <p:cNvPr id="5" name="Rectangle 4"/>
          <p:cNvSpPr/>
          <p:nvPr/>
        </p:nvSpPr>
        <p:spPr>
          <a:xfrm>
            <a:off x="1209057" y="1500824"/>
            <a:ext cx="7720353" cy="307777"/>
          </a:xfrm>
          <a:prstGeom prst="rect">
            <a:avLst/>
          </a:prstGeom>
        </p:spPr>
        <p:txBody>
          <a:bodyPr wrap="square">
            <a:spAutoFit/>
          </a:bodyPr>
          <a:lstStyle/>
          <a:p>
            <a:pPr algn="ctr" fontAlgn="base"/>
            <a:r>
              <a:rPr lang="fr-FR" sz="1400" b="1" dirty="0">
                <a:solidFill>
                  <a:srgbClr val="0070C0"/>
                </a:solidFill>
                <a:latin typeface="Open Sans"/>
              </a:rPr>
              <a:t>Le Compte Epargne Temps (CET)</a:t>
            </a:r>
          </a:p>
        </p:txBody>
      </p:sp>
      <p:sp>
        <p:nvSpPr>
          <p:cNvPr id="2" name="Rectangle 1"/>
          <p:cNvSpPr/>
          <p:nvPr/>
        </p:nvSpPr>
        <p:spPr>
          <a:xfrm>
            <a:off x="1169558" y="2023198"/>
            <a:ext cx="7799349" cy="3816429"/>
          </a:xfrm>
          <a:prstGeom prst="rect">
            <a:avLst/>
          </a:prstGeom>
        </p:spPr>
        <p:txBody>
          <a:bodyPr wrap="square">
            <a:spAutoFit/>
          </a:bodyPr>
          <a:lstStyle/>
          <a:p>
            <a:pPr algn="just"/>
            <a:endParaRPr lang="fr-FR" sz="1100" dirty="0">
              <a:solidFill>
                <a:srgbClr val="242424"/>
              </a:solidFill>
              <a:latin typeface="Calibri" panose="020F0502020204030204" pitchFamily="34" charset="0"/>
            </a:endParaRPr>
          </a:p>
          <a:p>
            <a:pPr algn="just"/>
            <a:r>
              <a:rPr lang="fr-FR" sz="1100" dirty="0">
                <a:solidFill>
                  <a:srgbClr val="1F4E79"/>
                </a:solidFill>
                <a:latin typeface="Verdana" panose="020B0604030504040204" pitchFamily="34" charset="0"/>
              </a:rPr>
              <a:t>Les agents de droit public de France Travail peuvent épargner des jours dans leur CET (Compte Epargne Temps) via Horoquartz du 1er novembre au 31 décembre de chaque année</a:t>
            </a:r>
            <a:r>
              <a:rPr lang="fr-FR" sz="1100" dirty="0" smtClean="0">
                <a:solidFill>
                  <a:srgbClr val="1F4E79"/>
                </a:solidFill>
                <a:latin typeface="Verdana" panose="020B0604030504040204" pitchFamily="34" charset="0"/>
              </a:rPr>
              <a:t>.</a:t>
            </a:r>
          </a:p>
          <a:p>
            <a:pPr algn="just"/>
            <a:endParaRPr lang="fr-FR" sz="1100" dirty="0">
              <a:solidFill>
                <a:srgbClr val="1F4E79"/>
              </a:solidFill>
              <a:latin typeface="Verdana" panose="020B0604030504040204" pitchFamily="34" charset="0"/>
            </a:endParaRPr>
          </a:p>
          <a:p>
            <a:pPr algn="just"/>
            <a:endParaRPr lang="fr-FR" sz="1100" dirty="0">
              <a:solidFill>
                <a:srgbClr val="1F4E79"/>
              </a:solidFill>
              <a:latin typeface="Verdana" panose="020B0604030504040204" pitchFamily="34" charset="0"/>
            </a:endParaRPr>
          </a:p>
          <a:p>
            <a:pPr algn="ctr"/>
            <a:r>
              <a:rPr lang="fr-FR" sz="1100" b="1" u="sng" dirty="0" smtClean="0">
                <a:solidFill>
                  <a:srgbClr val="1F4E79"/>
                </a:solidFill>
                <a:latin typeface="Verdana" panose="020B0604030504040204" pitchFamily="34" charset="0"/>
              </a:rPr>
              <a:t>Quelles sont les modalités d’alimentation du CET public ? :</a:t>
            </a:r>
          </a:p>
          <a:p>
            <a:pPr algn="ctr"/>
            <a:endParaRPr lang="fr-FR" sz="1100" b="1" u="sng" dirty="0">
              <a:solidFill>
                <a:srgbClr val="1F4E79"/>
              </a:solidFill>
              <a:latin typeface="Verdana" panose="020B0604030504040204" pitchFamily="34" charset="0"/>
            </a:endParaRPr>
          </a:p>
          <a:p>
            <a:pPr algn="just"/>
            <a:endParaRPr lang="fr-FR" sz="1100" dirty="0">
              <a:solidFill>
                <a:srgbClr val="1F4E79"/>
              </a:solidFill>
              <a:latin typeface="Verdana" panose="020B0604030504040204" pitchFamily="34" charset="0"/>
            </a:endParaRPr>
          </a:p>
          <a:p>
            <a:pPr algn="just"/>
            <a:r>
              <a:rPr lang="fr-FR" sz="1100" dirty="0" smtClean="0">
                <a:solidFill>
                  <a:srgbClr val="1F4E79"/>
                </a:solidFill>
                <a:latin typeface="Verdana" panose="020B0604030504040204" pitchFamily="34" charset="0"/>
              </a:rPr>
              <a:t>L’agent </a:t>
            </a:r>
            <a:r>
              <a:rPr lang="fr-FR" sz="1100" dirty="0">
                <a:solidFill>
                  <a:srgbClr val="1F4E79"/>
                </a:solidFill>
                <a:latin typeface="Verdana" panose="020B0604030504040204" pitchFamily="34" charset="0"/>
              </a:rPr>
              <a:t>de droit public peut effectuer des alimentations irréversibles pour 3 types de congés : </a:t>
            </a:r>
            <a:endParaRPr lang="fr-FR" sz="1100" dirty="0" smtClean="0">
              <a:solidFill>
                <a:srgbClr val="1F4E79"/>
              </a:solidFill>
              <a:latin typeface="Verdana" panose="020B0604030504040204" pitchFamily="34" charset="0"/>
            </a:endParaRPr>
          </a:p>
          <a:p>
            <a:pPr algn="ctr"/>
            <a:r>
              <a:rPr lang="fr-FR" sz="1100" dirty="0" smtClean="0">
                <a:solidFill>
                  <a:srgbClr val="1F4E79"/>
                </a:solidFill>
                <a:latin typeface="Verdana" panose="020B0604030504040204" pitchFamily="34" charset="0"/>
              </a:rPr>
              <a:t>Congés </a:t>
            </a:r>
            <a:r>
              <a:rPr lang="fr-FR" sz="1100" dirty="0">
                <a:solidFill>
                  <a:srgbClr val="1F4E79"/>
                </a:solidFill>
                <a:latin typeface="Verdana" panose="020B0604030504040204" pitchFamily="34" charset="0"/>
              </a:rPr>
              <a:t>Annuels, Jours de Fractionnement et Jours </a:t>
            </a:r>
            <a:r>
              <a:rPr lang="fr-FR" sz="1100" dirty="0" smtClean="0">
                <a:solidFill>
                  <a:srgbClr val="1F4E79"/>
                </a:solidFill>
                <a:latin typeface="Verdana" panose="020B0604030504040204" pitchFamily="34" charset="0"/>
              </a:rPr>
              <a:t>RTT</a:t>
            </a:r>
          </a:p>
          <a:p>
            <a:pPr algn="ctr"/>
            <a:endParaRPr lang="fr-FR" sz="1100" dirty="0" smtClean="0">
              <a:solidFill>
                <a:srgbClr val="1F4E79"/>
              </a:solidFill>
              <a:latin typeface="Verdana" panose="020B0604030504040204" pitchFamily="34" charset="0"/>
            </a:endParaRPr>
          </a:p>
          <a:p>
            <a:pPr algn="ctr"/>
            <a:endParaRPr lang="fr-FR" sz="1100" dirty="0" smtClean="0">
              <a:solidFill>
                <a:srgbClr val="1F4E79"/>
              </a:solidFill>
              <a:latin typeface="Verdana" panose="020B0604030504040204" pitchFamily="34" charset="0"/>
            </a:endParaRPr>
          </a:p>
          <a:p>
            <a:pPr algn="just"/>
            <a:r>
              <a:rPr lang="fr-FR" sz="1100" dirty="0" smtClean="0">
                <a:solidFill>
                  <a:srgbClr val="1F4E79"/>
                </a:solidFill>
                <a:latin typeface="Verdana" panose="020B0604030504040204" pitchFamily="34" charset="0"/>
              </a:rPr>
              <a:t>Au </a:t>
            </a:r>
            <a:r>
              <a:rPr lang="fr-FR" sz="1100" dirty="0">
                <a:solidFill>
                  <a:srgbClr val="1F4E79"/>
                </a:solidFill>
                <a:latin typeface="Verdana" panose="020B0604030504040204" pitchFamily="34" charset="0"/>
              </a:rPr>
              <a:t>titre des congés annuels (CA), l’agent peut épargner 5 jours maximum/an (au-delà de la 4ème semaine, soit la 5ème semaine de congés payés). </a:t>
            </a:r>
            <a:endParaRPr lang="fr-FR" sz="1100" dirty="0" smtClean="0">
              <a:solidFill>
                <a:srgbClr val="1F4E79"/>
              </a:solidFill>
              <a:latin typeface="Verdana" panose="020B0604030504040204" pitchFamily="34" charset="0"/>
            </a:endParaRPr>
          </a:p>
          <a:p>
            <a:pPr algn="just"/>
            <a:endParaRPr lang="fr-FR" sz="1100" dirty="0" smtClean="0">
              <a:solidFill>
                <a:srgbClr val="1F4E79"/>
              </a:solidFill>
              <a:latin typeface="Verdana" panose="020B0604030504040204" pitchFamily="34" charset="0"/>
            </a:endParaRPr>
          </a:p>
          <a:p>
            <a:pPr algn="just"/>
            <a:endParaRPr lang="fr-FR" sz="1100" dirty="0">
              <a:solidFill>
                <a:srgbClr val="1F4E79"/>
              </a:solidFill>
              <a:latin typeface="Verdana" panose="020B0604030504040204" pitchFamily="34" charset="0"/>
            </a:endParaRPr>
          </a:p>
          <a:p>
            <a:pPr algn="just"/>
            <a:r>
              <a:rPr lang="fr-FR" sz="1100" dirty="0" smtClean="0">
                <a:solidFill>
                  <a:srgbClr val="1F4E79"/>
                </a:solidFill>
                <a:latin typeface="Verdana" panose="020B0604030504040204" pitchFamily="34" charset="0"/>
              </a:rPr>
              <a:t>Au </a:t>
            </a:r>
            <a:r>
              <a:rPr lang="fr-FR" sz="1100" dirty="0">
                <a:solidFill>
                  <a:srgbClr val="1F4E79"/>
                </a:solidFill>
                <a:latin typeface="Verdana" panose="020B0604030504040204" pitchFamily="34" charset="0"/>
              </a:rPr>
              <a:t>titre des jours de fractionnement (FRAC), l’agent peut épargner 2 jours maximum par </a:t>
            </a:r>
            <a:r>
              <a:rPr lang="fr-FR" sz="1100" dirty="0" smtClean="0">
                <a:solidFill>
                  <a:srgbClr val="1F4E79"/>
                </a:solidFill>
                <a:latin typeface="Verdana" panose="020B0604030504040204" pitchFamily="34" charset="0"/>
              </a:rPr>
              <a:t>an.</a:t>
            </a:r>
          </a:p>
          <a:p>
            <a:pPr algn="just"/>
            <a:endParaRPr lang="fr-FR" sz="1100" dirty="0" smtClean="0">
              <a:solidFill>
                <a:srgbClr val="1F4E79"/>
              </a:solidFill>
              <a:latin typeface="Verdana" panose="020B0604030504040204" pitchFamily="34" charset="0"/>
            </a:endParaRPr>
          </a:p>
          <a:p>
            <a:pPr algn="just"/>
            <a:endParaRPr lang="fr-FR" sz="1100" dirty="0">
              <a:solidFill>
                <a:srgbClr val="1F4E79"/>
              </a:solidFill>
              <a:latin typeface="Verdana" panose="020B0604030504040204" pitchFamily="34" charset="0"/>
            </a:endParaRPr>
          </a:p>
          <a:p>
            <a:pPr algn="just"/>
            <a:r>
              <a:rPr lang="fr-FR" sz="1100" dirty="0" smtClean="0">
                <a:solidFill>
                  <a:srgbClr val="1F4E79"/>
                </a:solidFill>
                <a:latin typeface="Verdana" panose="020B0604030504040204" pitchFamily="34" charset="0"/>
              </a:rPr>
              <a:t>Au </a:t>
            </a:r>
            <a:r>
              <a:rPr lang="fr-FR" sz="1100" dirty="0">
                <a:solidFill>
                  <a:srgbClr val="1F4E79"/>
                </a:solidFill>
                <a:latin typeface="Verdana" panose="020B0604030504040204" pitchFamily="34" charset="0"/>
              </a:rPr>
              <a:t>titre des jours de RTT (JRTT), l’agent peut épargner 15 jours maximum par </a:t>
            </a:r>
            <a:r>
              <a:rPr lang="fr-FR" sz="1100" dirty="0" smtClean="0">
                <a:solidFill>
                  <a:srgbClr val="1F4E79"/>
                </a:solidFill>
                <a:latin typeface="Verdana" panose="020B0604030504040204" pitchFamily="34" charset="0"/>
              </a:rPr>
              <a:t>an.</a:t>
            </a:r>
          </a:p>
          <a:p>
            <a:pPr algn="just"/>
            <a:endParaRPr lang="fr-FR" sz="1100" dirty="0">
              <a:solidFill>
                <a:srgbClr val="1F4E79"/>
              </a:solidFill>
              <a:latin typeface="Verdana" panose="020B0604030504040204" pitchFamily="34" charset="0"/>
            </a:endParaRPr>
          </a:p>
          <a:p>
            <a:pPr algn="ctr"/>
            <a:endParaRPr lang="fr-FR" sz="1100" dirty="0">
              <a:solidFill>
                <a:srgbClr val="242424"/>
              </a:solidFill>
              <a:latin typeface="Calibri" panose="020F0502020204030204" pitchFamily="34" charset="0"/>
            </a:endParaRPr>
          </a:p>
        </p:txBody>
      </p:sp>
      <p:pic>
        <p:nvPicPr>
          <p:cNvPr id="9" name="image_0" descr="cid:6588fcf8-32af-44b0-98b7-75aa2d363c92"/>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62319" cy="879894"/>
          </a:xfrm>
          <a:prstGeom prst="rect">
            <a:avLst/>
          </a:prstGeom>
          <a:noFill/>
          <a:ln>
            <a:noFill/>
          </a:ln>
        </p:spPr>
      </p:pic>
    </p:spTree>
    <p:extLst>
      <p:ext uri="{BB962C8B-B14F-4D97-AF65-F5344CB8AC3E}">
        <p14:creationId xmlns:p14="http://schemas.microsoft.com/office/powerpoint/2010/main" val="19922865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121669" y="9953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2" name="ZoneTexte 11">
            <a:extLst>
              <a:ext uri="{FF2B5EF4-FFF2-40B4-BE49-F238E27FC236}">
                <a16:creationId xmlns="" xmlns:a16="http://schemas.microsoft.com/office/drawing/2014/main" id="{50B48245-595D-C964-31BB-6E634024304D}"/>
              </a:ext>
            </a:extLst>
          </p:cNvPr>
          <p:cNvSpPr txBox="1"/>
          <p:nvPr/>
        </p:nvSpPr>
        <p:spPr>
          <a:xfrm>
            <a:off x="1061049" y="-14637"/>
            <a:ext cx="8073425" cy="1008908"/>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fontScale="55000" lnSpcReduction="20000"/>
          </a:bodyPr>
          <a:lstStyle/>
          <a:p>
            <a:pPr algn="ctr">
              <a:lnSpc>
                <a:spcPct val="90000"/>
              </a:lnSpc>
              <a:spcBef>
                <a:spcPct val="0"/>
              </a:spcBef>
              <a:spcAft>
                <a:spcPts val="600"/>
              </a:spcAft>
            </a:pPr>
            <a:r>
              <a:rPr lang="en-US" sz="2900" b="1" dirty="0" err="1" smtClean="0">
                <a:solidFill>
                  <a:schemeClr val="bg2"/>
                </a:solidFill>
                <a:latin typeface="Calibri"/>
                <a:ea typeface="+mj-ea"/>
                <a:cs typeface="Calibri"/>
              </a:rPr>
              <a:t>Novembre</a:t>
            </a:r>
            <a:r>
              <a:rPr lang="en-US" sz="2900" b="1" dirty="0" smtClean="0">
                <a:solidFill>
                  <a:schemeClr val="bg2"/>
                </a:solidFill>
                <a:latin typeface="Calibri"/>
                <a:ea typeface="+mj-ea"/>
                <a:cs typeface="Calibri"/>
              </a:rPr>
              <a:t> 2024 </a:t>
            </a:r>
            <a:r>
              <a:rPr lang="en-US" sz="2900" b="1" dirty="0">
                <a:solidFill>
                  <a:schemeClr val="bg2"/>
                </a:solidFill>
                <a:latin typeface="Calibri"/>
                <a:ea typeface="+mj-ea"/>
                <a:cs typeface="Calibri"/>
              </a:rPr>
              <a:t>- </a:t>
            </a:r>
            <a:r>
              <a:rPr lang="en-US" sz="2900" b="1" dirty="0" smtClean="0">
                <a:solidFill>
                  <a:schemeClr val="bg2"/>
                </a:solidFill>
                <a:latin typeface="Calibri"/>
                <a:ea typeface="+mj-ea"/>
                <a:cs typeface="Calibri"/>
              </a:rPr>
              <a:t>N° 33</a:t>
            </a:r>
            <a:endParaRPr lang="en-US" sz="2900" b="1" dirty="0">
              <a:solidFill>
                <a:schemeClr val="bg2"/>
              </a:solidFill>
              <a:latin typeface="Calibri"/>
              <a:ea typeface="+mj-ea"/>
              <a:cs typeface="Calibri"/>
            </a:endParaRPr>
          </a:p>
          <a:p>
            <a:pPr algn="ctr">
              <a:lnSpc>
                <a:spcPct val="90000"/>
              </a:lnSpc>
              <a:spcBef>
                <a:spcPct val="0"/>
              </a:spcBef>
              <a:spcAft>
                <a:spcPts val="600"/>
              </a:spcAft>
            </a:pPr>
            <a:endParaRPr lang="fr-FR" sz="1500" b="1" dirty="0" smtClean="0">
              <a:solidFill>
                <a:srgbClr val="FF0000"/>
              </a:solidFill>
              <a:latin typeface="Calibri"/>
              <a:ea typeface="+mj-ea"/>
              <a:cs typeface="Calibri"/>
            </a:endParaRPr>
          </a:p>
          <a:p>
            <a:pPr algn="ctr">
              <a:lnSpc>
                <a:spcPct val="90000"/>
              </a:lnSpc>
              <a:spcBef>
                <a:spcPct val="0"/>
              </a:spcBef>
              <a:spcAft>
                <a:spcPts val="600"/>
              </a:spcAft>
            </a:pPr>
            <a:r>
              <a:rPr lang="fr-FR" sz="3600" b="1" dirty="0" smtClean="0">
                <a:solidFill>
                  <a:srgbClr val="FF0000"/>
                </a:solidFill>
                <a:latin typeface="Calibri"/>
                <a:ea typeface="+mj-ea"/>
                <a:cs typeface="Calibri"/>
              </a:rPr>
              <a:t>La </a:t>
            </a:r>
            <a:r>
              <a:rPr lang="fr-FR" sz="3600" b="1" dirty="0">
                <a:solidFill>
                  <a:srgbClr val="FF0000"/>
                </a:solidFill>
                <a:latin typeface="Calibri"/>
                <a:ea typeface="+mj-ea"/>
                <a:cs typeface="Calibri"/>
              </a:rPr>
              <a:t>publication </a:t>
            </a:r>
            <a:r>
              <a:rPr lang="fr-FR" sz="3600" b="1" dirty="0" smtClean="0">
                <a:solidFill>
                  <a:srgbClr val="FF0000"/>
                </a:solidFill>
                <a:latin typeface="Calibri"/>
                <a:ea typeface="+mj-ea"/>
                <a:cs typeface="Calibri"/>
              </a:rPr>
              <a:t>dédiée EXCLUSIVEMENT </a:t>
            </a:r>
            <a:r>
              <a:rPr lang="fr-FR" sz="3600" b="1" dirty="0">
                <a:solidFill>
                  <a:srgbClr val="FF0000"/>
                </a:solidFill>
                <a:latin typeface="Calibri"/>
                <a:ea typeface="+mj-ea"/>
                <a:cs typeface="Calibri"/>
              </a:rPr>
              <a:t>aux agents </a:t>
            </a:r>
            <a:r>
              <a:rPr lang="fr-FR" sz="3600" b="1" dirty="0" smtClean="0">
                <a:solidFill>
                  <a:srgbClr val="FF0000"/>
                </a:solidFill>
                <a:latin typeface="Calibri"/>
                <a:ea typeface="+mj-ea"/>
                <a:cs typeface="Calibri"/>
              </a:rPr>
              <a:t>publics </a:t>
            </a:r>
          </a:p>
          <a:p>
            <a:pPr algn="ctr">
              <a:lnSpc>
                <a:spcPct val="90000"/>
              </a:lnSpc>
              <a:spcBef>
                <a:spcPct val="0"/>
              </a:spcBef>
              <a:spcAft>
                <a:spcPts val="600"/>
              </a:spcAft>
            </a:pPr>
            <a:r>
              <a:rPr lang="fr-FR" sz="3600" b="1" dirty="0" smtClean="0">
                <a:solidFill>
                  <a:srgbClr val="FF0000"/>
                </a:solidFill>
                <a:latin typeface="Calibri"/>
                <a:ea typeface="+mj-ea"/>
                <a:cs typeface="Calibri"/>
              </a:rPr>
              <a:t>que seule la FSU Emploi vous propose</a:t>
            </a:r>
            <a:r>
              <a:rPr lang="en-US" sz="3600" b="1" dirty="0">
                <a:solidFill>
                  <a:srgbClr val="FF0000"/>
                </a:solidFill>
                <a:latin typeface="Calibri"/>
                <a:ea typeface="+mj-ea"/>
                <a:cs typeface="Calibri"/>
              </a:rPr>
              <a:t> </a:t>
            </a:r>
            <a:endParaRPr lang="fr-FR" sz="3600" b="1" dirty="0">
              <a:solidFill>
                <a:srgbClr val="FF0000"/>
              </a:solidFill>
              <a:ea typeface="+mj-ea"/>
              <a:cs typeface="Arial"/>
            </a:endParaRPr>
          </a:p>
        </p:txBody>
      </p:sp>
      <p:pic>
        <p:nvPicPr>
          <p:cNvPr id="14" name="Image 15" descr="Une image contenant texte, clipart&#10;&#10;Description générée automatiquement">
            <a:extLst>
              <a:ext uri="{FF2B5EF4-FFF2-40B4-BE49-F238E27FC236}">
                <a16:creationId xmlns="" xmlns:a16="http://schemas.microsoft.com/office/drawing/2014/main" id="{E6A7AC61-9EA0-DBD7-5CD7-7BABC0447B41}"/>
              </a:ext>
            </a:extLst>
          </p:cNvPr>
          <p:cNvPicPr>
            <a:picLocks noChangeAspect="1"/>
          </p:cNvPicPr>
          <p:nvPr/>
        </p:nvPicPr>
        <p:blipFill>
          <a:blip r:embed="rId2"/>
          <a:stretch>
            <a:fillRect/>
          </a:stretch>
        </p:blipFill>
        <p:spPr>
          <a:xfrm>
            <a:off x="-9526" y="-3633"/>
            <a:ext cx="1000610" cy="859672"/>
          </a:xfrm>
          <a:prstGeom prst="rect">
            <a:avLst/>
          </a:prstGeom>
        </p:spPr>
      </p:pic>
      <p:sp>
        <p:nvSpPr>
          <p:cNvPr id="19" name="Légende : flèche vers la droite 18">
            <a:extLst>
              <a:ext uri="{FF2B5EF4-FFF2-40B4-BE49-F238E27FC236}">
                <a16:creationId xmlns="" xmlns:a16="http://schemas.microsoft.com/office/drawing/2014/main" id="{2F9CC3AA-C78D-A690-9CF8-8C0007D874AC}"/>
              </a:ext>
            </a:extLst>
          </p:cNvPr>
          <p:cNvSpPr/>
          <p:nvPr/>
        </p:nvSpPr>
        <p:spPr>
          <a:xfrm>
            <a:off x="74746" y="946526"/>
            <a:ext cx="852407" cy="5837693"/>
          </a:xfrm>
          <a:prstGeom prst="rightArrowCallout">
            <a:avLst/>
          </a:prstGeom>
          <a:solidFill>
            <a:schemeClr val="bg2"/>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 xmlns:a16="http://schemas.microsoft.com/office/drawing/2014/main" id="{A6FF9045-F578-D3C4-9FBA-B4E710327B1B}"/>
              </a:ext>
            </a:extLst>
          </p:cNvPr>
          <p:cNvSpPr txBox="1"/>
          <p:nvPr/>
        </p:nvSpPr>
        <p:spPr>
          <a:xfrm>
            <a:off x="78135" y="943459"/>
            <a:ext cx="470116" cy="59708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800" b="1" dirty="0">
                <a:solidFill>
                  <a:srgbClr val="FFFFFF"/>
                </a:solidFill>
                <a:latin typeface="Calibri"/>
                <a:cs typeface="Calibri"/>
              </a:rPr>
              <a:t>L</a:t>
            </a:r>
            <a:endParaRPr lang="fr-FR" dirty="0">
              <a:solidFill>
                <a:srgbClr val="FFFFFF"/>
              </a:solidFill>
            </a:endParaRPr>
          </a:p>
          <a:p>
            <a:pPr algn="l"/>
            <a:r>
              <a:rPr lang="fr-FR" sz="2800" b="1" dirty="0">
                <a:solidFill>
                  <a:srgbClr val="FFFFFF"/>
                </a:solidFill>
                <a:latin typeface="Calibri"/>
                <a:cs typeface="Calibri"/>
              </a:rPr>
              <a:t>'</a:t>
            </a:r>
            <a:endParaRPr lang="fr-FR" dirty="0">
              <a:solidFill>
                <a:srgbClr val="FFFFFF"/>
              </a:solidFill>
            </a:endParaRPr>
          </a:p>
          <a:p>
            <a:r>
              <a:rPr lang="fr-FR" sz="2800" b="1" dirty="0">
                <a:solidFill>
                  <a:srgbClr val="FFFFFF"/>
                </a:solidFill>
                <a:latin typeface="Calibri"/>
                <a:cs typeface="Arial"/>
              </a:rPr>
              <a:t>EC</a:t>
            </a:r>
          </a:p>
          <a:p>
            <a:r>
              <a:rPr lang="fr-FR" sz="2800" b="1" dirty="0">
                <a:solidFill>
                  <a:srgbClr val="FFFFFF"/>
                </a:solidFill>
                <a:latin typeface="Calibri"/>
                <a:cs typeface="Arial"/>
              </a:rPr>
              <a:t>HO</a:t>
            </a:r>
            <a:endParaRPr lang="fr-FR" dirty="0">
              <a:solidFill>
                <a:srgbClr val="FFFFFF"/>
              </a:solidFill>
              <a:latin typeface="Arial"/>
              <a:cs typeface="Arial"/>
            </a:endParaRPr>
          </a:p>
          <a:p>
            <a:endParaRPr lang="fr-FR" sz="2800" b="1" dirty="0">
              <a:solidFill>
                <a:srgbClr val="FFFFFF"/>
              </a:solidFill>
              <a:latin typeface="Calibri"/>
              <a:cs typeface="Arial"/>
            </a:endParaRPr>
          </a:p>
          <a:p>
            <a:r>
              <a:rPr lang="fr-FR" sz="2800" b="1" dirty="0">
                <a:solidFill>
                  <a:srgbClr val="FFFFFF"/>
                </a:solidFill>
                <a:latin typeface="Calibri"/>
                <a:cs typeface="Arial"/>
              </a:rPr>
              <a:t>P</a:t>
            </a:r>
            <a:endParaRPr lang="fr-FR" dirty="0">
              <a:solidFill>
                <a:srgbClr val="FFFFFF"/>
              </a:solidFill>
              <a:latin typeface="Arial" panose="020B0604020202020204"/>
              <a:cs typeface="Arial"/>
            </a:endParaRPr>
          </a:p>
          <a:p>
            <a:r>
              <a:rPr lang="fr-FR" sz="2800" b="1" dirty="0">
                <a:solidFill>
                  <a:srgbClr val="FFFFFF"/>
                </a:solidFill>
                <a:latin typeface="Calibri"/>
                <a:cs typeface="Arial"/>
              </a:rPr>
              <a:t>U</a:t>
            </a:r>
            <a:endParaRPr lang="fr-FR" dirty="0">
              <a:solidFill>
                <a:srgbClr val="FFFFFF"/>
              </a:solidFill>
              <a:cs typeface="Arial"/>
            </a:endParaRPr>
          </a:p>
          <a:p>
            <a:r>
              <a:rPr lang="fr-FR" sz="2800" b="1" dirty="0">
                <a:solidFill>
                  <a:srgbClr val="FFFFFF"/>
                </a:solidFill>
                <a:latin typeface="Calibri"/>
                <a:cs typeface="Arial"/>
              </a:rPr>
              <a:t>B</a:t>
            </a:r>
            <a:endParaRPr lang="fr-FR" dirty="0">
              <a:solidFill>
                <a:srgbClr val="FFFFFF"/>
              </a:solidFill>
              <a:latin typeface="Arial"/>
              <a:cs typeface="Arial"/>
            </a:endParaRPr>
          </a:p>
          <a:p>
            <a:r>
              <a:rPr lang="fr-FR" sz="2800" b="1" dirty="0">
                <a:solidFill>
                  <a:srgbClr val="FFFFFF"/>
                </a:solidFill>
                <a:latin typeface="Calibri"/>
                <a:cs typeface="Arial"/>
              </a:rPr>
              <a:t>L</a:t>
            </a:r>
            <a:endParaRPr lang="fr-FR" dirty="0">
              <a:solidFill>
                <a:srgbClr val="FFFFFF"/>
              </a:solidFill>
              <a:latin typeface="Arial"/>
              <a:cs typeface="Arial"/>
            </a:endParaRPr>
          </a:p>
          <a:p>
            <a:r>
              <a:rPr lang="fr-FR" sz="2800" b="1" dirty="0">
                <a:solidFill>
                  <a:srgbClr val="FFFFFF"/>
                </a:solidFill>
                <a:latin typeface="Calibri"/>
                <a:cs typeface="Arial"/>
              </a:rPr>
              <a:t>I</a:t>
            </a:r>
            <a:endParaRPr lang="fr-FR" dirty="0">
              <a:solidFill>
                <a:srgbClr val="FFFFFF"/>
              </a:solidFill>
              <a:cs typeface="Arial"/>
            </a:endParaRPr>
          </a:p>
          <a:p>
            <a:r>
              <a:rPr lang="fr-FR" sz="2800" b="1" dirty="0">
                <a:solidFill>
                  <a:srgbClr val="FFFFFF"/>
                </a:solidFill>
                <a:latin typeface="Calibri"/>
                <a:cs typeface="Arial"/>
              </a:rPr>
              <a:t>C</a:t>
            </a:r>
            <a:endParaRPr lang="fr-FR" dirty="0">
              <a:solidFill>
                <a:srgbClr val="FFFFFF"/>
              </a:solidFill>
              <a:latin typeface="Arial"/>
              <a:cs typeface="Arial"/>
            </a:endParaRPr>
          </a:p>
          <a:p>
            <a:endParaRPr lang="fr-FR" b="1" dirty="0">
              <a:solidFill>
                <a:srgbClr val="FFFFFF"/>
              </a:solidFill>
              <a:cs typeface="Arial"/>
            </a:endParaRPr>
          </a:p>
        </p:txBody>
      </p:sp>
      <p:sp>
        <p:nvSpPr>
          <p:cNvPr id="5" name="Rectangle 4"/>
          <p:cNvSpPr/>
          <p:nvPr/>
        </p:nvSpPr>
        <p:spPr>
          <a:xfrm>
            <a:off x="1131419" y="1028777"/>
            <a:ext cx="7720353" cy="307777"/>
          </a:xfrm>
          <a:prstGeom prst="rect">
            <a:avLst/>
          </a:prstGeom>
        </p:spPr>
        <p:txBody>
          <a:bodyPr wrap="square">
            <a:spAutoFit/>
          </a:bodyPr>
          <a:lstStyle/>
          <a:p>
            <a:pPr algn="ctr" fontAlgn="base"/>
            <a:r>
              <a:rPr lang="fr-FR" sz="1400" b="1" dirty="0" smtClean="0">
                <a:solidFill>
                  <a:srgbClr val="0070C0"/>
                </a:solidFill>
                <a:latin typeface="Open Sans"/>
              </a:rPr>
              <a:t>Agences QPV</a:t>
            </a:r>
            <a:endParaRPr lang="fr-FR" sz="1400" b="1" dirty="0">
              <a:solidFill>
                <a:srgbClr val="0070C0"/>
              </a:solidFill>
              <a:latin typeface="Open Sans"/>
            </a:endParaRPr>
          </a:p>
        </p:txBody>
      </p:sp>
      <p:sp>
        <p:nvSpPr>
          <p:cNvPr id="9" name="Rectangle 8"/>
          <p:cNvSpPr/>
          <p:nvPr/>
        </p:nvSpPr>
        <p:spPr>
          <a:xfrm>
            <a:off x="1069455" y="1336554"/>
            <a:ext cx="7952876" cy="5847755"/>
          </a:xfrm>
          <a:prstGeom prst="rect">
            <a:avLst/>
          </a:prstGeom>
        </p:spPr>
        <p:txBody>
          <a:bodyPr wrap="square">
            <a:spAutoFit/>
          </a:bodyPr>
          <a:lstStyle/>
          <a:p>
            <a:r>
              <a:rPr lang="fr-FR" sz="1100" dirty="0"/>
              <a:t> </a:t>
            </a:r>
            <a:r>
              <a:rPr lang="fr-FR" sz="1100" dirty="0" smtClean="0">
                <a:solidFill>
                  <a:srgbClr val="1F4E79"/>
                </a:solidFill>
                <a:latin typeface="Verdana" panose="020B0604030504040204" pitchFamily="34" charset="0"/>
              </a:rPr>
              <a:t>Pour </a:t>
            </a:r>
            <a:r>
              <a:rPr lang="fr-FR" sz="1100" dirty="0">
                <a:solidFill>
                  <a:srgbClr val="1F4E79"/>
                </a:solidFill>
                <a:latin typeface="Verdana" panose="020B0604030504040204" pitchFamily="34" charset="0"/>
              </a:rPr>
              <a:t>rappel, le critère QPV est </a:t>
            </a:r>
            <a:r>
              <a:rPr lang="fr-FR" sz="1100" dirty="0" smtClean="0">
                <a:solidFill>
                  <a:srgbClr val="1F4E79"/>
                </a:solidFill>
                <a:latin typeface="Verdana" panose="020B0604030504040204" pitchFamily="34" charset="0"/>
              </a:rPr>
              <a:t>acquis:</a:t>
            </a:r>
          </a:p>
          <a:p>
            <a:r>
              <a:rPr lang="fr-FR" sz="1100" dirty="0">
                <a:solidFill>
                  <a:srgbClr val="1F4E79"/>
                </a:solidFill>
                <a:latin typeface="Verdana" panose="020B0604030504040204" pitchFamily="34" charset="0"/>
              </a:rPr>
              <a:t>	</a:t>
            </a:r>
            <a:r>
              <a:rPr lang="fr-FR" sz="1100" dirty="0" smtClean="0">
                <a:solidFill>
                  <a:srgbClr val="1F4E79"/>
                </a:solidFill>
                <a:latin typeface="Verdana" panose="020B0604030504040204" pitchFamily="34" charset="0"/>
              </a:rPr>
              <a:t>- Si </a:t>
            </a:r>
            <a:r>
              <a:rPr lang="fr-FR" sz="1100" dirty="0">
                <a:solidFill>
                  <a:srgbClr val="1F4E79"/>
                </a:solidFill>
                <a:latin typeface="Verdana" panose="020B0604030504040204" pitchFamily="34" charset="0"/>
              </a:rPr>
              <a:t>l’agence est directement implantée dans une </a:t>
            </a:r>
            <a:r>
              <a:rPr lang="fr-FR" sz="1100" dirty="0" smtClean="0">
                <a:solidFill>
                  <a:srgbClr val="1F4E79"/>
                </a:solidFill>
                <a:latin typeface="Verdana" panose="020B0604030504040204" pitchFamily="34" charset="0"/>
              </a:rPr>
              <a:t>QPV</a:t>
            </a:r>
          </a:p>
          <a:p>
            <a:r>
              <a:rPr lang="fr-FR" sz="1100" dirty="0">
                <a:solidFill>
                  <a:srgbClr val="1F4E79"/>
                </a:solidFill>
                <a:latin typeface="Verdana" panose="020B0604030504040204" pitchFamily="34" charset="0"/>
              </a:rPr>
              <a:t>	</a:t>
            </a:r>
            <a:r>
              <a:rPr lang="fr-FR" sz="1100" dirty="0" smtClean="0">
                <a:solidFill>
                  <a:srgbClr val="1F4E79"/>
                </a:solidFill>
                <a:latin typeface="Verdana" panose="020B0604030504040204" pitchFamily="34" charset="0"/>
              </a:rPr>
              <a:t>-</a:t>
            </a:r>
            <a:r>
              <a:rPr lang="fr-FR" sz="1100" dirty="0">
                <a:solidFill>
                  <a:srgbClr val="1F4E79"/>
                </a:solidFill>
                <a:latin typeface="Verdana" panose="020B0604030504040204" pitchFamily="34" charset="0"/>
              </a:rPr>
              <a:t> O</a:t>
            </a:r>
            <a:r>
              <a:rPr lang="fr-FR" sz="1100" dirty="0" smtClean="0">
                <a:solidFill>
                  <a:srgbClr val="1F4E79"/>
                </a:solidFill>
                <a:latin typeface="Verdana" panose="020B0604030504040204" pitchFamily="34" charset="0"/>
              </a:rPr>
              <a:t>u </a:t>
            </a:r>
            <a:r>
              <a:rPr lang="fr-FR" sz="1100" dirty="0">
                <a:solidFill>
                  <a:srgbClr val="1F4E79"/>
                </a:solidFill>
                <a:latin typeface="Verdana" panose="020B0604030504040204" pitchFamily="34" charset="0"/>
              </a:rPr>
              <a:t>si 25% au moins de la DEFM réside en QPV</a:t>
            </a:r>
            <a:r>
              <a:rPr lang="fr-FR" sz="1100" dirty="0" smtClean="0">
                <a:solidFill>
                  <a:srgbClr val="1F4E79"/>
                </a:solidFill>
                <a:latin typeface="Verdana" panose="020B0604030504040204" pitchFamily="34" charset="0"/>
              </a:rPr>
              <a:t>.</a:t>
            </a:r>
          </a:p>
          <a:p>
            <a:endParaRPr lang="fr-FR" sz="1100" dirty="0">
              <a:solidFill>
                <a:srgbClr val="1F4E79"/>
              </a:solidFill>
              <a:latin typeface="Verdana" panose="020B0604030504040204" pitchFamily="34" charset="0"/>
            </a:endParaRPr>
          </a:p>
          <a:p>
            <a:r>
              <a:rPr lang="fr-FR" sz="1100" dirty="0" smtClean="0">
                <a:solidFill>
                  <a:srgbClr val="1F4E79"/>
                </a:solidFill>
                <a:latin typeface="Verdana" panose="020B0604030504040204" pitchFamily="34" charset="0"/>
              </a:rPr>
              <a:t>Les bénéfices d’une agence en QPV :</a:t>
            </a:r>
            <a:endParaRPr lang="fr-FR" sz="1100" dirty="0">
              <a:solidFill>
                <a:srgbClr val="1F4E79"/>
              </a:solidFill>
              <a:latin typeface="Verdana" panose="020B0604030504040204" pitchFamily="34" charset="0"/>
            </a:endParaRPr>
          </a:p>
          <a:p>
            <a:r>
              <a:rPr lang="fr-FR" sz="1100" dirty="0">
                <a:solidFill>
                  <a:srgbClr val="1F4E79"/>
                </a:solidFill>
                <a:latin typeface="Verdana" panose="020B0604030504040204" pitchFamily="34" charset="0"/>
              </a:rPr>
              <a:t> </a:t>
            </a:r>
          </a:p>
          <a:p>
            <a:r>
              <a:rPr lang="fr-FR" sz="1100" dirty="0" smtClean="0">
                <a:solidFill>
                  <a:srgbClr val="1F4E79"/>
                </a:solidFill>
                <a:latin typeface="Verdana" panose="020B0604030504040204" pitchFamily="34" charset="0"/>
              </a:rPr>
              <a:t>Pour </a:t>
            </a:r>
            <a:r>
              <a:rPr lang="fr-FR" sz="1100" dirty="0">
                <a:solidFill>
                  <a:srgbClr val="1F4E79"/>
                </a:solidFill>
                <a:latin typeface="Verdana" panose="020B0604030504040204" pitchFamily="34" charset="0"/>
              </a:rPr>
              <a:t>tous les agents publics des </a:t>
            </a:r>
            <a:r>
              <a:rPr lang="fr-FR" sz="1100" dirty="0" smtClean="0">
                <a:solidFill>
                  <a:srgbClr val="1F4E79"/>
                </a:solidFill>
                <a:latin typeface="Verdana" panose="020B0604030504040204" pitchFamily="34" charset="0"/>
              </a:rPr>
              <a:t>agences en QPV </a:t>
            </a:r>
            <a:r>
              <a:rPr lang="fr-FR" sz="1100" dirty="0">
                <a:solidFill>
                  <a:srgbClr val="1F4E79"/>
                </a:solidFill>
                <a:latin typeface="Verdana" panose="020B0604030504040204" pitchFamily="34" charset="0"/>
              </a:rPr>
              <a:t>(que l’éligibilité soit due à l’implantation ou au % de DEFM provenant des QPV</a:t>
            </a:r>
            <a:r>
              <a:rPr lang="fr-FR" sz="1100" dirty="0" smtClean="0">
                <a:solidFill>
                  <a:srgbClr val="1F4E79"/>
                </a:solidFill>
                <a:latin typeface="Verdana" panose="020B0604030504040204" pitchFamily="34" charset="0"/>
              </a:rPr>
              <a:t>):</a:t>
            </a:r>
            <a:endParaRPr lang="fr-FR" sz="1100" dirty="0">
              <a:solidFill>
                <a:srgbClr val="1F4E79"/>
              </a:solidFill>
              <a:latin typeface="Verdana" panose="020B0604030504040204" pitchFamily="34" charset="0"/>
            </a:endParaRPr>
          </a:p>
          <a:p>
            <a:pPr marL="457200" indent="-228600"/>
            <a:r>
              <a:rPr lang="fr-FR" sz="1100" dirty="0">
                <a:solidFill>
                  <a:srgbClr val="1F4E79"/>
                </a:solidFill>
                <a:latin typeface="Verdana" panose="020B0604030504040204" pitchFamily="34" charset="0"/>
              </a:rPr>
              <a:t>  </a:t>
            </a:r>
          </a:p>
          <a:p>
            <a:pPr lvl="2"/>
            <a:r>
              <a:rPr lang="fr-FR" sz="1100" dirty="0" smtClean="0">
                <a:solidFill>
                  <a:srgbClr val="1F4E79"/>
                </a:solidFill>
                <a:latin typeface="Verdana" panose="020B0604030504040204" pitchFamily="34" charset="0"/>
              </a:rPr>
              <a:t>- Une </a:t>
            </a:r>
            <a:r>
              <a:rPr lang="fr-FR" sz="1100" dirty="0">
                <a:solidFill>
                  <a:srgbClr val="1F4E79"/>
                </a:solidFill>
                <a:latin typeface="Verdana" panose="020B0604030504040204" pitchFamily="34" charset="0"/>
              </a:rPr>
              <a:t>indemnité mensuelle</a:t>
            </a:r>
          </a:p>
          <a:p>
            <a:pPr lvl="2"/>
            <a:r>
              <a:rPr lang="fr-FR" sz="1100" dirty="0" smtClean="0">
                <a:solidFill>
                  <a:srgbClr val="1F4E79"/>
                </a:solidFill>
                <a:latin typeface="Verdana" panose="020B0604030504040204" pitchFamily="34" charset="0"/>
              </a:rPr>
              <a:t>- Un </a:t>
            </a:r>
            <a:r>
              <a:rPr lang="fr-FR" sz="1100" dirty="0">
                <a:solidFill>
                  <a:srgbClr val="1F4E79"/>
                </a:solidFill>
                <a:latin typeface="Verdana" panose="020B0604030504040204" pitchFamily="34" charset="0"/>
              </a:rPr>
              <a:t>quota un peu plus important en termes de PVI (2 fois par an) et d’avancements accélérés</a:t>
            </a:r>
          </a:p>
          <a:p>
            <a:r>
              <a:rPr lang="fr-FR" sz="1100" dirty="0">
                <a:solidFill>
                  <a:srgbClr val="1F4E79"/>
                </a:solidFill>
                <a:latin typeface="Verdana" panose="020B0604030504040204" pitchFamily="34" charset="0"/>
              </a:rPr>
              <a:t>  </a:t>
            </a:r>
          </a:p>
          <a:p>
            <a:pPr marL="228600" indent="-228600"/>
            <a:r>
              <a:rPr lang="fr-FR" sz="1100" dirty="0" smtClean="0">
                <a:solidFill>
                  <a:srgbClr val="1F4E79"/>
                </a:solidFill>
                <a:latin typeface="Verdana" panose="020B0604030504040204" pitchFamily="34" charset="0"/>
              </a:rPr>
              <a:t>Pour </a:t>
            </a:r>
            <a:r>
              <a:rPr lang="fr-FR" sz="1100" dirty="0">
                <a:solidFill>
                  <a:srgbClr val="1F4E79"/>
                </a:solidFill>
                <a:latin typeface="Verdana" panose="020B0604030504040204" pitchFamily="34" charset="0"/>
              </a:rPr>
              <a:t>les agents publics uniquement des agences implantées en </a:t>
            </a:r>
            <a:r>
              <a:rPr lang="fr-FR" sz="1100" dirty="0" smtClean="0">
                <a:solidFill>
                  <a:srgbClr val="1F4E79"/>
                </a:solidFill>
                <a:latin typeface="Verdana" panose="020B0604030504040204" pitchFamily="34" charset="0"/>
              </a:rPr>
              <a:t>QPV</a:t>
            </a:r>
          </a:p>
          <a:p>
            <a:pPr marL="228600" indent="-228600"/>
            <a:endParaRPr lang="fr-FR" sz="1100" dirty="0">
              <a:solidFill>
                <a:srgbClr val="1F4E79"/>
              </a:solidFill>
              <a:latin typeface="Verdana" panose="020B0604030504040204" pitchFamily="34" charset="0"/>
            </a:endParaRPr>
          </a:p>
          <a:p>
            <a:pPr lvl="2"/>
            <a:r>
              <a:rPr lang="fr-FR" sz="1100" dirty="0" smtClean="0">
                <a:solidFill>
                  <a:srgbClr val="1F4E79"/>
                </a:solidFill>
                <a:latin typeface="Verdana" panose="020B0604030504040204" pitchFamily="34" charset="0"/>
              </a:rPr>
              <a:t>- Une </a:t>
            </a:r>
            <a:r>
              <a:rPr lang="fr-FR" sz="1100" dirty="0">
                <a:solidFill>
                  <a:srgbClr val="1F4E79"/>
                </a:solidFill>
                <a:latin typeface="Verdana" panose="020B0604030504040204" pitchFamily="34" charset="0"/>
              </a:rPr>
              <a:t>bonification d’ancienneté de 3 mois au terme des 3 premières années en continu dans une agence implantée en QPV puis de 2 mois par an.</a:t>
            </a:r>
          </a:p>
          <a:p>
            <a:r>
              <a:rPr lang="fr-FR" sz="1100" dirty="0">
                <a:solidFill>
                  <a:srgbClr val="1F4E79"/>
                </a:solidFill>
                <a:latin typeface="Verdana" panose="020B0604030504040204" pitchFamily="34" charset="0"/>
              </a:rPr>
              <a:t> </a:t>
            </a:r>
          </a:p>
          <a:p>
            <a:pPr algn="ctr"/>
            <a:r>
              <a:rPr lang="fr-FR" sz="1100" dirty="0">
                <a:solidFill>
                  <a:srgbClr val="1F4E79"/>
                </a:solidFill>
                <a:latin typeface="Verdana" panose="020B0604030504040204" pitchFamily="34" charset="0"/>
              </a:rPr>
              <a:t> </a:t>
            </a:r>
            <a:r>
              <a:rPr lang="fr-FR" sz="1100" b="1" u="sng" dirty="0">
                <a:solidFill>
                  <a:srgbClr val="1F4E79"/>
                </a:solidFill>
                <a:latin typeface="Verdana" panose="020B0604030504040204" pitchFamily="34" charset="0"/>
              </a:rPr>
              <a:t>Lors du CSE du 25 Avril 2024, le SNU a porté une nouvelle réclamation individuelle et collective demandant une énième fois de fiabiliser l’ensemble des fichiers des DE afin qu’il ne soient pas codifier en Indéterminé (IN) ou Non encore Identifié (NT) ou en Attente d’un Nouveau Code (AT)</a:t>
            </a:r>
          </a:p>
          <a:p>
            <a:pPr algn="ctr"/>
            <a:r>
              <a:rPr lang="fr-FR" sz="1100" b="1" u="sng" dirty="0">
                <a:solidFill>
                  <a:srgbClr val="1F4E79"/>
                </a:solidFill>
                <a:latin typeface="Verdana" panose="020B0604030504040204" pitchFamily="34" charset="0"/>
              </a:rPr>
              <a:t>Au 14 Novembre il y a encore 43 348 demandeurs d’emploi codifiés en IN ou NT ou AT !!!</a:t>
            </a:r>
          </a:p>
          <a:p>
            <a:pPr algn="ctr"/>
            <a:endParaRPr lang="fr-FR" sz="1100" dirty="0">
              <a:solidFill>
                <a:srgbClr val="1F4E79"/>
              </a:solidFill>
              <a:latin typeface="Verdana" panose="020B0604030504040204" pitchFamily="34" charset="0"/>
            </a:endParaRPr>
          </a:p>
          <a:p>
            <a:pPr algn="ctr"/>
            <a:endParaRPr lang="fr-FR" sz="1100" dirty="0">
              <a:solidFill>
                <a:srgbClr val="1F4E79"/>
              </a:solidFill>
              <a:latin typeface="Verdana" panose="020B0604030504040204" pitchFamily="34" charset="0"/>
            </a:endParaRPr>
          </a:p>
          <a:p>
            <a:pPr algn="ctr"/>
            <a:r>
              <a:rPr lang="fr-FR" sz="1100" b="1" dirty="0">
                <a:solidFill>
                  <a:srgbClr val="1F4E79"/>
                </a:solidFill>
                <a:latin typeface="Verdana" panose="020B0604030504040204" pitchFamily="34" charset="0"/>
              </a:rPr>
              <a:t>La </a:t>
            </a:r>
            <a:r>
              <a:rPr lang="fr-FR" sz="1100" b="1" dirty="0" smtClean="0">
                <a:solidFill>
                  <a:srgbClr val="1F4E79"/>
                </a:solidFill>
                <a:latin typeface="Verdana" panose="020B0604030504040204" pitchFamily="34" charset="0"/>
              </a:rPr>
              <a:t>Direction Régionale </a:t>
            </a:r>
            <a:r>
              <a:rPr lang="fr-FR" sz="1100" b="1" dirty="0">
                <a:solidFill>
                  <a:srgbClr val="1F4E79"/>
                </a:solidFill>
                <a:latin typeface="Verdana" panose="020B0604030504040204" pitchFamily="34" charset="0"/>
              </a:rPr>
              <a:t>a répondu à notre réclamation qu’une analyse des demandeurs d’emploi qui ne sont pas codifiés sera réalisée</a:t>
            </a:r>
          </a:p>
          <a:p>
            <a:pPr algn="ctr"/>
            <a:endParaRPr lang="fr-FR" sz="1100" dirty="0">
              <a:solidFill>
                <a:srgbClr val="1F4E79"/>
              </a:solidFill>
              <a:latin typeface="Verdana" panose="020B0604030504040204" pitchFamily="34" charset="0"/>
            </a:endParaRPr>
          </a:p>
          <a:p>
            <a:pPr algn="ctr"/>
            <a:r>
              <a:rPr lang="fr-FR" sz="1100" dirty="0">
                <a:solidFill>
                  <a:srgbClr val="1F4E79"/>
                </a:solidFill>
                <a:latin typeface="Verdana" panose="020B0604030504040204" pitchFamily="34" charset="0"/>
              </a:rPr>
              <a:t>L’enjeu est important car la requête qui déterminera la prime QPV en 2025 se fera au 1er Janvier, il est donc nécessaire que notre fichier soit fiabilisé, la </a:t>
            </a:r>
            <a:r>
              <a:rPr lang="fr-FR" sz="1100" dirty="0" smtClean="0">
                <a:solidFill>
                  <a:srgbClr val="1F4E79"/>
                </a:solidFill>
                <a:latin typeface="Verdana" panose="020B0604030504040204" pitchFamily="34" charset="0"/>
              </a:rPr>
              <a:t>Direction </a:t>
            </a:r>
            <a:r>
              <a:rPr lang="fr-FR" sz="1100" dirty="0">
                <a:solidFill>
                  <a:srgbClr val="1F4E79"/>
                </a:solidFill>
                <a:latin typeface="Verdana" panose="020B0604030504040204" pitchFamily="34" charset="0"/>
              </a:rPr>
              <a:t>le fait bien lorsqu’il s’agit de mobiliser des mesures (style Emploi Franc) à l’attention des entreprises…</a:t>
            </a:r>
          </a:p>
          <a:p>
            <a:pPr algn="ctr"/>
            <a:endParaRPr lang="fr-FR" sz="1100" dirty="0">
              <a:solidFill>
                <a:srgbClr val="1F4E79"/>
              </a:solidFill>
              <a:latin typeface="Verdana" panose="020B0604030504040204" pitchFamily="34" charset="0"/>
            </a:endParaRPr>
          </a:p>
          <a:p>
            <a:pPr algn="ctr"/>
            <a:r>
              <a:rPr lang="fr-FR" sz="1400" b="1" dirty="0">
                <a:solidFill>
                  <a:srgbClr val="F60000"/>
                </a:solidFill>
                <a:latin typeface="Verdana" panose="020B0604030504040204" pitchFamily="34" charset="0"/>
              </a:rPr>
              <a:t>La FSU </a:t>
            </a:r>
            <a:r>
              <a:rPr lang="fr-FR" sz="1400" b="1" dirty="0" smtClean="0">
                <a:solidFill>
                  <a:srgbClr val="F60000"/>
                </a:solidFill>
                <a:latin typeface="Verdana" panose="020B0604030504040204" pitchFamily="34" charset="0"/>
              </a:rPr>
              <a:t>Emploi va </a:t>
            </a:r>
            <a:r>
              <a:rPr lang="fr-FR" sz="1400" b="1" dirty="0">
                <a:solidFill>
                  <a:srgbClr val="F60000"/>
                </a:solidFill>
                <a:latin typeface="Verdana" panose="020B0604030504040204" pitchFamily="34" charset="0"/>
              </a:rPr>
              <a:t>porter une nouvelle réclamation lors du prochain CSE mais vous pouvez aussi agir dans vos sites respectif</a:t>
            </a:r>
          </a:p>
          <a:p>
            <a:endParaRPr lang="fr-FR" sz="1100" dirty="0">
              <a:solidFill>
                <a:srgbClr val="1F4E79"/>
              </a:solidFill>
              <a:latin typeface="Verdana" panose="020B0604030504040204" pitchFamily="34" charset="0"/>
            </a:endParaRPr>
          </a:p>
        </p:txBody>
      </p:sp>
      <p:pic>
        <p:nvPicPr>
          <p:cNvPr id="10" name="image_0" descr="cid:6588fcf8-32af-44b0-98b7-75aa2d363c92"/>
          <p:cNvPicPr/>
          <p:nvPr/>
        </p:nvPicPr>
        <p:blipFill>
          <a:blip r:embed="rId3">
            <a:extLst>
              <a:ext uri="{28A0092B-C50C-407E-A947-70E740481C1C}">
                <a14:useLocalDpi xmlns:a14="http://schemas.microsoft.com/office/drawing/2010/main" val="0"/>
              </a:ext>
            </a:extLst>
          </a:blip>
          <a:srcRect/>
          <a:stretch>
            <a:fillRect/>
          </a:stretch>
        </p:blipFill>
        <p:spPr bwMode="auto">
          <a:xfrm>
            <a:off x="-69440" y="1"/>
            <a:ext cx="1060524" cy="856038"/>
          </a:xfrm>
          <a:prstGeom prst="rect">
            <a:avLst/>
          </a:prstGeom>
          <a:noFill/>
          <a:ln>
            <a:noFill/>
          </a:ln>
        </p:spPr>
      </p:pic>
    </p:spTree>
    <p:extLst>
      <p:ext uri="{BB962C8B-B14F-4D97-AF65-F5344CB8AC3E}">
        <p14:creationId xmlns:p14="http://schemas.microsoft.com/office/powerpoint/2010/main" val="37323454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121669" y="9953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2" name="ZoneTexte 11">
            <a:extLst>
              <a:ext uri="{FF2B5EF4-FFF2-40B4-BE49-F238E27FC236}">
                <a16:creationId xmlns="" xmlns:a16="http://schemas.microsoft.com/office/drawing/2014/main" id="{50B48245-595D-C964-31BB-6E634024304D}"/>
              </a:ext>
            </a:extLst>
          </p:cNvPr>
          <p:cNvSpPr txBox="1"/>
          <p:nvPr/>
        </p:nvSpPr>
        <p:spPr>
          <a:xfrm>
            <a:off x="1032522" y="277319"/>
            <a:ext cx="8073425" cy="1008908"/>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fontScale="55000" lnSpcReduction="20000"/>
          </a:bodyPr>
          <a:lstStyle/>
          <a:p>
            <a:pPr algn="ctr">
              <a:lnSpc>
                <a:spcPct val="90000"/>
              </a:lnSpc>
              <a:spcBef>
                <a:spcPct val="0"/>
              </a:spcBef>
              <a:spcAft>
                <a:spcPts val="600"/>
              </a:spcAft>
            </a:pPr>
            <a:r>
              <a:rPr lang="en-US" sz="2900" b="1" dirty="0" err="1" smtClean="0">
                <a:solidFill>
                  <a:schemeClr val="bg2"/>
                </a:solidFill>
                <a:latin typeface="Calibri"/>
                <a:ea typeface="+mj-ea"/>
                <a:cs typeface="Calibri"/>
              </a:rPr>
              <a:t>Novembre</a:t>
            </a:r>
            <a:r>
              <a:rPr lang="en-US" sz="2900" b="1" dirty="0" smtClean="0">
                <a:solidFill>
                  <a:schemeClr val="bg2"/>
                </a:solidFill>
                <a:latin typeface="Calibri"/>
                <a:ea typeface="+mj-ea"/>
                <a:cs typeface="Calibri"/>
              </a:rPr>
              <a:t> 2024 </a:t>
            </a:r>
            <a:r>
              <a:rPr lang="en-US" sz="2900" b="1" dirty="0">
                <a:solidFill>
                  <a:schemeClr val="bg2"/>
                </a:solidFill>
                <a:latin typeface="Calibri"/>
                <a:ea typeface="+mj-ea"/>
                <a:cs typeface="Calibri"/>
              </a:rPr>
              <a:t>- </a:t>
            </a:r>
            <a:r>
              <a:rPr lang="en-US" sz="2900" b="1" dirty="0" smtClean="0">
                <a:solidFill>
                  <a:schemeClr val="bg2"/>
                </a:solidFill>
                <a:latin typeface="Calibri"/>
                <a:ea typeface="+mj-ea"/>
                <a:cs typeface="Calibri"/>
              </a:rPr>
              <a:t>N° 33</a:t>
            </a:r>
            <a:endParaRPr lang="en-US" sz="2900" b="1" dirty="0">
              <a:solidFill>
                <a:schemeClr val="bg2"/>
              </a:solidFill>
              <a:latin typeface="Calibri"/>
              <a:ea typeface="+mj-ea"/>
              <a:cs typeface="Calibri"/>
            </a:endParaRPr>
          </a:p>
          <a:p>
            <a:pPr algn="ctr">
              <a:lnSpc>
                <a:spcPct val="90000"/>
              </a:lnSpc>
              <a:spcBef>
                <a:spcPct val="0"/>
              </a:spcBef>
              <a:spcAft>
                <a:spcPts val="600"/>
              </a:spcAft>
            </a:pPr>
            <a:endParaRPr lang="fr-FR" sz="1500" b="1" dirty="0" smtClean="0">
              <a:solidFill>
                <a:srgbClr val="FF0000"/>
              </a:solidFill>
              <a:latin typeface="Calibri"/>
              <a:ea typeface="+mj-ea"/>
              <a:cs typeface="Calibri"/>
            </a:endParaRPr>
          </a:p>
          <a:p>
            <a:pPr algn="ctr">
              <a:lnSpc>
                <a:spcPct val="90000"/>
              </a:lnSpc>
              <a:spcBef>
                <a:spcPct val="0"/>
              </a:spcBef>
              <a:spcAft>
                <a:spcPts val="600"/>
              </a:spcAft>
            </a:pPr>
            <a:r>
              <a:rPr lang="fr-FR" sz="3600" b="1" dirty="0" smtClean="0">
                <a:solidFill>
                  <a:srgbClr val="FF0000"/>
                </a:solidFill>
                <a:latin typeface="Calibri"/>
                <a:ea typeface="+mj-ea"/>
                <a:cs typeface="Calibri"/>
              </a:rPr>
              <a:t>La </a:t>
            </a:r>
            <a:r>
              <a:rPr lang="fr-FR" sz="3600" b="1" dirty="0">
                <a:solidFill>
                  <a:srgbClr val="FF0000"/>
                </a:solidFill>
                <a:latin typeface="Calibri"/>
                <a:ea typeface="+mj-ea"/>
                <a:cs typeface="Calibri"/>
              </a:rPr>
              <a:t>publication </a:t>
            </a:r>
            <a:r>
              <a:rPr lang="fr-FR" sz="3600" b="1" dirty="0" smtClean="0">
                <a:solidFill>
                  <a:srgbClr val="FF0000"/>
                </a:solidFill>
                <a:latin typeface="Calibri"/>
                <a:ea typeface="+mj-ea"/>
                <a:cs typeface="Calibri"/>
              </a:rPr>
              <a:t>dédiée EXCLUSIVEMENT </a:t>
            </a:r>
            <a:r>
              <a:rPr lang="fr-FR" sz="3600" b="1" dirty="0">
                <a:solidFill>
                  <a:srgbClr val="FF0000"/>
                </a:solidFill>
                <a:latin typeface="Calibri"/>
                <a:ea typeface="+mj-ea"/>
                <a:cs typeface="Calibri"/>
              </a:rPr>
              <a:t>aux agents </a:t>
            </a:r>
            <a:r>
              <a:rPr lang="fr-FR" sz="3600" b="1" dirty="0" smtClean="0">
                <a:solidFill>
                  <a:srgbClr val="FF0000"/>
                </a:solidFill>
                <a:latin typeface="Calibri"/>
                <a:ea typeface="+mj-ea"/>
                <a:cs typeface="Calibri"/>
              </a:rPr>
              <a:t>publics </a:t>
            </a:r>
          </a:p>
          <a:p>
            <a:pPr algn="ctr">
              <a:lnSpc>
                <a:spcPct val="90000"/>
              </a:lnSpc>
              <a:spcBef>
                <a:spcPct val="0"/>
              </a:spcBef>
              <a:spcAft>
                <a:spcPts val="600"/>
              </a:spcAft>
            </a:pPr>
            <a:r>
              <a:rPr lang="fr-FR" sz="3600" b="1" dirty="0" smtClean="0">
                <a:solidFill>
                  <a:srgbClr val="FF0000"/>
                </a:solidFill>
                <a:latin typeface="Calibri"/>
                <a:ea typeface="+mj-ea"/>
                <a:cs typeface="Calibri"/>
              </a:rPr>
              <a:t>que seule la FSU Emploi vous propose</a:t>
            </a:r>
            <a:r>
              <a:rPr lang="en-US" sz="3600" b="1" dirty="0">
                <a:solidFill>
                  <a:srgbClr val="FF0000"/>
                </a:solidFill>
                <a:latin typeface="Calibri"/>
                <a:ea typeface="+mj-ea"/>
                <a:cs typeface="Calibri"/>
              </a:rPr>
              <a:t> </a:t>
            </a:r>
            <a:endParaRPr lang="fr-FR" sz="3600" b="1" dirty="0">
              <a:solidFill>
                <a:srgbClr val="FF0000"/>
              </a:solidFill>
              <a:ea typeface="+mj-ea"/>
              <a:cs typeface="Arial"/>
            </a:endParaRPr>
          </a:p>
        </p:txBody>
      </p:sp>
      <p:pic>
        <p:nvPicPr>
          <p:cNvPr id="14" name="Image 15" descr="Une image contenant texte, clipart&#10;&#10;Description générée automatiquement">
            <a:extLst>
              <a:ext uri="{FF2B5EF4-FFF2-40B4-BE49-F238E27FC236}">
                <a16:creationId xmlns="" xmlns:a16="http://schemas.microsoft.com/office/drawing/2014/main" id="{E6A7AC61-9EA0-DBD7-5CD7-7BABC0447B41}"/>
              </a:ext>
            </a:extLst>
          </p:cNvPr>
          <p:cNvPicPr>
            <a:picLocks noChangeAspect="1"/>
          </p:cNvPicPr>
          <p:nvPr/>
        </p:nvPicPr>
        <p:blipFill>
          <a:blip r:embed="rId2"/>
          <a:stretch>
            <a:fillRect/>
          </a:stretch>
        </p:blipFill>
        <p:spPr>
          <a:xfrm>
            <a:off x="-9526" y="-3633"/>
            <a:ext cx="1000610" cy="859672"/>
          </a:xfrm>
          <a:prstGeom prst="rect">
            <a:avLst/>
          </a:prstGeom>
        </p:spPr>
      </p:pic>
      <p:sp>
        <p:nvSpPr>
          <p:cNvPr id="19" name="Légende : flèche vers la droite 18">
            <a:extLst>
              <a:ext uri="{FF2B5EF4-FFF2-40B4-BE49-F238E27FC236}">
                <a16:creationId xmlns="" xmlns:a16="http://schemas.microsoft.com/office/drawing/2014/main" id="{2F9CC3AA-C78D-A690-9CF8-8C0007D874AC}"/>
              </a:ext>
            </a:extLst>
          </p:cNvPr>
          <p:cNvSpPr/>
          <p:nvPr/>
        </p:nvSpPr>
        <p:spPr>
          <a:xfrm>
            <a:off x="74746" y="946526"/>
            <a:ext cx="852407" cy="5837693"/>
          </a:xfrm>
          <a:prstGeom prst="rightArrowCallout">
            <a:avLst/>
          </a:prstGeom>
          <a:solidFill>
            <a:schemeClr val="bg2"/>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 xmlns:a16="http://schemas.microsoft.com/office/drawing/2014/main" id="{A6FF9045-F578-D3C4-9FBA-B4E710327B1B}"/>
              </a:ext>
            </a:extLst>
          </p:cNvPr>
          <p:cNvSpPr txBox="1"/>
          <p:nvPr/>
        </p:nvSpPr>
        <p:spPr>
          <a:xfrm>
            <a:off x="78135" y="943459"/>
            <a:ext cx="470116" cy="59708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800" b="1" dirty="0">
                <a:solidFill>
                  <a:srgbClr val="FFFFFF"/>
                </a:solidFill>
                <a:latin typeface="Calibri"/>
                <a:cs typeface="Calibri"/>
              </a:rPr>
              <a:t>L</a:t>
            </a:r>
            <a:endParaRPr lang="fr-FR" dirty="0">
              <a:solidFill>
                <a:srgbClr val="FFFFFF"/>
              </a:solidFill>
            </a:endParaRPr>
          </a:p>
          <a:p>
            <a:pPr algn="l"/>
            <a:r>
              <a:rPr lang="fr-FR" sz="2800" b="1" dirty="0">
                <a:solidFill>
                  <a:srgbClr val="FFFFFF"/>
                </a:solidFill>
                <a:latin typeface="Calibri"/>
                <a:cs typeface="Calibri"/>
              </a:rPr>
              <a:t>'</a:t>
            </a:r>
            <a:endParaRPr lang="fr-FR" dirty="0">
              <a:solidFill>
                <a:srgbClr val="FFFFFF"/>
              </a:solidFill>
            </a:endParaRPr>
          </a:p>
          <a:p>
            <a:r>
              <a:rPr lang="fr-FR" sz="2800" b="1" dirty="0">
                <a:solidFill>
                  <a:srgbClr val="FFFFFF"/>
                </a:solidFill>
                <a:latin typeface="Calibri"/>
                <a:cs typeface="Arial"/>
              </a:rPr>
              <a:t>EC</a:t>
            </a:r>
          </a:p>
          <a:p>
            <a:r>
              <a:rPr lang="fr-FR" sz="2800" b="1" dirty="0">
                <a:solidFill>
                  <a:srgbClr val="FFFFFF"/>
                </a:solidFill>
                <a:latin typeface="Calibri"/>
                <a:cs typeface="Arial"/>
              </a:rPr>
              <a:t>HO</a:t>
            </a:r>
            <a:endParaRPr lang="fr-FR" dirty="0">
              <a:solidFill>
                <a:srgbClr val="FFFFFF"/>
              </a:solidFill>
              <a:latin typeface="Arial"/>
              <a:cs typeface="Arial"/>
            </a:endParaRPr>
          </a:p>
          <a:p>
            <a:endParaRPr lang="fr-FR" sz="2800" b="1" dirty="0">
              <a:solidFill>
                <a:srgbClr val="FFFFFF"/>
              </a:solidFill>
              <a:latin typeface="Calibri"/>
              <a:cs typeface="Arial"/>
            </a:endParaRPr>
          </a:p>
          <a:p>
            <a:r>
              <a:rPr lang="fr-FR" sz="2800" b="1" dirty="0">
                <a:solidFill>
                  <a:srgbClr val="FFFFFF"/>
                </a:solidFill>
                <a:latin typeface="Calibri"/>
                <a:cs typeface="Arial"/>
              </a:rPr>
              <a:t>P</a:t>
            </a:r>
            <a:endParaRPr lang="fr-FR" dirty="0">
              <a:solidFill>
                <a:srgbClr val="FFFFFF"/>
              </a:solidFill>
              <a:latin typeface="Arial" panose="020B0604020202020204"/>
              <a:cs typeface="Arial"/>
            </a:endParaRPr>
          </a:p>
          <a:p>
            <a:r>
              <a:rPr lang="fr-FR" sz="2800" b="1" dirty="0">
                <a:solidFill>
                  <a:srgbClr val="FFFFFF"/>
                </a:solidFill>
                <a:latin typeface="Calibri"/>
                <a:cs typeface="Arial"/>
              </a:rPr>
              <a:t>U</a:t>
            </a:r>
            <a:endParaRPr lang="fr-FR" dirty="0">
              <a:solidFill>
                <a:srgbClr val="FFFFFF"/>
              </a:solidFill>
              <a:cs typeface="Arial"/>
            </a:endParaRPr>
          </a:p>
          <a:p>
            <a:r>
              <a:rPr lang="fr-FR" sz="2800" b="1" dirty="0">
                <a:solidFill>
                  <a:srgbClr val="FFFFFF"/>
                </a:solidFill>
                <a:latin typeface="Calibri"/>
                <a:cs typeface="Arial"/>
              </a:rPr>
              <a:t>B</a:t>
            </a:r>
            <a:endParaRPr lang="fr-FR" dirty="0">
              <a:solidFill>
                <a:srgbClr val="FFFFFF"/>
              </a:solidFill>
              <a:latin typeface="Arial"/>
              <a:cs typeface="Arial"/>
            </a:endParaRPr>
          </a:p>
          <a:p>
            <a:r>
              <a:rPr lang="fr-FR" sz="2800" b="1" dirty="0">
                <a:solidFill>
                  <a:srgbClr val="FFFFFF"/>
                </a:solidFill>
                <a:latin typeface="Calibri"/>
                <a:cs typeface="Arial"/>
              </a:rPr>
              <a:t>L</a:t>
            </a:r>
            <a:endParaRPr lang="fr-FR" dirty="0">
              <a:solidFill>
                <a:srgbClr val="FFFFFF"/>
              </a:solidFill>
              <a:latin typeface="Arial"/>
              <a:cs typeface="Arial"/>
            </a:endParaRPr>
          </a:p>
          <a:p>
            <a:r>
              <a:rPr lang="fr-FR" sz="2800" b="1" dirty="0">
                <a:solidFill>
                  <a:srgbClr val="FFFFFF"/>
                </a:solidFill>
                <a:latin typeface="Calibri"/>
                <a:cs typeface="Arial"/>
              </a:rPr>
              <a:t>I</a:t>
            </a:r>
            <a:endParaRPr lang="fr-FR" dirty="0">
              <a:solidFill>
                <a:srgbClr val="FFFFFF"/>
              </a:solidFill>
              <a:cs typeface="Arial"/>
            </a:endParaRPr>
          </a:p>
          <a:p>
            <a:r>
              <a:rPr lang="fr-FR" sz="2800" b="1" dirty="0">
                <a:solidFill>
                  <a:srgbClr val="FFFFFF"/>
                </a:solidFill>
                <a:latin typeface="Calibri"/>
                <a:cs typeface="Arial"/>
              </a:rPr>
              <a:t>C</a:t>
            </a:r>
            <a:endParaRPr lang="fr-FR" dirty="0">
              <a:solidFill>
                <a:srgbClr val="FFFFFF"/>
              </a:solidFill>
              <a:latin typeface="Arial"/>
              <a:cs typeface="Arial"/>
            </a:endParaRPr>
          </a:p>
          <a:p>
            <a:endParaRPr lang="fr-FR" b="1" dirty="0">
              <a:solidFill>
                <a:srgbClr val="FFFFFF"/>
              </a:solidFill>
              <a:cs typeface="Arial"/>
            </a:endParaRPr>
          </a:p>
        </p:txBody>
      </p:sp>
      <p:sp>
        <p:nvSpPr>
          <p:cNvPr id="5" name="Rectangle 4"/>
          <p:cNvSpPr/>
          <p:nvPr/>
        </p:nvSpPr>
        <p:spPr>
          <a:xfrm>
            <a:off x="1301978" y="1808601"/>
            <a:ext cx="7720353" cy="523220"/>
          </a:xfrm>
          <a:prstGeom prst="rect">
            <a:avLst/>
          </a:prstGeom>
        </p:spPr>
        <p:txBody>
          <a:bodyPr wrap="square">
            <a:spAutoFit/>
          </a:bodyPr>
          <a:lstStyle/>
          <a:p>
            <a:pPr algn="ctr" fontAlgn="base"/>
            <a:endParaRPr lang="fr-FR" sz="1400" dirty="0">
              <a:solidFill>
                <a:srgbClr val="666666"/>
              </a:solidFill>
              <a:latin typeface="Open Sans"/>
            </a:endParaRPr>
          </a:p>
          <a:p>
            <a:pPr fontAlgn="base">
              <a:buFont typeface="Arial" panose="020B0604020202020204" pitchFamily="34" charset="0"/>
              <a:buChar char="•"/>
            </a:pPr>
            <a:endParaRPr lang="fr-FR" sz="1400" dirty="0">
              <a:solidFill>
                <a:srgbClr val="666666"/>
              </a:solidFill>
              <a:latin typeface="Open Sans"/>
            </a:endParaRPr>
          </a:p>
        </p:txBody>
      </p:sp>
      <p:sp>
        <p:nvSpPr>
          <p:cNvPr id="4" name="Rectangle 3"/>
          <p:cNvSpPr/>
          <p:nvPr/>
        </p:nvSpPr>
        <p:spPr>
          <a:xfrm>
            <a:off x="1301977" y="1771793"/>
            <a:ext cx="7626361" cy="307777"/>
          </a:xfrm>
          <a:prstGeom prst="rect">
            <a:avLst/>
          </a:prstGeom>
        </p:spPr>
        <p:txBody>
          <a:bodyPr wrap="square">
            <a:spAutoFit/>
          </a:bodyPr>
          <a:lstStyle/>
          <a:p>
            <a:r>
              <a:rPr lang="fr-FR" sz="1400" b="1" dirty="0">
                <a:solidFill>
                  <a:srgbClr val="0070C0"/>
                </a:solidFill>
                <a:latin typeface="Open Sans"/>
              </a:rPr>
              <a:t>M</a:t>
            </a:r>
            <a:r>
              <a:rPr lang="fr-FR" sz="1400" b="1" dirty="0" smtClean="0">
                <a:solidFill>
                  <a:srgbClr val="0070C0"/>
                </a:solidFill>
                <a:latin typeface="Open Sans"/>
              </a:rPr>
              <a:t>odification </a:t>
            </a:r>
            <a:r>
              <a:rPr lang="fr-FR" sz="1400" b="1" dirty="0">
                <a:solidFill>
                  <a:srgbClr val="0070C0"/>
                </a:solidFill>
                <a:latin typeface="Open Sans"/>
              </a:rPr>
              <a:t>des règles de rémunération des congés maladie ordinaire et grave maladie</a:t>
            </a:r>
          </a:p>
        </p:txBody>
      </p:sp>
      <p:sp>
        <p:nvSpPr>
          <p:cNvPr id="2" name="Rectangle 1"/>
          <p:cNvSpPr/>
          <p:nvPr/>
        </p:nvSpPr>
        <p:spPr>
          <a:xfrm>
            <a:off x="1431985" y="2665575"/>
            <a:ext cx="7496353" cy="3308598"/>
          </a:xfrm>
          <a:prstGeom prst="rect">
            <a:avLst/>
          </a:prstGeom>
        </p:spPr>
        <p:txBody>
          <a:bodyPr wrap="square">
            <a:spAutoFit/>
          </a:bodyPr>
          <a:lstStyle/>
          <a:p>
            <a:endParaRPr lang="fr-FR" sz="1100" dirty="0" smtClean="0">
              <a:solidFill>
                <a:srgbClr val="1F4E79"/>
              </a:solidFill>
              <a:latin typeface="Verdana" panose="020B0604030504040204" pitchFamily="34" charset="0"/>
            </a:endParaRPr>
          </a:p>
          <a:p>
            <a:r>
              <a:rPr lang="fr-FR" sz="1100" dirty="0" smtClean="0">
                <a:solidFill>
                  <a:srgbClr val="1F4E79"/>
                </a:solidFill>
                <a:latin typeface="Verdana" panose="020B0604030504040204" pitchFamily="34" charset="0"/>
              </a:rPr>
              <a:t>Le Décret </a:t>
            </a:r>
            <a:r>
              <a:rPr lang="fr-FR" sz="1100" dirty="0">
                <a:solidFill>
                  <a:srgbClr val="1F4E79"/>
                </a:solidFill>
                <a:latin typeface="Verdana" panose="020B0604030504040204" pitchFamily="34" charset="0"/>
              </a:rPr>
              <a:t>n° 2024-641 du 27 juin 2024 </a:t>
            </a:r>
            <a:r>
              <a:rPr lang="fr-FR" sz="1100" dirty="0" smtClean="0">
                <a:solidFill>
                  <a:srgbClr val="1F4E79"/>
                </a:solidFill>
                <a:latin typeface="Verdana" panose="020B0604030504040204" pitchFamily="34" charset="0"/>
              </a:rPr>
              <a:t>annonce 3 </a:t>
            </a:r>
            <a:r>
              <a:rPr lang="fr-FR" sz="1100" dirty="0">
                <a:solidFill>
                  <a:srgbClr val="1F4E79"/>
                </a:solidFill>
                <a:latin typeface="Verdana" panose="020B0604030504040204" pitchFamily="34" charset="0"/>
              </a:rPr>
              <a:t>nouvelles mesures </a:t>
            </a:r>
            <a:r>
              <a:rPr lang="fr-FR" sz="1100" dirty="0" smtClean="0">
                <a:solidFill>
                  <a:srgbClr val="1F4E79"/>
                </a:solidFill>
                <a:latin typeface="Verdana" panose="020B0604030504040204" pitchFamily="34" charset="0"/>
              </a:rPr>
              <a:t>applicables </a:t>
            </a:r>
            <a:r>
              <a:rPr lang="fr-FR" sz="1100" dirty="0">
                <a:solidFill>
                  <a:srgbClr val="1F4E79"/>
                </a:solidFill>
                <a:latin typeface="Verdana" panose="020B0604030504040204" pitchFamily="34" charset="0"/>
              </a:rPr>
              <a:t>au 1er septembre 2024 pour les agents de droit public </a:t>
            </a:r>
            <a:r>
              <a:rPr lang="fr-FR" sz="1100" dirty="0" smtClean="0">
                <a:solidFill>
                  <a:srgbClr val="1F4E79"/>
                </a:solidFill>
                <a:latin typeface="Verdana" panose="020B0604030504040204" pitchFamily="34" charset="0"/>
              </a:rPr>
              <a:t>:</a:t>
            </a:r>
          </a:p>
          <a:p>
            <a:r>
              <a:rPr lang="fr-FR" sz="1100" dirty="0">
                <a:solidFill>
                  <a:srgbClr val="1F4E79"/>
                </a:solidFill>
                <a:latin typeface="Verdana" panose="020B0604030504040204" pitchFamily="34" charset="0"/>
              </a:rPr>
              <a:t> </a:t>
            </a:r>
          </a:p>
          <a:p>
            <a:pPr marL="171450" indent="-171450">
              <a:buFont typeface="Wingdings" panose="05000000000000000000" pitchFamily="2" charset="2"/>
              <a:buChar char="Ø"/>
            </a:pPr>
            <a:r>
              <a:rPr lang="fr-FR" sz="1100" dirty="0" smtClean="0">
                <a:solidFill>
                  <a:srgbClr val="1F4E79"/>
                </a:solidFill>
                <a:latin typeface="Verdana" panose="020B0604030504040204" pitchFamily="34" charset="0"/>
              </a:rPr>
              <a:t>L’augmentation </a:t>
            </a:r>
            <a:r>
              <a:rPr lang="fr-FR" sz="1100" dirty="0">
                <a:solidFill>
                  <a:srgbClr val="1F4E79"/>
                </a:solidFill>
                <a:latin typeface="Verdana" panose="020B0604030504040204" pitchFamily="34" charset="0"/>
              </a:rPr>
              <a:t>de la durée des périodes rémunérées de congé de maladie ordinaire : </a:t>
            </a:r>
            <a:endParaRPr lang="fr-FR" sz="1100" dirty="0" smtClean="0">
              <a:solidFill>
                <a:srgbClr val="1F4E79"/>
              </a:solidFill>
              <a:latin typeface="Verdana" panose="020B0604030504040204" pitchFamily="34" charset="0"/>
            </a:endParaRPr>
          </a:p>
          <a:p>
            <a:endParaRPr lang="fr-FR" sz="1100" dirty="0" smtClean="0">
              <a:solidFill>
                <a:srgbClr val="1F4E79"/>
              </a:solidFill>
              <a:latin typeface="Verdana" panose="020B0604030504040204" pitchFamily="34" charset="0"/>
            </a:endParaRPr>
          </a:p>
          <a:p>
            <a:r>
              <a:rPr lang="fr-FR" sz="1100" dirty="0" smtClean="0">
                <a:solidFill>
                  <a:srgbClr val="1F4E79"/>
                </a:solidFill>
                <a:latin typeface="Verdana" panose="020B0604030504040204" pitchFamily="34" charset="0"/>
              </a:rPr>
              <a:t>la </a:t>
            </a:r>
            <a:r>
              <a:rPr lang="fr-FR" sz="1100" dirty="0">
                <a:solidFill>
                  <a:srgbClr val="1F4E79"/>
                </a:solidFill>
                <a:latin typeface="Verdana" panose="020B0604030504040204" pitchFamily="34" charset="0"/>
              </a:rPr>
              <a:t>durée est portée à 12 mois, comprenant 3 mois à plein traitement donc inchangé et 9 mois à demi-traitement, contre 3 mois </a:t>
            </a:r>
            <a:r>
              <a:rPr lang="fr-FR" sz="1100" dirty="0" smtClean="0">
                <a:solidFill>
                  <a:srgbClr val="1F4E79"/>
                </a:solidFill>
                <a:latin typeface="Verdana" panose="020B0604030504040204" pitchFamily="34" charset="0"/>
              </a:rPr>
              <a:t>actuellement.</a:t>
            </a:r>
          </a:p>
          <a:p>
            <a:endParaRPr lang="fr-FR" sz="1100" dirty="0" smtClean="0">
              <a:solidFill>
                <a:srgbClr val="1F4E79"/>
              </a:solidFill>
              <a:latin typeface="Verdana" panose="020B0604030504040204" pitchFamily="34" charset="0"/>
            </a:endParaRPr>
          </a:p>
          <a:p>
            <a:endParaRPr lang="fr-FR" sz="1100" u="sng" dirty="0">
              <a:solidFill>
                <a:srgbClr val="1F4E79"/>
              </a:solidFill>
              <a:latin typeface="Verdana" panose="020B0604030504040204" pitchFamily="34" charset="0"/>
            </a:endParaRPr>
          </a:p>
          <a:p>
            <a:pPr marL="171450" indent="-171450">
              <a:buFont typeface="Wingdings" panose="05000000000000000000" pitchFamily="2" charset="2"/>
              <a:buChar char="Ø"/>
            </a:pPr>
            <a:r>
              <a:rPr lang="fr-FR" sz="1100" dirty="0">
                <a:solidFill>
                  <a:srgbClr val="1F4E79"/>
                </a:solidFill>
                <a:latin typeface="Verdana" panose="020B0604030504040204" pitchFamily="34" charset="0"/>
              </a:rPr>
              <a:t>L’augmentation de la rémunération des agents en congé de grave maladie : </a:t>
            </a:r>
            <a:endParaRPr lang="fr-FR" sz="1100" dirty="0" smtClean="0">
              <a:solidFill>
                <a:srgbClr val="1F4E79"/>
              </a:solidFill>
              <a:latin typeface="Verdana" panose="020B0604030504040204" pitchFamily="34" charset="0"/>
            </a:endParaRPr>
          </a:p>
          <a:p>
            <a:endParaRPr lang="fr-FR" sz="1100" dirty="0" smtClean="0">
              <a:solidFill>
                <a:srgbClr val="1F4E79"/>
              </a:solidFill>
              <a:latin typeface="Verdana" panose="020B0604030504040204" pitchFamily="34" charset="0"/>
            </a:endParaRPr>
          </a:p>
          <a:p>
            <a:r>
              <a:rPr lang="fr-FR" sz="1100" dirty="0" smtClean="0">
                <a:solidFill>
                  <a:srgbClr val="1F4E79"/>
                </a:solidFill>
                <a:latin typeface="Verdana" panose="020B0604030504040204" pitchFamily="34" charset="0"/>
              </a:rPr>
              <a:t>désormais</a:t>
            </a:r>
            <a:r>
              <a:rPr lang="fr-FR" sz="1100" dirty="0">
                <a:solidFill>
                  <a:srgbClr val="1F4E79"/>
                </a:solidFill>
                <a:latin typeface="Verdana" panose="020B0604030504040204" pitchFamily="34" charset="0"/>
              </a:rPr>
              <a:t>, le congé de grave maladie, au-delà de la première année rémunérée à plein traitement (sans changement), est rémunéré à hauteur de 60% du traitement les deux années suivantes (contre 50% actuellement</a:t>
            </a:r>
            <a:r>
              <a:rPr lang="fr-FR" sz="1100" dirty="0" smtClean="0">
                <a:solidFill>
                  <a:srgbClr val="1F4E79"/>
                </a:solidFill>
                <a:latin typeface="Verdana" panose="020B0604030504040204" pitchFamily="34" charset="0"/>
              </a:rPr>
              <a:t>).</a:t>
            </a:r>
          </a:p>
          <a:p>
            <a:endParaRPr lang="fr-FR" sz="1100" dirty="0" smtClean="0">
              <a:solidFill>
                <a:srgbClr val="1F4E79"/>
              </a:solidFill>
              <a:latin typeface="Verdana" panose="020B0604030504040204" pitchFamily="34" charset="0"/>
            </a:endParaRPr>
          </a:p>
          <a:p>
            <a:endParaRPr lang="fr-FR" sz="1100" dirty="0">
              <a:solidFill>
                <a:srgbClr val="1F4E79"/>
              </a:solidFill>
              <a:latin typeface="Verdana" panose="020B0604030504040204" pitchFamily="34" charset="0"/>
            </a:endParaRPr>
          </a:p>
          <a:p>
            <a:pPr marL="171450" indent="-171450">
              <a:buFont typeface="Wingdings" panose="05000000000000000000" pitchFamily="2" charset="2"/>
              <a:buChar char="Ø"/>
            </a:pPr>
            <a:r>
              <a:rPr lang="fr-FR" sz="1100" dirty="0">
                <a:solidFill>
                  <a:srgbClr val="1F4E79"/>
                </a:solidFill>
                <a:latin typeface="Verdana" panose="020B0604030504040204" pitchFamily="34" charset="0"/>
              </a:rPr>
              <a:t>Le décret prévoit désormais qu’une partie des primes est maintenue durant un congé de grave maladie, à hauteur de 33% la première année et de 60% les deuxième et troisième années. </a:t>
            </a:r>
          </a:p>
        </p:txBody>
      </p:sp>
      <p:pic>
        <p:nvPicPr>
          <p:cNvPr id="10" name="image_0" descr="cid:6588fcf8-32af-44b0-98b7-75aa2d363c92"/>
          <p:cNvPicPr/>
          <p:nvPr/>
        </p:nvPicPr>
        <p:blipFill>
          <a:blip r:embed="rId3">
            <a:extLst>
              <a:ext uri="{28A0092B-C50C-407E-A947-70E740481C1C}">
                <a14:useLocalDpi xmlns:a14="http://schemas.microsoft.com/office/drawing/2010/main" val="0"/>
              </a:ext>
            </a:extLst>
          </a:blip>
          <a:srcRect/>
          <a:stretch>
            <a:fillRect/>
          </a:stretch>
        </p:blipFill>
        <p:spPr bwMode="auto">
          <a:xfrm>
            <a:off x="-69440" y="1"/>
            <a:ext cx="1060524" cy="856038"/>
          </a:xfrm>
          <a:prstGeom prst="rect">
            <a:avLst/>
          </a:prstGeom>
          <a:noFill/>
          <a:ln>
            <a:noFill/>
          </a:ln>
        </p:spPr>
      </p:pic>
    </p:spTree>
    <p:extLst>
      <p:ext uri="{BB962C8B-B14F-4D97-AF65-F5344CB8AC3E}">
        <p14:creationId xmlns:p14="http://schemas.microsoft.com/office/powerpoint/2010/main" val="18830334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121669" y="9953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14" name="Image 15" descr="Une image contenant texte, clipart&#10;&#10;Description générée automatiquement">
            <a:extLst>
              <a:ext uri="{FF2B5EF4-FFF2-40B4-BE49-F238E27FC236}">
                <a16:creationId xmlns="" xmlns:a16="http://schemas.microsoft.com/office/drawing/2014/main" id="{E6A7AC61-9EA0-DBD7-5CD7-7BABC0447B41}"/>
              </a:ext>
            </a:extLst>
          </p:cNvPr>
          <p:cNvPicPr>
            <a:picLocks noChangeAspect="1"/>
          </p:cNvPicPr>
          <p:nvPr/>
        </p:nvPicPr>
        <p:blipFill>
          <a:blip r:embed="rId2"/>
          <a:stretch>
            <a:fillRect/>
          </a:stretch>
        </p:blipFill>
        <p:spPr>
          <a:xfrm>
            <a:off x="-9526" y="-3633"/>
            <a:ext cx="1000610" cy="859672"/>
          </a:xfrm>
          <a:prstGeom prst="rect">
            <a:avLst/>
          </a:prstGeom>
        </p:spPr>
      </p:pic>
      <p:sp>
        <p:nvSpPr>
          <p:cNvPr id="19" name="Légende : flèche vers la droite 18">
            <a:extLst>
              <a:ext uri="{FF2B5EF4-FFF2-40B4-BE49-F238E27FC236}">
                <a16:creationId xmlns="" xmlns:a16="http://schemas.microsoft.com/office/drawing/2014/main" id="{2F9CC3AA-C78D-A690-9CF8-8C0007D874AC}"/>
              </a:ext>
            </a:extLst>
          </p:cNvPr>
          <p:cNvSpPr/>
          <p:nvPr/>
        </p:nvSpPr>
        <p:spPr>
          <a:xfrm>
            <a:off x="74746" y="946526"/>
            <a:ext cx="852407" cy="5837693"/>
          </a:xfrm>
          <a:prstGeom prst="rightArrowCallout">
            <a:avLst/>
          </a:prstGeom>
          <a:solidFill>
            <a:schemeClr val="bg2"/>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 xmlns:a16="http://schemas.microsoft.com/office/drawing/2014/main" id="{A6FF9045-F578-D3C4-9FBA-B4E710327B1B}"/>
              </a:ext>
            </a:extLst>
          </p:cNvPr>
          <p:cNvSpPr txBox="1"/>
          <p:nvPr/>
        </p:nvSpPr>
        <p:spPr>
          <a:xfrm>
            <a:off x="164400" y="943459"/>
            <a:ext cx="470116" cy="59708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800" b="1" dirty="0">
                <a:solidFill>
                  <a:srgbClr val="FFFFFF"/>
                </a:solidFill>
                <a:latin typeface="Calibri"/>
                <a:cs typeface="Calibri"/>
              </a:rPr>
              <a:t>L</a:t>
            </a:r>
            <a:endParaRPr lang="fr-FR" dirty="0">
              <a:solidFill>
                <a:srgbClr val="FFFFFF"/>
              </a:solidFill>
            </a:endParaRPr>
          </a:p>
          <a:p>
            <a:pPr algn="l"/>
            <a:r>
              <a:rPr lang="fr-FR" sz="2800" b="1" dirty="0">
                <a:solidFill>
                  <a:srgbClr val="FFFFFF"/>
                </a:solidFill>
                <a:latin typeface="Calibri"/>
                <a:cs typeface="Calibri"/>
              </a:rPr>
              <a:t>'</a:t>
            </a:r>
            <a:endParaRPr lang="fr-FR" dirty="0">
              <a:solidFill>
                <a:srgbClr val="FFFFFF"/>
              </a:solidFill>
            </a:endParaRPr>
          </a:p>
          <a:p>
            <a:r>
              <a:rPr lang="fr-FR" sz="2800" b="1" dirty="0">
                <a:solidFill>
                  <a:srgbClr val="FFFFFF"/>
                </a:solidFill>
                <a:latin typeface="Calibri"/>
                <a:cs typeface="Arial"/>
              </a:rPr>
              <a:t>EC</a:t>
            </a:r>
          </a:p>
          <a:p>
            <a:r>
              <a:rPr lang="fr-FR" sz="2800" b="1" dirty="0">
                <a:solidFill>
                  <a:srgbClr val="FFFFFF"/>
                </a:solidFill>
                <a:latin typeface="Calibri"/>
                <a:cs typeface="Arial"/>
              </a:rPr>
              <a:t>HO</a:t>
            </a:r>
            <a:endParaRPr lang="fr-FR" dirty="0">
              <a:solidFill>
                <a:srgbClr val="FFFFFF"/>
              </a:solidFill>
              <a:latin typeface="Arial"/>
              <a:cs typeface="Arial"/>
            </a:endParaRPr>
          </a:p>
          <a:p>
            <a:endParaRPr lang="fr-FR" sz="2800" b="1" dirty="0">
              <a:solidFill>
                <a:srgbClr val="FFFFFF"/>
              </a:solidFill>
              <a:latin typeface="Calibri"/>
              <a:cs typeface="Arial"/>
            </a:endParaRPr>
          </a:p>
          <a:p>
            <a:r>
              <a:rPr lang="fr-FR" sz="2800" b="1" dirty="0">
                <a:solidFill>
                  <a:srgbClr val="FFFFFF"/>
                </a:solidFill>
                <a:latin typeface="Calibri"/>
                <a:cs typeface="Arial"/>
              </a:rPr>
              <a:t>P</a:t>
            </a:r>
            <a:endParaRPr lang="fr-FR" dirty="0">
              <a:solidFill>
                <a:srgbClr val="FFFFFF"/>
              </a:solidFill>
              <a:latin typeface="Arial" panose="020B0604020202020204"/>
              <a:cs typeface="Arial"/>
            </a:endParaRPr>
          </a:p>
          <a:p>
            <a:r>
              <a:rPr lang="fr-FR" sz="2800" b="1" dirty="0">
                <a:solidFill>
                  <a:srgbClr val="FFFFFF"/>
                </a:solidFill>
                <a:latin typeface="Calibri"/>
                <a:cs typeface="Arial"/>
              </a:rPr>
              <a:t>U</a:t>
            </a:r>
            <a:endParaRPr lang="fr-FR" dirty="0">
              <a:solidFill>
                <a:srgbClr val="FFFFFF"/>
              </a:solidFill>
              <a:cs typeface="Arial"/>
            </a:endParaRPr>
          </a:p>
          <a:p>
            <a:r>
              <a:rPr lang="fr-FR" sz="2800" b="1" dirty="0">
                <a:solidFill>
                  <a:srgbClr val="FFFFFF"/>
                </a:solidFill>
                <a:latin typeface="Calibri"/>
                <a:cs typeface="Arial"/>
              </a:rPr>
              <a:t>B</a:t>
            </a:r>
            <a:endParaRPr lang="fr-FR" dirty="0">
              <a:solidFill>
                <a:srgbClr val="FFFFFF"/>
              </a:solidFill>
              <a:latin typeface="Arial"/>
              <a:cs typeface="Arial"/>
            </a:endParaRPr>
          </a:p>
          <a:p>
            <a:r>
              <a:rPr lang="fr-FR" sz="2800" b="1" dirty="0">
                <a:solidFill>
                  <a:srgbClr val="FFFFFF"/>
                </a:solidFill>
                <a:latin typeface="Calibri"/>
                <a:cs typeface="Arial"/>
              </a:rPr>
              <a:t>L</a:t>
            </a:r>
            <a:endParaRPr lang="fr-FR" dirty="0">
              <a:solidFill>
                <a:srgbClr val="FFFFFF"/>
              </a:solidFill>
              <a:latin typeface="Arial"/>
              <a:cs typeface="Arial"/>
            </a:endParaRPr>
          </a:p>
          <a:p>
            <a:r>
              <a:rPr lang="fr-FR" sz="2800" b="1" dirty="0">
                <a:solidFill>
                  <a:srgbClr val="FFFFFF"/>
                </a:solidFill>
                <a:latin typeface="Calibri"/>
                <a:cs typeface="Arial"/>
              </a:rPr>
              <a:t>I</a:t>
            </a:r>
            <a:endParaRPr lang="fr-FR" dirty="0">
              <a:solidFill>
                <a:srgbClr val="FFFFFF"/>
              </a:solidFill>
              <a:cs typeface="Arial"/>
            </a:endParaRPr>
          </a:p>
          <a:p>
            <a:r>
              <a:rPr lang="fr-FR" sz="2800" b="1" dirty="0">
                <a:solidFill>
                  <a:srgbClr val="FFFFFF"/>
                </a:solidFill>
                <a:latin typeface="Calibri"/>
                <a:cs typeface="Arial"/>
              </a:rPr>
              <a:t>C</a:t>
            </a:r>
            <a:endParaRPr lang="fr-FR" dirty="0">
              <a:solidFill>
                <a:srgbClr val="FFFFFF"/>
              </a:solidFill>
              <a:latin typeface="Arial"/>
              <a:cs typeface="Arial"/>
            </a:endParaRPr>
          </a:p>
          <a:p>
            <a:endParaRPr lang="fr-FR" b="1" dirty="0">
              <a:solidFill>
                <a:srgbClr val="FFFFFF"/>
              </a:solidFill>
              <a:cs typeface="Arial"/>
            </a:endParaRPr>
          </a:p>
        </p:txBody>
      </p:sp>
      <p:sp>
        <p:nvSpPr>
          <p:cNvPr id="4" name="Rectangle 3"/>
          <p:cNvSpPr/>
          <p:nvPr/>
        </p:nvSpPr>
        <p:spPr>
          <a:xfrm>
            <a:off x="1142369" y="1488121"/>
            <a:ext cx="8031246" cy="769441"/>
          </a:xfrm>
          <a:prstGeom prst="rect">
            <a:avLst/>
          </a:prstGeom>
        </p:spPr>
        <p:txBody>
          <a:bodyPr wrap="square">
            <a:spAutoFit/>
          </a:bodyPr>
          <a:lstStyle/>
          <a:p>
            <a:pPr fontAlgn="base">
              <a:buFont typeface="Arial" panose="020B0604020202020204" pitchFamily="34" charset="0"/>
              <a:buChar char="•"/>
            </a:pPr>
            <a:endParaRPr lang="fr-FR" sz="1400" dirty="0" smtClean="0">
              <a:solidFill>
                <a:srgbClr val="666666"/>
              </a:solidFill>
              <a:latin typeface="Open Sans"/>
            </a:endParaRPr>
          </a:p>
          <a:p>
            <a:pPr fontAlgn="base"/>
            <a:endParaRPr lang="fr-FR" sz="1600" dirty="0" smtClean="0">
              <a:solidFill>
                <a:srgbClr val="666666"/>
              </a:solidFill>
              <a:latin typeface="Open Sans"/>
            </a:endParaRPr>
          </a:p>
          <a:p>
            <a:pPr fontAlgn="base">
              <a:buFont typeface="Arial" panose="020B0604020202020204" pitchFamily="34" charset="0"/>
              <a:buChar char="•"/>
            </a:pPr>
            <a:endParaRPr lang="fr-FR" sz="1400" dirty="0">
              <a:solidFill>
                <a:srgbClr val="666666"/>
              </a:solidFill>
              <a:latin typeface="Open Sans"/>
            </a:endParaRPr>
          </a:p>
        </p:txBody>
      </p:sp>
      <p:sp>
        <p:nvSpPr>
          <p:cNvPr id="12" name="ZoneTexte 11">
            <a:extLst>
              <a:ext uri="{FF2B5EF4-FFF2-40B4-BE49-F238E27FC236}">
                <a16:creationId xmlns="" xmlns:a16="http://schemas.microsoft.com/office/drawing/2014/main" id="{50B48245-595D-C964-31BB-6E634024304D}"/>
              </a:ext>
            </a:extLst>
          </p:cNvPr>
          <p:cNvSpPr txBox="1"/>
          <p:nvPr/>
        </p:nvSpPr>
        <p:spPr>
          <a:xfrm>
            <a:off x="1103227" y="178678"/>
            <a:ext cx="8073425" cy="1008908"/>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fontScale="55000" lnSpcReduction="20000"/>
          </a:bodyPr>
          <a:lstStyle/>
          <a:p>
            <a:pPr algn="ctr">
              <a:lnSpc>
                <a:spcPct val="90000"/>
              </a:lnSpc>
              <a:spcBef>
                <a:spcPct val="0"/>
              </a:spcBef>
              <a:spcAft>
                <a:spcPts val="600"/>
              </a:spcAft>
            </a:pPr>
            <a:r>
              <a:rPr lang="en-US" sz="2900" b="1" dirty="0" err="1" smtClean="0">
                <a:solidFill>
                  <a:schemeClr val="bg2"/>
                </a:solidFill>
                <a:latin typeface="Calibri"/>
                <a:ea typeface="+mj-ea"/>
                <a:cs typeface="Calibri"/>
              </a:rPr>
              <a:t>Novembre</a:t>
            </a:r>
            <a:r>
              <a:rPr lang="en-US" sz="2900" b="1" dirty="0" smtClean="0">
                <a:solidFill>
                  <a:schemeClr val="bg2"/>
                </a:solidFill>
                <a:latin typeface="Calibri"/>
                <a:ea typeface="+mj-ea"/>
                <a:cs typeface="Calibri"/>
              </a:rPr>
              <a:t> 2024 </a:t>
            </a:r>
            <a:r>
              <a:rPr lang="en-US" sz="2900" b="1" dirty="0">
                <a:solidFill>
                  <a:schemeClr val="bg2"/>
                </a:solidFill>
                <a:latin typeface="Calibri"/>
                <a:ea typeface="+mj-ea"/>
                <a:cs typeface="Calibri"/>
              </a:rPr>
              <a:t>- </a:t>
            </a:r>
            <a:r>
              <a:rPr lang="en-US" sz="2900" b="1" dirty="0" smtClean="0">
                <a:solidFill>
                  <a:schemeClr val="bg2"/>
                </a:solidFill>
                <a:latin typeface="Calibri"/>
                <a:ea typeface="+mj-ea"/>
                <a:cs typeface="Calibri"/>
              </a:rPr>
              <a:t>N° 33</a:t>
            </a:r>
            <a:endParaRPr lang="en-US" sz="2900" b="1" dirty="0">
              <a:solidFill>
                <a:schemeClr val="bg2"/>
              </a:solidFill>
              <a:latin typeface="Calibri"/>
              <a:ea typeface="+mj-ea"/>
              <a:cs typeface="Calibri"/>
            </a:endParaRPr>
          </a:p>
          <a:p>
            <a:pPr algn="ctr">
              <a:lnSpc>
                <a:spcPct val="90000"/>
              </a:lnSpc>
              <a:spcBef>
                <a:spcPct val="0"/>
              </a:spcBef>
              <a:spcAft>
                <a:spcPts val="600"/>
              </a:spcAft>
            </a:pPr>
            <a:endParaRPr lang="fr-FR" sz="1500" b="1" dirty="0" smtClean="0">
              <a:solidFill>
                <a:srgbClr val="FF0000"/>
              </a:solidFill>
              <a:latin typeface="Calibri"/>
              <a:ea typeface="+mj-ea"/>
              <a:cs typeface="Calibri"/>
            </a:endParaRPr>
          </a:p>
          <a:p>
            <a:pPr algn="ctr">
              <a:lnSpc>
                <a:spcPct val="90000"/>
              </a:lnSpc>
              <a:spcBef>
                <a:spcPct val="0"/>
              </a:spcBef>
              <a:spcAft>
                <a:spcPts val="600"/>
              </a:spcAft>
            </a:pPr>
            <a:r>
              <a:rPr lang="fr-FR" sz="3600" b="1" dirty="0" smtClean="0">
                <a:solidFill>
                  <a:srgbClr val="FF0000"/>
                </a:solidFill>
                <a:latin typeface="Calibri"/>
                <a:ea typeface="+mj-ea"/>
                <a:cs typeface="Calibri"/>
              </a:rPr>
              <a:t>La </a:t>
            </a:r>
            <a:r>
              <a:rPr lang="fr-FR" sz="3600" b="1" dirty="0">
                <a:solidFill>
                  <a:srgbClr val="FF0000"/>
                </a:solidFill>
                <a:latin typeface="Calibri"/>
                <a:ea typeface="+mj-ea"/>
                <a:cs typeface="Calibri"/>
              </a:rPr>
              <a:t>publication </a:t>
            </a:r>
            <a:r>
              <a:rPr lang="fr-FR" sz="3600" b="1" dirty="0" smtClean="0">
                <a:solidFill>
                  <a:srgbClr val="FF0000"/>
                </a:solidFill>
                <a:latin typeface="Calibri"/>
                <a:ea typeface="+mj-ea"/>
                <a:cs typeface="Calibri"/>
              </a:rPr>
              <a:t>dédiée EXCLUSIVEMENT </a:t>
            </a:r>
            <a:r>
              <a:rPr lang="fr-FR" sz="3600" b="1" dirty="0">
                <a:solidFill>
                  <a:srgbClr val="FF0000"/>
                </a:solidFill>
                <a:latin typeface="Calibri"/>
                <a:ea typeface="+mj-ea"/>
                <a:cs typeface="Calibri"/>
              </a:rPr>
              <a:t>aux agents </a:t>
            </a:r>
            <a:r>
              <a:rPr lang="fr-FR" sz="3600" b="1" dirty="0" smtClean="0">
                <a:solidFill>
                  <a:srgbClr val="FF0000"/>
                </a:solidFill>
                <a:latin typeface="Calibri"/>
                <a:ea typeface="+mj-ea"/>
                <a:cs typeface="Calibri"/>
              </a:rPr>
              <a:t>publics </a:t>
            </a:r>
          </a:p>
          <a:p>
            <a:pPr algn="ctr">
              <a:lnSpc>
                <a:spcPct val="90000"/>
              </a:lnSpc>
              <a:spcBef>
                <a:spcPct val="0"/>
              </a:spcBef>
              <a:spcAft>
                <a:spcPts val="600"/>
              </a:spcAft>
            </a:pPr>
            <a:r>
              <a:rPr lang="fr-FR" sz="3600" b="1" dirty="0" smtClean="0">
                <a:solidFill>
                  <a:srgbClr val="FF0000"/>
                </a:solidFill>
                <a:latin typeface="Calibri"/>
                <a:ea typeface="+mj-ea"/>
                <a:cs typeface="Calibri"/>
              </a:rPr>
              <a:t>que seule la FSU Emploi </a:t>
            </a:r>
            <a:r>
              <a:rPr lang="fr-FR" sz="3600" b="1" dirty="0">
                <a:solidFill>
                  <a:srgbClr val="FF0000"/>
                </a:solidFill>
                <a:latin typeface="Calibri"/>
                <a:ea typeface="+mj-ea"/>
                <a:cs typeface="Calibri"/>
              </a:rPr>
              <a:t>vous </a:t>
            </a:r>
            <a:r>
              <a:rPr lang="fr-FR" sz="3600" b="1" dirty="0" smtClean="0">
                <a:solidFill>
                  <a:srgbClr val="FF0000"/>
                </a:solidFill>
                <a:latin typeface="Calibri"/>
                <a:ea typeface="+mj-ea"/>
                <a:cs typeface="Calibri"/>
              </a:rPr>
              <a:t>propose</a:t>
            </a:r>
            <a:r>
              <a:rPr lang="en-US" sz="3600" b="1" dirty="0">
                <a:solidFill>
                  <a:srgbClr val="FF0000"/>
                </a:solidFill>
                <a:latin typeface="Calibri"/>
                <a:ea typeface="+mj-ea"/>
                <a:cs typeface="Calibri"/>
              </a:rPr>
              <a:t> </a:t>
            </a:r>
            <a:endParaRPr lang="fr-FR" sz="3600" b="1" dirty="0">
              <a:solidFill>
                <a:srgbClr val="FF0000"/>
              </a:solidFill>
              <a:ea typeface="+mj-ea"/>
              <a:cs typeface="Arial"/>
            </a:endParaRPr>
          </a:p>
        </p:txBody>
      </p:sp>
      <p:sp>
        <p:nvSpPr>
          <p:cNvPr id="9" name="Rectangle 8"/>
          <p:cNvSpPr/>
          <p:nvPr/>
        </p:nvSpPr>
        <p:spPr>
          <a:xfrm>
            <a:off x="3033764" y="1341148"/>
            <a:ext cx="4012419" cy="307777"/>
          </a:xfrm>
          <a:prstGeom prst="rect">
            <a:avLst/>
          </a:prstGeom>
        </p:spPr>
        <p:txBody>
          <a:bodyPr wrap="square">
            <a:spAutoFit/>
          </a:bodyPr>
          <a:lstStyle/>
          <a:p>
            <a:pPr algn="ctr"/>
            <a:r>
              <a:rPr lang="fr-FR" sz="1400" b="1" dirty="0">
                <a:solidFill>
                  <a:srgbClr val="0070C0"/>
                </a:solidFill>
                <a:latin typeface="Open Sans"/>
              </a:rPr>
              <a:t>Les </a:t>
            </a:r>
            <a:r>
              <a:rPr lang="fr-FR" sz="1400" b="1" dirty="0" smtClean="0">
                <a:solidFill>
                  <a:srgbClr val="0070C0"/>
                </a:solidFill>
                <a:latin typeface="Open Sans"/>
              </a:rPr>
              <a:t>PVI et la PPV</a:t>
            </a:r>
            <a:endParaRPr lang="fr-FR" sz="1400" b="1" dirty="0">
              <a:solidFill>
                <a:srgbClr val="0070C0"/>
              </a:solidFill>
              <a:latin typeface="Open Sans"/>
            </a:endParaRPr>
          </a:p>
        </p:txBody>
      </p:sp>
      <p:sp>
        <p:nvSpPr>
          <p:cNvPr id="13" name="Rectangle 12"/>
          <p:cNvSpPr/>
          <p:nvPr/>
        </p:nvSpPr>
        <p:spPr>
          <a:xfrm>
            <a:off x="1742534" y="1715815"/>
            <a:ext cx="6952891" cy="1684564"/>
          </a:xfrm>
          <a:prstGeom prst="rect">
            <a:avLst/>
          </a:prstGeom>
        </p:spPr>
        <p:txBody>
          <a:bodyPr wrap="square">
            <a:spAutoFit/>
          </a:bodyPr>
          <a:lstStyle/>
          <a:p>
            <a:pPr>
              <a:lnSpc>
                <a:spcPct val="107000"/>
              </a:lnSpc>
              <a:spcAft>
                <a:spcPts val="800"/>
              </a:spcAft>
            </a:pPr>
            <a:r>
              <a:rPr lang="fr-FR" sz="1100" dirty="0">
                <a:solidFill>
                  <a:srgbClr val="1F4E79"/>
                </a:solidFill>
                <a:latin typeface="Verdana" panose="020B0604030504040204" pitchFamily="34" charset="0"/>
              </a:rPr>
              <a:t>La Prime variable (dite parts variables individualisées - </a:t>
            </a:r>
            <a:r>
              <a:rPr lang="fr-FR" sz="1100" dirty="0" smtClean="0">
                <a:solidFill>
                  <a:srgbClr val="1F4E79"/>
                </a:solidFill>
                <a:latin typeface="Verdana" panose="020B0604030504040204" pitchFamily="34" charset="0"/>
              </a:rPr>
              <a:t>PVI</a:t>
            </a:r>
            <a:r>
              <a:rPr lang="fr-FR" sz="1100" dirty="0">
                <a:solidFill>
                  <a:srgbClr val="1F4E79"/>
                </a:solidFill>
                <a:latin typeface="Verdana" panose="020B0604030504040204" pitchFamily="34" charset="0"/>
              </a:rPr>
              <a:t>) c’est maintenant </a:t>
            </a:r>
            <a:r>
              <a:rPr lang="fr-FR" sz="1100" dirty="0" smtClean="0">
                <a:solidFill>
                  <a:srgbClr val="1F4E79"/>
                </a:solidFill>
                <a:latin typeface="Verdana" panose="020B0604030504040204" pitchFamily="34" charset="0"/>
                <a:sym typeface="Wingdings" panose="05000000000000000000" pitchFamily="2" charset="2"/>
              </a:rPr>
              <a:t></a:t>
            </a:r>
            <a:endParaRPr lang="fr-FR" sz="1100" dirty="0">
              <a:solidFill>
                <a:srgbClr val="1F4E79"/>
              </a:solidFill>
              <a:latin typeface="Verdana" panose="020B0604030504040204" pitchFamily="34" charset="0"/>
            </a:endParaRPr>
          </a:p>
          <a:p>
            <a:pPr>
              <a:lnSpc>
                <a:spcPct val="107000"/>
              </a:lnSpc>
              <a:spcAft>
                <a:spcPts val="800"/>
              </a:spcAft>
            </a:pPr>
            <a:r>
              <a:rPr lang="fr-FR" sz="1100" dirty="0">
                <a:solidFill>
                  <a:srgbClr val="1F4E79"/>
                </a:solidFill>
                <a:latin typeface="Verdana" panose="020B0604030504040204" pitchFamily="34" charset="0"/>
              </a:rPr>
              <a:t>Elle est accordée en nombre de parts, allant de 0 à 3</a:t>
            </a:r>
          </a:p>
          <a:p>
            <a:pPr marL="342900" lvl="0" indent="-342900">
              <a:lnSpc>
                <a:spcPct val="107000"/>
              </a:lnSpc>
              <a:spcAft>
                <a:spcPts val="200"/>
              </a:spcAft>
              <a:buSzPts val="1000"/>
              <a:buFont typeface="Wingdings" panose="05000000000000000000" pitchFamily="2" charset="2"/>
              <a:buChar char="Ø"/>
              <a:tabLst>
                <a:tab pos="457200" algn="l"/>
              </a:tabLst>
            </a:pPr>
            <a:r>
              <a:rPr lang="fr-FR" sz="1100" dirty="0">
                <a:solidFill>
                  <a:srgbClr val="1F4E79"/>
                </a:solidFill>
                <a:latin typeface="Verdana" panose="020B0604030504040204" pitchFamily="34" charset="0"/>
              </a:rPr>
              <a:t>0 Fraction correspond à une manière de servir </a:t>
            </a:r>
            <a:r>
              <a:rPr lang="fr-FR" sz="1100" dirty="0" smtClean="0">
                <a:solidFill>
                  <a:srgbClr val="1F4E79"/>
                </a:solidFill>
                <a:latin typeface="Verdana" panose="020B0604030504040204" pitchFamily="34" charset="0"/>
              </a:rPr>
              <a:t>« normale »</a:t>
            </a:r>
            <a:endParaRPr lang="fr-FR" sz="1100" dirty="0">
              <a:solidFill>
                <a:srgbClr val="1F4E79"/>
              </a:solidFill>
              <a:latin typeface="Verdana" panose="020B0604030504040204" pitchFamily="34" charset="0"/>
            </a:endParaRPr>
          </a:p>
          <a:p>
            <a:pPr marL="342900" lvl="0" indent="-342900">
              <a:lnSpc>
                <a:spcPct val="107000"/>
              </a:lnSpc>
              <a:spcAft>
                <a:spcPts val="200"/>
              </a:spcAft>
              <a:buSzPts val="1000"/>
              <a:buFont typeface="Wingdings" panose="05000000000000000000" pitchFamily="2" charset="2"/>
              <a:buChar char="Ø"/>
              <a:tabLst>
                <a:tab pos="457200" algn="l"/>
              </a:tabLst>
            </a:pPr>
            <a:r>
              <a:rPr lang="fr-FR" sz="1100" dirty="0">
                <a:solidFill>
                  <a:srgbClr val="1F4E79"/>
                </a:solidFill>
                <a:latin typeface="Verdana" panose="020B0604030504040204" pitchFamily="34" charset="0"/>
              </a:rPr>
              <a:t>1 fraction correspond à une manière de servir </a:t>
            </a:r>
            <a:r>
              <a:rPr lang="fr-FR" sz="1100" dirty="0" smtClean="0">
                <a:solidFill>
                  <a:srgbClr val="1F4E79"/>
                </a:solidFill>
                <a:latin typeface="Verdana" panose="020B0604030504040204" pitchFamily="34" charset="0"/>
              </a:rPr>
              <a:t>« très satisfaisante »</a:t>
            </a:r>
            <a:endParaRPr lang="fr-FR" sz="1100" dirty="0">
              <a:solidFill>
                <a:srgbClr val="1F4E79"/>
              </a:solidFill>
              <a:latin typeface="Verdana" panose="020B0604030504040204" pitchFamily="34" charset="0"/>
            </a:endParaRPr>
          </a:p>
          <a:p>
            <a:pPr marL="342900" lvl="0" indent="-342900">
              <a:lnSpc>
                <a:spcPct val="107000"/>
              </a:lnSpc>
              <a:spcAft>
                <a:spcPts val="200"/>
              </a:spcAft>
              <a:buSzPts val="1000"/>
              <a:buFont typeface="Wingdings" panose="05000000000000000000" pitchFamily="2" charset="2"/>
              <a:buChar char="Ø"/>
              <a:tabLst>
                <a:tab pos="457200" algn="l"/>
              </a:tabLst>
            </a:pPr>
            <a:r>
              <a:rPr lang="fr-FR" sz="1100" dirty="0">
                <a:solidFill>
                  <a:srgbClr val="1F4E79"/>
                </a:solidFill>
                <a:latin typeface="Verdana" panose="020B0604030504040204" pitchFamily="34" charset="0"/>
              </a:rPr>
              <a:t>2 fractions correspondent à une manière de servir </a:t>
            </a:r>
            <a:r>
              <a:rPr lang="fr-FR" sz="1100" dirty="0" smtClean="0">
                <a:solidFill>
                  <a:srgbClr val="1F4E79"/>
                </a:solidFill>
                <a:latin typeface="Verdana" panose="020B0604030504040204" pitchFamily="34" charset="0"/>
              </a:rPr>
              <a:t>« à </a:t>
            </a:r>
            <a:r>
              <a:rPr lang="fr-FR" sz="1100" dirty="0">
                <a:solidFill>
                  <a:srgbClr val="1F4E79"/>
                </a:solidFill>
                <a:latin typeface="Verdana" panose="020B0604030504040204" pitchFamily="34" charset="0"/>
              </a:rPr>
              <a:t>souligner </a:t>
            </a:r>
            <a:r>
              <a:rPr lang="fr-FR" sz="1100" dirty="0" smtClean="0">
                <a:solidFill>
                  <a:srgbClr val="1F4E79"/>
                </a:solidFill>
                <a:latin typeface="Verdana" panose="020B0604030504040204" pitchFamily="34" charset="0"/>
              </a:rPr>
              <a:t>particulièrement »</a:t>
            </a:r>
            <a:endParaRPr lang="fr-FR" sz="1100" dirty="0">
              <a:solidFill>
                <a:srgbClr val="1F4E79"/>
              </a:solidFill>
              <a:latin typeface="Verdana" panose="020B0604030504040204" pitchFamily="34" charset="0"/>
            </a:endParaRPr>
          </a:p>
          <a:p>
            <a:pPr marL="342900" lvl="0" indent="-342900">
              <a:lnSpc>
                <a:spcPct val="107000"/>
              </a:lnSpc>
              <a:spcAft>
                <a:spcPts val="200"/>
              </a:spcAft>
              <a:buSzPts val="1000"/>
              <a:buFont typeface="Wingdings" panose="05000000000000000000" pitchFamily="2" charset="2"/>
              <a:buChar char="Ø"/>
              <a:tabLst>
                <a:tab pos="457200" algn="l"/>
              </a:tabLst>
            </a:pPr>
            <a:r>
              <a:rPr lang="fr-FR" sz="1100" dirty="0">
                <a:solidFill>
                  <a:srgbClr val="1F4E79"/>
                </a:solidFill>
                <a:latin typeface="Verdana" panose="020B0604030504040204" pitchFamily="34" charset="0"/>
              </a:rPr>
              <a:t>3 fractions correspondent à une manière de servir </a:t>
            </a:r>
            <a:r>
              <a:rPr lang="fr-FR" sz="1100" dirty="0" smtClean="0">
                <a:solidFill>
                  <a:srgbClr val="1F4E79"/>
                </a:solidFill>
                <a:latin typeface="Verdana" panose="020B0604030504040204" pitchFamily="34" charset="0"/>
              </a:rPr>
              <a:t>« exceptionnelle »</a:t>
            </a:r>
            <a:endParaRPr lang="fr-FR" sz="1100" dirty="0">
              <a:solidFill>
                <a:srgbClr val="1F4E79"/>
              </a:solidFill>
              <a:latin typeface="Verdana" panose="020B0604030504040204" pitchFamily="34" charset="0"/>
            </a:endParaRPr>
          </a:p>
          <a:p>
            <a:pPr marL="342900" lvl="0" indent="-342900">
              <a:lnSpc>
                <a:spcPct val="107000"/>
              </a:lnSpc>
              <a:spcAft>
                <a:spcPts val="200"/>
              </a:spcAft>
              <a:buSzPts val="1000"/>
              <a:buFont typeface="Wingdings" panose="05000000000000000000" pitchFamily="2" charset="2"/>
              <a:buChar char="Ø"/>
              <a:tabLst>
                <a:tab pos="457200" algn="l"/>
              </a:tabLst>
            </a:pPr>
            <a:endParaRPr lang="fr-FR" sz="1200" dirty="0">
              <a:solidFill>
                <a:srgbClr val="666666"/>
              </a:solidFill>
              <a:latin typeface="Open Sans"/>
            </a:endParaRPr>
          </a:p>
        </p:txBody>
      </p:sp>
      <p:sp>
        <p:nvSpPr>
          <p:cNvPr id="10" name="Rectangle 9"/>
          <p:cNvSpPr/>
          <p:nvPr/>
        </p:nvSpPr>
        <p:spPr>
          <a:xfrm>
            <a:off x="1016807" y="5215526"/>
            <a:ext cx="7799233" cy="1698798"/>
          </a:xfrm>
          <a:prstGeom prst="rect">
            <a:avLst/>
          </a:prstGeom>
        </p:spPr>
        <p:txBody>
          <a:bodyPr wrap="square">
            <a:spAutoFit/>
          </a:bodyPr>
          <a:lstStyle/>
          <a:p>
            <a:pPr algn="ctr">
              <a:lnSpc>
                <a:spcPct val="107000"/>
              </a:lnSpc>
              <a:spcAft>
                <a:spcPts val="200"/>
              </a:spcAft>
              <a:buSzPts val="1000"/>
              <a:tabLst>
                <a:tab pos="457200" algn="l"/>
              </a:tabLst>
            </a:pPr>
            <a:r>
              <a:rPr lang="fr-FR" sz="1600" dirty="0">
                <a:solidFill>
                  <a:srgbClr val="FF0000"/>
                </a:solidFill>
                <a:latin typeface="Verdana" panose="020B0604030504040204" pitchFamily="34" charset="0"/>
              </a:rPr>
              <a:t>Il n’y a pas de quotas par agence mais un quota régional, alors n’hésitez pas à échanger sur ce sujet avec vos managers, c’est le moment pour les PVI de </a:t>
            </a:r>
            <a:r>
              <a:rPr lang="fr-FR" sz="1600" dirty="0" smtClean="0">
                <a:solidFill>
                  <a:srgbClr val="FF0000"/>
                </a:solidFill>
                <a:latin typeface="Verdana" panose="020B0604030504040204" pitchFamily="34" charset="0"/>
              </a:rPr>
              <a:t>Décembre </a:t>
            </a:r>
            <a:r>
              <a:rPr lang="fr-FR" sz="1600" dirty="0">
                <a:solidFill>
                  <a:srgbClr val="FF0000"/>
                </a:solidFill>
                <a:latin typeface="Verdana" panose="020B0604030504040204" pitchFamily="34" charset="0"/>
              </a:rPr>
              <a:t>2024 </a:t>
            </a:r>
            <a:r>
              <a:rPr lang="fr-FR" sz="1600" dirty="0" smtClean="0">
                <a:solidFill>
                  <a:srgbClr val="FF0000"/>
                </a:solidFill>
                <a:latin typeface="Verdana" panose="020B0604030504040204" pitchFamily="34" charset="0"/>
              </a:rPr>
              <a:t>!</a:t>
            </a:r>
          </a:p>
          <a:p>
            <a:pPr algn="ctr">
              <a:lnSpc>
                <a:spcPct val="107000"/>
              </a:lnSpc>
              <a:spcAft>
                <a:spcPts val="200"/>
              </a:spcAft>
              <a:buSzPts val="1000"/>
              <a:tabLst>
                <a:tab pos="457200" algn="l"/>
              </a:tabLst>
            </a:pPr>
            <a:r>
              <a:rPr lang="fr-FR" sz="1600" dirty="0">
                <a:solidFill>
                  <a:srgbClr val="FF0000"/>
                </a:solidFill>
                <a:latin typeface="Verdana" panose="020B0604030504040204" pitchFamily="34" charset="0"/>
              </a:rPr>
              <a:t>La FSU Emploi </a:t>
            </a:r>
            <a:r>
              <a:rPr lang="fr-FR" sz="1600" dirty="0" smtClean="0">
                <a:solidFill>
                  <a:srgbClr val="FF0000"/>
                </a:solidFill>
                <a:latin typeface="Verdana" panose="020B0604030504040204" pitchFamily="34" charset="0"/>
              </a:rPr>
              <a:t>continue d’exiger auprès de </a:t>
            </a:r>
            <a:r>
              <a:rPr lang="fr-FR" sz="1600" dirty="0">
                <a:solidFill>
                  <a:srgbClr val="FF0000"/>
                </a:solidFill>
                <a:latin typeface="Verdana" panose="020B0604030504040204" pitchFamily="34" charset="0"/>
              </a:rPr>
              <a:t>la DG </a:t>
            </a:r>
            <a:r>
              <a:rPr lang="fr-FR" sz="1600" dirty="0" smtClean="0">
                <a:solidFill>
                  <a:srgbClr val="FF0000"/>
                </a:solidFill>
                <a:latin typeface="Verdana" panose="020B0604030504040204" pitchFamily="34" charset="0"/>
              </a:rPr>
              <a:t>et des </a:t>
            </a:r>
            <a:r>
              <a:rPr lang="fr-FR" sz="1600" dirty="0">
                <a:solidFill>
                  <a:srgbClr val="FF0000"/>
                </a:solidFill>
                <a:latin typeface="Verdana" panose="020B0604030504040204" pitchFamily="34" charset="0"/>
              </a:rPr>
              <a:t>Ministères de </a:t>
            </a:r>
            <a:r>
              <a:rPr lang="fr-FR" sz="1600" dirty="0" smtClean="0">
                <a:solidFill>
                  <a:srgbClr val="FF0000"/>
                </a:solidFill>
                <a:latin typeface="Verdana" panose="020B0604030504040204" pitchFamily="34" charset="0"/>
              </a:rPr>
              <a:t>tutelle une </a:t>
            </a:r>
            <a:r>
              <a:rPr lang="fr-FR" sz="1600" dirty="0">
                <a:solidFill>
                  <a:srgbClr val="FF0000"/>
                </a:solidFill>
                <a:latin typeface="Verdana" panose="020B0604030504040204" pitchFamily="34" charset="0"/>
              </a:rPr>
              <a:t>véritable </a:t>
            </a:r>
            <a:r>
              <a:rPr lang="fr-FR" sz="1600" dirty="0" smtClean="0">
                <a:solidFill>
                  <a:srgbClr val="FF0000"/>
                </a:solidFill>
                <a:latin typeface="Verdana" panose="020B0604030504040204" pitchFamily="34" charset="0"/>
              </a:rPr>
              <a:t>augmentation générale des </a:t>
            </a:r>
            <a:r>
              <a:rPr lang="fr-FR" sz="1600" dirty="0">
                <a:solidFill>
                  <a:srgbClr val="FF0000"/>
                </a:solidFill>
                <a:latin typeface="Verdana" panose="020B0604030504040204" pitchFamily="34" charset="0"/>
              </a:rPr>
              <a:t>salaires </a:t>
            </a:r>
            <a:r>
              <a:rPr lang="fr-FR" sz="1600" dirty="0" smtClean="0">
                <a:solidFill>
                  <a:srgbClr val="FF0000"/>
                </a:solidFill>
                <a:latin typeface="Verdana" panose="020B0604030504040204" pitchFamily="34" charset="0"/>
              </a:rPr>
              <a:t>et des </a:t>
            </a:r>
            <a:r>
              <a:rPr lang="fr-FR" sz="1600" dirty="0">
                <a:solidFill>
                  <a:srgbClr val="FF0000"/>
                </a:solidFill>
                <a:latin typeface="Verdana" panose="020B0604030504040204" pitchFamily="34" charset="0"/>
              </a:rPr>
              <a:t>traitements</a:t>
            </a:r>
          </a:p>
        </p:txBody>
      </p:sp>
      <p:sp>
        <p:nvSpPr>
          <p:cNvPr id="3" name="Rectangle 2"/>
          <p:cNvSpPr/>
          <p:nvPr/>
        </p:nvSpPr>
        <p:spPr>
          <a:xfrm>
            <a:off x="1276709" y="3339050"/>
            <a:ext cx="7625750" cy="1720984"/>
          </a:xfrm>
          <a:prstGeom prst="rect">
            <a:avLst/>
          </a:prstGeom>
        </p:spPr>
        <p:txBody>
          <a:bodyPr wrap="square">
            <a:spAutoFit/>
          </a:bodyPr>
          <a:lstStyle/>
          <a:p>
            <a:pPr>
              <a:lnSpc>
                <a:spcPct val="107000"/>
              </a:lnSpc>
              <a:spcAft>
                <a:spcPts val="200"/>
              </a:spcAft>
              <a:buSzPts val="1000"/>
              <a:tabLst>
                <a:tab pos="457200" algn="l"/>
              </a:tabLst>
            </a:pPr>
            <a:r>
              <a:rPr lang="fr-FR" sz="1100" dirty="0" smtClean="0">
                <a:solidFill>
                  <a:srgbClr val="1F4E79"/>
                </a:solidFill>
                <a:latin typeface="Verdana" panose="020B0604030504040204" pitchFamily="34" charset="0"/>
              </a:rPr>
              <a:t>De manière unilatérale, le Directeur Général a décide:</a:t>
            </a:r>
          </a:p>
          <a:p>
            <a:pPr marL="342900" indent="-342900">
              <a:lnSpc>
                <a:spcPct val="107000"/>
              </a:lnSpc>
              <a:spcAft>
                <a:spcPts val="200"/>
              </a:spcAft>
              <a:buSzPts val="1000"/>
              <a:buFont typeface="Wingdings" panose="05000000000000000000" pitchFamily="2" charset="2"/>
              <a:buChar char="Ø"/>
              <a:tabLst>
                <a:tab pos="457200" algn="l"/>
              </a:tabLst>
            </a:pPr>
            <a:r>
              <a:rPr lang="fr-FR" sz="1100" dirty="0" smtClean="0">
                <a:solidFill>
                  <a:srgbClr val="1F4E79"/>
                </a:solidFill>
                <a:latin typeface="Verdana" panose="020B0604030504040204" pitchFamily="34" charset="0"/>
              </a:rPr>
              <a:t> d’une </a:t>
            </a:r>
            <a:r>
              <a:rPr lang="fr-FR" sz="1100" dirty="0">
                <a:solidFill>
                  <a:srgbClr val="1F4E79"/>
                </a:solidFill>
                <a:latin typeface="Verdana" panose="020B0604030504040204" pitchFamily="34" charset="0"/>
              </a:rPr>
              <a:t>augmentation pérenne de 23% du budget des PVI dès la campagne de novembre : </a:t>
            </a:r>
            <a:endParaRPr lang="fr-FR" sz="1100" dirty="0" smtClean="0">
              <a:solidFill>
                <a:srgbClr val="1F4E79"/>
              </a:solidFill>
              <a:latin typeface="Verdana" panose="020B0604030504040204" pitchFamily="34" charset="0"/>
            </a:endParaRPr>
          </a:p>
          <a:p>
            <a:pPr>
              <a:lnSpc>
                <a:spcPct val="107000"/>
              </a:lnSpc>
              <a:spcAft>
                <a:spcPts val="200"/>
              </a:spcAft>
              <a:buSzPts val="1000"/>
              <a:tabLst>
                <a:tab pos="457200" algn="l"/>
              </a:tabLst>
            </a:pPr>
            <a:r>
              <a:rPr lang="fr-FR" sz="1100" dirty="0" smtClean="0">
                <a:solidFill>
                  <a:srgbClr val="1F4E79"/>
                </a:solidFill>
                <a:latin typeface="Verdana" panose="020B0604030504040204" pitchFamily="34" charset="0"/>
              </a:rPr>
              <a:t>	1,5 </a:t>
            </a:r>
            <a:r>
              <a:rPr lang="fr-FR" sz="1100" dirty="0">
                <a:solidFill>
                  <a:srgbClr val="1F4E79"/>
                </a:solidFill>
                <a:latin typeface="Verdana" panose="020B0604030504040204" pitchFamily="34" charset="0"/>
              </a:rPr>
              <a:t>parts en moyenne par agent hors DROM et QPV, contre 1,15 parts aujourd’hui. </a:t>
            </a:r>
            <a:endParaRPr lang="fr-FR" sz="1100" dirty="0" smtClean="0">
              <a:solidFill>
                <a:srgbClr val="1F4E79"/>
              </a:solidFill>
              <a:latin typeface="Verdana" panose="020B0604030504040204" pitchFamily="34" charset="0"/>
            </a:endParaRPr>
          </a:p>
          <a:p>
            <a:pPr>
              <a:lnSpc>
                <a:spcPct val="107000"/>
              </a:lnSpc>
              <a:spcAft>
                <a:spcPts val="200"/>
              </a:spcAft>
              <a:buSzPts val="1000"/>
              <a:tabLst>
                <a:tab pos="457200" algn="l"/>
              </a:tabLst>
            </a:pPr>
            <a:r>
              <a:rPr lang="fr-FR" sz="1100" dirty="0" smtClean="0">
                <a:solidFill>
                  <a:srgbClr val="1F4E79"/>
                </a:solidFill>
                <a:latin typeface="Verdana" panose="020B0604030504040204" pitchFamily="34" charset="0"/>
              </a:rPr>
              <a:t>	2 </a:t>
            </a:r>
            <a:r>
              <a:rPr lang="fr-FR" sz="1100" dirty="0">
                <a:solidFill>
                  <a:srgbClr val="1F4E79"/>
                </a:solidFill>
                <a:latin typeface="Verdana" panose="020B0604030504040204" pitchFamily="34" charset="0"/>
              </a:rPr>
              <a:t>parts en moyenne par agent pour les DROM et les QPV, contre 1,75 parts aujourd’hui.</a:t>
            </a:r>
          </a:p>
          <a:p>
            <a:pPr marL="342900" indent="-342900">
              <a:lnSpc>
                <a:spcPct val="107000"/>
              </a:lnSpc>
              <a:spcAft>
                <a:spcPts val="200"/>
              </a:spcAft>
              <a:buSzPts val="1000"/>
              <a:buFont typeface="Wingdings" panose="05000000000000000000" pitchFamily="2" charset="2"/>
              <a:buChar char="Ø"/>
              <a:tabLst>
                <a:tab pos="457200" algn="l"/>
              </a:tabLst>
            </a:pPr>
            <a:endParaRPr lang="fr-FR" sz="1100" dirty="0">
              <a:solidFill>
                <a:srgbClr val="1F4E79"/>
              </a:solidFill>
              <a:latin typeface="Verdana" panose="020B0604030504040204" pitchFamily="34" charset="0"/>
            </a:endParaRPr>
          </a:p>
          <a:p>
            <a:pPr marL="342900" indent="-342900">
              <a:lnSpc>
                <a:spcPct val="107000"/>
              </a:lnSpc>
              <a:spcAft>
                <a:spcPts val="200"/>
              </a:spcAft>
              <a:buSzPts val="1000"/>
              <a:buFont typeface="Wingdings" panose="05000000000000000000" pitchFamily="2" charset="2"/>
              <a:buChar char="Ø"/>
              <a:tabLst>
                <a:tab pos="457200" algn="l"/>
              </a:tabLst>
            </a:pPr>
            <a:r>
              <a:rPr lang="fr-FR" sz="1100" dirty="0">
                <a:solidFill>
                  <a:srgbClr val="1F4E79"/>
                </a:solidFill>
                <a:latin typeface="Verdana" panose="020B0604030504040204" pitchFamily="34" charset="0"/>
              </a:rPr>
              <a:t>Une Prime de Partage de la Valeur (</a:t>
            </a:r>
            <a:r>
              <a:rPr lang="fr-FR" sz="1100" dirty="0" smtClean="0">
                <a:solidFill>
                  <a:srgbClr val="1F4E79"/>
                </a:solidFill>
                <a:latin typeface="Verdana" panose="020B0604030504040204" pitchFamily="34" charset="0"/>
              </a:rPr>
              <a:t>PPV) un </a:t>
            </a:r>
            <a:r>
              <a:rPr lang="fr-FR" sz="1100" dirty="0">
                <a:solidFill>
                  <a:srgbClr val="1F4E79"/>
                </a:solidFill>
                <a:latin typeface="Verdana" panose="020B0604030504040204" pitchFamily="34" charset="0"/>
              </a:rPr>
              <a:t>versement sur le salaire et le traitement de </a:t>
            </a:r>
            <a:r>
              <a:rPr lang="fr-FR" sz="1100" dirty="0" smtClean="0">
                <a:solidFill>
                  <a:srgbClr val="1F4E79"/>
                </a:solidFill>
                <a:latin typeface="Verdana" panose="020B0604030504040204" pitchFamily="34" charset="0"/>
              </a:rPr>
              <a:t>décembre :</a:t>
            </a:r>
          </a:p>
          <a:p>
            <a:pPr>
              <a:lnSpc>
                <a:spcPct val="107000"/>
              </a:lnSpc>
              <a:spcAft>
                <a:spcPts val="200"/>
              </a:spcAft>
              <a:buSzPts val="1000"/>
              <a:tabLst>
                <a:tab pos="457200" algn="l"/>
              </a:tabLst>
            </a:pPr>
            <a:r>
              <a:rPr lang="fr-FR" sz="1100" dirty="0">
                <a:solidFill>
                  <a:srgbClr val="1F4E79"/>
                </a:solidFill>
                <a:latin typeface="Verdana" panose="020B0604030504040204" pitchFamily="34" charset="0"/>
              </a:rPr>
              <a:t>	</a:t>
            </a:r>
            <a:r>
              <a:rPr lang="fr-FR" sz="1100" dirty="0" smtClean="0">
                <a:solidFill>
                  <a:srgbClr val="1F4E79"/>
                </a:solidFill>
                <a:latin typeface="Verdana" panose="020B0604030504040204" pitchFamily="34" charset="0"/>
              </a:rPr>
              <a:t>800 </a:t>
            </a:r>
            <a:r>
              <a:rPr lang="fr-FR" sz="1100" dirty="0">
                <a:solidFill>
                  <a:srgbClr val="1F4E79"/>
                </a:solidFill>
                <a:latin typeface="Verdana" panose="020B0604030504040204" pitchFamily="34" charset="0"/>
              </a:rPr>
              <a:t>€ pour les </a:t>
            </a:r>
            <a:r>
              <a:rPr lang="fr-FR" sz="1100" dirty="0" smtClean="0">
                <a:solidFill>
                  <a:srgbClr val="1F4E79"/>
                </a:solidFill>
                <a:latin typeface="Verdana" panose="020B0604030504040204" pitchFamily="34" charset="0"/>
              </a:rPr>
              <a:t>agents des </a:t>
            </a:r>
            <a:r>
              <a:rPr lang="fr-FR" sz="1100" dirty="0">
                <a:solidFill>
                  <a:srgbClr val="1F4E79"/>
                </a:solidFill>
                <a:latin typeface="Verdana" panose="020B0604030504040204" pitchFamily="34" charset="0"/>
              </a:rPr>
              <a:t>catégories 1 et 2</a:t>
            </a:r>
            <a:r>
              <a:rPr lang="fr-FR" sz="1100" dirty="0" smtClean="0">
                <a:solidFill>
                  <a:srgbClr val="1F4E79"/>
                </a:solidFill>
                <a:latin typeface="Verdana" panose="020B0604030504040204" pitchFamily="34" charset="0"/>
              </a:rPr>
              <a:t>.</a:t>
            </a:r>
          </a:p>
          <a:p>
            <a:pPr>
              <a:lnSpc>
                <a:spcPct val="107000"/>
              </a:lnSpc>
              <a:spcAft>
                <a:spcPts val="200"/>
              </a:spcAft>
              <a:buSzPts val="1000"/>
              <a:tabLst>
                <a:tab pos="457200" algn="l"/>
              </a:tabLst>
            </a:pPr>
            <a:r>
              <a:rPr lang="fr-FR" sz="1100" dirty="0" smtClean="0">
                <a:solidFill>
                  <a:srgbClr val="1F4E79"/>
                </a:solidFill>
                <a:latin typeface="Verdana" panose="020B0604030504040204" pitchFamily="34" charset="0"/>
              </a:rPr>
              <a:t>	500 </a:t>
            </a:r>
            <a:r>
              <a:rPr lang="fr-FR" sz="1100" dirty="0">
                <a:solidFill>
                  <a:srgbClr val="1F4E79"/>
                </a:solidFill>
                <a:latin typeface="Verdana" panose="020B0604030504040204" pitchFamily="34" charset="0"/>
              </a:rPr>
              <a:t>€ pour les agent.es à partir des niveaux E et des catégories 3 et 4.</a:t>
            </a:r>
          </a:p>
        </p:txBody>
      </p:sp>
      <p:pic>
        <p:nvPicPr>
          <p:cNvPr id="15" name="image_0" descr="cid:6588fcf8-32af-44b0-98b7-75aa2d363c92"/>
          <p:cNvPicPr/>
          <p:nvPr/>
        </p:nvPicPr>
        <p:blipFill>
          <a:blip r:embed="rId3">
            <a:extLst>
              <a:ext uri="{28A0092B-C50C-407E-A947-70E740481C1C}">
                <a14:useLocalDpi xmlns:a14="http://schemas.microsoft.com/office/drawing/2010/main" val="0"/>
              </a:ext>
            </a:extLst>
          </a:blip>
          <a:srcRect/>
          <a:stretch>
            <a:fillRect/>
          </a:stretch>
        </p:blipFill>
        <p:spPr bwMode="auto">
          <a:xfrm>
            <a:off x="-69440" y="1"/>
            <a:ext cx="1060524" cy="856038"/>
          </a:xfrm>
          <a:prstGeom prst="rect">
            <a:avLst/>
          </a:prstGeom>
          <a:noFill/>
          <a:ln>
            <a:noFill/>
          </a:ln>
        </p:spPr>
      </p:pic>
    </p:spTree>
    <p:extLst>
      <p:ext uri="{BB962C8B-B14F-4D97-AF65-F5344CB8AC3E}">
        <p14:creationId xmlns:p14="http://schemas.microsoft.com/office/powerpoint/2010/main" val="27130956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121669" y="9953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14" name="Image 15" descr="Une image contenant texte, clipart&#10;&#10;Description générée automatiquement">
            <a:extLst>
              <a:ext uri="{FF2B5EF4-FFF2-40B4-BE49-F238E27FC236}">
                <a16:creationId xmlns="" xmlns:a16="http://schemas.microsoft.com/office/drawing/2014/main" id="{E6A7AC61-9EA0-DBD7-5CD7-7BABC0447B41}"/>
              </a:ext>
            </a:extLst>
          </p:cNvPr>
          <p:cNvPicPr>
            <a:picLocks noChangeAspect="1"/>
          </p:cNvPicPr>
          <p:nvPr/>
        </p:nvPicPr>
        <p:blipFill>
          <a:blip r:embed="rId2"/>
          <a:stretch>
            <a:fillRect/>
          </a:stretch>
        </p:blipFill>
        <p:spPr>
          <a:xfrm>
            <a:off x="-9526" y="-3633"/>
            <a:ext cx="1000610" cy="859672"/>
          </a:xfrm>
          <a:prstGeom prst="rect">
            <a:avLst/>
          </a:prstGeom>
        </p:spPr>
      </p:pic>
      <p:sp>
        <p:nvSpPr>
          <p:cNvPr id="19" name="Légende : flèche vers la droite 18">
            <a:extLst>
              <a:ext uri="{FF2B5EF4-FFF2-40B4-BE49-F238E27FC236}">
                <a16:creationId xmlns="" xmlns:a16="http://schemas.microsoft.com/office/drawing/2014/main" id="{2F9CC3AA-C78D-A690-9CF8-8C0007D874AC}"/>
              </a:ext>
            </a:extLst>
          </p:cNvPr>
          <p:cNvSpPr/>
          <p:nvPr/>
        </p:nvSpPr>
        <p:spPr>
          <a:xfrm>
            <a:off x="74746" y="946526"/>
            <a:ext cx="852407" cy="5837693"/>
          </a:xfrm>
          <a:prstGeom prst="rightArrowCallout">
            <a:avLst/>
          </a:prstGeom>
          <a:solidFill>
            <a:schemeClr val="bg2"/>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 xmlns:a16="http://schemas.microsoft.com/office/drawing/2014/main" id="{A6FF9045-F578-D3C4-9FBA-B4E710327B1B}"/>
              </a:ext>
            </a:extLst>
          </p:cNvPr>
          <p:cNvSpPr txBox="1"/>
          <p:nvPr/>
        </p:nvSpPr>
        <p:spPr>
          <a:xfrm>
            <a:off x="78135" y="943459"/>
            <a:ext cx="470116" cy="59708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800" b="1" dirty="0">
                <a:solidFill>
                  <a:srgbClr val="FFFFFF"/>
                </a:solidFill>
                <a:latin typeface="Calibri"/>
                <a:cs typeface="Calibri"/>
              </a:rPr>
              <a:t>L</a:t>
            </a:r>
            <a:endParaRPr lang="fr-FR" dirty="0">
              <a:solidFill>
                <a:srgbClr val="FFFFFF"/>
              </a:solidFill>
            </a:endParaRPr>
          </a:p>
          <a:p>
            <a:pPr algn="l"/>
            <a:r>
              <a:rPr lang="fr-FR" sz="2800" b="1" dirty="0">
                <a:solidFill>
                  <a:srgbClr val="FFFFFF"/>
                </a:solidFill>
                <a:latin typeface="Calibri"/>
                <a:cs typeface="Calibri"/>
              </a:rPr>
              <a:t>'</a:t>
            </a:r>
            <a:endParaRPr lang="fr-FR" dirty="0">
              <a:solidFill>
                <a:srgbClr val="FFFFFF"/>
              </a:solidFill>
            </a:endParaRPr>
          </a:p>
          <a:p>
            <a:r>
              <a:rPr lang="fr-FR" sz="2800" b="1" dirty="0">
                <a:solidFill>
                  <a:srgbClr val="FFFFFF"/>
                </a:solidFill>
                <a:latin typeface="Calibri"/>
                <a:cs typeface="Arial"/>
              </a:rPr>
              <a:t>EC</a:t>
            </a:r>
          </a:p>
          <a:p>
            <a:r>
              <a:rPr lang="fr-FR" sz="2800" b="1" dirty="0">
                <a:solidFill>
                  <a:srgbClr val="FFFFFF"/>
                </a:solidFill>
                <a:latin typeface="Calibri"/>
                <a:cs typeface="Arial"/>
              </a:rPr>
              <a:t>HO</a:t>
            </a:r>
            <a:endParaRPr lang="fr-FR" dirty="0">
              <a:solidFill>
                <a:srgbClr val="FFFFFF"/>
              </a:solidFill>
              <a:latin typeface="Arial"/>
              <a:cs typeface="Arial"/>
            </a:endParaRPr>
          </a:p>
          <a:p>
            <a:endParaRPr lang="fr-FR" sz="2800" b="1" dirty="0">
              <a:solidFill>
                <a:srgbClr val="FFFFFF"/>
              </a:solidFill>
              <a:latin typeface="Calibri"/>
              <a:cs typeface="Arial"/>
            </a:endParaRPr>
          </a:p>
          <a:p>
            <a:r>
              <a:rPr lang="fr-FR" sz="2800" b="1" dirty="0">
                <a:solidFill>
                  <a:srgbClr val="FFFFFF"/>
                </a:solidFill>
                <a:latin typeface="Calibri"/>
                <a:cs typeface="Arial"/>
              </a:rPr>
              <a:t>P</a:t>
            </a:r>
            <a:endParaRPr lang="fr-FR" dirty="0">
              <a:solidFill>
                <a:srgbClr val="FFFFFF"/>
              </a:solidFill>
              <a:latin typeface="Arial" panose="020B0604020202020204"/>
              <a:cs typeface="Arial"/>
            </a:endParaRPr>
          </a:p>
          <a:p>
            <a:r>
              <a:rPr lang="fr-FR" sz="2800" b="1" dirty="0">
                <a:solidFill>
                  <a:srgbClr val="FFFFFF"/>
                </a:solidFill>
                <a:latin typeface="Calibri"/>
                <a:cs typeface="Arial"/>
              </a:rPr>
              <a:t>U</a:t>
            </a:r>
            <a:endParaRPr lang="fr-FR" dirty="0">
              <a:solidFill>
                <a:srgbClr val="FFFFFF"/>
              </a:solidFill>
              <a:cs typeface="Arial"/>
            </a:endParaRPr>
          </a:p>
          <a:p>
            <a:r>
              <a:rPr lang="fr-FR" sz="2800" b="1" dirty="0">
                <a:solidFill>
                  <a:srgbClr val="FFFFFF"/>
                </a:solidFill>
                <a:latin typeface="Calibri"/>
                <a:cs typeface="Arial"/>
              </a:rPr>
              <a:t>B</a:t>
            </a:r>
            <a:endParaRPr lang="fr-FR" dirty="0">
              <a:solidFill>
                <a:srgbClr val="FFFFFF"/>
              </a:solidFill>
              <a:latin typeface="Arial"/>
              <a:cs typeface="Arial"/>
            </a:endParaRPr>
          </a:p>
          <a:p>
            <a:r>
              <a:rPr lang="fr-FR" sz="2800" b="1" dirty="0">
                <a:solidFill>
                  <a:srgbClr val="FFFFFF"/>
                </a:solidFill>
                <a:latin typeface="Calibri"/>
                <a:cs typeface="Arial"/>
              </a:rPr>
              <a:t>L</a:t>
            </a:r>
            <a:endParaRPr lang="fr-FR" dirty="0">
              <a:solidFill>
                <a:srgbClr val="FFFFFF"/>
              </a:solidFill>
              <a:latin typeface="Arial"/>
              <a:cs typeface="Arial"/>
            </a:endParaRPr>
          </a:p>
          <a:p>
            <a:r>
              <a:rPr lang="fr-FR" sz="2800" b="1" dirty="0">
                <a:solidFill>
                  <a:srgbClr val="FFFFFF"/>
                </a:solidFill>
                <a:latin typeface="Calibri"/>
                <a:cs typeface="Arial"/>
              </a:rPr>
              <a:t>I</a:t>
            </a:r>
            <a:endParaRPr lang="fr-FR" dirty="0">
              <a:solidFill>
                <a:srgbClr val="FFFFFF"/>
              </a:solidFill>
              <a:cs typeface="Arial"/>
            </a:endParaRPr>
          </a:p>
          <a:p>
            <a:r>
              <a:rPr lang="fr-FR" sz="2800" b="1" dirty="0">
                <a:solidFill>
                  <a:srgbClr val="FFFFFF"/>
                </a:solidFill>
                <a:latin typeface="Calibri"/>
                <a:cs typeface="Arial"/>
              </a:rPr>
              <a:t>C</a:t>
            </a:r>
            <a:endParaRPr lang="fr-FR" dirty="0">
              <a:solidFill>
                <a:srgbClr val="FFFFFF"/>
              </a:solidFill>
              <a:latin typeface="Arial"/>
              <a:cs typeface="Arial"/>
            </a:endParaRPr>
          </a:p>
          <a:p>
            <a:endParaRPr lang="fr-FR" b="1" dirty="0">
              <a:solidFill>
                <a:srgbClr val="FFFFFF"/>
              </a:solidFill>
              <a:cs typeface="Arial"/>
            </a:endParaRPr>
          </a:p>
        </p:txBody>
      </p:sp>
      <p:sp>
        <p:nvSpPr>
          <p:cNvPr id="8" name="ZoneTexte 7"/>
          <p:cNvSpPr txBox="1"/>
          <p:nvPr/>
        </p:nvSpPr>
        <p:spPr>
          <a:xfrm>
            <a:off x="1039005" y="1136889"/>
            <a:ext cx="7935403" cy="292388"/>
          </a:xfrm>
          <a:prstGeom prst="rect">
            <a:avLst/>
          </a:prstGeom>
          <a:noFill/>
        </p:spPr>
        <p:txBody>
          <a:bodyPr wrap="square" rtlCol="0">
            <a:spAutoFit/>
          </a:bodyPr>
          <a:lstStyle/>
          <a:p>
            <a:pPr algn="ctr"/>
            <a:r>
              <a:rPr lang="fr-FR" sz="1300" b="1" dirty="0">
                <a:solidFill>
                  <a:srgbClr val="0070C0"/>
                </a:solidFill>
                <a:latin typeface="Open Sans"/>
              </a:rPr>
              <a:t>Réclamations SNU au CSE et </a:t>
            </a:r>
            <a:r>
              <a:rPr lang="fr-FR" sz="1300" b="1" dirty="0" smtClean="0">
                <a:solidFill>
                  <a:srgbClr val="0070C0"/>
                </a:solidFill>
                <a:latin typeface="Open Sans"/>
              </a:rPr>
              <a:t>CSEC, vos </a:t>
            </a:r>
            <a:r>
              <a:rPr lang="fr-FR" sz="1300" b="1" dirty="0">
                <a:solidFill>
                  <a:srgbClr val="0070C0"/>
                </a:solidFill>
                <a:latin typeface="Open Sans"/>
              </a:rPr>
              <a:t>élus </a:t>
            </a:r>
            <a:r>
              <a:rPr lang="fr-FR" sz="1300" b="1" dirty="0" smtClean="0">
                <a:solidFill>
                  <a:srgbClr val="0070C0"/>
                </a:solidFill>
                <a:latin typeface="Open Sans"/>
              </a:rPr>
              <a:t>agissent au quotidien </a:t>
            </a:r>
            <a:r>
              <a:rPr lang="fr-FR" sz="1300" b="1" dirty="0">
                <a:solidFill>
                  <a:srgbClr val="0070C0"/>
                </a:solidFill>
                <a:latin typeface="Open Sans"/>
              </a:rPr>
              <a:t>pour les agents publics !</a:t>
            </a:r>
          </a:p>
        </p:txBody>
      </p:sp>
      <p:sp>
        <p:nvSpPr>
          <p:cNvPr id="3" name="ZoneTexte 2"/>
          <p:cNvSpPr txBox="1"/>
          <p:nvPr/>
        </p:nvSpPr>
        <p:spPr>
          <a:xfrm>
            <a:off x="1086928" y="1429277"/>
            <a:ext cx="7935403" cy="5847755"/>
          </a:xfrm>
          <a:prstGeom prst="rect">
            <a:avLst/>
          </a:prstGeom>
          <a:noFill/>
        </p:spPr>
        <p:txBody>
          <a:bodyPr wrap="square" rtlCol="0">
            <a:spAutoFit/>
          </a:bodyPr>
          <a:lstStyle/>
          <a:p>
            <a:r>
              <a:rPr lang="fr-FR" sz="1100" b="1" u="sng" dirty="0">
                <a:solidFill>
                  <a:srgbClr val="26863D"/>
                </a:solidFill>
                <a:latin typeface="Verdana" panose="020B0604030504040204" pitchFamily="34" charset="0"/>
              </a:rPr>
              <a:t>Question du SNU </a:t>
            </a:r>
            <a:r>
              <a:rPr lang="fr-FR" sz="1100" b="1" u="sng" dirty="0" smtClean="0">
                <a:solidFill>
                  <a:srgbClr val="26863D"/>
                </a:solidFill>
                <a:latin typeface="Verdana" panose="020B0604030504040204" pitchFamily="34" charset="0"/>
              </a:rPr>
              <a:t>:</a:t>
            </a:r>
          </a:p>
          <a:p>
            <a:endParaRPr lang="fr-FR" sz="1100" b="1" u="sng" dirty="0">
              <a:solidFill>
                <a:srgbClr val="26863D"/>
              </a:solidFill>
              <a:latin typeface="Verdana" panose="020B0604030504040204" pitchFamily="34" charset="0"/>
            </a:endParaRPr>
          </a:p>
          <a:p>
            <a:r>
              <a:rPr lang="fr-FR" sz="1100" dirty="0">
                <a:solidFill>
                  <a:srgbClr val="1F4E79"/>
                </a:solidFill>
                <a:latin typeface="Verdana" panose="020B0604030504040204" pitchFamily="34" charset="0"/>
              </a:rPr>
              <a:t>Agents publics et congé maladie : L'article 12 du décret 86-83 modifié en juin 2024 pour application au 1er septembre 2024 : Modifié par Décret n°2024-641 du 27 juin 2024 - art. 4 indique que : L'agent contractuel en activité bénéficie, après quatre mois de services, de congés de maladie sur présentation d'un certificat médical. La durée de ces congés peut s'étendre pendant une période de douze mois consécutifs si son utilisation est continue ou au cours d'une période comprenant trois cents jours de services effectifs si son utilisation est discontinue. L'agent contractuel en congé de maladie perçoit : Au cours des trois premiers mois, la totalité de son traitement ; Au cours des neuf mois suivants, la moitié de celui-ci. Conformément au I de l'article 7 du décret n° 2024-641 du 27 juin 2024, ces dispositions sont applicables pour la rémunération due à compter du 1er septembre 2024 aux fonctionnaires placés en congé de longue maladie et aux agents contractuels placés en congé de maladie et de grave maladie. La FSU Emploi demande d’une part à savoir ce que la DGARH a mis en place en vue d’appliquer ce texte et dans quel délai ? D’autre part quels sont les impacts de cette modification sur la prévoyance ?</a:t>
            </a:r>
          </a:p>
          <a:p>
            <a:r>
              <a:rPr lang="fr-FR" sz="1100" b="1" u="sng" dirty="0">
                <a:solidFill>
                  <a:srgbClr val="FE9802"/>
                </a:solidFill>
                <a:latin typeface="Verdana" panose="020B0604030504040204" pitchFamily="34" charset="0"/>
              </a:rPr>
              <a:t>Réponse de la </a:t>
            </a:r>
            <a:r>
              <a:rPr lang="fr-FR" sz="1100" b="1" u="sng" dirty="0" smtClean="0">
                <a:solidFill>
                  <a:srgbClr val="FE9802"/>
                </a:solidFill>
                <a:latin typeface="Verdana" panose="020B0604030504040204" pitchFamily="34" charset="0"/>
              </a:rPr>
              <a:t>Direction :</a:t>
            </a:r>
          </a:p>
          <a:p>
            <a:endParaRPr lang="fr-FR" sz="1100" b="1" u="sng" dirty="0">
              <a:solidFill>
                <a:srgbClr val="FE9802"/>
              </a:solidFill>
              <a:latin typeface="Verdana" panose="020B0604030504040204" pitchFamily="34" charset="0"/>
            </a:endParaRPr>
          </a:p>
          <a:p>
            <a:r>
              <a:rPr lang="fr-FR" sz="1100" dirty="0">
                <a:solidFill>
                  <a:srgbClr val="1F4E79"/>
                </a:solidFill>
                <a:latin typeface="Verdana" panose="020B0604030504040204" pitchFamily="34" charset="0"/>
              </a:rPr>
              <a:t>Le sujet a été pris en charge et les impacts en paie sont à effet de septembre 2024. Il n'y a aucun impact sur la prévoyance à ce stade.</a:t>
            </a:r>
          </a:p>
          <a:p>
            <a:endParaRPr lang="fr-FR" sz="1100" dirty="0">
              <a:solidFill>
                <a:srgbClr val="1F4E79"/>
              </a:solidFill>
              <a:latin typeface="Verdana" panose="020B0604030504040204" pitchFamily="34" charset="0"/>
            </a:endParaRPr>
          </a:p>
          <a:p>
            <a:r>
              <a:rPr lang="fr-FR" sz="1100" b="1" u="sng" dirty="0">
                <a:solidFill>
                  <a:srgbClr val="26863D"/>
                </a:solidFill>
                <a:latin typeface="Verdana" panose="020B0604030504040204" pitchFamily="34" charset="0"/>
              </a:rPr>
              <a:t>Question du SNU </a:t>
            </a:r>
            <a:r>
              <a:rPr lang="fr-FR" sz="1100" b="1" u="sng" dirty="0" smtClean="0">
                <a:solidFill>
                  <a:srgbClr val="26863D"/>
                </a:solidFill>
                <a:latin typeface="Verdana" panose="020B0604030504040204" pitchFamily="34" charset="0"/>
              </a:rPr>
              <a:t>:</a:t>
            </a:r>
          </a:p>
          <a:p>
            <a:endParaRPr lang="fr-FR" sz="1100" b="1" u="sng" dirty="0">
              <a:solidFill>
                <a:srgbClr val="26863D"/>
              </a:solidFill>
              <a:latin typeface="Verdana" panose="020B0604030504040204" pitchFamily="34" charset="0"/>
            </a:endParaRPr>
          </a:p>
          <a:p>
            <a:r>
              <a:rPr lang="fr-FR" sz="1100" dirty="0">
                <a:solidFill>
                  <a:srgbClr val="1F4E79"/>
                </a:solidFill>
                <a:latin typeface="Verdana" panose="020B0604030504040204" pitchFamily="34" charset="0"/>
              </a:rPr>
              <a:t>Concernant la campagne 2024 d’avancement de niveau et les agents publics, les </a:t>
            </a:r>
            <a:r>
              <a:rPr lang="fr-FR" sz="1100" dirty="0" err="1">
                <a:solidFill>
                  <a:srgbClr val="1F4E79"/>
                </a:solidFill>
                <a:latin typeface="Verdana" panose="020B0604030504040204" pitchFamily="34" charset="0"/>
              </a:rPr>
              <a:t>Hauts-de-France</a:t>
            </a:r>
            <a:r>
              <a:rPr lang="fr-FR" sz="1100" dirty="0">
                <a:solidFill>
                  <a:srgbClr val="1F4E79"/>
                </a:solidFill>
                <a:latin typeface="Verdana" panose="020B0604030504040204" pitchFamily="34" charset="0"/>
              </a:rPr>
              <a:t> n’ont eu que trois quotas sur 46. La Direction régionale a-t-elle demandé et obtenu des quotas supplémentaires, conformément à l’instruction n°2024-9 datée du 16 février 2024 ? Est-ce qu’il y a également des changements de catégorie au choix dans la région ? </a:t>
            </a:r>
          </a:p>
          <a:p>
            <a:r>
              <a:rPr lang="fr-FR" sz="1100" b="1" u="sng" dirty="0">
                <a:solidFill>
                  <a:srgbClr val="FE9802"/>
                </a:solidFill>
                <a:latin typeface="Verdana" panose="020B0604030504040204" pitchFamily="34" charset="0"/>
              </a:rPr>
              <a:t>Réponse de la </a:t>
            </a:r>
            <a:r>
              <a:rPr lang="fr-FR" sz="1100" b="1" u="sng" dirty="0" smtClean="0">
                <a:solidFill>
                  <a:srgbClr val="FE9802"/>
                </a:solidFill>
                <a:latin typeface="Verdana" panose="020B0604030504040204" pitchFamily="34" charset="0"/>
              </a:rPr>
              <a:t>Direction :</a:t>
            </a:r>
          </a:p>
          <a:p>
            <a:endParaRPr lang="fr-FR" sz="1100" b="1" u="sng" dirty="0">
              <a:solidFill>
                <a:srgbClr val="FE9802"/>
              </a:solidFill>
              <a:latin typeface="Verdana" panose="020B0604030504040204" pitchFamily="34" charset="0"/>
            </a:endParaRPr>
          </a:p>
          <a:p>
            <a:pPr fontAlgn="base"/>
            <a:r>
              <a:rPr lang="fr-FR" sz="1100" dirty="0">
                <a:solidFill>
                  <a:srgbClr val="1F4E79"/>
                </a:solidFill>
                <a:latin typeface="Verdana" panose="020B0604030504040204" pitchFamily="34" charset="0"/>
              </a:rPr>
              <a:t>S</a:t>
            </a:r>
            <a:r>
              <a:rPr lang="fr-FR" sz="1100" dirty="0" smtClean="0">
                <a:solidFill>
                  <a:srgbClr val="1F4E79"/>
                </a:solidFill>
                <a:latin typeface="Verdana" panose="020B0604030504040204" pitchFamily="34" charset="0"/>
              </a:rPr>
              <a:t>ur </a:t>
            </a:r>
            <a:r>
              <a:rPr lang="fr-FR" sz="1100" dirty="0">
                <a:solidFill>
                  <a:srgbClr val="1F4E79"/>
                </a:solidFill>
                <a:latin typeface="Verdana" panose="020B0604030504040204" pitchFamily="34" charset="0"/>
              </a:rPr>
              <a:t>la campagne 2024 d’avancements de niveaux, deux quotas supplémentaires ont été demandés, mais ils n’ont pas été obtenus. </a:t>
            </a:r>
          </a:p>
          <a:p>
            <a:pPr fontAlgn="base"/>
            <a:r>
              <a:rPr lang="fr-FR" sz="1100" dirty="0">
                <a:solidFill>
                  <a:srgbClr val="1F4E79"/>
                </a:solidFill>
                <a:latin typeface="Verdana" panose="020B0604030504040204" pitchFamily="34" charset="0"/>
              </a:rPr>
              <a:t>Concernant la campagne de changement de catégorie au choix, il y avait six quotas au niveau national et la région en a obtenu un. L’examen du choix revient à la Direction générale, suite à une proposition de la direction d’établissement. </a:t>
            </a:r>
          </a:p>
          <a:p>
            <a:endParaRPr lang="fr-FR" sz="1100" dirty="0">
              <a:solidFill>
                <a:srgbClr val="1F4E79"/>
              </a:solidFill>
              <a:latin typeface="Verdana" panose="020B0604030504040204" pitchFamily="34" charset="0"/>
            </a:endParaRPr>
          </a:p>
          <a:p>
            <a:endParaRPr lang="fr-FR" sz="1100" dirty="0">
              <a:solidFill>
                <a:srgbClr val="1F4E79"/>
              </a:solidFill>
              <a:latin typeface="Verdana" panose="020B0604030504040204" pitchFamily="34" charset="0"/>
            </a:endParaRPr>
          </a:p>
        </p:txBody>
      </p:sp>
      <p:sp>
        <p:nvSpPr>
          <p:cNvPr id="2" name="Rectangle 1"/>
          <p:cNvSpPr/>
          <p:nvPr/>
        </p:nvSpPr>
        <p:spPr>
          <a:xfrm>
            <a:off x="2177719" y="-23429"/>
            <a:ext cx="5753819" cy="1160318"/>
          </a:xfrm>
          <a:prstGeom prst="rect">
            <a:avLst/>
          </a:prstGeom>
        </p:spPr>
        <p:txBody>
          <a:bodyPr wrap="square">
            <a:spAutoFit/>
          </a:bodyPr>
          <a:lstStyle/>
          <a:p>
            <a:pPr algn="ctr">
              <a:lnSpc>
                <a:spcPct val="90000"/>
              </a:lnSpc>
              <a:spcBef>
                <a:spcPct val="0"/>
              </a:spcBef>
              <a:spcAft>
                <a:spcPts val="600"/>
              </a:spcAft>
            </a:pPr>
            <a:r>
              <a:rPr lang="en-US" sz="1600" b="1" dirty="0" err="1" smtClean="0">
                <a:solidFill>
                  <a:schemeClr val="bg2"/>
                </a:solidFill>
                <a:latin typeface="Calibri"/>
                <a:cs typeface="Calibri"/>
              </a:rPr>
              <a:t>Novembre</a:t>
            </a:r>
            <a:r>
              <a:rPr lang="en-US" sz="1600" b="1" dirty="0" smtClean="0">
                <a:solidFill>
                  <a:schemeClr val="bg2"/>
                </a:solidFill>
                <a:latin typeface="Calibri"/>
                <a:cs typeface="Calibri"/>
              </a:rPr>
              <a:t> </a:t>
            </a:r>
            <a:r>
              <a:rPr lang="en-US" sz="1600" b="1" dirty="0">
                <a:solidFill>
                  <a:schemeClr val="bg2"/>
                </a:solidFill>
                <a:latin typeface="Calibri"/>
                <a:cs typeface="Calibri"/>
              </a:rPr>
              <a:t>2024 - N° </a:t>
            </a:r>
            <a:r>
              <a:rPr lang="en-US" sz="1600" b="1" dirty="0" smtClean="0">
                <a:solidFill>
                  <a:schemeClr val="bg2"/>
                </a:solidFill>
                <a:latin typeface="Calibri"/>
                <a:cs typeface="Calibri"/>
              </a:rPr>
              <a:t>33</a:t>
            </a:r>
            <a:endParaRPr lang="en-US" sz="1600" b="1" dirty="0">
              <a:solidFill>
                <a:schemeClr val="bg2"/>
              </a:solidFill>
              <a:latin typeface="Calibri"/>
              <a:cs typeface="Calibri"/>
            </a:endParaRPr>
          </a:p>
          <a:p>
            <a:pPr algn="ctr">
              <a:lnSpc>
                <a:spcPct val="90000"/>
              </a:lnSpc>
              <a:spcBef>
                <a:spcPct val="0"/>
              </a:spcBef>
              <a:spcAft>
                <a:spcPts val="600"/>
              </a:spcAft>
            </a:pPr>
            <a:endParaRPr lang="fr-FR" sz="1000" b="1" dirty="0">
              <a:solidFill>
                <a:srgbClr val="FF0000"/>
              </a:solidFill>
              <a:latin typeface="Calibri"/>
              <a:cs typeface="Calibri"/>
            </a:endParaRPr>
          </a:p>
          <a:p>
            <a:pPr algn="ctr">
              <a:lnSpc>
                <a:spcPct val="90000"/>
              </a:lnSpc>
              <a:spcBef>
                <a:spcPct val="0"/>
              </a:spcBef>
              <a:spcAft>
                <a:spcPts val="600"/>
              </a:spcAft>
            </a:pPr>
            <a:r>
              <a:rPr lang="fr-FR" sz="2000" b="1" dirty="0">
                <a:solidFill>
                  <a:srgbClr val="FF0000"/>
                </a:solidFill>
                <a:latin typeface="Calibri"/>
                <a:ea typeface="+mj-ea"/>
                <a:cs typeface="Calibri"/>
              </a:rPr>
              <a:t>La publication </a:t>
            </a:r>
            <a:r>
              <a:rPr lang="fr-FR" sz="2000" b="1" dirty="0" smtClean="0">
                <a:solidFill>
                  <a:srgbClr val="FF0000"/>
                </a:solidFill>
                <a:latin typeface="Calibri"/>
                <a:ea typeface="+mj-ea"/>
                <a:cs typeface="Calibri"/>
              </a:rPr>
              <a:t>dédiée EXCLUSIVEMENT </a:t>
            </a:r>
            <a:r>
              <a:rPr lang="fr-FR" sz="2000" b="1" dirty="0">
                <a:solidFill>
                  <a:srgbClr val="FF0000"/>
                </a:solidFill>
                <a:latin typeface="Calibri"/>
                <a:ea typeface="+mj-ea"/>
                <a:cs typeface="Calibri"/>
              </a:rPr>
              <a:t>aux agents publics </a:t>
            </a:r>
            <a:r>
              <a:rPr lang="fr-FR" sz="2000" b="1" dirty="0" smtClean="0">
                <a:solidFill>
                  <a:srgbClr val="FF0000"/>
                </a:solidFill>
                <a:latin typeface="Calibri"/>
                <a:ea typeface="+mj-ea"/>
                <a:cs typeface="Calibri"/>
              </a:rPr>
              <a:t>que seule la FSU Emploi vous </a:t>
            </a:r>
            <a:r>
              <a:rPr lang="fr-FR" sz="2000" b="1" dirty="0">
                <a:solidFill>
                  <a:srgbClr val="FF0000"/>
                </a:solidFill>
                <a:latin typeface="Calibri"/>
                <a:ea typeface="+mj-ea"/>
                <a:cs typeface="Calibri"/>
              </a:rPr>
              <a:t>propose</a:t>
            </a:r>
            <a:r>
              <a:rPr lang="en-US" sz="2000" b="1" dirty="0">
                <a:solidFill>
                  <a:srgbClr val="FF0000"/>
                </a:solidFill>
                <a:latin typeface="Calibri"/>
                <a:ea typeface="+mj-ea"/>
                <a:cs typeface="Calibri"/>
              </a:rPr>
              <a:t> </a:t>
            </a:r>
            <a:endParaRPr lang="fr-FR" sz="2000" b="1" dirty="0">
              <a:solidFill>
                <a:srgbClr val="FF0000"/>
              </a:solidFill>
              <a:latin typeface="Calibri"/>
              <a:ea typeface="+mj-ea"/>
              <a:cs typeface="Calibri"/>
            </a:endParaRPr>
          </a:p>
        </p:txBody>
      </p:sp>
      <p:pic>
        <p:nvPicPr>
          <p:cNvPr id="9" name="image_0" descr="cid:6588fcf8-32af-44b0-98b7-75aa2d363c92"/>
          <p:cNvPicPr/>
          <p:nvPr/>
        </p:nvPicPr>
        <p:blipFill>
          <a:blip r:embed="rId3">
            <a:extLst>
              <a:ext uri="{28A0092B-C50C-407E-A947-70E740481C1C}">
                <a14:useLocalDpi xmlns:a14="http://schemas.microsoft.com/office/drawing/2010/main" val="0"/>
              </a:ext>
            </a:extLst>
          </a:blip>
          <a:srcRect/>
          <a:stretch>
            <a:fillRect/>
          </a:stretch>
        </p:blipFill>
        <p:spPr bwMode="auto">
          <a:xfrm>
            <a:off x="-69440" y="1"/>
            <a:ext cx="1060524" cy="856038"/>
          </a:xfrm>
          <a:prstGeom prst="rect">
            <a:avLst/>
          </a:prstGeom>
          <a:noFill/>
          <a:ln>
            <a:noFill/>
          </a:ln>
        </p:spPr>
      </p:pic>
    </p:spTree>
    <p:extLst>
      <p:ext uri="{BB962C8B-B14F-4D97-AF65-F5344CB8AC3E}">
        <p14:creationId xmlns:p14="http://schemas.microsoft.com/office/powerpoint/2010/main" val="42044074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5" descr="Une image contenant texte, clipart&#10;&#10;Description générée automatiquement">
            <a:extLst>
              <a:ext uri="{FF2B5EF4-FFF2-40B4-BE49-F238E27FC236}">
                <a16:creationId xmlns="" xmlns:a16="http://schemas.microsoft.com/office/drawing/2014/main" id="{E6A7AC61-9EA0-DBD7-5CD7-7BABC0447B41}"/>
              </a:ext>
            </a:extLst>
          </p:cNvPr>
          <p:cNvPicPr>
            <a:picLocks noChangeAspect="1"/>
          </p:cNvPicPr>
          <p:nvPr/>
        </p:nvPicPr>
        <p:blipFill>
          <a:blip r:embed="rId2"/>
          <a:stretch>
            <a:fillRect/>
          </a:stretch>
        </p:blipFill>
        <p:spPr>
          <a:xfrm>
            <a:off x="-9526" y="-3633"/>
            <a:ext cx="1000610" cy="859672"/>
          </a:xfrm>
          <a:prstGeom prst="rect">
            <a:avLst/>
          </a:prstGeom>
        </p:spPr>
      </p:pic>
      <p:sp>
        <p:nvSpPr>
          <p:cNvPr id="19" name="Légende : flèche vers la droite 18">
            <a:extLst>
              <a:ext uri="{FF2B5EF4-FFF2-40B4-BE49-F238E27FC236}">
                <a16:creationId xmlns="" xmlns:a16="http://schemas.microsoft.com/office/drawing/2014/main" id="{2F9CC3AA-C78D-A690-9CF8-8C0007D874AC}"/>
              </a:ext>
            </a:extLst>
          </p:cNvPr>
          <p:cNvSpPr/>
          <p:nvPr/>
        </p:nvSpPr>
        <p:spPr>
          <a:xfrm>
            <a:off x="74746" y="946526"/>
            <a:ext cx="852407" cy="5837693"/>
          </a:xfrm>
          <a:prstGeom prst="rightArrowCallout">
            <a:avLst/>
          </a:prstGeom>
          <a:solidFill>
            <a:schemeClr val="bg2"/>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 xmlns:a16="http://schemas.microsoft.com/office/drawing/2014/main" id="{A6FF9045-F578-D3C4-9FBA-B4E710327B1B}"/>
              </a:ext>
            </a:extLst>
          </p:cNvPr>
          <p:cNvSpPr txBox="1"/>
          <p:nvPr/>
        </p:nvSpPr>
        <p:spPr>
          <a:xfrm>
            <a:off x="78135" y="943459"/>
            <a:ext cx="470116" cy="59708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800" b="1" dirty="0">
                <a:solidFill>
                  <a:srgbClr val="FFFFFF"/>
                </a:solidFill>
                <a:latin typeface="Calibri"/>
                <a:cs typeface="Calibri"/>
              </a:rPr>
              <a:t>L</a:t>
            </a:r>
            <a:endParaRPr lang="fr-FR" dirty="0">
              <a:solidFill>
                <a:srgbClr val="FFFFFF"/>
              </a:solidFill>
            </a:endParaRPr>
          </a:p>
          <a:p>
            <a:pPr algn="l"/>
            <a:r>
              <a:rPr lang="fr-FR" sz="2800" b="1" dirty="0">
                <a:solidFill>
                  <a:srgbClr val="FFFFFF"/>
                </a:solidFill>
                <a:latin typeface="Calibri"/>
                <a:cs typeface="Calibri"/>
              </a:rPr>
              <a:t>'</a:t>
            </a:r>
            <a:endParaRPr lang="fr-FR" dirty="0">
              <a:solidFill>
                <a:srgbClr val="FFFFFF"/>
              </a:solidFill>
            </a:endParaRPr>
          </a:p>
          <a:p>
            <a:r>
              <a:rPr lang="fr-FR" sz="2800" b="1" dirty="0">
                <a:solidFill>
                  <a:srgbClr val="FFFFFF"/>
                </a:solidFill>
                <a:latin typeface="Calibri"/>
                <a:cs typeface="Arial"/>
              </a:rPr>
              <a:t>EC</a:t>
            </a:r>
          </a:p>
          <a:p>
            <a:r>
              <a:rPr lang="fr-FR" sz="2800" b="1" dirty="0">
                <a:solidFill>
                  <a:srgbClr val="FFFFFF"/>
                </a:solidFill>
                <a:latin typeface="Calibri"/>
                <a:cs typeface="Arial"/>
              </a:rPr>
              <a:t>HO</a:t>
            </a:r>
            <a:endParaRPr lang="fr-FR" dirty="0">
              <a:solidFill>
                <a:srgbClr val="FFFFFF"/>
              </a:solidFill>
              <a:latin typeface="Arial"/>
              <a:cs typeface="Arial"/>
            </a:endParaRPr>
          </a:p>
          <a:p>
            <a:endParaRPr lang="fr-FR" sz="2800" b="1" dirty="0">
              <a:solidFill>
                <a:srgbClr val="FFFFFF"/>
              </a:solidFill>
              <a:latin typeface="Calibri"/>
              <a:cs typeface="Arial"/>
            </a:endParaRPr>
          </a:p>
          <a:p>
            <a:r>
              <a:rPr lang="fr-FR" sz="2800" b="1" dirty="0">
                <a:solidFill>
                  <a:srgbClr val="FFFFFF"/>
                </a:solidFill>
                <a:latin typeface="Calibri"/>
                <a:cs typeface="Arial"/>
              </a:rPr>
              <a:t>P</a:t>
            </a:r>
            <a:endParaRPr lang="fr-FR" dirty="0">
              <a:solidFill>
                <a:srgbClr val="FFFFFF"/>
              </a:solidFill>
              <a:latin typeface="Arial" panose="020B0604020202020204"/>
              <a:cs typeface="Arial"/>
            </a:endParaRPr>
          </a:p>
          <a:p>
            <a:r>
              <a:rPr lang="fr-FR" sz="2800" b="1" dirty="0">
                <a:solidFill>
                  <a:srgbClr val="FFFFFF"/>
                </a:solidFill>
                <a:latin typeface="Calibri"/>
                <a:cs typeface="Arial"/>
              </a:rPr>
              <a:t>U</a:t>
            </a:r>
            <a:endParaRPr lang="fr-FR" dirty="0">
              <a:solidFill>
                <a:srgbClr val="FFFFFF"/>
              </a:solidFill>
              <a:cs typeface="Arial"/>
            </a:endParaRPr>
          </a:p>
          <a:p>
            <a:r>
              <a:rPr lang="fr-FR" sz="2800" b="1" dirty="0">
                <a:solidFill>
                  <a:srgbClr val="FFFFFF"/>
                </a:solidFill>
                <a:latin typeface="Calibri"/>
                <a:cs typeface="Arial"/>
              </a:rPr>
              <a:t>B</a:t>
            </a:r>
            <a:endParaRPr lang="fr-FR" dirty="0">
              <a:solidFill>
                <a:srgbClr val="FFFFFF"/>
              </a:solidFill>
              <a:latin typeface="Arial"/>
              <a:cs typeface="Arial"/>
            </a:endParaRPr>
          </a:p>
          <a:p>
            <a:r>
              <a:rPr lang="fr-FR" sz="2800" b="1" dirty="0">
                <a:solidFill>
                  <a:srgbClr val="FFFFFF"/>
                </a:solidFill>
                <a:latin typeface="Calibri"/>
                <a:cs typeface="Arial"/>
              </a:rPr>
              <a:t>L</a:t>
            </a:r>
            <a:endParaRPr lang="fr-FR" dirty="0">
              <a:solidFill>
                <a:srgbClr val="FFFFFF"/>
              </a:solidFill>
              <a:latin typeface="Arial"/>
              <a:cs typeface="Arial"/>
            </a:endParaRPr>
          </a:p>
          <a:p>
            <a:r>
              <a:rPr lang="fr-FR" sz="2800" b="1" dirty="0">
                <a:solidFill>
                  <a:srgbClr val="FFFFFF"/>
                </a:solidFill>
                <a:latin typeface="Calibri"/>
                <a:cs typeface="Arial"/>
              </a:rPr>
              <a:t>I</a:t>
            </a:r>
            <a:endParaRPr lang="fr-FR" dirty="0">
              <a:solidFill>
                <a:srgbClr val="FFFFFF"/>
              </a:solidFill>
              <a:cs typeface="Arial"/>
            </a:endParaRPr>
          </a:p>
          <a:p>
            <a:r>
              <a:rPr lang="fr-FR" sz="2800" b="1" dirty="0">
                <a:solidFill>
                  <a:srgbClr val="FFFFFF"/>
                </a:solidFill>
                <a:latin typeface="Calibri"/>
                <a:cs typeface="Arial"/>
              </a:rPr>
              <a:t>C</a:t>
            </a:r>
            <a:endParaRPr lang="fr-FR" dirty="0">
              <a:solidFill>
                <a:srgbClr val="FFFFFF"/>
              </a:solidFill>
              <a:latin typeface="Arial"/>
              <a:cs typeface="Arial"/>
            </a:endParaRPr>
          </a:p>
          <a:p>
            <a:endParaRPr lang="fr-FR" b="1" dirty="0">
              <a:solidFill>
                <a:srgbClr val="FFFFFF"/>
              </a:solidFill>
              <a:cs typeface="Arial"/>
            </a:endParaRPr>
          </a:p>
        </p:txBody>
      </p:sp>
      <p:sp>
        <p:nvSpPr>
          <p:cNvPr id="3" name="ZoneTexte 2"/>
          <p:cNvSpPr txBox="1"/>
          <p:nvPr/>
        </p:nvSpPr>
        <p:spPr>
          <a:xfrm>
            <a:off x="1312114" y="1516754"/>
            <a:ext cx="7831886" cy="5432256"/>
          </a:xfrm>
          <a:prstGeom prst="rect">
            <a:avLst/>
          </a:prstGeom>
          <a:noFill/>
        </p:spPr>
        <p:txBody>
          <a:bodyPr wrap="square" rtlCol="0">
            <a:spAutoFit/>
          </a:bodyPr>
          <a:lstStyle/>
          <a:p>
            <a:r>
              <a:rPr lang="fr-FR" sz="1050" b="1" u="sng" dirty="0">
                <a:solidFill>
                  <a:srgbClr val="26863D"/>
                </a:solidFill>
                <a:latin typeface="Verdana" panose="020B0604030504040204" pitchFamily="34" charset="0"/>
              </a:rPr>
              <a:t>Question du SNU </a:t>
            </a:r>
            <a:r>
              <a:rPr lang="fr-FR" sz="1050" b="1" u="sng" dirty="0" smtClean="0">
                <a:solidFill>
                  <a:srgbClr val="26863D"/>
                </a:solidFill>
                <a:latin typeface="Verdana" panose="020B0604030504040204" pitchFamily="34" charset="0"/>
              </a:rPr>
              <a:t>:</a:t>
            </a:r>
          </a:p>
          <a:p>
            <a:endParaRPr lang="fr-FR" sz="1050" b="1" u="sng" dirty="0">
              <a:solidFill>
                <a:srgbClr val="26863D"/>
              </a:solidFill>
              <a:latin typeface="Verdana" panose="020B0604030504040204" pitchFamily="34" charset="0"/>
            </a:endParaRPr>
          </a:p>
          <a:p>
            <a:r>
              <a:rPr lang="fr-FR" sz="1050" dirty="0">
                <a:solidFill>
                  <a:srgbClr val="1F4E79"/>
                </a:solidFill>
                <a:latin typeface="Verdana" panose="020B0604030504040204" pitchFamily="34" charset="0"/>
              </a:rPr>
              <a:t>En cas de rupture conventionnelle d’un agent public, peut-il obtenir le paiement du solde de son CET ?</a:t>
            </a:r>
          </a:p>
          <a:p>
            <a:r>
              <a:rPr lang="fr-FR" sz="1050" dirty="0">
                <a:solidFill>
                  <a:srgbClr val="1F4E79"/>
                </a:solidFill>
                <a:latin typeface="Verdana" panose="020B0604030504040204" pitchFamily="34" charset="0"/>
              </a:rPr>
              <a:t>Si non, sur quel texte se base cette décision ?</a:t>
            </a:r>
          </a:p>
          <a:p>
            <a:endParaRPr lang="fr-FR" sz="1050" dirty="0">
              <a:solidFill>
                <a:srgbClr val="1F4E79"/>
              </a:solidFill>
              <a:latin typeface="Verdana" panose="020B0604030504040204" pitchFamily="34" charset="0"/>
            </a:endParaRPr>
          </a:p>
          <a:p>
            <a:r>
              <a:rPr lang="fr-FR" sz="1050" b="1" u="sng" dirty="0">
                <a:solidFill>
                  <a:srgbClr val="FE9802"/>
                </a:solidFill>
                <a:latin typeface="Verdana" panose="020B0604030504040204" pitchFamily="34" charset="0"/>
              </a:rPr>
              <a:t>Réponse de la </a:t>
            </a:r>
            <a:r>
              <a:rPr lang="fr-FR" sz="1050" b="1" u="sng" dirty="0" smtClean="0">
                <a:solidFill>
                  <a:srgbClr val="FE9802"/>
                </a:solidFill>
                <a:latin typeface="Verdana" panose="020B0604030504040204" pitchFamily="34" charset="0"/>
              </a:rPr>
              <a:t>Direction :</a:t>
            </a:r>
          </a:p>
          <a:p>
            <a:endParaRPr lang="fr-FR" sz="1050" b="1" u="sng" dirty="0" smtClean="0">
              <a:solidFill>
                <a:srgbClr val="FE9802"/>
              </a:solidFill>
              <a:latin typeface="Verdana" panose="020B0604030504040204" pitchFamily="34" charset="0"/>
            </a:endParaRPr>
          </a:p>
          <a:p>
            <a:r>
              <a:rPr lang="fr-FR" sz="1050" dirty="0">
                <a:solidFill>
                  <a:srgbClr val="1F4E79"/>
                </a:solidFill>
                <a:latin typeface="Verdana" panose="020B0604030504040204" pitchFamily="34" charset="0"/>
              </a:rPr>
              <a:t>L’instruction nationale 2023-21 du 27 septembre 2023, relative à « La rupture conventionnelle individuelle du contrat de travail » (Partie 3, point 5.2), stipule clairement que, pour un agent de statut public, « les congés annuels, les jours de RTT non pris et les jours non utilisés du compte épargne temps ne donnent pas droit à indemnisation </a:t>
            </a:r>
            <a:r>
              <a:rPr lang="fr-FR" sz="1050" dirty="0" smtClean="0">
                <a:solidFill>
                  <a:srgbClr val="1F4E79"/>
                </a:solidFill>
                <a:latin typeface="Verdana" panose="020B0604030504040204" pitchFamily="34" charset="0"/>
              </a:rPr>
              <a:t>».</a:t>
            </a:r>
          </a:p>
          <a:p>
            <a:endParaRPr lang="fr-FR" sz="1050" dirty="0">
              <a:solidFill>
                <a:srgbClr val="1F4E79"/>
              </a:solidFill>
              <a:latin typeface="Verdana" panose="020B0604030504040204" pitchFamily="34" charset="0"/>
            </a:endParaRPr>
          </a:p>
          <a:p>
            <a:r>
              <a:rPr lang="fr-FR" sz="1050" b="1" u="sng" dirty="0">
                <a:solidFill>
                  <a:srgbClr val="26863D"/>
                </a:solidFill>
                <a:latin typeface="Verdana" panose="020B0604030504040204" pitchFamily="34" charset="0"/>
              </a:rPr>
              <a:t>Question du SNU :</a:t>
            </a:r>
          </a:p>
          <a:p>
            <a:endParaRPr lang="fr-FR" sz="1050" b="1" u="sng" dirty="0">
              <a:solidFill>
                <a:srgbClr val="26863D"/>
              </a:solidFill>
              <a:latin typeface="Verdana" panose="020B0604030504040204" pitchFamily="34" charset="0"/>
            </a:endParaRPr>
          </a:p>
          <a:p>
            <a:pPr fontAlgn="base"/>
            <a:r>
              <a:rPr lang="fr-FR" sz="1050" dirty="0">
                <a:solidFill>
                  <a:srgbClr val="1F4E79"/>
                </a:solidFill>
                <a:latin typeface="Verdana" panose="020B0604030504040204" pitchFamily="34" charset="0"/>
              </a:rPr>
              <a:t>Une campagne d’attribution de PVI a eu lieu en juin. Combien de parts variables ont été attribuées à la région ? Combien d’agents publics ont eu : zéro, un, deux, ou trois PVI ? La FSU EMPLOI rappelle à la direction que le référentiel de gestion du personnel des agents publics indique que le décisionnaire informe oralement chacun des agents de la proposition de décision le concernant, en la motivant, au cours d’un entretien préalable. Dans un nombre majoritaire d’agences, les agents publics continuent de découvrir l’attribution des PVI, en consultant leur bulletin de salaire. Ceci s’ajoute au grand flou des avancements accélérés et des carrières exceptionnelles : depuis que les opérations de carrières ne figurent plus dans les prérogatives des commissions paritaires, tout se passe de manière opaque sans information ni communication avec les salariés concernés. </a:t>
            </a:r>
          </a:p>
          <a:p>
            <a:pPr fontAlgn="base"/>
            <a:r>
              <a:rPr lang="fr-FR" sz="1050" dirty="0">
                <a:solidFill>
                  <a:srgbClr val="1F4E79"/>
                </a:solidFill>
                <a:latin typeface="Verdana" panose="020B0604030504040204" pitchFamily="34" charset="0"/>
              </a:rPr>
              <a:t>La FSU EMPLOI demande : l’application des textes statutaires des agents publics, que des entretiens aient lieu lors des campagnes d’attribution des PVI et pour l’ensemble des dispositifs de promotion des agents publics - avancements accélérés, carrières exceptionnelles, avancements de niveau - qu’il n’y ait plus d’agents sans aucune attribution de part variable compte tenu de la charge de travail en constante évolution. </a:t>
            </a:r>
          </a:p>
          <a:p>
            <a:endParaRPr lang="fr-FR" sz="1050" dirty="0">
              <a:solidFill>
                <a:srgbClr val="1F4E79"/>
              </a:solidFill>
              <a:latin typeface="Verdana" panose="020B0604030504040204" pitchFamily="34" charset="0"/>
            </a:endParaRPr>
          </a:p>
          <a:p>
            <a:r>
              <a:rPr lang="fr-FR" sz="1050" b="1" u="sng" dirty="0">
                <a:solidFill>
                  <a:srgbClr val="FE9802"/>
                </a:solidFill>
                <a:latin typeface="Verdana" panose="020B0604030504040204" pitchFamily="34" charset="0"/>
              </a:rPr>
              <a:t>Réponse de la Direction :</a:t>
            </a:r>
          </a:p>
          <a:p>
            <a:endParaRPr lang="fr-FR" sz="1050" b="1" u="sng" dirty="0">
              <a:solidFill>
                <a:srgbClr val="FE9802"/>
              </a:solidFill>
              <a:latin typeface="Verdana" panose="020B0604030504040204" pitchFamily="34" charset="0"/>
            </a:endParaRPr>
          </a:p>
          <a:p>
            <a:r>
              <a:rPr lang="fr-FR" sz="1050" dirty="0">
                <a:solidFill>
                  <a:srgbClr val="1F4E79"/>
                </a:solidFill>
                <a:latin typeface="Verdana" panose="020B0604030504040204" pitchFamily="34" charset="0"/>
              </a:rPr>
              <a:t>Par rapport aux PVI, la dotation au premier semestre était de 213 parts : 155 principales et 218 complémentaires. Finalement, ont été allouées 218 parts. Sur les 55 salariés qui étaient éligibles : 16 ont obtenu zéro part, 66 en ont eu une, 62 en ont eu deux, 11 en ont eu trois. </a:t>
            </a:r>
          </a:p>
          <a:p>
            <a:endParaRPr lang="fr-FR" sz="1100" dirty="0">
              <a:solidFill>
                <a:srgbClr val="1F4E79"/>
              </a:solidFill>
              <a:latin typeface="Verdana" panose="020B0604030504040204" pitchFamily="34" charset="0"/>
            </a:endParaRPr>
          </a:p>
        </p:txBody>
      </p:sp>
      <p:sp>
        <p:nvSpPr>
          <p:cNvPr id="6" name="Rectangle 5"/>
          <p:cNvSpPr/>
          <p:nvPr/>
        </p:nvSpPr>
        <p:spPr>
          <a:xfrm>
            <a:off x="2129796" y="17258"/>
            <a:ext cx="5753819" cy="1160318"/>
          </a:xfrm>
          <a:prstGeom prst="rect">
            <a:avLst/>
          </a:prstGeom>
        </p:spPr>
        <p:txBody>
          <a:bodyPr wrap="square">
            <a:spAutoFit/>
          </a:bodyPr>
          <a:lstStyle/>
          <a:p>
            <a:pPr algn="ctr">
              <a:lnSpc>
                <a:spcPct val="90000"/>
              </a:lnSpc>
              <a:spcBef>
                <a:spcPct val="0"/>
              </a:spcBef>
              <a:spcAft>
                <a:spcPts val="600"/>
              </a:spcAft>
            </a:pPr>
            <a:r>
              <a:rPr lang="en-US" sz="1600" b="1" dirty="0" err="1" smtClean="0">
                <a:solidFill>
                  <a:schemeClr val="bg2"/>
                </a:solidFill>
                <a:latin typeface="Calibri"/>
                <a:cs typeface="Calibri"/>
              </a:rPr>
              <a:t>Novembre</a:t>
            </a:r>
            <a:r>
              <a:rPr lang="en-US" sz="1600" b="1" dirty="0" smtClean="0">
                <a:solidFill>
                  <a:schemeClr val="bg2"/>
                </a:solidFill>
                <a:latin typeface="Calibri"/>
                <a:cs typeface="Calibri"/>
              </a:rPr>
              <a:t> </a:t>
            </a:r>
            <a:r>
              <a:rPr lang="en-US" sz="1600" b="1" dirty="0">
                <a:solidFill>
                  <a:schemeClr val="bg2"/>
                </a:solidFill>
                <a:latin typeface="Calibri"/>
                <a:cs typeface="Calibri"/>
              </a:rPr>
              <a:t>2024 - N° </a:t>
            </a:r>
            <a:r>
              <a:rPr lang="en-US" sz="1600" b="1" dirty="0" smtClean="0">
                <a:solidFill>
                  <a:schemeClr val="bg2"/>
                </a:solidFill>
                <a:latin typeface="Calibri"/>
                <a:cs typeface="Calibri"/>
              </a:rPr>
              <a:t>33</a:t>
            </a:r>
            <a:endParaRPr lang="en-US" sz="1600" b="1" dirty="0">
              <a:solidFill>
                <a:schemeClr val="bg2"/>
              </a:solidFill>
              <a:latin typeface="Calibri"/>
              <a:cs typeface="Calibri"/>
            </a:endParaRPr>
          </a:p>
          <a:p>
            <a:pPr algn="ctr">
              <a:lnSpc>
                <a:spcPct val="90000"/>
              </a:lnSpc>
              <a:spcBef>
                <a:spcPct val="0"/>
              </a:spcBef>
              <a:spcAft>
                <a:spcPts val="600"/>
              </a:spcAft>
            </a:pPr>
            <a:endParaRPr lang="fr-FR" sz="1000" b="1" dirty="0">
              <a:solidFill>
                <a:srgbClr val="FF0000"/>
              </a:solidFill>
              <a:latin typeface="Calibri"/>
              <a:cs typeface="Calibri"/>
            </a:endParaRPr>
          </a:p>
          <a:p>
            <a:pPr algn="ctr">
              <a:lnSpc>
                <a:spcPct val="90000"/>
              </a:lnSpc>
              <a:spcBef>
                <a:spcPct val="0"/>
              </a:spcBef>
              <a:spcAft>
                <a:spcPts val="600"/>
              </a:spcAft>
            </a:pPr>
            <a:r>
              <a:rPr lang="fr-FR" sz="2000" b="1" dirty="0">
                <a:solidFill>
                  <a:srgbClr val="FF0000"/>
                </a:solidFill>
                <a:latin typeface="Calibri"/>
                <a:ea typeface="+mj-ea"/>
                <a:cs typeface="Calibri"/>
              </a:rPr>
              <a:t>La publication </a:t>
            </a:r>
            <a:r>
              <a:rPr lang="fr-FR" sz="2000" b="1" dirty="0" smtClean="0">
                <a:solidFill>
                  <a:srgbClr val="FF0000"/>
                </a:solidFill>
                <a:latin typeface="Calibri"/>
                <a:ea typeface="+mj-ea"/>
                <a:cs typeface="Calibri"/>
              </a:rPr>
              <a:t>dédiée EXCLUSIVEMENT </a:t>
            </a:r>
            <a:r>
              <a:rPr lang="fr-FR" sz="2000" b="1" dirty="0">
                <a:solidFill>
                  <a:srgbClr val="FF0000"/>
                </a:solidFill>
                <a:latin typeface="Calibri"/>
                <a:ea typeface="+mj-ea"/>
                <a:cs typeface="Calibri"/>
              </a:rPr>
              <a:t>aux agents publics </a:t>
            </a:r>
            <a:r>
              <a:rPr lang="fr-FR" sz="2000" b="1" dirty="0" smtClean="0">
                <a:solidFill>
                  <a:srgbClr val="FF0000"/>
                </a:solidFill>
                <a:latin typeface="Calibri"/>
                <a:ea typeface="+mj-ea"/>
                <a:cs typeface="Calibri"/>
              </a:rPr>
              <a:t>que seule la FSU Emploi vous </a:t>
            </a:r>
            <a:r>
              <a:rPr lang="fr-FR" sz="2000" b="1" dirty="0">
                <a:solidFill>
                  <a:srgbClr val="FF0000"/>
                </a:solidFill>
                <a:latin typeface="Calibri"/>
                <a:ea typeface="+mj-ea"/>
                <a:cs typeface="Calibri"/>
              </a:rPr>
              <a:t>propose</a:t>
            </a:r>
            <a:r>
              <a:rPr lang="en-US" sz="2000" b="1" dirty="0">
                <a:solidFill>
                  <a:srgbClr val="FF0000"/>
                </a:solidFill>
                <a:latin typeface="Calibri"/>
                <a:ea typeface="+mj-ea"/>
                <a:cs typeface="Calibri"/>
              </a:rPr>
              <a:t> </a:t>
            </a:r>
            <a:endParaRPr lang="fr-FR" sz="2000" b="1" dirty="0">
              <a:solidFill>
                <a:srgbClr val="FF0000"/>
              </a:solidFill>
              <a:latin typeface="Calibri"/>
              <a:ea typeface="+mj-ea"/>
              <a:cs typeface="Calibri"/>
            </a:endParaRPr>
          </a:p>
        </p:txBody>
      </p:sp>
      <p:sp>
        <p:nvSpPr>
          <p:cNvPr id="7" name="ZoneTexte 6"/>
          <p:cNvSpPr txBox="1"/>
          <p:nvPr/>
        </p:nvSpPr>
        <p:spPr>
          <a:xfrm>
            <a:off x="1039005" y="1177576"/>
            <a:ext cx="7935403" cy="307777"/>
          </a:xfrm>
          <a:prstGeom prst="rect">
            <a:avLst/>
          </a:prstGeom>
          <a:noFill/>
        </p:spPr>
        <p:txBody>
          <a:bodyPr wrap="square" rtlCol="0">
            <a:spAutoFit/>
          </a:bodyPr>
          <a:lstStyle/>
          <a:p>
            <a:pPr algn="ctr"/>
            <a:r>
              <a:rPr lang="fr-FR" sz="1400" b="1" dirty="0">
                <a:solidFill>
                  <a:srgbClr val="0070C0"/>
                </a:solidFill>
                <a:latin typeface="Open Sans"/>
              </a:rPr>
              <a:t>Réclamations SNU au CSE et CSEC, vos élus agissent pour les agents publics !</a:t>
            </a:r>
          </a:p>
        </p:txBody>
      </p:sp>
      <p:pic>
        <p:nvPicPr>
          <p:cNvPr id="8" name="image_0" descr="cid:6588fcf8-32af-44b0-98b7-75aa2d363c92"/>
          <p:cNvPicPr/>
          <p:nvPr/>
        </p:nvPicPr>
        <p:blipFill>
          <a:blip r:embed="rId3">
            <a:extLst>
              <a:ext uri="{28A0092B-C50C-407E-A947-70E740481C1C}">
                <a14:useLocalDpi xmlns:a14="http://schemas.microsoft.com/office/drawing/2010/main" val="0"/>
              </a:ext>
            </a:extLst>
          </a:blip>
          <a:srcRect/>
          <a:stretch>
            <a:fillRect/>
          </a:stretch>
        </p:blipFill>
        <p:spPr bwMode="auto">
          <a:xfrm>
            <a:off x="-69440" y="1"/>
            <a:ext cx="1060524" cy="856038"/>
          </a:xfrm>
          <a:prstGeom prst="rect">
            <a:avLst/>
          </a:prstGeom>
          <a:noFill/>
          <a:ln>
            <a:noFill/>
          </a:ln>
        </p:spPr>
      </p:pic>
    </p:spTree>
    <p:extLst>
      <p:ext uri="{BB962C8B-B14F-4D97-AF65-F5344CB8AC3E}">
        <p14:creationId xmlns:p14="http://schemas.microsoft.com/office/powerpoint/2010/main" val="33911274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15">
            <a:extLst>
              <a:ext uri="{FF2B5EF4-FFF2-40B4-BE49-F238E27FC236}">
                <a16:creationId xmlns="" xmlns:a16="http://schemas.microsoft.com/office/drawing/2014/main" id="{1D61B26E-1216-DF44-F9C9-A322CB0F4226}"/>
              </a:ext>
            </a:extLst>
          </p:cNvPr>
          <p:cNvPicPr>
            <a:picLocks noChangeAspect="1"/>
          </p:cNvPicPr>
          <p:nvPr/>
        </p:nvPicPr>
        <p:blipFill>
          <a:blip r:embed="rId2"/>
          <a:stretch>
            <a:fillRect/>
          </a:stretch>
        </p:blipFill>
        <p:spPr>
          <a:xfrm>
            <a:off x="-9526" y="-3633"/>
            <a:ext cx="1000610" cy="859672"/>
          </a:xfrm>
          <a:prstGeom prst="rect">
            <a:avLst/>
          </a:prstGeom>
        </p:spPr>
      </p:pic>
      <p:sp>
        <p:nvSpPr>
          <p:cNvPr id="26" name="Légende : flèche vers la droite 25">
            <a:extLst>
              <a:ext uri="{FF2B5EF4-FFF2-40B4-BE49-F238E27FC236}">
                <a16:creationId xmlns="" xmlns:a16="http://schemas.microsoft.com/office/drawing/2014/main" id="{C4BFE574-2AA5-C167-F926-652320C44505}"/>
              </a:ext>
            </a:extLst>
          </p:cNvPr>
          <p:cNvSpPr/>
          <p:nvPr/>
        </p:nvSpPr>
        <p:spPr>
          <a:xfrm>
            <a:off x="74746" y="946526"/>
            <a:ext cx="852407" cy="5837693"/>
          </a:xfrm>
          <a:prstGeom prst="rightArrowCallout">
            <a:avLst/>
          </a:prstGeom>
          <a:solidFill>
            <a:schemeClr val="bg2"/>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ZoneTexte 27">
            <a:extLst>
              <a:ext uri="{FF2B5EF4-FFF2-40B4-BE49-F238E27FC236}">
                <a16:creationId xmlns="" xmlns:a16="http://schemas.microsoft.com/office/drawing/2014/main" id="{FAB9139E-AE86-FE82-DFC6-9F14E5E8FC43}"/>
              </a:ext>
            </a:extLst>
          </p:cNvPr>
          <p:cNvSpPr txBox="1"/>
          <p:nvPr/>
        </p:nvSpPr>
        <p:spPr>
          <a:xfrm>
            <a:off x="78135" y="943459"/>
            <a:ext cx="470116" cy="59708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800" b="1" dirty="0">
                <a:solidFill>
                  <a:srgbClr val="FFFFFF"/>
                </a:solidFill>
                <a:latin typeface="Calibri"/>
                <a:cs typeface="Calibri"/>
              </a:rPr>
              <a:t>L</a:t>
            </a:r>
            <a:endParaRPr lang="fr-FR" dirty="0">
              <a:solidFill>
                <a:srgbClr val="FFFFFF"/>
              </a:solidFill>
            </a:endParaRPr>
          </a:p>
          <a:p>
            <a:pPr algn="l"/>
            <a:r>
              <a:rPr lang="fr-FR" sz="2800" b="1" dirty="0">
                <a:solidFill>
                  <a:srgbClr val="FFFFFF"/>
                </a:solidFill>
                <a:latin typeface="Calibri"/>
                <a:cs typeface="Calibri"/>
              </a:rPr>
              <a:t>'</a:t>
            </a:r>
            <a:endParaRPr lang="fr-FR" dirty="0">
              <a:solidFill>
                <a:srgbClr val="FFFFFF"/>
              </a:solidFill>
            </a:endParaRPr>
          </a:p>
          <a:p>
            <a:r>
              <a:rPr lang="fr-FR" sz="2800" b="1" dirty="0">
                <a:solidFill>
                  <a:srgbClr val="FFFFFF"/>
                </a:solidFill>
                <a:latin typeface="Calibri"/>
                <a:cs typeface="Arial"/>
              </a:rPr>
              <a:t>EC</a:t>
            </a:r>
          </a:p>
          <a:p>
            <a:r>
              <a:rPr lang="fr-FR" sz="2800" b="1" dirty="0">
                <a:solidFill>
                  <a:srgbClr val="FFFFFF"/>
                </a:solidFill>
                <a:latin typeface="Calibri"/>
                <a:cs typeface="Arial"/>
              </a:rPr>
              <a:t>HO</a:t>
            </a:r>
            <a:endParaRPr lang="fr-FR" dirty="0">
              <a:solidFill>
                <a:srgbClr val="FFFFFF"/>
              </a:solidFill>
              <a:latin typeface="Arial"/>
              <a:cs typeface="Arial"/>
            </a:endParaRPr>
          </a:p>
          <a:p>
            <a:endParaRPr lang="fr-FR" sz="2800" b="1" dirty="0">
              <a:solidFill>
                <a:srgbClr val="FFFFFF"/>
              </a:solidFill>
              <a:latin typeface="Calibri"/>
              <a:cs typeface="Arial"/>
            </a:endParaRPr>
          </a:p>
          <a:p>
            <a:r>
              <a:rPr lang="fr-FR" sz="2800" b="1" dirty="0">
                <a:solidFill>
                  <a:srgbClr val="FFFFFF"/>
                </a:solidFill>
                <a:latin typeface="Calibri"/>
                <a:cs typeface="Arial"/>
              </a:rPr>
              <a:t>P</a:t>
            </a:r>
            <a:endParaRPr lang="fr-FR" dirty="0">
              <a:solidFill>
                <a:srgbClr val="FFFFFF"/>
              </a:solidFill>
              <a:latin typeface="Arial" panose="020B0604020202020204"/>
              <a:cs typeface="Arial"/>
            </a:endParaRPr>
          </a:p>
          <a:p>
            <a:r>
              <a:rPr lang="fr-FR" sz="2800" b="1" dirty="0">
                <a:solidFill>
                  <a:srgbClr val="FFFFFF"/>
                </a:solidFill>
                <a:latin typeface="Calibri"/>
                <a:cs typeface="Arial"/>
              </a:rPr>
              <a:t>U</a:t>
            </a:r>
            <a:endParaRPr lang="fr-FR" dirty="0">
              <a:solidFill>
                <a:srgbClr val="FFFFFF"/>
              </a:solidFill>
              <a:cs typeface="Arial"/>
            </a:endParaRPr>
          </a:p>
          <a:p>
            <a:r>
              <a:rPr lang="fr-FR" sz="2800" b="1" dirty="0">
                <a:solidFill>
                  <a:srgbClr val="FFFFFF"/>
                </a:solidFill>
                <a:latin typeface="Calibri"/>
                <a:cs typeface="Arial"/>
              </a:rPr>
              <a:t>B</a:t>
            </a:r>
            <a:endParaRPr lang="fr-FR" dirty="0">
              <a:solidFill>
                <a:srgbClr val="FFFFFF"/>
              </a:solidFill>
              <a:latin typeface="Arial"/>
              <a:cs typeface="Arial"/>
            </a:endParaRPr>
          </a:p>
          <a:p>
            <a:r>
              <a:rPr lang="fr-FR" sz="2800" b="1" dirty="0">
                <a:solidFill>
                  <a:srgbClr val="FFFFFF"/>
                </a:solidFill>
                <a:latin typeface="Calibri"/>
                <a:cs typeface="Arial"/>
              </a:rPr>
              <a:t>L</a:t>
            </a:r>
            <a:endParaRPr lang="fr-FR" dirty="0">
              <a:solidFill>
                <a:srgbClr val="FFFFFF"/>
              </a:solidFill>
              <a:latin typeface="Arial"/>
              <a:cs typeface="Arial"/>
            </a:endParaRPr>
          </a:p>
          <a:p>
            <a:r>
              <a:rPr lang="fr-FR" sz="2800" b="1" dirty="0">
                <a:solidFill>
                  <a:srgbClr val="FFFFFF"/>
                </a:solidFill>
                <a:latin typeface="Calibri"/>
                <a:cs typeface="Arial"/>
              </a:rPr>
              <a:t>I</a:t>
            </a:r>
            <a:endParaRPr lang="fr-FR" dirty="0">
              <a:solidFill>
                <a:srgbClr val="FFFFFF"/>
              </a:solidFill>
              <a:cs typeface="Arial"/>
            </a:endParaRPr>
          </a:p>
          <a:p>
            <a:r>
              <a:rPr lang="fr-FR" sz="2800" b="1" dirty="0">
                <a:solidFill>
                  <a:srgbClr val="FFFFFF"/>
                </a:solidFill>
                <a:latin typeface="Calibri"/>
                <a:cs typeface="Arial"/>
              </a:rPr>
              <a:t>C</a:t>
            </a:r>
            <a:endParaRPr lang="fr-FR" dirty="0">
              <a:solidFill>
                <a:srgbClr val="FFFFFF"/>
              </a:solidFill>
              <a:latin typeface="Arial"/>
              <a:cs typeface="Arial"/>
            </a:endParaRPr>
          </a:p>
          <a:p>
            <a:endParaRPr lang="fr-FR" b="1" dirty="0">
              <a:solidFill>
                <a:srgbClr val="FFFFFF"/>
              </a:solidFill>
              <a:cs typeface="Arial"/>
            </a:endParaRPr>
          </a:p>
        </p:txBody>
      </p:sp>
      <p:sp>
        <p:nvSpPr>
          <p:cNvPr id="33" name="ZoneTexte 32">
            <a:extLst>
              <a:ext uri="{FF2B5EF4-FFF2-40B4-BE49-F238E27FC236}">
                <a16:creationId xmlns="" xmlns:a16="http://schemas.microsoft.com/office/drawing/2014/main" id="{CD496BCB-FB6B-E241-CA76-E9BD3AA37AD9}"/>
              </a:ext>
            </a:extLst>
          </p:cNvPr>
          <p:cNvSpPr txBox="1"/>
          <p:nvPr/>
        </p:nvSpPr>
        <p:spPr>
          <a:xfrm>
            <a:off x="1136750" y="5180736"/>
            <a:ext cx="3342812"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1200" b="1" dirty="0">
                <a:solidFill>
                  <a:schemeClr val="bg2"/>
                </a:solidFill>
                <a:latin typeface="Calibri"/>
                <a:cs typeface="Calibri"/>
              </a:rPr>
              <a:t>Coordonnées du Syndicat </a:t>
            </a:r>
            <a:r>
              <a:rPr lang="fr-FR" sz="1200" b="1" smtClean="0">
                <a:solidFill>
                  <a:schemeClr val="bg2"/>
                </a:solidFill>
                <a:latin typeface="Calibri"/>
                <a:cs typeface="Calibri"/>
              </a:rPr>
              <a:t>FSU Emploi HDF </a:t>
            </a:r>
            <a:r>
              <a:rPr lang="fr-FR" sz="1200" b="1" dirty="0" smtClean="0">
                <a:solidFill>
                  <a:schemeClr val="bg2"/>
                </a:solidFill>
                <a:latin typeface="Calibri"/>
                <a:cs typeface="Calibri"/>
              </a:rPr>
              <a:t>:</a:t>
            </a:r>
          </a:p>
          <a:p>
            <a:pPr algn="ctr"/>
            <a:r>
              <a:rPr lang="fr-FR" sz="1200" b="1" u="sng" dirty="0">
                <a:solidFill>
                  <a:schemeClr val="tx2">
                    <a:lumMod val="25000"/>
                  </a:schemeClr>
                </a:solidFill>
                <a:latin typeface="Calibri"/>
                <a:cs typeface="Calibri"/>
              </a:rPr>
              <a:t> </a:t>
            </a:r>
          </a:p>
          <a:p>
            <a:pPr algn="ctr"/>
            <a:r>
              <a:rPr lang="fr-FR" sz="1200" b="1" u="sng" dirty="0">
                <a:solidFill>
                  <a:schemeClr val="tx2">
                    <a:lumMod val="25000"/>
                  </a:schemeClr>
                </a:solidFill>
                <a:latin typeface="Calibri"/>
                <a:cs typeface="Calibri"/>
              </a:rPr>
              <a:t>https://</a:t>
            </a:r>
            <a:r>
              <a:rPr lang="fr-FR" sz="1200" b="1" u="sng" dirty="0" smtClean="0">
                <a:solidFill>
                  <a:schemeClr val="tx2">
                    <a:lumMod val="25000"/>
                  </a:schemeClr>
                </a:solidFill>
                <a:latin typeface="Calibri"/>
                <a:cs typeface="Calibri"/>
              </a:rPr>
              <a:t>www.syndicat.fsu-hdf@francetravail.fr/</a:t>
            </a:r>
            <a:endParaRPr lang="fr-FR" sz="1200" b="1" u="sng" dirty="0">
              <a:solidFill>
                <a:schemeClr val="tx2">
                  <a:lumMod val="25000"/>
                </a:schemeClr>
              </a:solidFill>
              <a:latin typeface="Calibri"/>
              <a:cs typeface="Calibri"/>
            </a:endParaRPr>
          </a:p>
          <a:p>
            <a:pPr algn="ctr"/>
            <a:r>
              <a:rPr lang="fr-FR" sz="1200" b="1" u="sng" dirty="0">
                <a:solidFill>
                  <a:schemeClr val="tx2">
                    <a:lumMod val="25000"/>
                  </a:schemeClr>
                </a:solidFill>
                <a:latin typeface="Calibri"/>
                <a:cs typeface="Calibri"/>
              </a:rPr>
              <a:t>https://www.instagram.com/snu_hdf/</a:t>
            </a:r>
          </a:p>
          <a:p>
            <a:pPr algn="ctr"/>
            <a:r>
              <a:rPr lang="fr-FR" sz="1200" b="1" u="sng" dirty="0">
                <a:solidFill>
                  <a:schemeClr val="tx2">
                    <a:lumMod val="25000"/>
                  </a:schemeClr>
                </a:solidFill>
                <a:latin typeface="Calibri"/>
                <a:cs typeface="Calibri"/>
              </a:rPr>
              <a:t>http://www.facebook.com/public/Snu-Hdf</a:t>
            </a:r>
            <a:endParaRPr lang="fr-FR" sz="1200" b="1" u="sng" dirty="0">
              <a:solidFill>
                <a:schemeClr val="tx2">
                  <a:lumMod val="25000"/>
                </a:schemeClr>
              </a:solidFill>
              <a:latin typeface="Calibri"/>
              <a:cs typeface="Calibri"/>
              <a:hlinkClick r:id="rId3">
                <a:extLst>
                  <a:ext uri="{A12FA001-AC4F-418D-AE19-62706E023703}">
                    <ahyp:hlinkClr xmlns:ahyp="http://schemas.microsoft.com/office/drawing/2018/hyperlinkcolor" xmlns="" xmlns:lc="http://schemas.openxmlformats.org/drawingml/2006/lockedCanvas" val="tx"/>
                  </a:ext>
                </a:extLst>
              </a:hlinkClick>
            </a:endParaRPr>
          </a:p>
          <a:p>
            <a:pPr algn="ctr"/>
            <a:endParaRPr lang="fr-FR" sz="1200" dirty="0">
              <a:solidFill>
                <a:schemeClr val="bg2"/>
              </a:solidFill>
              <a:latin typeface="Calibri"/>
              <a:cs typeface="Calibri"/>
            </a:endParaRPr>
          </a:p>
          <a:p>
            <a:pPr algn="ctr"/>
            <a:r>
              <a:rPr lang="fr-FR" sz="1200" b="1" dirty="0">
                <a:solidFill>
                  <a:schemeClr val="bg2"/>
                </a:solidFill>
                <a:latin typeface="Calibri"/>
                <a:cs typeface="Calibri"/>
              </a:rPr>
              <a:t>  </a:t>
            </a:r>
          </a:p>
        </p:txBody>
      </p:sp>
      <p:sp>
        <p:nvSpPr>
          <p:cNvPr id="3" name="AutoShape 4" descr="Pôle Emploi : rapport d'activité 2010 - Le Blog de Daniel HUE le Crouycien"/>
          <p:cNvSpPr>
            <a:spLocks noChangeAspect="1" noChangeArrowheads="1"/>
          </p:cNvSpPr>
          <p:nvPr/>
        </p:nvSpPr>
        <p:spPr bwMode="auto">
          <a:xfrm>
            <a:off x="155575" y="-144463"/>
            <a:ext cx="304800" cy="52906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 name="ZoneTexte 13">
            <a:extLst>
              <a:ext uri="{FF2B5EF4-FFF2-40B4-BE49-F238E27FC236}">
                <a16:creationId xmlns:a16="http://schemas.microsoft.com/office/drawing/2014/main" xmlns="" id="{CF8005B4-95ED-C94C-8258-3511A4DCA616}"/>
              </a:ext>
            </a:extLst>
          </p:cNvPr>
          <p:cNvSpPr txBox="1"/>
          <p:nvPr/>
        </p:nvSpPr>
        <p:spPr>
          <a:xfrm>
            <a:off x="2035417" y="3657660"/>
            <a:ext cx="6168303" cy="15388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fr-FR" sz="1600" b="1" dirty="0" smtClean="0">
              <a:solidFill>
                <a:schemeClr val="bg1"/>
              </a:solidFill>
              <a:latin typeface="Calibri"/>
              <a:cs typeface="Calibri"/>
            </a:endParaRPr>
          </a:p>
          <a:p>
            <a:endParaRPr lang="fr-FR" sz="1000" b="1" dirty="0">
              <a:solidFill>
                <a:schemeClr val="bg1"/>
              </a:solidFill>
              <a:latin typeface="Calibri"/>
              <a:cs typeface="Calibri"/>
            </a:endParaRPr>
          </a:p>
          <a:p>
            <a:pPr algn="ctr"/>
            <a:endParaRPr lang="fr-FR" sz="1400" b="1" dirty="0" smtClean="0">
              <a:solidFill>
                <a:srgbClr val="FF0000"/>
              </a:solidFill>
              <a:latin typeface="Calibri"/>
              <a:cs typeface="Calibri"/>
            </a:endParaRPr>
          </a:p>
          <a:p>
            <a:pPr algn="ctr"/>
            <a:r>
              <a:rPr lang="fr-FR" b="1" dirty="0" smtClean="0">
                <a:solidFill>
                  <a:srgbClr val="FF0000"/>
                </a:solidFill>
                <a:latin typeface="Calibri"/>
                <a:cs typeface="Calibri"/>
              </a:rPr>
              <a:t>LA FSU EMPLOI </a:t>
            </a:r>
            <a:r>
              <a:rPr lang="fr-FR" b="1" dirty="0">
                <a:solidFill>
                  <a:srgbClr val="FF0000"/>
                </a:solidFill>
                <a:latin typeface="Calibri"/>
                <a:cs typeface="Calibri"/>
              </a:rPr>
              <a:t>NE LÂCHERA JAMAIS LES AGENTS </a:t>
            </a:r>
            <a:r>
              <a:rPr lang="fr-FR" b="1" dirty="0" smtClean="0">
                <a:solidFill>
                  <a:srgbClr val="FF0000"/>
                </a:solidFill>
                <a:latin typeface="Calibri"/>
                <a:cs typeface="Calibri"/>
              </a:rPr>
              <a:t>PUBLICS POUR </a:t>
            </a:r>
            <a:r>
              <a:rPr lang="fr-FR" b="1" dirty="0">
                <a:solidFill>
                  <a:srgbClr val="FF0000"/>
                </a:solidFill>
                <a:latin typeface="Calibri"/>
                <a:cs typeface="Calibri"/>
              </a:rPr>
              <a:t>DEFENDRE NOTRE STATUT, REJOIGNEZ </a:t>
            </a:r>
            <a:r>
              <a:rPr lang="fr-FR" b="1" dirty="0" smtClean="0">
                <a:solidFill>
                  <a:srgbClr val="FF0000"/>
                </a:solidFill>
                <a:latin typeface="Calibri"/>
                <a:cs typeface="Calibri"/>
              </a:rPr>
              <a:t>LA FSU EMPLOI </a:t>
            </a:r>
            <a:r>
              <a:rPr lang="fr-FR" b="1" dirty="0">
                <a:solidFill>
                  <a:srgbClr val="FF0000"/>
                </a:solidFill>
                <a:latin typeface="Calibri"/>
                <a:cs typeface="Calibri"/>
              </a:rPr>
              <a:t>!</a:t>
            </a:r>
          </a:p>
          <a:p>
            <a:pPr algn="ctr"/>
            <a:endParaRPr lang="fr-FR" b="1" dirty="0">
              <a:solidFill>
                <a:srgbClr val="FF0000"/>
              </a:solidFill>
              <a:latin typeface="Calibri"/>
              <a:cs typeface="Calibri"/>
            </a:endParaRPr>
          </a:p>
        </p:txBody>
      </p:sp>
      <p:sp>
        <p:nvSpPr>
          <p:cNvPr id="18" name="ZoneTexte 17">
            <a:extLst>
              <a:ext uri="{FF2B5EF4-FFF2-40B4-BE49-F238E27FC236}">
                <a16:creationId xmlns="" xmlns:a16="http://schemas.microsoft.com/office/drawing/2014/main" id="{50B48245-595D-C964-31BB-6E634024304D}"/>
              </a:ext>
            </a:extLst>
          </p:cNvPr>
          <p:cNvSpPr txBox="1"/>
          <p:nvPr/>
        </p:nvSpPr>
        <p:spPr>
          <a:xfrm>
            <a:off x="1185385" y="120070"/>
            <a:ext cx="8073425" cy="1008908"/>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fontScale="55000" lnSpcReduction="20000"/>
          </a:bodyPr>
          <a:lstStyle/>
          <a:p>
            <a:pPr algn="ctr">
              <a:lnSpc>
                <a:spcPct val="90000"/>
              </a:lnSpc>
              <a:spcBef>
                <a:spcPct val="0"/>
              </a:spcBef>
              <a:spcAft>
                <a:spcPts val="600"/>
              </a:spcAft>
            </a:pPr>
            <a:r>
              <a:rPr lang="en-US" sz="2900" b="1" dirty="0" err="1" smtClean="0">
                <a:solidFill>
                  <a:schemeClr val="bg2"/>
                </a:solidFill>
                <a:latin typeface="Calibri"/>
                <a:ea typeface="+mj-ea"/>
                <a:cs typeface="Calibri"/>
              </a:rPr>
              <a:t>Novembre</a:t>
            </a:r>
            <a:r>
              <a:rPr lang="en-US" sz="2900" b="1" dirty="0" smtClean="0">
                <a:solidFill>
                  <a:schemeClr val="bg2"/>
                </a:solidFill>
                <a:latin typeface="Calibri"/>
                <a:ea typeface="+mj-ea"/>
                <a:cs typeface="Calibri"/>
              </a:rPr>
              <a:t> 2024 </a:t>
            </a:r>
            <a:r>
              <a:rPr lang="en-US" sz="2900" b="1" dirty="0">
                <a:solidFill>
                  <a:schemeClr val="bg2"/>
                </a:solidFill>
                <a:latin typeface="Calibri"/>
                <a:ea typeface="+mj-ea"/>
                <a:cs typeface="Calibri"/>
              </a:rPr>
              <a:t>- </a:t>
            </a:r>
            <a:r>
              <a:rPr lang="en-US" sz="2900" b="1" dirty="0" smtClean="0">
                <a:solidFill>
                  <a:schemeClr val="bg2"/>
                </a:solidFill>
                <a:latin typeface="Calibri"/>
                <a:ea typeface="+mj-ea"/>
                <a:cs typeface="Calibri"/>
              </a:rPr>
              <a:t>N° 33</a:t>
            </a:r>
            <a:endParaRPr lang="en-US" sz="2900" b="1" dirty="0">
              <a:solidFill>
                <a:schemeClr val="bg2"/>
              </a:solidFill>
              <a:latin typeface="Calibri"/>
              <a:ea typeface="+mj-ea"/>
              <a:cs typeface="Calibri"/>
            </a:endParaRPr>
          </a:p>
          <a:p>
            <a:pPr algn="ctr">
              <a:lnSpc>
                <a:spcPct val="90000"/>
              </a:lnSpc>
              <a:spcBef>
                <a:spcPct val="0"/>
              </a:spcBef>
              <a:spcAft>
                <a:spcPts val="600"/>
              </a:spcAft>
            </a:pPr>
            <a:endParaRPr lang="fr-FR" sz="1500" b="1" dirty="0" smtClean="0">
              <a:solidFill>
                <a:srgbClr val="FF0000"/>
              </a:solidFill>
              <a:latin typeface="Calibri"/>
              <a:ea typeface="+mj-ea"/>
              <a:cs typeface="Calibri"/>
            </a:endParaRPr>
          </a:p>
          <a:p>
            <a:pPr algn="ctr">
              <a:lnSpc>
                <a:spcPct val="90000"/>
              </a:lnSpc>
              <a:spcBef>
                <a:spcPct val="0"/>
              </a:spcBef>
              <a:spcAft>
                <a:spcPts val="600"/>
              </a:spcAft>
            </a:pPr>
            <a:r>
              <a:rPr lang="fr-FR" sz="3600" b="1" dirty="0" smtClean="0">
                <a:solidFill>
                  <a:srgbClr val="FF0000"/>
                </a:solidFill>
                <a:latin typeface="Calibri"/>
                <a:ea typeface="+mj-ea"/>
                <a:cs typeface="Calibri"/>
              </a:rPr>
              <a:t>La </a:t>
            </a:r>
            <a:r>
              <a:rPr lang="fr-FR" sz="3600" b="1" dirty="0">
                <a:solidFill>
                  <a:srgbClr val="FF0000"/>
                </a:solidFill>
                <a:latin typeface="Calibri"/>
                <a:ea typeface="+mj-ea"/>
                <a:cs typeface="Calibri"/>
              </a:rPr>
              <a:t>publication </a:t>
            </a:r>
            <a:r>
              <a:rPr lang="fr-FR" sz="3600" b="1" dirty="0" smtClean="0">
                <a:solidFill>
                  <a:srgbClr val="FF0000"/>
                </a:solidFill>
                <a:latin typeface="Calibri"/>
                <a:ea typeface="+mj-ea"/>
                <a:cs typeface="Calibri"/>
              </a:rPr>
              <a:t>dédiée EXCLUSIVEMENT </a:t>
            </a:r>
            <a:r>
              <a:rPr lang="fr-FR" sz="3600" b="1" dirty="0">
                <a:solidFill>
                  <a:srgbClr val="FF0000"/>
                </a:solidFill>
                <a:latin typeface="Calibri"/>
                <a:ea typeface="+mj-ea"/>
                <a:cs typeface="Calibri"/>
              </a:rPr>
              <a:t>aux agents </a:t>
            </a:r>
            <a:r>
              <a:rPr lang="fr-FR" sz="3600" b="1" dirty="0" smtClean="0">
                <a:solidFill>
                  <a:srgbClr val="FF0000"/>
                </a:solidFill>
                <a:latin typeface="Calibri"/>
                <a:ea typeface="+mj-ea"/>
                <a:cs typeface="Calibri"/>
              </a:rPr>
              <a:t>publics </a:t>
            </a:r>
          </a:p>
          <a:p>
            <a:pPr algn="ctr">
              <a:lnSpc>
                <a:spcPct val="90000"/>
              </a:lnSpc>
              <a:spcBef>
                <a:spcPct val="0"/>
              </a:spcBef>
              <a:spcAft>
                <a:spcPts val="600"/>
              </a:spcAft>
            </a:pPr>
            <a:r>
              <a:rPr lang="fr-FR" sz="3600" b="1" dirty="0" smtClean="0">
                <a:solidFill>
                  <a:srgbClr val="FF0000"/>
                </a:solidFill>
                <a:latin typeface="Calibri"/>
                <a:ea typeface="+mj-ea"/>
                <a:cs typeface="Calibri"/>
              </a:rPr>
              <a:t>que seule la FSU Emploi vous propose</a:t>
            </a:r>
            <a:r>
              <a:rPr lang="en-US" sz="3600" b="1" dirty="0">
                <a:solidFill>
                  <a:srgbClr val="FF0000"/>
                </a:solidFill>
                <a:latin typeface="Calibri"/>
                <a:ea typeface="+mj-ea"/>
                <a:cs typeface="Calibri"/>
              </a:rPr>
              <a:t> </a:t>
            </a:r>
            <a:endParaRPr lang="fr-FR" sz="3600" b="1" dirty="0">
              <a:solidFill>
                <a:srgbClr val="FF0000"/>
              </a:solidFill>
              <a:ea typeface="+mj-ea"/>
              <a:cs typeface="Arial"/>
            </a:endParaRPr>
          </a:p>
        </p:txBody>
      </p:sp>
      <p:pic>
        <p:nvPicPr>
          <p:cNvPr id="2050" name="Picture 2" descr="photo_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0216" y="5080196"/>
            <a:ext cx="2130029" cy="1704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photo_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4283" y="5081598"/>
            <a:ext cx="2278105" cy="1704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092366" y="1264840"/>
            <a:ext cx="7893086" cy="830997"/>
          </a:xfrm>
          <a:prstGeom prst="rect">
            <a:avLst/>
          </a:prstGeom>
        </p:spPr>
        <p:txBody>
          <a:bodyPr wrap="square">
            <a:spAutoFit/>
          </a:bodyPr>
          <a:lstStyle/>
          <a:p>
            <a:pPr algn="ctr"/>
            <a:r>
              <a:rPr lang="fr-FR" sz="1600" b="1" dirty="0" smtClean="0">
                <a:solidFill>
                  <a:srgbClr val="0070C0"/>
                </a:solidFill>
                <a:latin typeface="Open Sans"/>
              </a:rPr>
              <a:t>Grève du 5 décembre 2024</a:t>
            </a:r>
          </a:p>
          <a:p>
            <a:pPr algn="ctr"/>
            <a:r>
              <a:rPr lang="fr-FR" sz="1600" b="1" dirty="0">
                <a:solidFill>
                  <a:srgbClr val="0070C0"/>
                </a:solidFill>
                <a:latin typeface="Open Sans"/>
              </a:rPr>
              <a:t>NON aux suppressions de postes à France Travail ! </a:t>
            </a:r>
          </a:p>
          <a:p>
            <a:pPr algn="ctr"/>
            <a:r>
              <a:rPr lang="fr-FR" sz="1600" b="1" dirty="0">
                <a:solidFill>
                  <a:srgbClr val="0070C0"/>
                </a:solidFill>
                <a:latin typeface="Open Sans"/>
              </a:rPr>
              <a:t>Toutes et tous </a:t>
            </a:r>
            <a:r>
              <a:rPr lang="fr-FR" sz="1600" b="1" dirty="0" smtClean="0">
                <a:solidFill>
                  <a:srgbClr val="0070C0"/>
                </a:solidFill>
                <a:latin typeface="Open Sans"/>
              </a:rPr>
              <a:t>concernés</a:t>
            </a:r>
            <a:r>
              <a:rPr lang="fr-FR" sz="1600" b="1" dirty="0">
                <a:solidFill>
                  <a:srgbClr val="0070C0"/>
                </a:solidFill>
                <a:latin typeface="Open Sans"/>
              </a:rPr>
              <a:t>, toutes et tous en grève </a:t>
            </a:r>
            <a:r>
              <a:rPr lang="fr-FR" sz="1600" b="1" dirty="0" smtClean="0">
                <a:solidFill>
                  <a:srgbClr val="0070C0"/>
                </a:solidFill>
                <a:latin typeface="Open Sans"/>
              </a:rPr>
              <a:t>!</a:t>
            </a:r>
            <a:endParaRPr lang="fr-FR" sz="1600" b="1" dirty="0">
              <a:solidFill>
                <a:srgbClr val="0070C0"/>
              </a:solidFill>
              <a:latin typeface="Open Sans"/>
            </a:endParaRPr>
          </a:p>
        </p:txBody>
      </p:sp>
      <p:sp>
        <p:nvSpPr>
          <p:cNvPr id="4" name="Rectangle 3"/>
          <p:cNvSpPr/>
          <p:nvPr/>
        </p:nvSpPr>
        <p:spPr>
          <a:xfrm>
            <a:off x="1185385" y="2322751"/>
            <a:ext cx="7940921" cy="1954381"/>
          </a:xfrm>
          <a:prstGeom prst="rect">
            <a:avLst/>
          </a:prstGeom>
        </p:spPr>
        <p:txBody>
          <a:bodyPr wrap="square">
            <a:spAutoFit/>
          </a:bodyPr>
          <a:lstStyle/>
          <a:p>
            <a:r>
              <a:rPr lang="fr-FR" sz="1100" dirty="0" smtClean="0">
                <a:solidFill>
                  <a:srgbClr val="1F4E79"/>
                </a:solidFill>
                <a:latin typeface="Verdana" panose="020B0604030504040204" pitchFamily="34" charset="0"/>
              </a:rPr>
              <a:t>Le </a:t>
            </a:r>
            <a:r>
              <a:rPr lang="fr-FR" sz="1100" dirty="0">
                <a:solidFill>
                  <a:srgbClr val="1F4E79"/>
                </a:solidFill>
                <a:latin typeface="Verdana" panose="020B0604030504040204" pitchFamily="34" charset="0"/>
              </a:rPr>
              <a:t>Projet de Loi de Finances pour l’année 2025 qui est en discussion en ce moment au Parlement prévoit la suppression de 500 ETPT (Equivalent Temps Plein Travaillé</a:t>
            </a:r>
            <a:r>
              <a:rPr lang="fr-FR" sz="1100" dirty="0" smtClean="0">
                <a:solidFill>
                  <a:srgbClr val="1F4E79"/>
                </a:solidFill>
                <a:latin typeface="Verdana" panose="020B0604030504040204" pitchFamily="34" charset="0"/>
              </a:rPr>
              <a:t>) soit environ 600 postes.</a:t>
            </a:r>
          </a:p>
          <a:p>
            <a:endParaRPr lang="fr-FR" sz="1100" dirty="0" smtClean="0">
              <a:solidFill>
                <a:srgbClr val="1F4E79"/>
              </a:solidFill>
              <a:latin typeface="Verdana" panose="020B0604030504040204" pitchFamily="34" charset="0"/>
            </a:endParaRPr>
          </a:p>
          <a:p>
            <a:r>
              <a:rPr lang="fr-FR" sz="1100" dirty="0" smtClean="0">
                <a:solidFill>
                  <a:srgbClr val="1F4E79"/>
                </a:solidFill>
                <a:latin typeface="Verdana" panose="020B0604030504040204" pitchFamily="34" charset="0"/>
              </a:rPr>
              <a:t>• </a:t>
            </a:r>
            <a:r>
              <a:rPr lang="fr-FR" sz="1100" dirty="0">
                <a:solidFill>
                  <a:srgbClr val="1F4E79"/>
                </a:solidFill>
                <a:latin typeface="Verdana" panose="020B0604030504040204" pitchFamily="34" charset="0"/>
              </a:rPr>
              <a:t>Dire NON à la suppression des postes telle que prévue dans le projet de loi de finances 2025 alors même que la loi Plein Emploi confie à France Travail des missions </a:t>
            </a:r>
            <a:r>
              <a:rPr lang="fr-FR" sz="1100" dirty="0" smtClean="0">
                <a:solidFill>
                  <a:srgbClr val="1F4E79"/>
                </a:solidFill>
                <a:latin typeface="Verdana" panose="020B0604030504040204" pitchFamily="34" charset="0"/>
              </a:rPr>
              <a:t>supplémentaires</a:t>
            </a:r>
          </a:p>
          <a:p>
            <a:endParaRPr lang="fr-FR" sz="1100" dirty="0">
              <a:solidFill>
                <a:srgbClr val="1F4E79"/>
              </a:solidFill>
              <a:latin typeface="Verdana" panose="020B0604030504040204" pitchFamily="34" charset="0"/>
            </a:endParaRPr>
          </a:p>
          <a:p>
            <a:r>
              <a:rPr lang="fr-FR" sz="1100" dirty="0" smtClean="0">
                <a:solidFill>
                  <a:srgbClr val="1F4E79"/>
                </a:solidFill>
                <a:latin typeface="Verdana" panose="020B0604030504040204" pitchFamily="34" charset="0"/>
              </a:rPr>
              <a:t>• </a:t>
            </a:r>
            <a:r>
              <a:rPr lang="fr-FR" sz="1100" dirty="0">
                <a:solidFill>
                  <a:srgbClr val="1F4E79"/>
                </a:solidFill>
                <a:latin typeface="Verdana" panose="020B0604030504040204" pitchFamily="34" charset="0"/>
              </a:rPr>
              <a:t>Dire OUI à un Plan de titularisation pour les collègues en contrat précaire qui le </a:t>
            </a:r>
            <a:r>
              <a:rPr lang="fr-FR" sz="1100" dirty="0" smtClean="0">
                <a:solidFill>
                  <a:srgbClr val="1F4E79"/>
                </a:solidFill>
                <a:latin typeface="Verdana" panose="020B0604030504040204" pitchFamily="34" charset="0"/>
              </a:rPr>
              <a:t>souhaitent</a:t>
            </a:r>
          </a:p>
          <a:p>
            <a:endParaRPr lang="fr-FR" sz="1100" dirty="0">
              <a:solidFill>
                <a:srgbClr val="1F4E79"/>
              </a:solidFill>
              <a:latin typeface="Verdana" panose="020B0604030504040204" pitchFamily="34" charset="0"/>
            </a:endParaRPr>
          </a:p>
          <a:p>
            <a:r>
              <a:rPr lang="fr-FR" sz="1100" dirty="0" smtClean="0">
                <a:solidFill>
                  <a:srgbClr val="1F4E79"/>
                </a:solidFill>
                <a:latin typeface="Verdana" panose="020B0604030504040204" pitchFamily="34" charset="0"/>
              </a:rPr>
              <a:t>• </a:t>
            </a:r>
            <a:r>
              <a:rPr lang="fr-FR" sz="1100" dirty="0">
                <a:solidFill>
                  <a:srgbClr val="1F4E79"/>
                </a:solidFill>
                <a:latin typeface="Verdana" panose="020B0604030504040204" pitchFamily="34" charset="0"/>
              </a:rPr>
              <a:t>Dire NON au recours massif à l’externalisation et à la sous-traitance de nos </a:t>
            </a:r>
            <a:r>
              <a:rPr lang="fr-FR" sz="1100" dirty="0" smtClean="0">
                <a:solidFill>
                  <a:srgbClr val="1F4E79"/>
                </a:solidFill>
                <a:latin typeface="Verdana" panose="020B0604030504040204" pitchFamily="34" charset="0"/>
              </a:rPr>
              <a:t>activités</a:t>
            </a:r>
            <a:endParaRPr lang="fr-FR" sz="1100" dirty="0">
              <a:solidFill>
                <a:srgbClr val="1F4E79"/>
              </a:solidFill>
              <a:latin typeface="Verdana" panose="020B0604030504040204" pitchFamily="34" charset="0"/>
            </a:endParaRPr>
          </a:p>
          <a:p>
            <a:endParaRPr lang="fr-FR" sz="1100" dirty="0" smtClean="0">
              <a:solidFill>
                <a:srgbClr val="1F4E79"/>
              </a:solidFill>
              <a:latin typeface="Verdana" panose="020B0604030504040204" pitchFamily="34" charset="0"/>
            </a:endParaRPr>
          </a:p>
          <a:p>
            <a:r>
              <a:rPr lang="fr-FR" sz="1100" dirty="0" smtClean="0">
                <a:solidFill>
                  <a:srgbClr val="1F4E79"/>
                </a:solidFill>
                <a:latin typeface="Verdana" panose="020B0604030504040204" pitchFamily="34" charset="0"/>
              </a:rPr>
              <a:t>• </a:t>
            </a:r>
            <a:r>
              <a:rPr lang="fr-FR" sz="1100" dirty="0">
                <a:solidFill>
                  <a:srgbClr val="1F4E79"/>
                </a:solidFill>
                <a:latin typeface="Verdana" panose="020B0604030504040204" pitchFamily="34" charset="0"/>
              </a:rPr>
              <a:t>Exiger une revalorisation des salaires et des traitements avec effet rétroactif au 1er janvier </a:t>
            </a:r>
            <a:r>
              <a:rPr lang="fr-FR" sz="1100" dirty="0" smtClean="0">
                <a:solidFill>
                  <a:srgbClr val="1F4E79"/>
                </a:solidFill>
                <a:latin typeface="Verdana" panose="020B0604030504040204" pitchFamily="34" charset="0"/>
              </a:rPr>
              <a:t>2024</a:t>
            </a:r>
            <a:endParaRPr lang="fr-FR" sz="1100" dirty="0">
              <a:solidFill>
                <a:srgbClr val="1F4E79"/>
              </a:solidFill>
              <a:latin typeface="Verdana" panose="020B0604030504040204" pitchFamily="34" charset="0"/>
            </a:endParaRPr>
          </a:p>
        </p:txBody>
      </p:sp>
      <p:pic>
        <p:nvPicPr>
          <p:cNvPr id="13" name="image_0" descr="cid:6588fcf8-32af-44b0-98b7-75aa2d363c92"/>
          <p:cNvPicPr/>
          <p:nvPr/>
        </p:nvPicPr>
        <p:blipFill>
          <a:blip r:embed="rId6">
            <a:extLst>
              <a:ext uri="{28A0092B-C50C-407E-A947-70E740481C1C}">
                <a14:useLocalDpi xmlns:a14="http://schemas.microsoft.com/office/drawing/2010/main" val="0"/>
              </a:ext>
            </a:extLst>
          </a:blip>
          <a:srcRect/>
          <a:stretch>
            <a:fillRect/>
          </a:stretch>
        </p:blipFill>
        <p:spPr bwMode="auto">
          <a:xfrm>
            <a:off x="-69440" y="1"/>
            <a:ext cx="1060524" cy="856038"/>
          </a:xfrm>
          <a:prstGeom prst="rect">
            <a:avLst/>
          </a:prstGeom>
          <a:noFill/>
          <a:ln>
            <a:noFill/>
          </a:ln>
        </p:spPr>
      </p:pic>
    </p:spTree>
    <p:extLst>
      <p:ext uri="{BB962C8B-B14F-4D97-AF65-F5344CB8AC3E}">
        <p14:creationId xmlns:p14="http://schemas.microsoft.com/office/powerpoint/2010/main" val="8011123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121669" y="9953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2" name="ZoneTexte 11">
            <a:extLst>
              <a:ext uri="{FF2B5EF4-FFF2-40B4-BE49-F238E27FC236}">
                <a16:creationId xmlns="" xmlns:a16="http://schemas.microsoft.com/office/drawing/2014/main" id="{50B48245-595D-C964-31BB-6E634024304D}"/>
              </a:ext>
            </a:extLst>
          </p:cNvPr>
          <p:cNvSpPr txBox="1"/>
          <p:nvPr/>
        </p:nvSpPr>
        <p:spPr>
          <a:xfrm>
            <a:off x="1032522" y="277319"/>
            <a:ext cx="8073425" cy="1008908"/>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fontScale="55000" lnSpcReduction="20000"/>
          </a:bodyPr>
          <a:lstStyle/>
          <a:p>
            <a:pPr algn="ctr">
              <a:lnSpc>
                <a:spcPct val="90000"/>
              </a:lnSpc>
              <a:spcBef>
                <a:spcPct val="0"/>
              </a:spcBef>
              <a:spcAft>
                <a:spcPts val="600"/>
              </a:spcAft>
            </a:pPr>
            <a:r>
              <a:rPr lang="en-US" sz="2900" b="1" dirty="0" err="1" smtClean="0">
                <a:solidFill>
                  <a:schemeClr val="bg2"/>
                </a:solidFill>
                <a:latin typeface="Calibri"/>
                <a:ea typeface="+mj-ea"/>
                <a:cs typeface="Calibri"/>
              </a:rPr>
              <a:t>Novembre</a:t>
            </a:r>
            <a:r>
              <a:rPr lang="en-US" sz="2900" b="1" dirty="0" smtClean="0">
                <a:solidFill>
                  <a:schemeClr val="bg2"/>
                </a:solidFill>
                <a:latin typeface="Calibri"/>
                <a:ea typeface="+mj-ea"/>
                <a:cs typeface="Calibri"/>
              </a:rPr>
              <a:t> 2024 </a:t>
            </a:r>
            <a:r>
              <a:rPr lang="en-US" sz="2900" b="1" dirty="0">
                <a:solidFill>
                  <a:schemeClr val="bg2"/>
                </a:solidFill>
                <a:latin typeface="Calibri"/>
                <a:ea typeface="+mj-ea"/>
                <a:cs typeface="Calibri"/>
              </a:rPr>
              <a:t>- </a:t>
            </a:r>
            <a:r>
              <a:rPr lang="en-US" sz="2900" b="1" dirty="0" smtClean="0">
                <a:solidFill>
                  <a:schemeClr val="bg2"/>
                </a:solidFill>
                <a:latin typeface="Calibri"/>
                <a:ea typeface="+mj-ea"/>
                <a:cs typeface="Calibri"/>
              </a:rPr>
              <a:t>N° 33</a:t>
            </a:r>
            <a:endParaRPr lang="en-US" sz="2900" b="1" dirty="0">
              <a:solidFill>
                <a:schemeClr val="bg2"/>
              </a:solidFill>
              <a:latin typeface="Calibri"/>
              <a:ea typeface="+mj-ea"/>
              <a:cs typeface="Calibri"/>
            </a:endParaRPr>
          </a:p>
          <a:p>
            <a:pPr algn="ctr">
              <a:lnSpc>
                <a:spcPct val="90000"/>
              </a:lnSpc>
              <a:spcBef>
                <a:spcPct val="0"/>
              </a:spcBef>
              <a:spcAft>
                <a:spcPts val="600"/>
              </a:spcAft>
            </a:pPr>
            <a:endParaRPr lang="fr-FR" sz="1500" b="1" dirty="0" smtClean="0">
              <a:solidFill>
                <a:srgbClr val="FF0000"/>
              </a:solidFill>
              <a:latin typeface="Calibri"/>
              <a:ea typeface="+mj-ea"/>
              <a:cs typeface="Calibri"/>
            </a:endParaRPr>
          </a:p>
          <a:p>
            <a:pPr algn="ctr">
              <a:lnSpc>
                <a:spcPct val="90000"/>
              </a:lnSpc>
              <a:spcBef>
                <a:spcPct val="0"/>
              </a:spcBef>
              <a:spcAft>
                <a:spcPts val="600"/>
              </a:spcAft>
            </a:pPr>
            <a:r>
              <a:rPr lang="fr-FR" sz="3600" b="1" dirty="0" smtClean="0">
                <a:solidFill>
                  <a:srgbClr val="FF0000"/>
                </a:solidFill>
                <a:latin typeface="Calibri"/>
                <a:ea typeface="+mj-ea"/>
                <a:cs typeface="Calibri"/>
              </a:rPr>
              <a:t>La publication dédiée EXCLUSIVEMENT </a:t>
            </a:r>
            <a:r>
              <a:rPr lang="fr-FR" sz="3600" b="1" dirty="0">
                <a:solidFill>
                  <a:srgbClr val="FF0000"/>
                </a:solidFill>
                <a:latin typeface="Calibri"/>
                <a:ea typeface="+mj-ea"/>
                <a:cs typeface="Calibri"/>
              </a:rPr>
              <a:t>aux agents </a:t>
            </a:r>
            <a:r>
              <a:rPr lang="fr-FR" sz="3600" b="1" dirty="0" smtClean="0">
                <a:solidFill>
                  <a:srgbClr val="FF0000"/>
                </a:solidFill>
                <a:latin typeface="Calibri"/>
                <a:ea typeface="+mj-ea"/>
                <a:cs typeface="Calibri"/>
              </a:rPr>
              <a:t>publics </a:t>
            </a:r>
          </a:p>
          <a:p>
            <a:pPr algn="ctr">
              <a:lnSpc>
                <a:spcPct val="90000"/>
              </a:lnSpc>
              <a:spcBef>
                <a:spcPct val="0"/>
              </a:spcBef>
              <a:spcAft>
                <a:spcPts val="600"/>
              </a:spcAft>
            </a:pPr>
            <a:r>
              <a:rPr lang="fr-FR" sz="3600" b="1" dirty="0" smtClean="0">
                <a:solidFill>
                  <a:srgbClr val="FF0000"/>
                </a:solidFill>
                <a:latin typeface="Calibri"/>
                <a:ea typeface="+mj-ea"/>
                <a:cs typeface="Calibri"/>
              </a:rPr>
              <a:t>que seule la FSU Emploi vous propose</a:t>
            </a:r>
            <a:r>
              <a:rPr lang="en-US" sz="3600" b="1" dirty="0">
                <a:solidFill>
                  <a:srgbClr val="FF0000"/>
                </a:solidFill>
                <a:latin typeface="Calibri"/>
                <a:ea typeface="+mj-ea"/>
                <a:cs typeface="Calibri"/>
              </a:rPr>
              <a:t> </a:t>
            </a:r>
            <a:endParaRPr lang="fr-FR" sz="3600" b="1" dirty="0">
              <a:solidFill>
                <a:srgbClr val="FF0000"/>
              </a:solidFill>
              <a:ea typeface="+mj-ea"/>
              <a:cs typeface="Arial"/>
            </a:endParaRPr>
          </a:p>
        </p:txBody>
      </p:sp>
      <p:pic>
        <p:nvPicPr>
          <p:cNvPr id="14" name="Image 15" descr="Une image contenant texte, clipart&#10;&#10;Description générée automatiquement">
            <a:extLst>
              <a:ext uri="{FF2B5EF4-FFF2-40B4-BE49-F238E27FC236}">
                <a16:creationId xmlns="" xmlns:a16="http://schemas.microsoft.com/office/drawing/2014/main" id="{E6A7AC61-9EA0-DBD7-5CD7-7BABC0447B41}"/>
              </a:ext>
            </a:extLst>
          </p:cNvPr>
          <p:cNvPicPr>
            <a:picLocks noChangeAspect="1"/>
          </p:cNvPicPr>
          <p:nvPr/>
        </p:nvPicPr>
        <p:blipFill>
          <a:blip r:embed="rId2"/>
          <a:stretch>
            <a:fillRect/>
          </a:stretch>
        </p:blipFill>
        <p:spPr>
          <a:xfrm>
            <a:off x="-9526" y="-3633"/>
            <a:ext cx="1000610" cy="859672"/>
          </a:xfrm>
          <a:prstGeom prst="rect">
            <a:avLst/>
          </a:prstGeom>
        </p:spPr>
      </p:pic>
      <p:sp>
        <p:nvSpPr>
          <p:cNvPr id="19" name="Légende : flèche vers la droite 18">
            <a:extLst>
              <a:ext uri="{FF2B5EF4-FFF2-40B4-BE49-F238E27FC236}">
                <a16:creationId xmlns="" xmlns:a16="http://schemas.microsoft.com/office/drawing/2014/main" id="{2F9CC3AA-C78D-A690-9CF8-8C0007D874AC}"/>
              </a:ext>
            </a:extLst>
          </p:cNvPr>
          <p:cNvSpPr/>
          <p:nvPr/>
        </p:nvSpPr>
        <p:spPr>
          <a:xfrm>
            <a:off x="74746" y="946526"/>
            <a:ext cx="852407" cy="5837693"/>
          </a:xfrm>
          <a:prstGeom prst="rightArrowCallout">
            <a:avLst/>
          </a:prstGeom>
          <a:solidFill>
            <a:schemeClr val="bg2"/>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 xmlns:a16="http://schemas.microsoft.com/office/drawing/2014/main" id="{A6FF9045-F578-D3C4-9FBA-B4E710327B1B}"/>
              </a:ext>
            </a:extLst>
          </p:cNvPr>
          <p:cNvSpPr txBox="1"/>
          <p:nvPr/>
        </p:nvSpPr>
        <p:spPr>
          <a:xfrm>
            <a:off x="78135" y="943459"/>
            <a:ext cx="470116" cy="59708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800" b="1" dirty="0">
                <a:solidFill>
                  <a:srgbClr val="FFFFFF"/>
                </a:solidFill>
                <a:latin typeface="Calibri"/>
                <a:cs typeface="Calibri"/>
              </a:rPr>
              <a:t>L</a:t>
            </a:r>
            <a:endParaRPr lang="fr-FR" dirty="0">
              <a:solidFill>
                <a:srgbClr val="FFFFFF"/>
              </a:solidFill>
            </a:endParaRPr>
          </a:p>
          <a:p>
            <a:pPr algn="l"/>
            <a:r>
              <a:rPr lang="fr-FR" sz="2800" b="1" dirty="0">
                <a:solidFill>
                  <a:srgbClr val="FFFFFF"/>
                </a:solidFill>
                <a:latin typeface="Calibri"/>
                <a:cs typeface="Calibri"/>
              </a:rPr>
              <a:t>'</a:t>
            </a:r>
            <a:endParaRPr lang="fr-FR" dirty="0">
              <a:solidFill>
                <a:srgbClr val="FFFFFF"/>
              </a:solidFill>
            </a:endParaRPr>
          </a:p>
          <a:p>
            <a:r>
              <a:rPr lang="fr-FR" sz="2800" b="1" dirty="0">
                <a:solidFill>
                  <a:srgbClr val="FFFFFF"/>
                </a:solidFill>
                <a:latin typeface="Calibri"/>
                <a:cs typeface="Arial"/>
              </a:rPr>
              <a:t>EC</a:t>
            </a:r>
          </a:p>
          <a:p>
            <a:r>
              <a:rPr lang="fr-FR" sz="2800" b="1" dirty="0">
                <a:solidFill>
                  <a:srgbClr val="FFFFFF"/>
                </a:solidFill>
                <a:latin typeface="Calibri"/>
                <a:cs typeface="Arial"/>
              </a:rPr>
              <a:t>HO</a:t>
            </a:r>
            <a:endParaRPr lang="fr-FR" dirty="0">
              <a:solidFill>
                <a:srgbClr val="FFFFFF"/>
              </a:solidFill>
              <a:latin typeface="Arial"/>
              <a:cs typeface="Arial"/>
            </a:endParaRPr>
          </a:p>
          <a:p>
            <a:endParaRPr lang="fr-FR" sz="2800" b="1" dirty="0">
              <a:solidFill>
                <a:srgbClr val="FFFFFF"/>
              </a:solidFill>
              <a:latin typeface="Calibri"/>
              <a:cs typeface="Arial"/>
            </a:endParaRPr>
          </a:p>
          <a:p>
            <a:r>
              <a:rPr lang="fr-FR" sz="2800" b="1" dirty="0">
                <a:solidFill>
                  <a:srgbClr val="FFFFFF"/>
                </a:solidFill>
                <a:latin typeface="Calibri"/>
                <a:cs typeface="Arial"/>
              </a:rPr>
              <a:t>P</a:t>
            </a:r>
            <a:endParaRPr lang="fr-FR" dirty="0">
              <a:solidFill>
                <a:srgbClr val="FFFFFF"/>
              </a:solidFill>
              <a:latin typeface="Arial" panose="020B0604020202020204"/>
              <a:cs typeface="Arial"/>
            </a:endParaRPr>
          </a:p>
          <a:p>
            <a:r>
              <a:rPr lang="fr-FR" sz="2800" b="1" dirty="0">
                <a:solidFill>
                  <a:srgbClr val="FFFFFF"/>
                </a:solidFill>
                <a:latin typeface="Calibri"/>
                <a:cs typeface="Arial"/>
              </a:rPr>
              <a:t>U</a:t>
            </a:r>
            <a:endParaRPr lang="fr-FR" dirty="0">
              <a:solidFill>
                <a:srgbClr val="FFFFFF"/>
              </a:solidFill>
              <a:cs typeface="Arial"/>
            </a:endParaRPr>
          </a:p>
          <a:p>
            <a:r>
              <a:rPr lang="fr-FR" sz="2800" b="1" dirty="0">
                <a:solidFill>
                  <a:srgbClr val="FFFFFF"/>
                </a:solidFill>
                <a:latin typeface="Calibri"/>
                <a:cs typeface="Arial"/>
              </a:rPr>
              <a:t>B</a:t>
            </a:r>
            <a:endParaRPr lang="fr-FR" dirty="0">
              <a:solidFill>
                <a:srgbClr val="FFFFFF"/>
              </a:solidFill>
              <a:latin typeface="Arial"/>
              <a:cs typeface="Arial"/>
            </a:endParaRPr>
          </a:p>
          <a:p>
            <a:r>
              <a:rPr lang="fr-FR" sz="2800" b="1" dirty="0">
                <a:solidFill>
                  <a:srgbClr val="FFFFFF"/>
                </a:solidFill>
                <a:latin typeface="Calibri"/>
                <a:cs typeface="Arial"/>
              </a:rPr>
              <a:t>L</a:t>
            </a:r>
            <a:endParaRPr lang="fr-FR" dirty="0">
              <a:solidFill>
                <a:srgbClr val="FFFFFF"/>
              </a:solidFill>
              <a:latin typeface="Arial"/>
              <a:cs typeface="Arial"/>
            </a:endParaRPr>
          </a:p>
          <a:p>
            <a:r>
              <a:rPr lang="fr-FR" sz="2800" b="1" dirty="0">
                <a:solidFill>
                  <a:srgbClr val="FFFFFF"/>
                </a:solidFill>
                <a:latin typeface="Calibri"/>
                <a:cs typeface="Arial"/>
              </a:rPr>
              <a:t>I</a:t>
            </a:r>
            <a:endParaRPr lang="fr-FR" dirty="0">
              <a:solidFill>
                <a:srgbClr val="FFFFFF"/>
              </a:solidFill>
              <a:cs typeface="Arial"/>
            </a:endParaRPr>
          </a:p>
          <a:p>
            <a:r>
              <a:rPr lang="fr-FR" sz="2800" b="1" dirty="0">
                <a:solidFill>
                  <a:srgbClr val="FFFFFF"/>
                </a:solidFill>
                <a:latin typeface="Calibri"/>
                <a:cs typeface="Arial"/>
              </a:rPr>
              <a:t>C</a:t>
            </a:r>
            <a:endParaRPr lang="fr-FR" dirty="0">
              <a:solidFill>
                <a:srgbClr val="FFFFFF"/>
              </a:solidFill>
              <a:latin typeface="Arial"/>
              <a:cs typeface="Arial"/>
            </a:endParaRPr>
          </a:p>
          <a:p>
            <a:endParaRPr lang="fr-FR" b="1" dirty="0">
              <a:solidFill>
                <a:srgbClr val="FFFFFF"/>
              </a:solidFill>
              <a:cs typeface="Arial"/>
            </a:endParaRPr>
          </a:p>
        </p:txBody>
      </p:sp>
      <p:sp>
        <p:nvSpPr>
          <p:cNvPr id="5" name="Rectangle 4"/>
          <p:cNvSpPr/>
          <p:nvPr/>
        </p:nvSpPr>
        <p:spPr>
          <a:xfrm>
            <a:off x="1209057" y="1500824"/>
            <a:ext cx="7720353" cy="307777"/>
          </a:xfrm>
          <a:prstGeom prst="rect">
            <a:avLst/>
          </a:prstGeom>
        </p:spPr>
        <p:txBody>
          <a:bodyPr wrap="square">
            <a:spAutoFit/>
          </a:bodyPr>
          <a:lstStyle/>
          <a:p>
            <a:pPr algn="ctr" fontAlgn="base"/>
            <a:r>
              <a:rPr lang="fr-FR" sz="1400" b="1" dirty="0">
                <a:solidFill>
                  <a:srgbClr val="0070C0"/>
                </a:solidFill>
                <a:latin typeface="Open Sans"/>
              </a:rPr>
              <a:t>Le Compte Epargne Temps (CET)</a:t>
            </a:r>
          </a:p>
        </p:txBody>
      </p:sp>
      <p:sp>
        <p:nvSpPr>
          <p:cNvPr id="2" name="Rectangle 1"/>
          <p:cNvSpPr/>
          <p:nvPr/>
        </p:nvSpPr>
        <p:spPr>
          <a:xfrm>
            <a:off x="1169558" y="2023198"/>
            <a:ext cx="7799349" cy="4816703"/>
          </a:xfrm>
          <a:prstGeom prst="rect">
            <a:avLst/>
          </a:prstGeom>
        </p:spPr>
        <p:txBody>
          <a:bodyPr wrap="square">
            <a:spAutoFit/>
          </a:bodyPr>
          <a:lstStyle/>
          <a:p>
            <a:endParaRPr lang="fr-FR" sz="1100" dirty="0">
              <a:solidFill>
                <a:srgbClr val="242424"/>
              </a:solidFill>
              <a:latin typeface="Calibri" panose="020F0502020204030204" pitchFamily="34" charset="0"/>
            </a:endParaRPr>
          </a:p>
          <a:p>
            <a:pPr algn="ctr"/>
            <a:r>
              <a:rPr lang="fr-FR" sz="1100" dirty="0" smtClean="0">
                <a:solidFill>
                  <a:srgbClr val="1F497D"/>
                </a:solidFill>
                <a:latin typeface="Verdana" panose="020B0604030504040204" pitchFamily="34" charset="0"/>
              </a:rPr>
              <a:t>Un</a:t>
            </a:r>
            <a:r>
              <a:rPr lang="fr-FR" sz="1100" dirty="0">
                <a:solidFill>
                  <a:srgbClr val="1F497D"/>
                </a:solidFill>
                <a:latin typeface="Verdana" panose="020B0604030504040204" pitchFamily="34" charset="0"/>
              </a:rPr>
              <a:t> </a:t>
            </a:r>
            <a:r>
              <a:rPr lang="fr-FR" sz="1100" dirty="0">
                <a:solidFill>
                  <a:srgbClr val="1F4E79"/>
                </a:solidFill>
                <a:latin typeface="Verdana" panose="020B0604030504040204" pitchFamily="34" charset="0"/>
              </a:rPr>
              <a:t>arrêté du 22 février 2024, applicable aux agents de droit public de France travail, assouplit les modalités d’alimentation du Compte épargne temps (CET), en raison des jeux Olympiques et Paralympiques, </a:t>
            </a:r>
            <a:r>
              <a:rPr lang="fr-FR" sz="1100" b="1" dirty="0">
                <a:solidFill>
                  <a:srgbClr val="1F4E79"/>
                </a:solidFill>
                <a:latin typeface="Verdana" panose="020B0604030504040204" pitchFamily="34" charset="0"/>
              </a:rPr>
              <a:t>pour l’année 2024 uniquement.</a:t>
            </a:r>
            <a:endParaRPr lang="fr-FR" sz="1100" b="1" dirty="0">
              <a:solidFill>
                <a:srgbClr val="242424"/>
              </a:solidFill>
              <a:latin typeface="Calibri" panose="020F0502020204030204" pitchFamily="34" charset="0"/>
            </a:endParaRPr>
          </a:p>
          <a:p>
            <a:pPr algn="ctr"/>
            <a:r>
              <a:rPr lang="fr-FR" sz="1100" b="1" dirty="0">
                <a:solidFill>
                  <a:srgbClr val="1F4E79"/>
                </a:solidFill>
                <a:latin typeface="Verdana" panose="020B0604030504040204" pitchFamily="34" charset="0"/>
              </a:rPr>
              <a:t> </a:t>
            </a:r>
            <a:endParaRPr lang="fr-FR" sz="1100" b="1" dirty="0" smtClean="0">
              <a:solidFill>
                <a:srgbClr val="1F4E79"/>
              </a:solidFill>
              <a:latin typeface="Verdana" panose="020B0604030504040204" pitchFamily="34" charset="0"/>
            </a:endParaRPr>
          </a:p>
          <a:p>
            <a:pPr algn="ctr"/>
            <a:endParaRPr lang="fr-FR" sz="1100" dirty="0">
              <a:solidFill>
                <a:srgbClr val="242424"/>
              </a:solidFill>
              <a:latin typeface="Calibri" panose="020F0502020204030204" pitchFamily="34" charset="0"/>
            </a:endParaRPr>
          </a:p>
          <a:p>
            <a:pPr algn="ctr">
              <a:spcAft>
                <a:spcPts val="1200"/>
              </a:spcAft>
            </a:pPr>
            <a:r>
              <a:rPr lang="fr-FR" sz="1100" b="1" u="sng" dirty="0">
                <a:solidFill>
                  <a:srgbClr val="FF0000"/>
                </a:solidFill>
                <a:latin typeface="Verdana" panose="020B0604030504040204" pitchFamily="34" charset="0"/>
              </a:rPr>
              <a:t>Deux mesures sont </a:t>
            </a:r>
            <a:r>
              <a:rPr lang="fr-FR" sz="1100" b="1" u="sng" dirty="0" smtClean="0">
                <a:solidFill>
                  <a:srgbClr val="FF0000"/>
                </a:solidFill>
                <a:latin typeface="Verdana" panose="020B0604030504040204" pitchFamily="34" charset="0"/>
              </a:rPr>
              <a:t>mises en places </a:t>
            </a:r>
            <a:r>
              <a:rPr lang="fr-FR" sz="1100" b="1" u="sng" dirty="0">
                <a:solidFill>
                  <a:srgbClr val="FF0000"/>
                </a:solidFill>
                <a:latin typeface="Verdana" panose="020B0604030504040204" pitchFamily="34" charset="0"/>
              </a:rPr>
              <a:t>:</a:t>
            </a:r>
            <a:endParaRPr lang="fr-FR" sz="1100" dirty="0">
              <a:solidFill>
                <a:srgbClr val="FF0000"/>
              </a:solidFill>
              <a:latin typeface="Calibri" panose="020F0502020204030204" pitchFamily="34" charset="0"/>
            </a:endParaRPr>
          </a:p>
          <a:p>
            <a:pPr algn="ctr">
              <a:buFont typeface="Arial" panose="020B0604020202020204" pitchFamily="34" charset="0"/>
              <a:buChar char="•"/>
            </a:pPr>
            <a:r>
              <a:rPr lang="fr-FR" sz="1100" dirty="0">
                <a:solidFill>
                  <a:srgbClr val="1F4E79"/>
                </a:solidFill>
                <a:latin typeface="Verdana" panose="020B0604030504040204" pitchFamily="34" charset="0"/>
              </a:rPr>
              <a:t>Au titre de l’année </a:t>
            </a:r>
            <a:r>
              <a:rPr lang="fr-FR" sz="1100" b="1" dirty="0">
                <a:solidFill>
                  <a:srgbClr val="1F4E79"/>
                </a:solidFill>
                <a:latin typeface="Verdana" panose="020B0604030504040204" pitchFamily="34" charset="0"/>
              </a:rPr>
              <a:t>2024</a:t>
            </a:r>
            <a:r>
              <a:rPr lang="fr-FR" sz="1100" dirty="0">
                <a:solidFill>
                  <a:srgbClr val="1F4E79"/>
                </a:solidFill>
                <a:latin typeface="Verdana" panose="020B0604030504040204" pitchFamily="34" charset="0"/>
              </a:rPr>
              <a:t>, lorsque le CET a atteint un seuil de </a:t>
            </a:r>
            <a:r>
              <a:rPr lang="fr-FR" sz="1100" b="1" dirty="0">
                <a:solidFill>
                  <a:srgbClr val="1F4E79"/>
                </a:solidFill>
                <a:latin typeface="Verdana" panose="020B0604030504040204" pitchFamily="34" charset="0"/>
              </a:rPr>
              <a:t>15 jours</a:t>
            </a:r>
            <a:r>
              <a:rPr lang="fr-FR" sz="1100" dirty="0">
                <a:solidFill>
                  <a:srgbClr val="1F4E79"/>
                </a:solidFill>
                <a:latin typeface="Verdana" panose="020B0604030504040204" pitchFamily="34" charset="0"/>
              </a:rPr>
              <a:t>, les agents de droit public pourront augmenter leur épargne </a:t>
            </a:r>
            <a:r>
              <a:rPr lang="fr-FR" sz="1100" b="1" dirty="0">
                <a:solidFill>
                  <a:srgbClr val="1F4E79"/>
                </a:solidFill>
                <a:latin typeface="Verdana" panose="020B0604030504040204" pitchFamily="34" charset="0"/>
              </a:rPr>
              <a:t>de 20 jours au maximum</a:t>
            </a:r>
            <a:r>
              <a:rPr lang="fr-FR" sz="1100" dirty="0">
                <a:solidFill>
                  <a:srgbClr val="1F4E79"/>
                </a:solidFill>
                <a:latin typeface="Verdana" panose="020B0604030504040204" pitchFamily="34" charset="0"/>
              </a:rPr>
              <a:t>, au lieu de </a:t>
            </a:r>
            <a:r>
              <a:rPr lang="fr-FR" sz="1100" b="1" dirty="0">
                <a:solidFill>
                  <a:srgbClr val="1F4E79"/>
                </a:solidFill>
                <a:latin typeface="Verdana" panose="020B0604030504040204" pitchFamily="34" charset="0"/>
              </a:rPr>
              <a:t>10 jours actuellement</a:t>
            </a:r>
            <a:r>
              <a:rPr lang="fr-FR" sz="1100" dirty="0">
                <a:solidFill>
                  <a:srgbClr val="1F4E79"/>
                </a:solidFill>
                <a:latin typeface="Verdana" panose="020B0604030504040204" pitchFamily="34" charset="0"/>
              </a:rPr>
              <a:t>, sans pouvoir dépasser le plafond</a:t>
            </a:r>
            <a:r>
              <a:rPr lang="fr-FR" sz="1100" dirty="0" smtClean="0">
                <a:solidFill>
                  <a:srgbClr val="1F4E79"/>
                </a:solidFill>
                <a:latin typeface="Verdana" panose="020B0604030504040204" pitchFamily="34" charset="0"/>
              </a:rPr>
              <a:t>.</a:t>
            </a:r>
          </a:p>
          <a:p>
            <a:pPr algn="ctr">
              <a:buFont typeface="Arial" panose="020B0604020202020204" pitchFamily="34" charset="0"/>
              <a:buChar char="•"/>
            </a:pPr>
            <a:endParaRPr lang="fr-FR" sz="1100" dirty="0">
              <a:solidFill>
                <a:srgbClr val="1F4E79"/>
              </a:solidFill>
              <a:latin typeface="Calibri" panose="020F0502020204030204" pitchFamily="34" charset="0"/>
            </a:endParaRPr>
          </a:p>
          <a:p>
            <a:pPr algn="ctr">
              <a:buFont typeface="Arial" panose="020B0604020202020204" pitchFamily="34" charset="0"/>
              <a:buChar char="•"/>
            </a:pPr>
            <a:r>
              <a:rPr lang="fr-FR" sz="1100" dirty="0">
                <a:solidFill>
                  <a:srgbClr val="1F4E79"/>
                </a:solidFill>
                <a:latin typeface="Verdana" panose="020B0604030504040204" pitchFamily="34" charset="0"/>
              </a:rPr>
              <a:t>Le plafond de jours dans le CET est fixé en </a:t>
            </a:r>
            <a:r>
              <a:rPr lang="fr-FR" sz="1100" b="1" dirty="0">
                <a:solidFill>
                  <a:srgbClr val="1F4E79"/>
                </a:solidFill>
                <a:latin typeface="Verdana" panose="020B0604030504040204" pitchFamily="34" charset="0"/>
              </a:rPr>
              <a:t>2024</a:t>
            </a:r>
            <a:r>
              <a:rPr lang="fr-FR" sz="1100" dirty="0">
                <a:solidFill>
                  <a:srgbClr val="1F4E79"/>
                </a:solidFill>
                <a:latin typeface="Verdana" panose="020B0604030504040204" pitchFamily="34" charset="0"/>
              </a:rPr>
              <a:t> à </a:t>
            </a:r>
            <a:r>
              <a:rPr lang="fr-FR" sz="1100" b="1" dirty="0">
                <a:solidFill>
                  <a:srgbClr val="1F4E79"/>
                </a:solidFill>
                <a:latin typeface="Verdana" panose="020B0604030504040204" pitchFamily="34" charset="0"/>
              </a:rPr>
              <a:t>70 (au lieu de 60).</a:t>
            </a:r>
            <a:r>
              <a:rPr lang="fr-FR" sz="1100" dirty="0">
                <a:solidFill>
                  <a:srgbClr val="1F4E79"/>
                </a:solidFill>
                <a:latin typeface="Verdana" panose="020B0604030504040204" pitchFamily="34" charset="0"/>
              </a:rPr>
              <a:t> Le plafond global de jours pouvant être maintenus dans un CET au terme de l'année </a:t>
            </a:r>
            <a:r>
              <a:rPr lang="fr-FR" sz="1100" b="1" dirty="0">
                <a:solidFill>
                  <a:srgbClr val="1F4E79"/>
                </a:solidFill>
                <a:latin typeface="Verdana" panose="020B0604030504040204" pitchFamily="34" charset="0"/>
              </a:rPr>
              <a:t>2024 est fixé à 70 jours </a:t>
            </a:r>
            <a:r>
              <a:rPr lang="fr-FR" sz="1100" dirty="0">
                <a:solidFill>
                  <a:srgbClr val="1F4E79"/>
                </a:solidFill>
                <a:latin typeface="Verdana" panose="020B0604030504040204" pitchFamily="34" charset="0"/>
              </a:rPr>
              <a:t>ou, pour l'agent dont le nombre de jours épargnés au terme de l'année </a:t>
            </a:r>
            <a:r>
              <a:rPr lang="fr-FR" sz="1100" b="1" dirty="0">
                <a:solidFill>
                  <a:srgbClr val="1F4E79"/>
                </a:solidFill>
                <a:latin typeface="Verdana" panose="020B0604030504040204" pitchFamily="34" charset="0"/>
              </a:rPr>
              <a:t>2023 excédait 60 jours</a:t>
            </a:r>
            <a:r>
              <a:rPr lang="fr-FR" sz="1100" dirty="0">
                <a:solidFill>
                  <a:srgbClr val="1F4E79"/>
                </a:solidFill>
                <a:latin typeface="Verdana" panose="020B0604030504040204" pitchFamily="34" charset="0"/>
              </a:rPr>
              <a:t>, au nombre de jours épargnés augmenté de dix jours.</a:t>
            </a:r>
            <a:br>
              <a:rPr lang="fr-FR" sz="1100" dirty="0">
                <a:solidFill>
                  <a:srgbClr val="1F4E79"/>
                </a:solidFill>
                <a:latin typeface="Verdana" panose="020B0604030504040204" pitchFamily="34" charset="0"/>
              </a:rPr>
            </a:br>
            <a:r>
              <a:rPr lang="fr-FR" sz="1100" dirty="0">
                <a:solidFill>
                  <a:srgbClr val="1F4E79"/>
                </a:solidFill>
                <a:latin typeface="Verdana" panose="020B0604030504040204" pitchFamily="34" charset="0"/>
              </a:rPr>
              <a:t/>
            </a:r>
            <a:br>
              <a:rPr lang="fr-FR" sz="1100" dirty="0">
                <a:solidFill>
                  <a:srgbClr val="1F4E79"/>
                </a:solidFill>
                <a:latin typeface="Verdana" panose="020B0604030504040204" pitchFamily="34" charset="0"/>
              </a:rPr>
            </a:br>
            <a:r>
              <a:rPr lang="fr-FR" sz="1100" dirty="0">
                <a:solidFill>
                  <a:srgbClr val="1F4E79"/>
                </a:solidFill>
                <a:latin typeface="Verdana" panose="020B0604030504040204" pitchFamily="34" charset="0"/>
              </a:rPr>
              <a:t>Les années suivantes, les jours qui excèdent le seuil de 60 jours pourront être maintenus sur le CET ou être consommés (congés ou indemnisation) mais aucune alimentation ne pourra être réalisée tant que le plafond de 60 jours est atteint.</a:t>
            </a:r>
            <a:br>
              <a:rPr lang="fr-FR" sz="1100" dirty="0">
                <a:solidFill>
                  <a:srgbClr val="1F4E79"/>
                </a:solidFill>
                <a:latin typeface="Verdana" panose="020B0604030504040204" pitchFamily="34" charset="0"/>
              </a:rPr>
            </a:br>
            <a:r>
              <a:rPr lang="fr-FR" sz="1100" dirty="0">
                <a:solidFill>
                  <a:srgbClr val="1F4E79"/>
                </a:solidFill>
                <a:latin typeface="Verdana" panose="020B0604030504040204" pitchFamily="34" charset="0"/>
              </a:rPr>
              <a:t/>
            </a:r>
            <a:br>
              <a:rPr lang="fr-FR" sz="1100" dirty="0">
                <a:solidFill>
                  <a:srgbClr val="1F4E79"/>
                </a:solidFill>
                <a:latin typeface="Verdana" panose="020B0604030504040204" pitchFamily="34" charset="0"/>
              </a:rPr>
            </a:br>
            <a:r>
              <a:rPr lang="fr-FR" sz="1100" dirty="0">
                <a:solidFill>
                  <a:srgbClr val="1F4E79"/>
                </a:solidFill>
                <a:latin typeface="Verdana" panose="020B0604030504040204" pitchFamily="34" charset="0"/>
              </a:rPr>
              <a:t>Exemple : Un agent a un CET de 65 jours au terme de l'année 2024. Les 5 jours qui excèdent le seuil règlementaire de 60 pourront être maintenus dans le CET ou consommés les années suivantes. En revanche, l'agent ne pourra épargner de nouveaux jours dans son CET que lorsque ce compte sera constitué de moins de 60 jours</a:t>
            </a:r>
            <a:r>
              <a:rPr lang="fr-FR" sz="1100" dirty="0" smtClean="0">
                <a:solidFill>
                  <a:srgbClr val="1F4E79"/>
                </a:solidFill>
                <a:latin typeface="Verdana" panose="020B0604030504040204" pitchFamily="34" charset="0"/>
              </a:rPr>
              <a:t>.</a:t>
            </a:r>
          </a:p>
          <a:p>
            <a:pPr algn="ctr">
              <a:buFont typeface="Arial" panose="020B0604020202020204" pitchFamily="34" charset="0"/>
              <a:buChar char="•"/>
            </a:pPr>
            <a:endParaRPr lang="fr-FR" sz="1100" dirty="0" smtClean="0">
              <a:solidFill>
                <a:srgbClr val="1F4E79"/>
              </a:solidFill>
              <a:latin typeface="Verdana" panose="020B0604030504040204" pitchFamily="34" charset="0"/>
            </a:endParaRPr>
          </a:p>
          <a:p>
            <a:pPr algn="ctr"/>
            <a:r>
              <a:rPr lang="fr-FR" sz="1100" dirty="0">
                <a:solidFill>
                  <a:srgbClr val="1F4E79"/>
                </a:solidFill>
                <a:latin typeface="Verdana" panose="020B0604030504040204" pitchFamily="34" charset="0"/>
              </a:rPr>
              <a:t>La capitalisation ou le rachat de jours se fait du 1er au 31 janvier de l’année </a:t>
            </a:r>
            <a:r>
              <a:rPr lang="fr-FR" sz="1100" dirty="0" smtClean="0">
                <a:solidFill>
                  <a:srgbClr val="1F4E79"/>
                </a:solidFill>
                <a:latin typeface="Verdana" panose="020B0604030504040204" pitchFamily="34" charset="0"/>
              </a:rPr>
              <a:t>2025.</a:t>
            </a:r>
            <a:endParaRPr lang="fr-FR" sz="1100" dirty="0">
              <a:solidFill>
                <a:srgbClr val="1F497D"/>
              </a:solidFill>
              <a:latin typeface="Calibri" panose="020F0502020204030204" pitchFamily="34" charset="0"/>
            </a:endParaRPr>
          </a:p>
          <a:p>
            <a:pPr algn="ctr"/>
            <a:endParaRPr lang="fr-FR" sz="1100" dirty="0">
              <a:solidFill>
                <a:srgbClr val="242424"/>
              </a:solidFill>
              <a:latin typeface="Calibri" panose="020F0502020204030204" pitchFamily="34" charset="0"/>
            </a:endParaRPr>
          </a:p>
        </p:txBody>
      </p:sp>
      <p:pic>
        <p:nvPicPr>
          <p:cNvPr id="9" name="image_0" descr="cid:6588fcf8-32af-44b0-98b7-75aa2d363c92"/>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91084" cy="856038"/>
          </a:xfrm>
          <a:prstGeom prst="rect">
            <a:avLst/>
          </a:prstGeom>
          <a:noFill/>
          <a:ln>
            <a:noFill/>
          </a:ln>
        </p:spPr>
      </p:pic>
    </p:spTree>
    <p:extLst>
      <p:ext uri="{BB962C8B-B14F-4D97-AF65-F5344CB8AC3E}">
        <p14:creationId xmlns:p14="http://schemas.microsoft.com/office/powerpoint/2010/main" val="3849470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121669" y="9953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2" name="ZoneTexte 11">
            <a:extLst>
              <a:ext uri="{FF2B5EF4-FFF2-40B4-BE49-F238E27FC236}">
                <a16:creationId xmlns="" xmlns:a16="http://schemas.microsoft.com/office/drawing/2014/main" id="{50B48245-595D-C964-31BB-6E634024304D}"/>
              </a:ext>
            </a:extLst>
          </p:cNvPr>
          <p:cNvSpPr txBox="1"/>
          <p:nvPr/>
        </p:nvSpPr>
        <p:spPr>
          <a:xfrm>
            <a:off x="1070575" y="-3633"/>
            <a:ext cx="8073425" cy="1008908"/>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fontScale="55000" lnSpcReduction="20000"/>
          </a:bodyPr>
          <a:lstStyle/>
          <a:p>
            <a:pPr algn="ctr">
              <a:lnSpc>
                <a:spcPct val="90000"/>
              </a:lnSpc>
              <a:spcBef>
                <a:spcPct val="0"/>
              </a:spcBef>
              <a:spcAft>
                <a:spcPts val="600"/>
              </a:spcAft>
            </a:pPr>
            <a:r>
              <a:rPr lang="en-US" sz="2900" b="1" dirty="0" err="1" smtClean="0">
                <a:solidFill>
                  <a:schemeClr val="bg2"/>
                </a:solidFill>
                <a:latin typeface="Calibri"/>
                <a:ea typeface="+mj-ea"/>
                <a:cs typeface="Calibri"/>
              </a:rPr>
              <a:t>Novembre</a:t>
            </a:r>
            <a:r>
              <a:rPr lang="en-US" sz="2900" b="1" dirty="0" smtClean="0">
                <a:solidFill>
                  <a:schemeClr val="bg2"/>
                </a:solidFill>
                <a:latin typeface="Calibri"/>
                <a:ea typeface="+mj-ea"/>
                <a:cs typeface="Calibri"/>
              </a:rPr>
              <a:t> 2024 </a:t>
            </a:r>
            <a:r>
              <a:rPr lang="en-US" sz="2900" b="1" dirty="0">
                <a:solidFill>
                  <a:schemeClr val="bg2"/>
                </a:solidFill>
                <a:latin typeface="Calibri"/>
                <a:ea typeface="+mj-ea"/>
                <a:cs typeface="Calibri"/>
              </a:rPr>
              <a:t>- </a:t>
            </a:r>
            <a:r>
              <a:rPr lang="en-US" sz="2900" b="1" dirty="0" smtClean="0">
                <a:solidFill>
                  <a:schemeClr val="bg2"/>
                </a:solidFill>
                <a:latin typeface="Calibri"/>
                <a:ea typeface="+mj-ea"/>
                <a:cs typeface="Calibri"/>
              </a:rPr>
              <a:t>N° 33</a:t>
            </a:r>
            <a:endParaRPr lang="en-US" sz="2900" b="1" dirty="0">
              <a:solidFill>
                <a:schemeClr val="bg2"/>
              </a:solidFill>
              <a:latin typeface="Calibri"/>
              <a:ea typeface="+mj-ea"/>
              <a:cs typeface="Calibri"/>
            </a:endParaRPr>
          </a:p>
          <a:p>
            <a:pPr algn="ctr">
              <a:lnSpc>
                <a:spcPct val="90000"/>
              </a:lnSpc>
              <a:spcBef>
                <a:spcPct val="0"/>
              </a:spcBef>
              <a:spcAft>
                <a:spcPts val="600"/>
              </a:spcAft>
            </a:pPr>
            <a:endParaRPr lang="fr-FR" sz="1500" b="1" dirty="0" smtClean="0">
              <a:solidFill>
                <a:srgbClr val="FF0000"/>
              </a:solidFill>
              <a:latin typeface="Calibri"/>
              <a:ea typeface="+mj-ea"/>
              <a:cs typeface="Calibri"/>
            </a:endParaRPr>
          </a:p>
          <a:p>
            <a:pPr algn="ctr">
              <a:lnSpc>
                <a:spcPct val="90000"/>
              </a:lnSpc>
              <a:spcBef>
                <a:spcPct val="0"/>
              </a:spcBef>
              <a:spcAft>
                <a:spcPts val="600"/>
              </a:spcAft>
            </a:pPr>
            <a:r>
              <a:rPr lang="fr-FR" sz="3600" b="1" dirty="0" smtClean="0">
                <a:solidFill>
                  <a:srgbClr val="FF0000"/>
                </a:solidFill>
                <a:latin typeface="Calibri"/>
                <a:ea typeface="+mj-ea"/>
                <a:cs typeface="Calibri"/>
              </a:rPr>
              <a:t>La </a:t>
            </a:r>
            <a:r>
              <a:rPr lang="fr-FR" sz="3600" b="1" dirty="0">
                <a:solidFill>
                  <a:srgbClr val="FF0000"/>
                </a:solidFill>
                <a:latin typeface="Calibri"/>
                <a:ea typeface="+mj-ea"/>
                <a:cs typeface="Calibri"/>
              </a:rPr>
              <a:t>publication </a:t>
            </a:r>
            <a:r>
              <a:rPr lang="fr-FR" sz="3600" b="1" dirty="0" smtClean="0">
                <a:solidFill>
                  <a:srgbClr val="FF0000"/>
                </a:solidFill>
                <a:latin typeface="Calibri"/>
                <a:ea typeface="+mj-ea"/>
                <a:cs typeface="Calibri"/>
              </a:rPr>
              <a:t>dédiée EXCLUSIVEMENT </a:t>
            </a:r>
            <a:r>
              <a:rPr lang="fr-FR" sz="3600" b="1" dirty="0">
                <a:solidFill>
                  <a:srgbClr val="FF0000"/>
                </a:solidFill>
                <a:latin typeface="Calibri"/>
                <a:ea typeface="+mj-ea"/>
                <a:cs typeface="Calibri"/>
              </a:rPr>
              <a:t>aux agents </a:t>
            </a:r>
            <a:r>
              <a:rPr lang="fr-FR" sz="3600" b="1" dirty="0" smtClean="0">
                <a:solidFill>
                  <a:srgbClr val="FF0000"/>
                </a:solidFill>
                <a:latin typeface="Calibri"/>
                <a:ea typeface="+mj-ea"/>
                <a:cs typeface="Calibri"/>
              </a:rPr>
              <a:t>publics </a:t>
            </a:r>
          </a:p>
          <a:p>
            <a:pPr algn="ctr">
              <a:lnSpc>
                <a:spcPct val="90000"/>
              </a:lnSpc>
              <a:spcBef>
                <a:spcPct val="0"/>
              </a:spcBef>
              <a:spcAft>
                <a:spcPts val="600"/>
              </a:spcAft>
            </a:pPr>
            <a:r>
              <a:rPr lang="fr-FR" sz="3600" b="1" dirty="0" smtClean="0">
                <a:solidFill>
                  <a:srgbClr val="FF0000"/>
                </a:solidFill>
                <a:latin typeface="Calibri"/>
                <a:ea typeface="+mj-ea"/>
                <a:cs typeface="Calibri"/>
              </a:rPr>
              <a:t>que seule la FSU Emploi vous propose</a:t>
            </a:r>
            <a:r>
              <a:rPr lang="en-US" sz="3600" b="1" dirty="0">
                <a:solidFill>
                  <a:srgbClr val="FF0000"/>
                </a:solidFill>
                <a:latin typeface="Calibri"/>
                <a:ea typeface="+mj-ea"/>
                <a:cs typeface="Calibri"/>
              </a:rPr>
              <a:t> </a:t>
            </a:r>
            <a:endParaRPr lang="fr-FR" sz="3600" b="1" dirty="0">
              <a:solidFill>
                <a:srgbClr val="FF0000"/>
              </a:solidFill>
              <a:ea typeface="+mj-ea"/>
              <a:cs typeface="Arial"/>
            </a:endParaRPr>
          </a:p>
        </p:txBody>
      </p:sp>
      <p:pic>
        <p:nvPicPr>
          <p:cNvPr id="14" name="Image 15" descr="Une image contenant texte, clipart&#10;&#10;Description générée automatiquement">
            <a:extLst>
              <a:ext uri="{FF2B5EF4-FFF2-40B4-BE49-F238E27FC236}">
                <a16:creationId xmlns="" xmlns:a16="http://schemas.microsoft.com/office/drawing/2014/main" id="{E6A7AC61-9EA0-DBD7-5CD7-7BABC0447B41}"/>
              </a:ext>
            </a:extLst>
          </p:cNvPr>
          <p:cNvPicPr>
            <a:picLocks noChangeAspect="1"/>
          </p:cNvPicPr>
          <p:nvPr/>
        </p:nvPicPr>
        <p:blipFill>
          <a:blip r:embed="rId2"/>
          <a:stretch>
            <a:fillRect/>
          </a:stretch>
        </p:blipFill>
        <p:spPr>
          <a:xfrm>
            <a:off x="-9526" y="-3633"/>
            <a:ext cx="1000610" cy="859672"/>
          </a:xfrm>
          <a:prstGeom prst="rect">
            <a:avLst/>
          </a:prstGeom>
        </p:spPr>
      </p:pic>
      <p:sp>
        <p:nvSpPr>
          <p:cNvPr id="19" name="Légende : flèche vers la droite 18">
            <a:extLst>
              <a:ext uri="{FF2B5EF4-FFF2-40B4-BE49-F238E27FC236}">
                <a16:creationId xmlns="" xmlns:a16="http://schemas.microsoft.com/office/drawing/2014/main" id="{2F9CC3AA-C78D-A690-9CF8-8C0007D874AC}"/>
              </a:ext>
            </a:extLst>
          </p:cNvPr>
          <p:cNvSpPr/>
          <p:nvPr/>
        </p:nvSpPr>
        <p:spPr>
          <a:xfrm>
            <a:off x="74746" y="946526"/>
            <a:ext cx="852407" cy="5837693"/>
          </a:xfrm>
          <a:prstGeom prst="rightArrowCallout">
            <a:avLst/>
          </a:prstGeom>
          <a:solidFill>
            <a:schemeClr val="bg2"/>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 xmlns:a16="http://schemas.microsoft.com/office/drawing/2014/main" id="{A6FF9045-F578-D3C4-9FBA-B4E710327B1B}"/>
              </a:ext>
            </a:extLst>
          </p:cNvPr>
          <p:cNvSpPr txBox="1"/>
          <p:nvPr/>
        </p:nvSpPr>
        <p:spPr>
          <a:xfrm>
            <a:off x="78135" y="943459"/>
            <a:ext cx="470116" cy="59708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800" b="1" dirty="0">
                <a:solidFill>
                  <a:srgbClr val="FFFFFF"/>
                </a:solidFill>
                <a:latin typeface="Calibri"/>
                <a:cs typeface="Calibri"/>
              </a:rPr>
              <a:t>L</a:t>
            </a:r>
            <a:endParaRPr lang="fr-FR" dirty="0">
              <a:solidFill>
                <a:srgbClr val="FFFFFF"/>
              </a:solidFill>
            </a:endParaRPr>
          </a:p>
          <a:p>
            <a:pPr algn="l"/>
            <a:r>
              <a:rPr lang="fr-FR" sz="2800" b="1" dirty="0">
                <a:solidFill>
                  <a:srgbClr val="FFFFFF"/>
                </a:solidFill>
                <a:latin typeface="Calibri"/>
                <a:cs typeface="Calibri"/>
              </a:rPr>
              <a:t>'</a:t>
            </a:r>
            <a:endParaRPr lang="fr-FR" dirty="0">
              <a:solidFill>
                <a:srgbClr val="FFFFFF"/>
              </a:solidFill>
            </a:endParaRPr>
          </a:p>
          <a:p>
            <a:r>
              <a:rPr lang="fr-FR" sz="2800" b="1" dirty="0">
                <a:solidFill>
                  <a:srgbClr val="FFFFFF"/>
                </a:solidFill>
                <a:latin typeface="Calibri"/>
                <a:cs typeface="Arial"/>
              </a:rPr>
              <a:t>EC</a:t>
            </a:r>
          </a:p>
          <a:p>
            <a:r>
              <a:rPr lang="fr-FR" sz="2800" b="1" dirty="0">
                <a:solidFill>
                  <a:srgbClr val="FFFFFF"/>
                </a:solidFill>
                <a:latin typeface="Calibri"/>
                <a:cs typeface="Arial"/>
              </a:rPr>
              <a:t>HO</a:t>
            </a:r>
            <a:endParaRPr lang="fr-FR" dirty="0">
              <a:solidFill>
                <a:srgbClr val="FFFFFF"/>
              </a:solidFill>
              <a:latin typeface="Arial"/>
              <a:cs typeface="Arial"/>
            </a:endParaRPr>
          </a:p>
          <a:p>
            <a:endParaRPr lang="fr-FR" sz="2800" b="1" dirty="0">
              <a:solidFill>
                <a:srgbClr val="FFFFFF"/>
              </a:solidFill>
              <a:latin typeface="Calibri"/>
              <a:cs typeface="Arial"/>
            </a:endParaRPr>
          </a:p>
          <a:p>
            <a:r>
              <a:rPr lang="fr-FR" sz="2800" b="1" dirty="0">
                <a:solidFill>
                  <a:srgbClr val="FFFFFF"/>
                </a:solidFill>
                <a:latin typeface="Calibri"/>
                <a:cs typeface="Arial"/>
              </a:rPr>
              <a:t>P</a:t>
            </a:r>
            <a:endParaRPr lang="fr-FR" dirty="0">
              <a:solidFill>
                <a:srgbClr val="FFFFFF"/>
              </a:solidFill>
              <a:latin typeface="Arial" panose="020B0604020202020204"/>
              <a:cs typeface="Arial"/>
            </a:endParaRPr>
          </a:p>
          <a:p>
            <a:r>
              <a:rPr lang="fr-FR" sz="2800" b="1" dirty="0">
                <a:solidFill>
                  <a:srgbClr val="FFFFFF"/>
                </a:solidFill>
                <a:latin typeface="Calibri"/>
                <a:cs typeface="Arial"/>
              </a:rPr>
              <a:t>U</a:t>
            </a:r>
            <a:endParaRPr lang="fr-FR" dirty="0">
              <a:solidFill>
                <a:srgbClr val="FFFFFF"/>
              </a:solidFill>
              <a:cs typeface="Arial"/>
            </a:endParaRPr>
          </a:p>
          <a:p>
            <a:r>
              <a:rPr lang="fr-FR" sz="2800" b="1" dirty="0">
                <a:solidFill>
                  <a:srgbClr val="FFFFFF"/>
                </a:solidFill>
                <a:latin typeface="Calibri"/>
                <a:cs typeface="Arial"/>
              </a:rPr>
              <a:t>B</a:t>
            </a:r>
            <a:endParaRPr lang="fr-FR" dirty="0">
              <a:solidFill>
                <a:srgbClr val="FFFFFF"/>
              </a:solidFill>
              <a:latin typeface="Arial"/>
              <a:cs typeface="Arial"/>
            </a:endParaRPr>
          </a:p>
          <a:p>
            <a:r>
              <a:rPr lang="fr-FR" sz="2800" b="1" dirty="0">
                <a:solidFill>
                  <a:srgbClr val="FFFFFF"/>
                </a:solidFill>
                <a:latin typeface="Calibri"/>
                <a:cs typeface="Arial"/>
              </a:rPr>
              <a:t>L</a:t>
            </a:r>
            <a:endParaRPr lang="fr-FR" dirty="0">
              <a:solidFill>
                <a:srgbClr val="FFFFFF"/>
              </a:solidFill>
              <a:latin typeface="Arial"/>
              <a:cs typeface="Arial"/>
            </a:endParaRPr>
          </a:p>
          <a:p>
            <a:r>
              <a:rPr lang="fr-FR" sz="2800" b="1" dirty="0">
                <a:solidFill>
                  <a:srgbClr val="FFFFFF"/>
                </a:solidFill>
                <a:latin typeface="Calibri"/>
                <a:cs typeface="Arial"/>
              </a:rPr>
              <a:t>I</a:t>
            </a:r>
            <a:endParaRPr lang="fr-FR" dirty="0">
              <a:solidFill>
                <a:srgbClr val="FFFFFF"/>
              </a:solidFill>
              <a:cs typeface="Arial"/>
            </a:endParaRPr>
          </a:p>
          <a:p>
            <a:r>
              <a:rPr lang="fr-FR" sz="2800" b="1" dirty="0">
                <a:solidFill>
                  <a:srgbClr val="FFFFFF"/>
                </a:solidFill>
                <a:latin typeface="Calibri"/>
                <a:cs typeface="Arial"/>
              </a:rPr>
              <a:t>C</a:t>
            </a:r>
            <a:endParaRPr lang="fr-FR" dirty="0">
              <a:solidFill>
                <a:srgbClr val="FFFFFF"/>
              </a:solidFill>
              <a:latin typeface="Arial"/>
              <a:cs typeface="Arial"/>
            </a:endParaRPr>
          </a:p>
          <a:p>
            <a:endParaRPr lang="fr-FR" b="1" dirty="0">
              <a:solidFill>
                <a:srgbClr val="FFFFFF"/>
              </a:solidFill>
              <a:cs typeface="Arial"/>
            </a:endParaRPr>
          </a:p>
        </p:txBody>
      </p:sp>
      <p:sp>
        <p:nvSpPr>
          <p:cNvPr id="5" name="Rectangle 4"/>
          <p:cNvSpPr/>
          <p:nvPr/>
        </p:nvSpPr>
        <p:spPr>
          <a:xfrm>
            <a:off x="1307908" y="959409"/>
            <a:ext cx="7720353" cy="954107"/>
          </a:xfrm>
          <a:prstGeom prst="rect">
            <a:avLst/>
          </a:prstGeom>
        </p:spPr>
        <p:txBody>
          <a:bodyPr wrap="square">
            <a:spAutoFit/>
          </a:bodyPr>
          <a:lstStyle/>
          <a:p>
            <a:pPr algn="ctr" fontAlgn="base"/>
            <a:r>
              <a:rPr lang="fr-FR" sz="1400" b="1" dirty="0">
                <a:solidFill>
                  <a:srgbClr val="0070C0"/>
                </a:solidFill>
                <a:latin typeface="Open Sans"/>
              </a:rPr>
              <a:t>Campagne 2024 </a:t>
            </a:r>
            <a:r>
              <a:rPr lang="fr-FR" sz="1400" b="1" dirty="0" smtClean="0">
                <a:solidFill>
                  <a:srgbClr val="0070C0"/>
                </a:solidFill>
                <a:latin typeface="Open Sans"/>
              </a:rPr>
              <a:t>Avantages de Carrière</a:t>
            </a:r>
          </a:p>
          <a:p>
            <a:pPr algn="ctr" fontAlgn="base"/>
            <a:r>
              <a:rPr lang="fr-FR" sz="1400" b="1" dirty="0" smtClean="0">
                <a:solidFill>
                  <a:srgbClr val="0070C0"/>
                </a:solidFill>
                <a:latin typeface="Open Sans"/>
              </a:rPr>
              <a:t>Du 4 Novembre 2024 au 10 Janvier 2025</a:t>
            </a:r>
            <a:endParaRPr lang="fr-FR" sz="1400" b="1" dirty="0">
              <a:solidFill>
                <a:srgbClr val="0070C0"/>
              </a:solidFill>
              <a:latin typeface="Open Sans"/>
            </a:endParaRPr>
          </a:p>
          <a:p>
            <a:pPr algn="ctr" fontAlgn="base"/>
            <a:endParaRPr lang="fr-FR" sz="1400" dirty="0">
              <a:solidFill>
                <a:srgbClr val="666666"/>
              </a:solidFill>
              <a:latin typeface="Open Sans"/>
            </a:endParaRPr>
          </a:p>
          <a:p>
            <a:pPr fontAlgn="base">
              <a:buFont typeface="Arial" panose="020B0604020202020204" pitchFamily="34" charset="0"/>
              <a:buChar char="•"/>
            </a:pPr>
            <a:endParaRPr lang="fr-FR" sz="1400" dirty="0">
              <a:solidFill>
                <a:srgbClr val="666666"/>
              </a:solidFill>
              <a:latin typeface="Open Sans"/>
            </a:endParaRPr>
          </a:p>
        </p:txBody>
      </p:sp>
      <p:sp>
        <p:nvSpPr>
          <p:cNvPr id="3" name="Rectangle 2"/>
          <p:cNvSpPr/>
          <p:nvPr/>
        </p:nvSpPr>
        <p:spPr>
          <a:xfrm>
            <a:off x="1307908" y="1485067"/>
            <a:ext cx="7387518" cy="6093976"/>
          </a:xfrm>
          <a:prstGeom prst="rect">
            <a:avLst/>
          </a:prstGeom>
        </p:spPr>
        <p:txBody>
          <a:bodyPr wrap="square">
            <a:spAutoFit/>
          </a:bodyPr>
          <a:lstStyle/>
          <a:p>
            <a:pPr algn="ctr"/>
            <a:r>
              <a:rPr lang="fr-FR" sz="1600" dirty="0" smtClean="0">
                <a:solidFill>
                  <a:srgbClr val="000000"/>
                </a:solidFill>
                <a:latin typeface="Gadugi" panose="020B0502040204020203" pitchFamily="34" charset="0"/>
              </a:rPr>
              <a:t> </a:t>
            </a:r>
            <a:r>
              <a:rPr lang="fr-FR" sz="1100" dirty="0">
                <a:solidFill>
                  <a:srgbClr val="1F4E79"/>
                </a:solidFill>
                <a:latin typeface="Verdana" panose="020B0604030504040204" pitchFamily="34" charset="0"/>
              </a:rPr>
              <a:t>L’instruction n°2024-20 du 4 juillet 2024 définit les principes de mise en œuvre de la campagne de promotions et avantages de carrières 2024-2025. Elle est complétée par l’instruction n°2024-29 du 17 octobre 2024</a:t>
            </a:r>
          </a:p>
          <a:p>
            <a:pPr fontAlgn="base"/>
            <a:endParaRPr lang="fr-FR" sz="1100" dirty="0">
              <a:solidFill>
                <a:srgbClr val="1F4E79"/>
              </a:solidFill>
              <a:latin typeface="Verdana" panose="020B0604030504040204" pitchFamily="34" charset="0"/>
            </a:endParaRPr>
          </a:p>
          <a:p>
            <a:pPr algn="ctr" fontAlgn="base"/>
            <a:r>
              <a:rPr lang="fr-FR" sz="1100" b="1" u="sng" dirty="0" smtClean="0">
                <a:solidFill>
                  <a:srgbClr val="1F4E79"/>
                </a:solidFill>
                <a:latin typeface="Verdana" panose="020B0604030504040204" pitchFamily="34" charset="0"/>
              </a:rPr>
              <a:t>C’est </a:t>
            </a:r>
            <a:r>
              <a:rPr lang="fr-FR" sz="1100" b="1" u="sng" dirty="0">
                <a:solidFill>
                  <a:srgbClr val="1F4E79"/>
                </a:solidFill>
                <a:latin typeface="Verdana" panose="020B0604030504040204" pitchFamily="34" charset="0"/>
              </a:rPr>
              <a:t>quoi les Opérations de Carrière des Agents de Droit Public </a:t>
            </a:r>
            <a:r>
              <a:rPr lang="fr-FR" sz="1100" b="1" u="sng" dirty="0" smtClean="0">
                <a:solidFill>
                  <a:srgbClr val="1F4E79"/>
                </a:solidFill>
                <a:latin typeface="Verdana" panose="020B0604030504040204" pitchFamily="34" charset="0"/>
              </a:rPr>
              <a:t>?</a:t>
            </a:r>
          </a:p>
          <a:p>
            <a:pPr fontAlgn="base"/>
            <a:endParaRPr lang="fr-FR" sz="1100" dirty="0" smtClean="0">
              <a:solidFill>
                <a:srgbClr val="1F4E79"/>
              </a:solidFill>
              <a:latin typeface="Verdana" panose="020B0604030504040204" pitchFamily="34" charset="0"/>
            </a:endParaRPr>
          </a:p>
          <a:p>
            <a:pPr fontAlgn="base"/>
            <a:r>
              <a:rPr lang="fr-FR" sz="1100" dirty="0" smtClean="0">
                <a:solidFill>
                  <a:srgbClr val="1F4E79"/>
                </a:solidFill>
                <a:latin typeface="Verdana" panose="020B0604030504040204" pitchFamily="34" charset="0"/>
              </a:rPr>
              <a:t>Chaque année, </a:t>
            </a:r>
            <a:r>
              <a:rPr lang="fr-FR" sz="1100" dirty="0">
                <a:solidFill>
                  <a:srgbClr val="1F4E79"/>
                </a:solidFill>
                <a:latin typeface="Verdana" panose="020B0604030504040204" pitchFamily="34" charset="0"/>
              </a:rPr>
              <a:t>la Direction met en œuvre pour les Agents de Droit Public de </a:t>
            </a:r>
            <a:r>
              <a:rPr lang="fr-FR" sz="1100" dirty="0" smtClean="0">
                <a:solidFill>
                  <a:srgbClr val="1F4E79"/>
                </a:solidFill>
                <a:latin typeface="Verdana" panose="020B0604030504040204" pitchFamily="34" charset="0"/>
              </a:rPr>
              <a:t>France Travail </a:t>
            </a:r>
            <a:r>
              <a:rPr lang="fr-FR" sz="1100" dirty="0">
                <a:solidFill>
                  <a:srgbClr val="1F4E79"/>
                </a:solidFill>
                <a:latin typeface="Verdana" panose="020B0604030504040204" pitchFamily="34" charset="0"/>
              </a:rPr>
              <a:t>une campagne dite </a:t>
            </a:r>
            <a:r>
              <a:rPr lang="fr-FR" sz="1100" dirty="0" smtClean="0">
                <a:solidFill>
                  <a:srgbClr val="1F4E79"/>
                </a:solidFill>
                <a:latin typeface="Verdana" panose="020B0604030504040204" pitchFamily="34" charset="0"/>
              </a:rPr>
              <a:t>d’avantage </a:t>
            </a:r>
            <a:r>
              <a:rPr lang="fr-FR" sz="1100" dirty="0">
                <a:solidFill>
                  <a:srgbClr val="1F4E79"/>
                </a:solidFill>
                <a:latin typeface="Verdana" panose="020B0604030504040204" pitchFamily="34" charset="0"/>
              </a:rPr>
              <a:t>de carrière par le biais d’Avancements Accélérés et/ou de Carrières </a:t>
            </a:r>
            <a:r>
              <a:rPr lang="fr-FR" sz="1100" dirty="0" smtClean="0">
                <a:solidFill>
                  <a:srgbClr val="1F4E79"/>
                </a:solidFill>
                <a:latin typeface="Verdana" panose="020B0604030504040204" pitchFamily="34" charset="0"/>
              </a:rPr>
              <a:t>Exceptionnelles.</a:t>
            </a:r>
          </a:p>
          <a:p>
            <a:pPr fontAlgn="base"/>
            <a:endParaRPr lang="fr-FR" sz="1100" dirty="0">
              <a:solidFill>
                <a:srgbClr val="1F4E79"/>
              </a:solidFill>
              <a:latin typeface="Verdana" panose="020B0604030504040204" pitchFamily="34" charset="0"/>
            </a:endParaRPr>
          </a:p>
          <a:p>
            <a:pPr fontAlgn="base"/>
            <a:r>
              <a:rPr lang="fr-FR" sz="1100" dirty="0" smtClean="0">
                <a:solidFill>
                  <a:srgbClr val="1F4E79"/>
                </a:solidFill>
                <a:latin typeface="Verdana" panose="020B0604030504040204" pitchFamily="34" charset="0"/>
              </a:rPr>
              <a:t>Depuis </a:t>
            </a:r>
            <a:r>
              <a:rPr lang="fr-FR" sz="1100" dirty="0">
                <a:solidFill>
                  <a:srgbClr val="1F4E79"/>
                </a:solidFill>
                <a:latin typeface="Verdana" panose="020B0604030504040204" pitchFamily="34" charset="0"/>
              </a:rPr>
              <a:t>la réforme statutaire de </a:t>
            </a:r>
            <a:r>
              <a:rPr lang="fr-FR" sz="1100" dirty="0" smtClean="0">
                <a:solidFill>
                  <a:srgbClr val="1F4E79"/>
                </a:solidFill>
                <a:latin typeface="Verdana" panose="020B0604030504040204" pitchFamily="34" charset="0"/>
              </a:rPr>
              <a:t>2021, </a:t>
            </a:r>
            <a:r>
              <a:rPr lang="fr-FR" sz="1100" dirty="0">
                <a:solidFill>
                  <a:srgbClr val="1F4E79"/>
                </a:solidFill>
                <a:latin typeface="Verdana" panose="020B0604030504040204" pitchFamily="34" charset="0"/>
              </a:rPr>
              <a:t>les décisions d’attributions d’opérations de carrière se font de manière unilatérale par la seule Direction sans aucun regard ni défense de vos </a:t>
            </a:r>
            <a:r>
              <a:rPr lang="fr-FR" sz="1100" dirty="0" smtClean="0">
                <a:solidFill>
                  <a:srgbClr val="1F4E79"/>
                </a:solidFill>
                <a:latin typeface="Verdana" panose="020B0604030504040204" pitchFamily="34" charset="0"/>
              </a:rPr>
              <a:t>élus </a:t>
            </a:r>
            <a:r>
              <a:rPr lang="fr-FR" sz="1100" dirty="0">
                <a:solidFill>
                  <a:srgbClr val="1F4E79"/>
                </a:solidFill>
                <a:latin typeface="Verdana" panose="020B0604030504040204" pitchFamily="34" charset="0"/>
              </a:rPr>
              <a:t>en </a:t>
            </a:r>
            <a:r>
              <a:rPr lang="fr-FR" sz="1100" dirty="0" smtClean="0">
                <a:solidFill>
                  <a:srgbClr val="1F4E79"/>
                </a:solidFill>
                <a:latin typeface="Verdana" panose="020B0604030504040204" pitchFamily="34" charset="0"/>
              </a:rPr>
              <a:t>CCPLU.</a:t>
            </a:r>
          </a:p>
          <a:p>
            <a:pPr fontAlgn="base"/>
            <a:r>
              <a:rPr lang="fr-FR" sz="1100" dirty="0" smtClean="0">
                <a:solidFill>
                  <a:srgbClr val="1F4E79"/>
                </a:solidFill>
                <a:latin typeface="Verdana" panose="020B0604030504040204" pitchFamily="34" charset="0"/>
              </a:rPr>
              <a:t>Pire</a:t>
            </a:r>
            <a:r>
              <a:rPr lang="fr-FR" sz="1100" dirty="0">
                <a:solidFill>
                  <a:srgbClr val="1F4E79"/>
                </a:solidFill>
                <a:latin typeface="Verdana" panose="020B0604030504040204" pitchFamily="34" charset="0"/>
              </a:rPr>
              <a:t>, nous n’avons désormais plus aucune connaissance/information de qui a pu bénéficier d’un avantage de </a:t>
            </a:r>
            <a:r>
              <a:rPr lang="fr-FR" sz="1100" dirty="0" smtClean="0">
                <a:solidFill>
                  <a:srgbClr val="1F4E79"/>
                </a:solidFill>
                <a:latin typeface="Verdana" panose="020B0604030504040204" pitchFamily="34" charset="0"/>
              </a:rPr>
              <a:t>carrière.</a:t>
            </a:r>
          </a:p>
          <a:p>
            <a:pPr fontAlgn="base"/>
            <a:endParaRPr lang="fr-FR" sz="1100" dirty="0" smtClean="0">
              <a:solidFill>
                <a:srgbClr val="1F4E79"/>
              </a:solidFill>
              <a:latin typeface="Verdana" panose="020B0604030504040204" pitchFamily="34" charset="0"/>
            </a:endParaRPr>
          </a:p>
          <a:p>
            <a:pPr algn="ctr" fontAlgn="base"/>
            <a:r>
              <a:rPr lang="fr-FR" sz="1100" b="1" u="sng" dirty="0" smtClean="0">
                <a:solidFill>
                  <a:srgbClr val="1F4E79"/>
                </a:solidFill>
                <a:latin typeface="Verdana" panose="020B0604030504040204" pitchFamily="34" charset="0"/>
              </a:rPr>
              <a:t>C’est </a:t>
            </a:r>
            <a:r>
              <a:rPr lang="fr-FR" sz="1100" b="1" u="sng" dirty="0">
                <a:solidFill>
                  <a:srgbClr val="1F4E79"/>
                </a:solidFill>
                <a:latin typeface="Verdana" panose="020B0604030504040204" pitchFamily="34" charset="0"/>
              </a:rPr>
              <a:t>quoi un Avancement Accéléré </a:t>
            </a:r>
            <a:r>
              <a:rPr lang="fr-FR" sz="1100" b="1" u="sng" dirty="0" smtClean="0">
                <a:solidFill>
                  <a:srgbClr val="1F4E79"/>
                </a:solidFill>
                <a:latin typeface="Verdana" panose="020B0604030504040204" pitchFamily="34" charset="0"/>
              </a:rPr>
              <a:t>?</a:t>
            </a:r>
          </a:p>
          <a:p>
            <a:pPr algn="ctr" fontAlgn="base"/>
            <a:endParaRPr lang="fr-FR" sz="1100" b="1" u="sng" dirty="0" smtClean="0">
              <a:solidFill>
                <a:srgbClr val="1F4E79"/>
              </a:solidFill>
              <a:latin typeface="Verdana" panose="020B0604030504040204" pitchFamily="34" charset="0"/>
            </a:endParaRPr>
          </a:p>
          <a:p>
            <a:pPr fontAlgn="base"/>
            <a:r>
              <a:rPr lang="fr-FR" sz="1100" dirty="0" smtClean="0">
                <a:solidFill>
                  <a:srgbClr val="1F4E79"/>
                </a:solidFill>
                <a:latin typeface="Verdana" panose="020B0604030504040204" pitchFamily="34" charset="0"/>
              </a:rPr>
              <a:t>L’avancement </a:t>
            </a:r>
            <a:r>
              <a:rPr lang="fr-FR" sz="1100" dirty="0">
                <a:solidFill>
                  <a:srgbClr val="1F4E79"/>
                </a:solidFill>
                <a:latin typeface="Verdana" panose="020B0604030504040204" pitchFamily="34" charset="0"/>
              </a:rPr>
              <a:t>accéléré permet au bénéficiaire de la mesure de gagner 12 mois sur son prochain avancement dans la limite des quotas attribués par Catégorie/Niveau au sein de </a:t>
            </a:r>
            <a:r>
              <a:rPr lang="fr-FR" sz="1100" dirty="0" smtClean="0">
                <a:solidFill>
                  <a:srgbClr val="1F4E79"/>
                </a:solidFill>
                <a:latin typeface="Verdana" panose="020B0604030504040204" pitchFamily="34" charset="0"/>
              </a:rPr>
              <a:t>l’établissement.</a:t>
            </a:r>
          </a:p>
          <a:p>
            <a:pPr fontAlgn="base"/>
            <a:r>
              <a:rPr lang="fr-FR" sz="1100" dirty="0" smtClean="0">
                <a:solidFill>
                  <a:srgbClr val="1F4E79"/>
                </a:solidFill>
                <a:latin typeface="Verdana" panose="020B0604030504040204" pitchFamily="34" charset="0"/>
              </a:rPr>
              <a:t>Les </a:t>
            </a:r>
            <a:r>
              <a:rPr lang="fr-FR" sz="1100" dirty="0">
                <a:solidFill>
                  <a:srgbClr val="1F4E79"/>
                </a:solidFill>
                <a:latin typeface="Verdana" panose="020B0604030504040204" pitchFamily="34" charset="0"/>
              </a:rPr>
              <a:t>agents proposables à l’avancement accéléré cette année sont ceux dont le prochain avancement est prévu en </a:t>
            </a:r>
            <a:r>
              <a:rPr lang="fr-FR" sz="1100" dirty="0" smtClean="0">
                <a:solidFill>
                  <a:srgbClr val="1F4E79"/>
                </a:solidFill>
                <a:latin typeface="Verdana" panose="020B0604030504040204" pitchFamily="34" charset="0"/>
              </a:rPr>
              <a:t>2025. </a:t>
            </a:r>
            <a:r>
              <a:rPr lang="fr-FR" sz="1100" dirty="0">
                <a:solidFill>
                  <a:srgbClr val="1F4E79"/>
                </a:solidFill>
                <a:latin typeface="Verdana" panose="020B0604030504040204" pitchFamily="34" charset="0"/>
              </a:rPr>
              <a:t>La mesure permet donc à l’Agent bénéficiaire d’obtenir son avancement en </a:t>
            </a:r>
            <a:r>
              <a:rPr lang="fr-FR" sz="1100" dirty="0" smtClean="0">
                <a:solidFill>
                  <a:srgbClr val="1F4E79"/>
                </a:solidFill>
                <a:latin typeface="Verdana" panose="020B0604030504040204" pitchFamily="34" charset="0"/>
              </a:rPr>
              <a:t>2024 </a:t>
            </a:r>
            <a:r>
              <a:rPr lang="fr-FR" sz="1100" dirty="0">
                <a:solidFill>
                  <a:srgbClr val="1F4E79"/>
                </a:solidFill>
                <a:latin typeface="Verdana" panose="020B0604030504040204" pitchFamily="34" charset="0"/>
              </a:rPr>
              <a:t>au lieu de </a:t>
            </a:r>
            <a:r>
              <a:rPr lang="fr-FR" sz="1100" dirty="0" smtClean="0">
                <a:solidFill>
                  <a:srgbClr val="1F4E79"/>
                </a:solidFill>
                <a:latin typeface="Verdana" panose="020B0604030504040204" pitchFamily="34" charset="0"/>
              </a:rPr>
              <a:t>2025</a:t>
            </a:r>
          </a:p>
          <a:p>
            <a:pPr fontAlgn="base"/>
            <a:endParaRPr lang="fr-FR" sz="1100" dirty="0" smtClean="0">
              <a:solidFill>
                <a:srgbClr val="1F4E79"/>
              </a:solidFill>
              <a:latin typeface="Verdana" panose="020B0604030504040204" pitchFamily="34" charset="0"/>
            </a:endParaRPr>
          </a:p>
          <a:p>
            <a:pPr algn="ctr" fontAlgn="base"/>
            <a:r>
              <a:rPr lang="fr-FR" sz="1100" b="1" u="sng" dirty="0" smtClean="0">
                <a:solidFill>
                  <a:srgbClr val="1F4E79"/>
                </a:solidFill>
                <a:latin typeface="Verdana" panose="020B0604030504040204" pitchFamily="34" charset="0"/>
              </a:rPr>
              <a:t>C’est </a:t>
            </a:r>
            <a:r>
              <a:rPr lang="fr-FR" sz="1100" b="1" u="sng" dirty="0">
                <a:solidFill>
                  <a:srgbClr val="1F4E79"/>
                </a:solidFill>
                <a:latin typeface="Verdana" panose="020B0604030504040204" pitchFamily="34" charset="0"/>
              </a:rPr>
              <a:t>quoi une Carrière Exceptionnelle </a:t>
            </a:r>
            <a:r>
              <a:rPr lang="fr-FR" sz="1100" b="1" u="sng" dirty="0" smtClean="0">
                <a:solidFill>
                  <a:srgbClr val="1F4E79"/>
                </a:solidFill>
                <a:latin typeface="Verdana" panose="020B0604030504040204" pitchFamily="34" charset="0"/>
              </a:rPr>
              <a:t>?</a:t>
            </a:r>
          </a:p>
          <a:p>
            <a:pPr fontAlgn="base"/>
            <a:endParaRPr lang="fr-FR" sz="1100" dirty="0">
              <a:solidFill>
                <a:srgbClr val="1F4E79"/>
              </a:solidFill>
              <a:latin typeface="Verdana" panose="020B0604030504040204" pitchFamily="34" charset="0"/>
            </a:endParaRPr>
          </a:p>
          <a:p>
            <a:pPr fontAlgn="base"/>
            <a:r>
              <a:rPr lang="fr-FR" sz="1100" dirty="0" smtClean="0">
                <a:solidFill>
                  <a:srgbClr val="1F4E79"/>
                </a:solidFill>
                <a:latin typeface="Verdana" panose="020B0604030504040204" pitchFamily="34" charset="0"/>
              </a:rPr>
              <a:t> </a:t>
            </a:r>
            <a:r>
              <a:rPr lang="fr-FR" sz="1100" dirty="0">
                <a:solidFill>
                  <a:srgbClr val="1F4E79"/>
                </a:solidFill>
                <a:latin typeface="Verdana" panose="020B0604030504040204" pitchFamily="34" charset="0"/>
              </a:rPr>
              <a:t>La grille indiciaire de chaque agent public comporte une carrière dite « normale » et une carrière dite « exceptionnelle </a:t>
            </a:r>
            <a:r>
              <a:rPr lang="fr-FR" sz="1100" dirty="0" smtClean="0">
                <a:solidFill>
                  <a:srgbClr val="1F4E79"/>
                </a:solidFill>
                <a:latin typeface="Verdana" panose="020B0604030504040204" pitchFamily="34" charset="0"/>
              </a:rPr>
              <a:t>».</a:t>
            </a:r>
          </a:p>
          <a:p>
            <a:pPr fontAlgn="base"/>
            <a:r>
              <a:rPr lang="fr-FR" sz="1100" dirty="0" smtClean="0">
                <a:solidFill>
                  <a:srgbClr val="1F4E79"/>
                </a:solidFill>
                <a:latin typeface="Verdana" panose="020B0604030504040204" pitchFamily="34" charset="0"/>
              </a:rPr>
              <a:t>Tous </a:t>
            </a:r>
            <a:r>
              <a:rPr lang="fr-FR" sz="1100" dirty="0">
                <a:solidFill>
                  <a:srgbClr val="1F4E79"/>
                </a:solidFill>
                <a:latin typeface="Verdana" panose="020B0604030504040204" pitchFamily="34" charset="0"/>
              </a:rPr>
              <a:t>les agents placés dans la grille indiciaire « Carrière Normale » et dont l’indice dans cette grille correspond à un indice de la grille indiciaire « Carrière Exceptionnelle » sont </a:t>
            </a:r>
            <a:r>
              <a:rPr lang="fr-FR" sz="1100" dirty="0" smtClean="0">
                <a:solidFill>
                  <a:srgbClr val="1F4E79"/>
                </a:solidFill>
                <a:latin typeface="Verdana" panose="020B0604030504040204" pitchFamily="34" charset="0"/>
              </a:rPr>
              <a:t>proposables.</a:t>
            </a:r>
          </a:p>
          <a:p>
            <a:pPr fontAlgn="base"/>
            <a:r>
              <a:rPr lang="fr-FR" sz="1100" dirty="0" smtClean="0">
                <a:solidFill>
                  <a:srgbClr val="1F4E79"/>
                </a:solidFill>
                <a:latin typeface="Verdana" panose="020B0604030504040204" pitchFamily="34" charset="0"/>
              </a:rPr>
              <a:t>Le </a:t>
            </a:r>
            <a:r>
              <a:rPr lang="fr-FR" sz="1100" dirty="0">
                <a:solidFill>
                  <a:srgbClr val="1F4E79"/>
                </a:solidFill>
                <a:latin typeface="Verdana" panose="020B0604030504040204" pitchFamily="34" charset="0"/>
              </a:rPr>
              <a:t>nombre d’agents pouvant bénéficier de la carrière exceptionnelle est soumise à des quotas pour chaque établissement. </a:t>
            </a:r>
            <a:endParaRPr lang="fr-FR" sz="1100" dirty="0" smtClean="0">
              <a:solidFill>
                <a:srgbClr val="1F4E79"/>
              </a:solidFill>
              <a:latin typeface="Verdana" panose="020B0604030504040204" pitchFamily="34" charset="0"/>
            </a:endParaRPr>
          </a:p>
          <a:p>
            <a:pPr fontAlgn="base"/>
            <a:endParaRPr lang="fr-FR" sz="1100" dirty="0">
              <a:solidFill>
                <a:srgbClr val="1F4E79"/>
              </a:solidFill>
              <a:latin typeface="Verdana" panose="020B0604030504040204" pitchFamily="34" charset="0"/>
            </a:endParaRPr>
          </a:p>
          <a:p>
            <a:pPr fontAlgn="base"/>
            <a:endParaRPr lang="fr-FR" sz="1100" dirty="0">
              <a:solidFill>
                <a:srgbClr val="1F4E79"/>
              </a:solidFill>
              <a:latin typeface="Verdana" panose="020B0604030504040204" pitchFamily="34" charset="0"/>
            </a:endParaRPr>
          </a:p>
          <a:p>
            <a:pPr fontAlgn="base"/>
            <a:endParaRPr lang="fr-FR" sz="1100" dirty="0">
              <a:solidFill>
                <a:srgbClr val="1F4E79"/>
              </a:solidFill>
              <a:latin typeface="Verdana" panose="020B0604030504040204" pitchFamily="34" charset="0"/>
            </a:endParaRPr>
          </a:p>
          <a:p>
            <a:pPr fontAlgn="base"/>
            <a:r>
              <a:rPr lang="fr-FR" sz="1100" dirty="0">
                <a:solidFill>
                  <a:srgbClr val="1F4E79"/>
                </a:solidFill>
                <a:latin typeface="Verdana" panose="020B0604030504040204" pitchFamily="34" charset="0"/>
              </a:rPr>
              <a:t> </a:t>
            </a:r>
          </a:p>
        </p:txBody>
      </p:sp>
      <p:pic>
        <p:nvPicPr>
          <p:cNvPr id="9" name="image_0" descr="cid:6588fcf8-32af-44b0-98b7-75aa2d363c92"/>
          <p:cNvPicPr/>
          <p:nvPr/>
        </p:nvPicPr>
        <p:blipFill>
          <a:blip r:embed="rId3">
            <a:extLst>
              <a:ext uri="{28A0092B-C50C-407E-A947-70E740481C1C}">
                <a14:useLocalDpi xmlns:a14="http://schemas.microsoft.com/office/drawing/2010/main" val="0"/>
              </a:ext>
            </a:extLst>
          </a:blip>
          <a:srcRect/>
          <a:stretch>
            <a:fillRect/>
          </a:stretch>
        </p:blipFill>
        <p:spPr bwMode="auto">
          <a:xfrm>
            <a:off x="-69440" y="1"/>
            <a:ext cx="1060524" cy="856038"/>
          </a:xfrm>
          <a:prstGeom prst="rect">
            <a:avLst/>
          </a:prstGeom>
          <a:noFill/>
          <a:ln>
            <a:noFill/>
          </a:ln>
        </p:spPr>
      </p:pic>
    </p:spTree>
    <p:extLst>
      <p:ext uri="{BB962C8B-B14F-4D97-AF65-F5344CB8AC3E}">
        <p14:creationId xmlns:p14="http://schemas.microsoft.com/office/powerpoint/2010/main" val="19895262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121669" y="9953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2" name="ZoneTexte 11">
            <a:extLst>
              <a:ext uri="{FF2B5EF4-FFF2-40B4-BE49-F238E27FC236}">
                <a16:creationId xmlns="" xmlns:a16="http://schemas.microsoft.com/office/drawing/2014/main" id="{50B48245-595D-C964-31BB-6E634024304D}"/>
              </a:ext>
            </a:extLst>
          </p:cNvPr>
          <p:cNvSpPr txBox="1"/>
          <p:nvPr/>
        </p:nvSpPr>
        <p:spPr>
          <a:xfrm>
            <a:off x="1032522" y="21710"/>
            <a:ext cx="8073425" cy="1008908"/>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fontScale="55000" lnSpcReduction="20000"/>
          </a:bodyPr>
          <a:lstStyle/>
          <a:p>
            <a:pPr algn="ctr">
              <a:lnSpc>
                <a:spcPct val="90000"/>
              </a:lnSpc>
              <a:spcBef>
                <a:spcPct val="0"/>
              </a:spcBef>
              <a:spcAft>
                <a:spcPts val="600"/>
              </a:spcAft>
            </a:pPr>
            <a:r>
              <a:rPr lang="en-US" sz="2900" b="1" dirty="0" err="1" smtClean="0">
                <a:solidFill>
                  <a:schemeClr val="bg2"/>
                </a:solidFill>
                <a:latin typeface="Calibri"/>
                <a:ea typeface="+mj-ea"/>
                <a:cs typeface="Calibri"/>
              </a:rPr>
              <a:t>Novembre</a:t>
            </a:r>
            <a:r>
              <a:rPr lang="en-US" sz="2900" b="1" dirty="0" smtClean="0">
                <a:solidFill>
                  <a:schemeClr val="bg2"/>
                </a:solidFill>
                <a:latin typeface="Calibri"/>
                <a:ea typeface="+mj-ea"/>
                <a:cs typeface="Calibri"/>
              </a:rPr>
              <a:t> 2024 </a:t>
            </a:r>
            <a:r>
              <a:rPr lang="en-US" sz="2900" b="1" dirty="0">
                <a:solidFill>
                  <a:schemeClr val="bg2"/>
                </a:solidFill>
                <a:latin typeface="Calibri"/>
                <a:ea typeface="+mj-ea"/>
                <a:cs typeface="Calibri"/>
              </a:rPr>
              <a:t>- </a:t>
            </a:r>
            <a:r>
              <a:rPr lang="en-US" sz="2900" b="1" dirty="0" smtClean="0">
                <a:solidFill>
                  <a:schemeClr val="bg2"/>
                </a:solidFill>
                <a:latin typeface="Calibri"/>
                <a:ea typeface="+mj-ea"/>
                <a:cs typeface="Calibri"/>
              </a:rPr>
              <a:t>N° 33</a:t>
            </a:r>
            <a:endParaRPr lang="en-US" sz="2900" b="1" dirty="0">
              <a:solidFill>
                <a:schemeClr val="bg2"/>
              </a:solidFill>
              <a:latin typeface="Calibri"/>
              <a:ea typeface="+mj-ea"/>
              <a:cs typeface="Calibri"/>
            </a:endParaRPr>
          </a:p>
          <a:p>
            <a:pPr algn="ctr">
              <a:lnSpc>
                <a:spcPct val="90000"/>
              </a:lnSpc>
              <a:spcBef>
                <a:spcPct val="0"/>
              </a:spcBef>
              <a:spcAft>
                <a:spcPts val="600"/>
              </a:spcAft>
            </a:pPr>
            <a:endParaRPr lang="fr-FR" sz="1500" b="1" dirty="0" smtClean="0">
              <a:solidFill>
                <a:srgbClr val="FF0000"/>
              </a:solidFill>
              <a:latin typeface="Calibri"/>
              <a:ea typeface="+mj-ea"/>
              <a:cs typeface="Calibri"/>
            </a:endParaRPr>
          </a:p>
          <a:p>
            <a:pPr algn="ctr">
              <a:lnSpc>
                <a:spcPct val="90000"/>
              </a:lnSpc>
              <a:spcBef>
                <a:spcPct val="0"/>
              </a:spcBef>
              <a:spcAft>
                <a:spcPts val="600"/>
              </a:spcAft>
            </a:pPr>
            <a:r>
              <a:rPr lang="fr-FR" sz="3600" b="1" dirty="0" smtClean="0">
                <a:solidFill>
                  <a:srgbClr val="FF0000"/>
                </a:solidFill>
                <a:latin typeface="Calibri"/>
                <a:ea typeface="+mj-ea"/>
                <a:cs typeface="Calibri"/>
              </a:rPr>
              <a:t>La </a:t>
            </a:r>
            <a:r>
              <a:rPr lang="fr-FR" sz="3600" b="1" dirty="0">
                <a:solidFill>
                  <a:srgbClr val="FF0000"/>
                </a:solidFill>
                <a:latin typeface="Calibri"/>
                <a:ea typeface="+mj-ea"/>
                <a:cs typeface="Calibri"/>
              </a:rPr>
              <a:t>publication </a:t>
            </a:r>
            <a:r>
              <a:rPr lang="fr-FR" sz="3600" b="1" dirty="0" smtClean="0">
                <a:solidFill>
                  <a:srgbClr val="FF0000"/>
                </a:solidFill>
                <a:latin typeface="Calibri"/>
                <a:ea typeface="+mj-ea"/>
                <a:cs typeface="Calibri"/>
              </a:rPr>
              <a:t>dédiée EXCLUSIVEMENT </a:t>
            </a:r>
            <a:r>
              <a:rPr lang="fr-FR" sz="3600" b="1" dirty="0">
                <a:solidFill>
                  <a:srgbClr val="FF0000"/>
                </a:solidFill>
                <a:latin typeface="Calibri"/>
                <a:ea typeface="+mj-ea"/>
                <a:cs typeface="Calibri"/>
              </a:rPr>
              <a:t>aux agents </a:t>
            </a:r>
            <a:r>
              <a:rPr lang="fr-FR" sz="3600" b="1" dirty="0" smtClean="0">
                <a:solidFill>
                  <a:srgbClr val="FF0000"/>
                </a:solidFill>
                <a:latin typeface="Calibri"/>
                <a:ea typeface="+mj-ea"/>
                <a:cs typeface="Calibri"/>
              </a:rPr>
              <a:t>publics </a:t>
            </a:r>
          </a:p>
          <a:p>
            <a:pPr algn="ctr">
              <a:lnSpc>
                <a:spcPct val="90000"/>
              </a:lnSpc>
              <a:spcBef>
                <a:spcPct val="0"/>
              </a:spcBef>
              <a:spcAft>
                <a:spcPts val="600"/>
              </a:spcAft>
            </a:pPr>
            <a:r>
              <a:rPr lang="fr-FR" sz="3600" b="1" dirty="0" smtClean="0">
                <a:solidFill>
                  <a:srgbClr val="FF0000"/>
                </a:solidFill>
                <a:latin typeface="Calibri"/>
                <a:ea typeface="+mj-ea"/>
                <a:cs typeface="Calibri"/>
              </a:rPr>
              <a:t>que seule la FSU Emploi vous propose</a:t>
            </a:r>
            <a:r>
              <a:rPr lang="en-US" sz="3600" b="1" dirty="0">
                <a:solidFill>
                  <a:srgbClr val="FF0000"/>
                </a:solidFill>
                <a:latin typeface="Calibri"/>
                <a:ea typeface="+mj-ea"/>
                <a:cs typeface="Calibri"/>
              </a:rPr>
              <a:t> </a:t>
            </a:r>
            <a:endParaRPr lang="fr-FR" sz="3600" b="1" dirty="0">
              <a:solidFill>
                <a:srgbClr val="FF0000"/>
              </a:solidFill>
              <a:ea typeface="+mj-ea"/>
              <a:cs typeface="Arial"/>
            </a:endParaRPr>
          </a:p>
        </p:txBody>
      </p:sp>
      <p:pic>
        <p:nvPicPr>
          <p:cNvPr id="14" name="Image 15" descr="Une image contenant texte, clipart&#10;&#10;Description générée automatiquement">
            <a:extLst>
              <a:ext uri="{FF2B5EF4-FFF2-40B4-BE49-F238E27FC236}">
                <a16:creationId xmlns="" xmlns:a16="http://schemas.microsoft.com/office/drawing/2014/main" id="{E6A7AC61-9EA0-DBD7-5CD7-7BABC0447B41}"/>
              </a:ext>
            </a:extLst>
          </p:cNvPr>
          <p:cNvPicPr>
            <a:picLocks noChangeAspect="1"/>
          </p:cNvPicPr>
          <p:nvPr/>
        </p:nvPicPr>
        <p:blipFill>
          <a:blip r:embed="rId2"/>
          <a:stretch>
            <a:fillRect/>
          </a:stretch>
        </p:blipFill>
        <p:spPr>
          <a:xfrm>
            <a:off x="-9526" y="-3633"/>
            <a:ext cx="1000610" cy="859672"/>
          </a:xfrm>
          <a:prstGeom prst="rect">
            <a:avLst/>
          </a:prstGeom>
        </p:spPr>
      </p:pic>
      <p:sp>
        <p:nvSpPr>
          <p:cNvPr id="19" name="Légende : flèche vers la droite 18">
            <a:extLst>
              <a:ext uri="{FF2B5EF4-FFF2-40B4-BE49-F238E27FC236}">
                <a16:creationId xmlns="" xmlns:a16="http://schemas.microsoft.com/office/drawing/2014/main" id="{2F9CC3AA-C78D-A690-9CF8-8C0007D874AC}"/>
              </a:ext>
            </a:extLst>
          </p:cNvPr>
          <p:cNvSpPr/>
          <p:nvPr/>
        </p:nvSpPr>
        <p:spPr>
          <a:xfrm>
            <a:off x="74746" y="946526"/>
            <a:ext cx="852407" cy="5837693"/>
          </a:xfrm>
          <a:prstGeom prst="rightArrowCallout">
            <a:avLst/>
          </a:prstGeom>
          <a:solidFill>
            <a:schemeClr val="bg2"/>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 xmlns:a16="http://schemas.microsoft.com/office/drawing/2014/main" id="{A6FF9045-F578-D3C4-9FBA-B4E710327B1B}"/>
              </a:ext>
            </a:extLst>
          </p:cNvPr>
          <p:cNvSpPr txBox="1"/>
          <p:nvPr/>
        </p:nvSpPr>
        <p:spPr>
          <a:xfrm>
            <a:off x="78135" y="943459"/>
            <a:ext cx="470116" cy="59708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800" b="1" dirty="0">
                <a:solidFill>
                  <a:srgbClr val="FFFFFF"/>
                </a:solidFill>
                <a:latin typeface="Calibri"/>
                <a:cs typeface="Calibri"/>
              </a:rPr>
              <a:t>L</a:t>
            </a:r>
            <a:endParaRPr lang="fr-FR" dirty="0">
              <a:solidFill>
                <a:srgbClr val="FFFFFF"/>
              </a:solidFill>
            </a:endParaRPr>
          </a:p>
          <a:p>
            <a:pPr algn="l"/>
            <a:r>
              <a:rPr lang="fr-FR" sz="2800" b="1" dirty="0">
                <a:solidFill>
                  <a:srgbClr val="FFFFFF"/>
                </a:solidFill>
                <a:latin typeface="Calibri"/>
                <a:cs typeface="Calibri"/>
              </a:rPr>
              <a:t>'</a:t>
            </a:r>
            <a:endParaRPr lang="fr-FR" dirty="0">
              <a:solidFill>
                <a:srgbClr val="FFFFFF"/>
              </a:solidFill>
            </a:endParaRPr>
          </a:p>
          <a:p>
            <a:r>
              <a:rPr lang="fr-FR" sz="2800" b="1" dirty="0">
                <a:solidFill>
                  <a:srgbClr val="FFFFFF"/>
                </a:solidFill>
                <a:latin typeface="Calibri"/>
                <a:cs typeface="Arial"/>
              </a:rPr>
              <a:t>EC</a:t>
            </a:r>
          </a:p>
          <a:p>
            <a:r>
              <a:rPr lang="fr-FR" sz="2800" b="1" dirty="0">
                <a:solidFill>
                  <a:srgbClr val="FFFFFF"/>
                </a:solidFill>
                <a:latin typeface="Calibri"/>
                <a:cs typeface="Arial"/>
              </a:rPr>
              <a:t>HO</a:t>
            </a:r>
            <a:endParaRPr lang="fr-FR" dirty="0">
              <a:solidFill>
                <a:srgbClr val="FFFFFF"/>
              </a:solidFill>
              <a:latin typeface="Arial"/>
              <a:cs typeface="Arial"/>
            </a:endParaRPr>
          </a:p>
          <a:p>
            <a:endParaRPr lang="fr-FR" sz="2800" b="1" dirty="0">
              <a:solidFill>
                <a:srgbClr val="FFFFFF"/>
              </a:solidFill>
              <a:latin typeface="Calibri"/>
              <a:cs typeface="Arial"/>
            </a:endParaRPr>
          </a:p>
          <a:p>
            <a:r>
              <a:rPr lang="fr-FR" sz="2800" b="1" dirty="0">
                <a:solidFill>
                  <a:srgbClr val="FFFFFF"/>
                </a:solidFill>
                <a:latin typeface="Calibri"/>
                <a:cs typeface="Arial"/>
              </a:rPr>
              <a:t>P</a:t>
            </a:r>
            <a:endParaRPr lang="fr-FR" dirty="0">
              <a:solidFill>
                <a:srgbClr val="FFFFFF"/>
              </a:solidFill>
              <a:latin typeface="Arial" panose="020B0604020202020204"/>
              <a:cs typeface="Arial"/>
            </a:endParaRPr>
          </a:p>
          <a:p>
            <a:r>
              <a:rPr lang="fr-FR" sz="2800" b="1" dirty="0">
                <a:solidFill>
                  <a:srgbClr val="FFFFFF"/>
                </a:solidFill>
                <a:latin typeface="Calibri"/>
                <a:cs typeface="Arial"/>
              </a:rPr>
              <a:t>U</a:t>
            </a:r>
            <a:endParaRPr lang="fr-FR" dirty="0">
              <a:solidFill>
                <a:srgbClr val="FFFFFF"/>
              </a:solidFill>
              <a:cs typeface="Arial"/>
            </a:endParaRPr>
          </a:p>
          <a:p>
            <a:r>
              <a:rPr lang="fr-FR" sz="2800" b="1" dirty="0">
                <a:solidFill>
                  <a:srgbClr val="FFFFFF"/>
                </a:solidFill>
                <a:latin typeface="Calibri"/>
                <a:cs typeface="Arial"/>
              </a:rPr>
              <a:t>B</a:t>
            </a:r>
            <a:endParaRPr lang="fr-FR" dirty="0">
              <a:solidFill>
                <a:srgbClr val="FFFFFF"/>
              </a:solidFill>
              <a:latin typeface="Arial"/>
              <a:cs typeface="Arial"/>
            </a:endParaRPr>
          </a:p>
          <a:p>
            <a:r>
              <a:rPr lang="fr-FR" sz="2800" b="1" dirty="0">
                <a:solidFill>
                  <a:srgbClr val="FFFFFF"/>
                </a:solidFill>
                <a:latin typeface="Calibri"/>
                <a:cs typeface="Arial"/>
              </a:rPr>
              <a:t>L</a:t>
            </a:r>
            <a:endParaRPr lang="fr-FR" dirty="0">
              <a:solidFill>
                <a:srgbClr val="FFFFFF"/>
              </a:solidFill>
              <a:latin typeface="Arial"/>
              <a:cs typeface="Arial"/>
            </a:endParaRPr>
          </a:p>
          <a:p>
            <a:r>
              <a:rPr lang="fr-FR" sz="2800" b="1" dirty="0">
                <a:solidFill>
                  <a:srgbClr val="FFFFFF"/>
                </a:solidFill>
                <a:latin typeface="Calibri"/>
                <a:cs typeface="Arial"/>
              </a:rPr>
              <a:t>I</a:t>
            </a:r>
            <a:endParaRPr lang="fr-FR" dirty="0">
              <a:solidFill>
                <a:srgbClr val="FFFFFF"/>
              </a:solidFill>
              <a:cs typeface="Arial"/>
            </a:endParaRPr>
          </a:p>
          <a:p>
            <a:r>
              <a:rPr lang="fr-FR" sz="2800" b="1" dirty="0">
                <a:solidFill>
                  <a:srgbClr val="FFFFFF"/>
                </a:solidFill>
                <a:latin typeface="Calibri"/>
                <a:cs typeface="Arial"/>
              </a:rPr>
              <a:t>C</a:t>
            </a:r>
            <a:endParaRPr lang="fr-FR" dirty="0">
              <a:solidFill>
                <a:srgbClr val="FFFFFF"/>
              </a:solidFill>
              <a:latin typeface="Arial"/>
              <a:cs typeface="Arial"/>
            </a:endParaRPr>
          </a:p>
          <a:p>
            <a:endParaRPr lang="fr-FR" b="1" dirty="0">
              <a:solidFill>
                <a:srgbClr val="FFFFFF"/>
              </a:solidFill>
              <a:cs typeface="Arial"/>
            </a:endParaRPr>
          </a:p>
        </p:txBody>
      </p:sp>
      <p:sp>
        <p:nvSpPr>
          <p:cNvPr id="5" name="Rectangle 4"/>
          <p:cNvSpPr/>
          <p:nvPr/>
        </p:nvSpPr>
        <p:spPr>
          <a:xfrm>
            <a:off x="1301977" y="1172009"/>
            <a:ext cx="7720353" cy="954107"/>
          </a:xfrm>
          <a:prstGeom prst="rect">
            <a:avLst/>
          </a:prstGeom>
        </p:spPr>
        <p:txBody>
          <a:bodyPr wrap="square">
            <a:spAutoFit/>
          </a:bodyPr>
          <a:lstStyle/>
          <a:p>
            <a:pPr algn="ctr" fontAlgn="base"/>
            <a:r>
              <a:rPr lang="fr-FR" sz="1400" b="1" dirty="0">
                <a:solidFill>
                  <a:srgbClr val="0070C0"/>
                </a:solidFill>
                <a:latin typeface="Open Sans"/>
              </a:rPr>
              <a:t>Campagne 2024 </a:t>
            </a:r>
            <a:r>
              <a:rPr lang="fr-FR" sz="1400" b="1" dirty="0" smtClean="0">
                <a:solidFill>
                  <a:srgbClr val="0070C0"/>
                </a:solidFill>
                <a:latin typeface="Open Sans"/>
              </a:rPr>
              <a:t>Avantages de Carrière</a:t>
            </a:r>
          </a:p>
          <a:p>
            <a:pPr algn="ctr" fontAlgn="base"/>
            <a:r>
              <a:rPr lang="fr-FR" sz="1400" b="1" dirty="0" smtClean="0">
                <a:solidFill>
                  <a:srgbClr val="0070C0"/>
                </a:solidFill>
                <a:latin typeface="Open Sans"/>
              </a:rPr>
              <a:t>Du 4 Novembre 2024 au 10 Janvier 2025</a:t>
            </a:r>
            <a:endParaRPr lang="fr-FR" sz="1400" b="1" dirty="0">
              <a:solidFill>
                <a:srgbClr val="0070C0"/>
              </a:solidFill>
              <a:latin typeface="Open Sans"/>
            </a:endParaRPr>
          </a:p>
          <a:p>
            <a:pPr algn="ctr" fontAlgn="base"/>
            <a:endParaRPr lang="fr-FR" sz="1400" dirty="0">
              <a:solidFill>
                <a:srgbClr val="666666"/>
              </a:solidFill>
              <a:latin typeface="Open Sans"/>
            </a:endParaRPr>
          </a:p>
          <a:p>
            <a:pPr fontAlgn="base">
              <a:buFont typeface="Arial" panose="020B0604020202020204" pitchFamily="34" charset="0"/>
              <a:buChar char="•"/>
            </a:pPr>
            <a:endParaRPr lang="fr-FR" sz="1400" dirty="0">
              <a:solidFill>
                <a:srgbClr val="666666"/>
              </a:solidFill>
              <a:latin typeface="Open Sans"/>
            </a:endParaRPr>
          </a:p>
        </p:txBody>
      </p:sp>
      <p:sp>
        <p:nvSpPr>
          <p:cNvPr id="3" name="Rectangle 2"/>
          <p:cNvSpPr/>
          <p:nvPr/>
        </p:nvSpPr>
        <p:spPr>
          <a:xfrm>
            <a:off x="1308772" y="1649063"/>
            <a:ext cx="7387518" cy="1277273"/>
          </a:xfrm>
          <a:prstGeom prst="rect">
            <a:avLst/>
          </a:prstGeom>
        </p:spPr>
        <p:txBody>
          <a:bodyPr wrap="square">
            <a:spAutoFit/>
          </a:bodyPr>
          <a:lstStyle/>
          <a:p>
            <a:pPr fontAlgn="base"/>
            <a:endParaRPr lang="fr-FR" sz="1100" dirty="0">
              <a:solidFill>
                <a:srgbClr val="1F4E79"/>
              </a:solidFill>
              <a:latin typeface="Verdana" panose="020B0604030504040204" pitchFamily="34" charset="0"/>
            </a:endParaRPr>
          </a:p>
          <a:p>
            <a:pPr algn="ctr" fontAlgn="base"/>
            <a:r>
              <a:rPr lang="fr-FR" sz="1100" b="1" u="sng" dirty="0" smtClean="0">
                <a:solidFill>
                  <a:srgbClr val="2B9544"/>
                </a:solidFill>
                <a:latin typeface="Verdana" panose="020B0604030504040204" pitchFamily="34" charset="0"/>
              </a:rPr>
              <a:t>Evolution des Quotas </a:t>
            </a:r>
            <a:r>
              <a:rPr lang="fr-FR" sz="1100" b="1" u="sng" dirty="0">
                <a:solidFill>
                  <a:srgbClr val="2B9544"/>
                </a:solidFill>
                <a:latin typeface="Verdana" panose="020B0604030504040204" pitchFamily="34" charset="0"/>
              </a:rPr>
              <a:t>d’Avancements Accélérés et de Carrières Exceptionnelles </a:t>
            </a:r>
            <a:r>
              <a:rPr lang="fr-FR" sz="1100" b="1" u="sng" dirty="0" smtClean="0">
                <a:solidFill>
                  <a:srgbClr val="2B9544"/>
                </a:solidFill>
                <a:latin typeface="Verdana" panose="020B0604030504040204" pitchFamily="34" charset="0"/>
              </a:rPr>
              <a:t>depuis </a:t>
            </a:r>
            <a:r>
              <a:rPr lang="fr-FR" sz="1100" b="1" u="sng" dirty="0">
                <a:solidFill>
                  <a:srgbClr val="2B9544"/>
                </a:solidFill>
                <a:latin typeface="Verdana" panose="020B0604030504040204" pitchFamily="34" charset="0"/>
              </a:rPr>
              <a:t>2022 dans les Hauts de France</a:t>
            </a:r>
          </a:p>
          <a:p>
            <a:pPr fontAlgn="base"/>
            <a:endParaRPr lang="fr-FR" sz="1100" dirty="0">
              <a:solidFill>
                <a:srgbClr val="1F4E79"/>
              </a:solidFill>
              <a:latin typeface="Verdana" panose="020B0604030504040204" pitchFamily="34" charset="0"/>
            </a:endParaRPr>
          </a:p>
          <a:p>
            <a:pPr fontAlgn="base"/>
            <a:endParaRPr lang="fr-FR" sz="1100" dirty="0">
              <a:solidFill>
                <a:srgbClr val="1F4E79"/>
              </a:solidFill>
              <a:latin typeface="Verdana" panose="020B0604030504040204" pitchFamily="34" charset="0"/>
            </a:endParaRPr>
          </a:p>
          <a:p>
            <a:pPr fontAlgn="base"/>
            <a:endParaRPr lang="fr-FR" sz="1100" dirty="0" smtClean="0">
              <a:solidFill>
                <a:srgbClr val="1F4E79"/>
              </a:solidFill>
              <a:latin typeface="Verdana" panose="020B0604030504040204" pitchFamily="34" charset="0"/>
            </a:endParaRPr>
          </a:p>
          <a:p>
            <a:pPr fontAlgn="base"/>
            <a:endParaRPr lang="fr-FR" sz="1100" dirty="0">
              <a:solidFill>
                <a:srgbClr val="1F4E79"/>
              </a:solidFill>
              <a:latin typeface="Verdana" panose="020B0604030504040204" pitchFamily="34" charset="0"/>
            </a:endParaRPr>
          </a:p>
        </p:txBody>
      </p:sp>
      <p:pic>
        <p:nvPicPr>
          <p:cNvPr id="6" name="Image 5"/>
          <p:cNvPicPr>
            <a:picLocks noChangeAspect="1"/>
          </p:cNvPicPr>
          <p:nvPr/>
        </p:nvPicPr>
        <p:blipFill>
          <a:blip r:embed="rId3"/>
          <a:stretch>
            <a:fillRect/>
          </a:stretch>
        </p:blipFill>
        <p:spPr>
          <a:xfrm>
            <a:off x="5162154" y="8911824"/>
            <a:ext cx="6401355" cy="1455546"/>
          </a:xfrm>
          <a:prstGeom prst="rect">
            <a:avLst/>
          </a:prstGeom>
        </p:spPr>
      </p:pic>
      <p:graphicFrame>
        <p:nvGraphicFramePr>
          <p:cNvPr id="13" name="Tableau 12"/>
          <p:cNvGraphicFramePr>
            <a:graphicFrameLocks noGrp="1"/>
          </p:cNvGraphicFramePr>
          <p:nvPr>
            <p:extLst>
              <p:ext uri="{D42A27DB-BD31-4B8C-83A1-F6EECF244321}">
                <p14:modId xmlns:p14="http://schemas.microsoft.com/office/powerpoint/2010/main" val="1086202078"/>
              </p:ext>
            </p:extLst>
          </p:nvPr>
        </p:nvGraphicFramePr>
        <p:xfrm>
          <a:off x="1954531" y="2408898"/>
          <a:ext cx="6096000" cy="2496088"/>
        </p:xfrm>
        <a:graphic>
          <a:graphicData uri="http://schemas.openxmlformats.org/drawingml/2006/table">
            <a:tbl>
              <a:tblPr firstRow="1" bandRow="1">
                <a:tableStyleId>{5C22544A-7EE6-4342-B048-85BDC9FD1C3A}</a:tableStyleId>
              </a:tblPr>
              <a:tblGrid>
                <a:gridCol w="1284654"/>
                <a:gridCol w="1153746"/>
                <a:gridCol w="1219200"/>
                <a:gridCol w="1219200"/>
                <a:gridCol w="1219200"/>
              </a:tblGrid>
              <a:tr h="370840">
                <a:tc>
                  <a:txBody>
                    <a:bodyPr/>
                    <a:lstStyle/>
                    <a:p>
                      <a:pPr algn="ctr"/>
                      <a:endParaRPr lang="fr-FR" dirty="0"/>
                    </a:p>
                  </a:txBody>
                  <a:tcPr/>
                </a:tc>
                <a:tc>
                  <a:txBody>
                    <a:bodyPr/>
                    <a:lstStyle/>
                    <a:p>
                      <a:pPr algn="ctr"/>
                      <a:r>
                        <a:rPr lang="fr-FR" dirty="0" smtClean="0"/>
                        <a:t>2022</a:t>
                      </a:r>
                      <a:endParaRPr lang="fr-FR" dirty="0"/>
                    </a:p>
                  </a:txBody>
                  <a:tcPr/>
                </a:tc>
                <a:tc>
                  <a:txBody>
                    <a:bodyPr/>
                    <a:lstStyle/>
                    <a:p>
                      <a:pPr algn="ctr"/>
                      <a:r>
                        <a:rPr lang="fr-FR" dirty="0" smtClean="0"/>
                        <a:t>2023</a:t>
                      </a:r>
                      <a:endParaRPr lang="fr-FR" dirty="0"/>
                    </a:p>
                  </a:txBody>
                  <a:tcPr/>
                </a:tc>
                <a:tc>
                  <a:txBody>
                    <a:bodyPr/>
                    <a:lstStyle/>
                    <a:p>
                      <a:pPr algn="ctr"/>
                      <a:r>
                        <a:rPr lang="fr-FR" dirty="0" smtClean="0"/>
                        <a:t>2024</a:t>
                      </a:r>
                      <a:endParaRPr lang="fr-FR" dirty="0"/>
                    </a:p>
                  </a:txBody>
                  <a:tcPr/>
                </a:tc>
                <a:tc>
                  <a:txBody>
                    <a:bodyPr/>
                    <a:lstStyle/>
                    <a:p>
                      <a:pPr algn="ctr"/>
                      <a:r>
                        <a:rPr lang="fr-FR" b="1" dirty="0" smtClean="0">
                          <a:solidFill>
                            <a:srgbClr val="FE9802"/>
                          </a:solidFill>
                        </a:rPr>
                        <a:t>2022/2024</a:t>
                      </a:r>
                      <a:endParaRPr lang="fr-FR" b="1" dirty="0">
                        <a:solidFill>
                          <a:srgbClr val="FE9802"/>
                        </a:solidFill>
                      </a:endParaRPr>
                    </a:p>
                  </a:txBody>
                  <a:tcPr/>
                </a:tc>
              </a:tr>
              <a:tr h="542828">
                <a:tc>
                  <a:txBody>
                    <a:bodyPr/>
                    <a:lstStyle/>
                    <a:p>
                      <a:pPr algn="ctr"/>
                      <a:r>
                        <a:rPr lang="fr-FR" dirty="0" smtClean="0"/>
                        <a:t>Avancement accéléré</a:t>
                      </a:r>
                      <a:r>
                        <a:rPr lang="fr-FR" baseline="0" dirty="0" smtClean="0"/>
                        <a:t> QPV</a:t>
                      </a:r>
                      <a:endParaRPr lang="fr-FR" dirty="0"/>
                    </a:p>
                  </a:txBody>
                  <a:tcPr/>
                </a:tc>
                <a:tc>
                  <a:txBody>
                    <a:bodyPr/>
                    <a:lstStyle/>
                    <a:p>
                      <a:pPr algn="ctr"/>
                      <a:r>
                        <a:rPr lang="fr-FR" dirty="0" smtClean="0"/>
                        <a:t>2</a:t>
                      </a:r>
                      <a:endParaRPr lang="fr-FR" dirty="0"/>
                    </a:p>
                  </a:txBody>
                  <a:tcPr anchor="ctr"/>
                </a:tc>
                <a:tc>
                  <a:txBody>
                    <a:bodyPr/>
                    <a:lstStyle/>
                    <a:p>
                      <a:pPr algn="ctr"/>
                      <a:r>
                        <a:rPr lang="fr-FR" dirty="0" smtClean="0"/>
                        <a:t>1</a:t>
                      </a:r>
                      <a:endParaRPr lang="fr-FR" dirty="0"/>
                    </a:p>
                  </a:txBody>
                  <a:tcPr anchor="ctr"/>
                </a:tc>
                <a:tc>
                  <a:txBody>
                    <a:bodyPr/>
                    <a:lstStyle/>
                    <a:p>
                      <a:pPr algn="ctr"/>
                      <a:r>
                        <a:rPr lang="fr-FR" dirty="0" smtClean="0"/>
                        <a:t>1</a:t>
                      </a:r>
                      <a:endParaRPr lang="fr-FR" dirty="0"/>
                    </a:p>
                  </a:txBody>
                  <a:tcPr anchor="ctr"/>
                </a:tc>
                <a:tc>
                  <a:txBody>
                    <a:bodyPr/>
                    <a:lstStyle/>
                    <a:p>
                      <a:pPr algn="ctr"/>
                      <a:r>
                        <a:rPr lang="fr-FR" b="1" dirty="0" smtClean="0">
                          <a:solidFill>
                            <a:srgbClr val="FE9802"/>
                          </a:solidFill>
                        </a:rPr>
                        <a:t>- 50 %</a:t>
                      </a:r>
                      <a:endParaRPr lang="fr-FR" b="1" dirty="0">
                        <a:solidFill>
                          <a:srgbClr val="FE9802"/>
                        </a:solidFill>
                      </a:endParaRPr>
                    </a:p>
                  </a:txBody>
                  <a:tcPr anchor="ctr"/>
                </a:tc>
              </a:tr>
              <a:tr h="370840">
                <a:tc>
                  <a:txBody>
                    <a:bodyPr/>
                    <a:lstStyle/>
                    <a:p>
                      <a:pPr algn="ctr"/>
                      <a:r>
                        <a:rPr lang="fr-FR" dirty="0" smtClean="0"/>
                        <a:t>Avancement accéléré Hors QPV</a:t>
                      </a:r>
                      <a:endParaRPr lang="fr-FR" dirty="0"/>
                    </a:p>
                  </a:txBody>
                  <a:tcPr/>
                </a:tc>
                <a:tc>
                  <a:txBody>
                    <a:bodyPr/>
                    <a:lstStyle/>
                    <a:p>
                      <a:pPr algn="ctr"/>
                      <a:r>
                        <a:rPr lang="fr-FR" dirty="0" smtClean="0"/>
                        <a:t>10</a:t>
                      </a:r>
                      <a:endParaRPr lang="fr-FR" dirty="0"/>
                    </a:p>
                  </a:txBody>
                  <a:tcPr anchor="ctr"/>
                </a:tc>
                <a:tc>
                  <a:txBody>
                    <a:bodyPr/>
                    <a:lstStyle/>
                    <a:p>
                      <a:pPr algn="ctr"/>
                      <a:r>
                        <a:rPr lang="fr-FR" dirty="0" smtClean="0"/>
                        <a:t>11</a:t>
                      </a:r>
                      <a:endParaRPr lang="fr-FR" dirty="0"/>
                    </a:p>
                  </a:txBody>
                  <a:tcPr anchor="ctr"/>
                </a:tc>
                <a:tc>
                  <a:txBody>
                    <a:bodyPr/>
                    <a:lstStyle/>
                    <a:p>
                      <a:pPr algn="ctr"/>
                      <a:r>
                        <a:rPr lang="fr-FR" dirty="0" smtClean="0"/>
                        <a:t>7</a:t>
                      </a:r>
                      <a:endParaRPr lang="fr-FR" dirty="0"/>
                    </a:p>
                  </a:txBody>
                  <a:tcPr anchor="ctr"/>
                </a:tc>
                <a:tc>
                  <a:txBody>
                    <a:bodyPr/>
                    <a:lstStyle/>
                    <a:p>
                      <a:pPr algn="ctr"/>
                      <a:r>
                        <a:rPr lang="fr-FR" b="1" dirty="0" smtClean="0">
                          <a:solidFill>
                            <a:srgbClr val="FE9802"/>
                          </a:solidFill>
                        </a:rPr>
                        <a:t>- 30 %</a:t>
                      </a:r>
                      <a:endParaRPr lang="fr-FR" b="1" dirty="0">
                        <a:solidFill>
                          <a:srgbClr val="FE9802"/>
                        </a:solidFill>
                      </a:endParaRPr>
                    </a:p>
                  </a:txBody>
                  <a:tcPr anchor="ctr"/>
                </a:tc>
              </a:tr>
              <a:tr h="370840">
                <a:tc>
                  <a:txBody>
                    <a:bodyPr/>
                    <a:lstStyle/>
                    <a:p>
                      <a:pPr algn="ctr"/>
                      <a:r>
                        <a:rPr lang="fr-FR" dirty="0" smtClean="0"/>
                        <a:t>Carrière exceptionnelle</a:t>
                      </a:r>
                      <a:endParaRPr lang="fr-FR" dirty="0"/>
                    </a:p>
                  </a:txBody>
                  <a:tcPr/>
                </a:tc>
                <a:tc>
                  <a:txBody>
                    <a:bodyPr/>
                    <a:lstStyle/>
                    <a:p>
                      <a:pPr algn="ctr"/>
                      <a:r>
                        <a:rPr lang="fr-FR" dirty="0" smtClean="0"/>
                        <a:t>3</a:t>
                      </a:r>
                      <a:endParaRPr lang="fr-FR" dirty="0"/>
                    </a:p>
                  </a:txBody>
                  <a:tcPr anchor="ctr"/>
                </a:tc>
                <a:tc>
                  <a:txBody>
                    <a:bodyPr/>
                    <a:lstStyle/>
                    <a:p>
                      <a:pPr algn="ctr"/>
                      <a:r>
                        <a:rPr lang="fr-FR" dirty="0" smtClean="0"/>
                        <a:t>2</a:t>
                      </a:r>
                      <a:endParaRPr lang="fr-FR" dirty="0"/>
                    </a:p>
                  </a:txBody>
                  <a:tcPr anchor="ctr"/>
                </a:tc>
                <a:tc>
                  <a:txBody>
                    <a:bodyPr/>
                    <a:lstStyle/>
                    <a:p>
                      <a:pPr algn="ctr"/>
                      <a:r>
                        <a:rPr lang="fr-FR" dirty="0" smtClean="0"/>
                        <a:t>4</a:t>
                      </a:r>
                      <a:endParaRPr lang="fr-FR" dirty="0"/>
                    </a:p>
                  </a:txBody>
                  <a:tcPr anchor="ctr"/>
                </a:tc>
                <a:tc>
                  <a:txBody>
                    <a:bodyPr/>
                    <a:lstStyle/>
                    <a:p>
                      <a:pPr algn="ctr"/>
                      <a:r>
                        <a:rPr lang="fr-FR" b="1" dirty="0" smtClean="0">
                          <a:solidFill>
                            <a:srgbClr val="FE9802"/>
                          </a:solidFill>
                        </a:rPr>
                        <a:t>+ 33</a:t>
                      </a:r>
                      <a:r>
                        <a:rPr lang="fr-FR" b="1" baseline="0" dirty="0" smtClean="0">
                          <a:solidFill>
                            <a:srgbClr val="FE9802"/>
                          </a:solidFill>
                        </a:rPr>
                        <a:t> %</a:t>
                      </a:r>
                      <a:endParaRPr lang="fr-FR" b="1" dirty="0">
                        <a:solidFill>
                          <a:srgbClr val="FE9802"/>
                        </a:solidFill>
                      </a:endParaRPr>
                    </a:p>
                  </a:txBody>
                  <a:tcPr anchor="ctr"/>
                </a:tc>
              </a:tr>
              <a:tr h="370840">
                <a:tc>
                  <a:txBody>
                    <a:bodyPr/>
                    <a:lstStyle/>
                    <a:p>
                      <a:pPr algn="ctr"/>
                      <a:r>
                        <a:rPr lang="fr-FR" b="1" dirty="0" smtClean="0">
                          <a:solidFill>
                            <a:srgbClr val="FE9802"/>
                          </a:solidFill>
                        </a:rPr>
                        <a:t>Total Quotas</a:t>
                      </a:r>
                      <a:endParaRPr lang="fr-FR" b="1" dirty="0">
                        <a:solidFill>
                          <a:srgbClr val="FE9802"/>
                        </a:solidFill>
                      </a:endParaRPr>
                    </a:p>
                  </a:txBody>
                  <a:tcPr/>
                </a:tc>
                <a:tc>
                  <a:txBody>
                    <a:bodyPr/>
                    <a:lstStyle/>
                    <a:p>
                      <a:pPr algn="ctr"/>
                      <a:r>
                        <a:rPr lang="fr-FR" b="1" dirty="0" smtClean="0">
                          <a:solidFill>
                            <a:srgbClr val="FE9802"/>
                          </a:solidFill>
                        </a:rPr>
                        <a:t>15</a:t>
                      </a:r>
                      <a:endParaRPr lang="fr-FR" b="1" dirty="0">
                        <a:solidFill>
                          <a:srgbClr val="FE9802"/>
                        </a:solidFill>
                      </a:endParaRPr>
                    </a:p>
                  </a:txBody>
                  <a:tcPr anchor="ctr"/>
                </a:tc>
                <a:tc>
                  <a:txBody>
                    <a:bodyPr/>
                    <a:lstStyle/>
                    <a:p>
                      <a:pPr algn="ctr"/>
                      <a:r>
                        <a:rPr lang="fr-FR" b="1" dirty="0" smtClean="0">
                          <a:solidFill>
                            <a:srgbClr val="FE9802"/>
                          </a:solidFill>
                        </a:rPr>
                        <a:t>14</a:t>
                      </a:r>
                      <a:endParaRPr lang="fr-FR" b="1" dirty="0">
                        <a:solidFill>
                          <a:srgbClr val="FE9802"/>
                        </a:solidFill>
                      </a:endParaRPr>
                    </a:p>
                  </a:txBody>
                  <a:tcPr anchor="ctr"/>
                </a:tc>
                <a:tc>
                  <a:txBody>
                    <a:bodyPr/>
                    <a:lstStyle/>
                    <a:p>
                      <a:pPr algn="ctr"/>
                      <a:r>
                        <a:rPr lang="fr-FR" b="1" dirty="0" smtClean="0">
                          <a:solidFill>
                            <a:srgbClr val="FE9802"/>
                          </a:solidFill>
                        </a:rPr>
                        <a:t>12</a:t>
                      </a:r>
                      <a:endParaRPr lang="fr-FR" b="1" dirty="0">
                        <a:solidFill>
                          <a:srgbClr val="FE9802"/>
                        </a:solidFill>
                      </a:endParaRPr>
                    </a:p>
                  </a:txBody>
                  <a:tcPr anchor="ctr"/>
                </a:tc>
                <a:tc>
                  <a:txBody>
                    <a:bodyPr/>
                    <a:lstStyle/>
                    <a:p>
                      <a:pPr algn="ctr"/>
                      <a:r>
                        <a:rPr lang="fr-FR" sz="1400" b="1" dirty="0" smtClean="0">
                          <a:solidFill>
                            <a:srgbClr val="F60000"/>
                          </a:solidFill>
                        </a:rPr>
                        <a:t>- 20 %</a:t>
                      </a:r>
                      <a:endParaRPr lang="fr-FR" sz="1400" b="1" dirty="0">
                        <a:solidFill>
                          <a:srgbClr val="F60000"/>
                        </a:solidFill>
                      </a:endParaRPr>
                    </a:p>
                  </a:txBody>
                  <a:tcPr anchor="ctr"/>
                </a:tc>
              </a:tr>
            </a:tbl>
          </a:graphicData>
        </a:graphic>
      </p:graphicFrame>
      <p:sp>
        <p:nvSpPr>
          <p:cNvPr id="4" name="Rectangle 3"/>
          <p:cNvSpPr/>
          <p:nvPr/>
        </p:nvSpPr>
        <p:spPr>
          <a:xfrm>
            <a:off x="1067032" y="5026184"/>
            <a:ext cx="7989809" cy="1754326"/>
          </a:xfrm>
          <a:prstGeom prst="rect">
            <a:avLst/>
          </a:prstGeom>
        </p:spPr>
        <p:txBody>
          <a:bodyPr wrap="square">
            <a:spAutoFit/>
          </a:bodyPr>
          <a:lstStyle/>
          <a:p>
            <a:pPr algn="ctr"/>
            <a:r>
              <a:rPr lang="fr-FR" sz="1200" dirty="0">
                <a:solidFill>
                  <a:srgbClr val="F60000"/>
                </a:solidFill>
                <a:latin typeface="Verdana" panose="020B0604030504040204" pitchFamily="34" charset="0"/>
              </a:rPr>
              <a:t>La FSU Emploi demande à ce que les agents soient informés par la </a:t>
            </a:r>
            <a:r>
              <a:rPr lang="fr-FR" sz="1200" dirty="0" smtClean="0">
                <a:solidFill>
                  <a:srgbClr val="F60000"/>
                </a:solidFill>
                <a:latin typeface="Verdana" panose="020B0604030504040204" pitchFamily="34" charset="0"/>
              </a:rPr>
              <a:t>Direction </a:t>
            </a:r>
            <a:r>
              <a:rPr lang="fr-FR" sz="1200" dirty="0">
                <a:solidFill>
                  <a:srgbClr val="F60000"/>
                </a:solidFill>
                <a:latin typeface="Verdana" panose="020B0604030504040204" pitchFamily="34" charset="0"/>
              </a:rPr>
              <a:t>quand </a:t>
            </a:r>
            <a:r>
              <a:rPr lang="fr-FR" sz="1200" dirty="0" smtClean="0">
                <a:solidFill>
                  <a:srgbClr val="F60000"/>
                </a:solidFill>
                <a:latin typeface="Verdana" panose="020B0604030504040204" pitchFamily="34" charset="0"/>
              </a:rPr>
              <a:t>elles/ils </a:t>
            </a:r>
            <a:r>
              <a:rPr lang="fr-FR" sz="1200" dirty="0">
                <a:solidFill>
                  <a:srgbClr val="F60000"/>
                </a:solidFill>
                <a:latin typeface="Verdana" panose="020B0604030504040204" pitchFamily="34" charset="0"/>
              </a:rPr>
              <a:t>sont éligibles à l’avancement accéléré, pour </a:t>
            </a:r>
            <a:r>
              <a:rPr lang="fr-FR" sz="1200" dirty="0" smtClean="0">
                <a:solidFill>
                  <a:srgbClr val="F60000"/>
                </a:solidFill>
                <a:latin typeface="Verdana" panose="020B0604030504040204" pitchFamily="34" charset="0"/>
              </a:rPr>
              <a:t>revendiquer leur possibilité d’accès à des avantages de carrière</a:t>
            </a:r>
            <a:endParaRPr lang="fr-FR" sz="1200" dirty="0">
              <a:solidFill>
                <a:srgbClr val="F60000"/>
              </a:solidFill>
              <a:latin typeface="Verdana" panose="020B0604030504040204" pitchFamily="34" charset="0"/>
            </a:endParaRPr>
          </a:p>
          <a:p>
            <a:pPr algn="ctr"/>
            <a:endParaRPr lang="fr-FR" sz="1200" dirty="0">
              <a:solidFill>
                <a:srgbClr val="F60000"/>
              </a:solidFill>
              <a:latin typeface="Verdana" panose="020B0604030504040204" pitchFamily="34" charset="0"/>
            </a:endParaRPr>
          </a:p>
          <a:p>
            <a:pPr algn="ctr"/>
            <a:r>
              <a:rPr lang="fr-FR" sz="1200" dirty="0">
                <a:solidFill>
                  <a:srgbClr val="F60000"/>
                </a:solidFill>
                <a:latin typeface="Verdana" panose="020B0604030504040204" pitchFamily="34" charset="0"/>
              </a:rPr>
              <a:t>La FSU Emploi rappelle que tout agent doit être reçu à l’occasion de la campagne par son N+1</a:t>
            </a:r>
          </a:p>
          <a:p>
            <a:pPr algn="ctr"/>
            <a:r>
              <a:rPr lang="fr-FR" sz="1200" dirty="0">
                <a:solidFill>
                  <a:srgbClr val="F60000"/>
                </a:solidFill>
                <a:latin typeface="Verdana" panose="020B0604030504040204" pitchFamily="34" charset="0"/>
              </a:rPr>
              <a:t> </a:t>
            </a:r>
            <a:r>
              <a:rPr lang="fr-FR" sz="1200" dirty="0" smtClean="0">
                <a:solidFill>
                  <a:srgbClr val="F60000"/>
                </a:solidFill>
                <a:latin typeface="Verdana" panose="020B0604030504040204" pitchFamily="34" charset="0"/>
              </a:rPr>
              <a:t>La </a:t>
            </a:r>
            <a:r>
              <a:rPr lang="fr-FR" sz="1200" dirty="0">
                <a:solidFill>
                  <a:srgbClr val="F60000"/>
                </a:solidFill>
                <a:latin typeface="Verdana" panose="020B0604030504040204" pitchFamily="34" charset="0"/>
              </a:rPr>
              <a:t>FSU Emploi revendique que l’ensemble des quotas </a:t>
            </a:r>
            <a:r>
              <a:rPr lang="fr-FR" sz="1200" dirty="0" smtClean="0">
                <a:solidFill>
                  <a:srgbClr val="F60000"/>
                </a:solidFill>
                <a:latin typeface="Verdana" panose="020B0604030504040204" pitchFamily="34" charset="0"/>
              </a:rPr>
              <a:t>soient utilisés </a:t>
            </a:r>
            <a:r>
              <a:rPr lang="fr-FR" sz="1200" dirty="0">
                <a:solidFill>
                  <a:srgbClr val="F60000"/>
                </a:solidFill>
                <a:latin typeface="Verdana" panose="020B0604030504040204" pitchFamily="34" charset="0"/>
              </a:rPr>
              <a:t>au bénéfice des collègues éligibles</a:t>
            </a:r>
          </a:p>
          <a:p>
            <a:pPr algn="ctr"/>
            <a:endParaRPr lang="fr-FR" sz="1200" dirty="0">
              <a:solidFill>
                <a:srgbClr val="F60000"/>
              </a:solidFill>
              <a:latin typeface="Verdana" panose="020B0604030504040204" pitchFamily="34" charset="0"/>
            </a:endParaRPr>
          </a:p>
          <a:p>
            <a:pPr algn="ctr"/>
            <a:r>
              <a:rPr lang="fr-FR" sz="1200" dirty="0">
                <a:solidFill>
                  <a:srgbClr val="F60000"/>
                </a:solidFill>
                <a:latin typeface="Verdana" panose="020B0604030504040204" pitchFamily="34" charset="0"/>
              </a:rPr>
              <a:t>La FSU Emploi rappelle que des voies de recours sont mobilisables</a:t>
            </a:r>
          </a:p>
        </p:txBody>
      </p:sp>
      <p:pic>
        <p:nvPicPr>
          <p:cNvPr id="15" name="image_0" descr="cid:6588fcf8-32af-44b0-98b7-75aa2d363c92"/>
          <p:cNvPicPr/>
          <p:nvPr/>
        </p:nvPicPr>
        <p:blipFill>
          <a:blip r:embed="rId4">
            <a:extLst>
              <a:ext uri="{28A0092B-C50C-407E-A947-70E740481C1C}">
                <a14:useLocalDpi xmlns:a14="http://schemas.microsoft.com/office/drawing/2010/main" val="0"/>
              </a:ext>
            </a:extLst>
          </a:blip>
          <a:srcRect/>
          <a:stretch>
            <a:fillRect/>
          </a:stretch>
        </p:blipFill>
        <p:spPr bwMode="auto">
          <a:xfrm>
            <a:off x="-69440" y="1"/>
            <a:ext cx="1060524" cy="856038"/>
          </a:xfrm>
          <a:prstGeom prst="rect">
            <a:avLst/>
          </a:prstGeom>
          <a:noFill/>
          <a:ln>
            <a:noFill/>
          </a:ln>
        </p:spPr>
      </p:pic>
    </p:spTree>
    <p:extLst>
      <p:ext uri="{BB962C8B-B14F-4D97-AF65-F5344CB8AC3E}">
        <p14:creationId xmlns:p14="http://schemas.microsoft.com/office/powerpoint/2010/main" val="10194205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121669" y="9953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2" name="ZoneTexte 11">
            <a:extLst>
              <a:ext uri="{FF2B5EF4-FFF2-40B4-BE49-F238E27FC236}">
                <a16:creationId xmlns="" xmlns:a16="http://schemas.microsoft.com/office/drawing/2014/main" id="{50B48245-595D-C964-31BB-6E634024304D}"/>
              </a:ext>
            </a:extLst>
          </p:cNvPr>
          <p:cNvSpPr txBox="1"/>
          <p:nvPr/>
        </p:nvSpPr>
        <p:spPr>
          <a:xfrm>
            <a:off x="1032522" y="277319"/>
            <a:ext cx="8073425" cy="1008908"/>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fontScale="55000" lnSpcReduction="20000"/>
          </a:bodyPr>
          <a:lstStyle/>
          <a:p>
            <a:pPr algn="ctr">
              <a:lnSpc>
                <a:spcPct val="90000"/>
              </a:lnSpc>
              <a:spcBef>
                <a:spcPct val="0"/>
              </a:spcBef>
              <a:spcAft>
                <a:spcPts val="600"/>
              </a:spcAft>
            </a:pPr>
            <a:r>
              <a:rPr lang="en-US" sz="2900" b="1" dirty="0" err="1" smtClean="0">
                <a:solidFill>
                  <a:schemeClr val="bg2"/>
                </a:solidFill>
                <a:latin typeface="Calibri"/>
                <a:ea typeface="+mj-ea"/>
                <a:cs typeface="Calibri"/>
              </a:rPr>
              <a:t>Novembre</a:t>
            </a:r>
            <a:r>
              <a:rPr lang="en-US" sz="2900" b="1" dirty="0" smtClean="0">
                <a:solidFill>
                  <a:schemeClr val="bg2"/>
                </a:solidFill>
                <a:latin typeface="Calibri"/>
                <a:ea typeface="+mj-ea"/>
                <a:cs typeface="Calibri"/>
              </a:rPr>
              <a:t> 2024 </a:t>
            </a:r>
            <a:r>
              <a:rPr lang="en-US" sz="2900" b="1" dirty="0">
                <a:solidFill>
                  <a:schemeClr val="bg2"/>
                </a:solidFill>
                <a:latin typeface="Calibri"/>
                <a:ea typeface="+mj-ea"/>
                <a:cs typeface="Calibri"/>
              </a:rPr>
              <a:t>- </a:t>
            </a:r>
            <a:r>
              <a:rPr lang="en-US" sz="2900" b="1" dirty="0" smtClean="0">
                <a:solidFill>
                  <a:schemeClr val="bg2"/>
                </a:solidFill>
                <a:latin typeface="Calibri"/>
                <a:ea typeface="+mj-ea"/>
                <a:cs typeface="Calibri"/>
              </a:rPr>
              <a:t>N° 33</a:t>
            </a:r>
            <a:endParaRPr lang="en-US" sz="2900" b="1" dirty="0">
              <a:solidFill>
                <a:schemeClr val="bg2"/>
              </a:solidFill>
              <a:latin typeface="Calibri"/>
              <a:ea typeface="+mj-ea"/>
              <a:cs typeface="Calibri"/>
            </a:endParaRPr>
          </a:p>
          <a:p>
            <a:pPr algn="ctr">
              <a:lnSpc>
                <a:spcPct val="90000"/>
              </a:lnSpc>
              <a:spcBef>
                <a:spcPct val="0"/>
              </a:spcBef>
              <a:spcAft>
                <a:spcPts val="600"/>
              </a:spcAft>
            </a:pPr>
            <a:endParaRPr lang="fr-FR" sz="1500" b="1" dirty="0" smtClean="0">
              <a:solidFill>
                <a:srgbClr val="FF0000"/>
              </a:solidFill>
              <a:latin typeface="Calibri"/>
              <a:ea typeface="+mj-ea"/>
              <a:cs typeface="Calibri"/>
            </a:endParaRPr>
          </a:p>
          <a:p>
            <a:pPr algn="ctr">
              <a:lnSpc>
                <a:spcPct val="90000"/>
              </a:lnSpc>
              <a:spcBef>
                <a:spcPct val="0"/>
              </a:spcBef>
              <a:spcAft>
                <a:spcPts val="600"/>
              </a:spcAft>
            </a:pPr>
            <a:r>
              <a:rPr lang="fr-FR" sz="3600" b="1" dirty="0" smtClean="0">
                <a:solidFill>
                  <a:srgbClr val="FF0000"/>
                </a:solidFill>
                <a:latin typeface="Calibri"/>
                <a:ea typeface="+mj-ea"/>
                <a:cs typeface="Calibri"/>
              </a:rPr>
              <a:t>La publication dédiée EXCLUSIVEMENT </a:t>
            </a:r>
            <a:r>
              <a:rPr lang="fr-FR" sz="3600" b="1" dirty="0">
                <a:solidFill>
                  <a:srgbClr val="FF0000"/>
                </a:solidFill>
                <a:latin typeface="Calibri"/>
                <a:ea typeface="+mj-ea"/>
                <a:cs typeface="Calibri"/>
              </a:rPr>
              <a:t>aux agents </a:t>
            </a:r>
            <a:r>
              <a:rPr lang="fr-FR" sz="3600" b="1" dirty="0" smtClean="0">
                <a:solidFill>
                  <a:srgbClr val="FF0000"/>
                </a:solidFill>
                <a:latin typeface="Calibri"/>
                <a:ea typeface="+mj-ea"/>
                <a:cs typeface="Calibri"/>
              </a:rPr>
              <a:t>publics </a:t>
            </a:r>
          </a:p>
          <a:p>
            <a:pPr algn="ctr">
              <a:lnSpc>
                <a:spcPct val="90000"/>
              </a:lnSpc>
              <a:spcBef>
                <a:spcPct val="0"/>
              </a:spcBef>
              <a:spcAft>
                <a:spcPts val="600"/>
              </a:spcAft>
            </a:pPr>
            <a:r>
              <a:rPr lang="fr-FR" sz="3600" b="1" dirty="0" smtClean="0">
                <a:solidFill>
                  <a:srgbClr val="FF0000"/>
                </a:solidFill>
                <a:latin typeface="Calibri"/>
                <a:ea typeface="+mj-ea"/>
                <a:cs typeface="Calibri"/>
              </a:rPr>
              <a:t>que seule la FSU Emploi vous propose</a:t>
            </a:r>
            <a:r>
              <a:rPr lang="en-US" sz="3600" b="1" dirty="0">
                <a:solidFill>
                  <a:srgbClr val="FF0000"/>
                </a:solidFill>
                <a:latin typeface="Calibri"/>
                <a:ea typeface="+mj-ea"/>
                <a:cs typeface="Calibri"/>
              </a:rPr>
              <a:t> </a:t>
            </a:r>
            <a:endParaRPr lang="fr-FR" sz="3600" b="1" dirty="0">
              <a:solidFill>
                <a:srgbClr val="FF0000"/>
              </a:solidFill>
              <a:ea typeface="+mj-ea"/>
              <a:cs typeface="Arial"/>
            </a:endParaRPr>
          </a:p>
        </p:txBody>
      </p:sp>
      <p:pic>
        <p:nvPicPr>
          <p:cNvPr id="14" name="Image 15" descr="Une image contenant texte, clipart&#10;&#10;Description générée automatiquement">
            <a:extLst>
              <a:ext uri="{FF2B5EF4-FFF2-40B4-BE49-F238E27FC236}">
                <a16:creationId xmlns="" xmlns:a16="http://schemas.microsoft.com/office/drawing/2014/main" id="{E6A7AC61-9EA0-DBD7-5CD7-7BABC0447B41}"/>
              </a:ext>
            </a:extLst>
          </p:cNvPr>
          <p:cNvPicPr>
            <a:picLocks noChangeAspect="1"/>
          </p:cNvPicPr>
          <p:nvPr/>
        </p:nvPicPr>
        <p:blipFill>
          <a:blip r:embed="rId2"/>
          <a:stretch>
            <a:fillRect/>
          </a:stretch>
        </p:blipFill>
        <p:spPr>
          <a:xfrm>
            <a:off x="-9526" y="-3633"/>
            <a:ext cx="1000610" cy="859672"/>
          </a:xfrm>
          <a:prstGeom prst="rect">
            <a:avLst/>
          </a:prstGeom>
        </p:spPr>
      </p:pic>
      <p:sp>
        <p:nvSpPr>
          <p:cNvPr id="19" name="Légende : flèche vers la droite 18">
            <a:extLst>
              <a:ext uri="{FF2B5EF4-FFF2-40B4-BE49-F238E27FC236}">
                <a16:creationId xmlns="" xmlns:a16="http://schemas.microsoft.com/office/drawing/2014/main" id="{2F9CC3AA-C78D-A690-9CF8-8C0007D874AC}"/>
              </a:ext>
            </a:extLst>
          </p:cNvPr>
          <p:cNvSpPr/>
          <p:nvPr/>
        </p:nvSpPr>
        <p:spPr>
          <a:xfrm>
            <a:off x="74746" y="946526"/>
            <a:ext cx="852407" cy="5837693"/>
          </a:xfrm>
          <a:prstGeom prst="rightArrowCallout">
            <a:avLst/>
          </a:prstGeom>
          <a:solidFill>
            <a:schemeClr val="bg2"/>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 xmlns:a16="http://schemas.microsoft.com/office/drawing/2014/main" id="{A6FF9045-F578-D3C4-9FBA-B4E710327B1B}"/>
              </a:ext>
            </a:extLst>
          </p:cNvPr>
          <p:cNvSpPr txBox="1"/>
          <p:nvPr/>
        </p:nvSpPr>
        <p:spPr>
          <a:xfrm>
            <a:off x="78135" y="943459"/>
            <a:ext cx="470116" cy="59708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800" b="1" dirty="0">
                <a:solidFill>
                  <a:srgbClr val="FFFFFF"/>
                </a:solidFill>
                <a:latin typeface="Calibri"/>
                <a:cs typeface="Calibri"/>
              </a:rPr>
              <a:t>L</a:t>
            </a:r>
            <a:endParaRPr lang="fr-FR" dirty="0">
              <a:solidFill>
                <a:srgbClr val="FFFFFF"/>
              </a:solidFill>
            </a:endParaRPr>
          </a:p>
          <a:p>
            <a:pPr algn="l"/>
            <a:r>
              <a:rPr lang="fr-FR" sz="2800" b="1" dirty="0">
                <a:solidFill>
                  <a:srgbClr val="FFFFFF"/>
                </a:solidFill>
                <a:latin typeface="Calibri"/>
                <a:cs typeface="Calibri"/>
              </a:rPr>
              <a:t>'</a:t>
            </a:r>
            <a:endParaRPr lang="fr-FR" dirty="0">
              <a:solidFill>
                <a:srgbClr val="FFFFFF"/>
              </a:solidFill>
            </a:endParaRPr>
          </a:p>
          <a:p>
            <a:r>
              <a:rPr lang="fr-FR" sz="2800" b="1" dirty="0">
                <a:solidFill>
                  <a:srgbClr val="FFFFFF"/>
                </a:solidFill>
                <a:latin typeface="Calibri"/>
                <a:cs typeface="Arial"/>
              </a:rPr>
              <a:t>EC</a:t>
            </a:r>
          </a:p>
          <a:p>
            <a:r>
              <a:rPr lang="fr-FR" sz="2800" b="1" dirty="0">
                <a:solidFill>
                  <a:srgbClr val="FFFFFF"/>
                </a:solidFill>
                <a:latin typeface="Calibri"/>
                <a:cs typeface="Arial"/>
              </a:rPr>
              <a:t>HO</a:t>
            </a:r>
            <a:endParaRPr lang="fr-FR" dirty="0">
              <a:solidFill>
                <a:srgbClr val="FFFFFF"/>
              </a:solidFill>
              <a:latin typeface="Arial"/>
              <a:cs typeface="Arial"/>
            </a:endParaRPr>
          </a:p>
          <a:p>
            <a:endParaRPr lang="fr-FR" sz="2800" b="1" dirty="0">
              <a:solidFill>
                <a:srgbClr val="FFFFFF"/>
              </a:solidFill>
              <a:latin typeface="Calibri"/>
              <a:cs typeface="Arial"/>
            </a:endParaRPr>
          </a:p>
          <a:p>
            <a:r>
              <a:rPr lang="fr-FR" sz="2800" b="1" dirty="0">
                <a:solidFill>
                  <a:srgbClr val="FFFFFF"/>
                </a:solidFill>
                <a:latin typeface="Calibri"/>
                <a:cs typeface="Arial"/>
              </a:rPr>
              <a:t>P</a:t>
            </a:r>
            <a:endParaRPr lang="fr-FR" dirty="0">
              <a:solidFill>
                <a:srgbClr val="FFFFFF"/>
              </a:solidFill>
              <a:latin typeface="Arial" panose="020B0604020202020204"/>
              <a:cs typeface="Arial"/>
            </a:endParaRPr>
          </a:p>
          <a:p>
            <a:r>
              <a:rPr lang="fr-FR" sz="2800" b="1" dirty="0">
                <a:solidFill>
                  <a:srgbClr val="FFFFFF"/>
                </a:solidFill>
                <a:latin typeface="Calibri"/>
                <a:cs typeface="Arial"/>
              </a:rPr>
              <a:t>U</a:t>
            </a:r>
            <a:endParaRPr lang="fr-FR" dirty="0">
              <a:solidFill>
                <a:srgbClr val="FFFFFF"/>
              </a:solidFill>
              <a:cs typeface="Arial"/>
            </a:endParaRPr>
          </a:p>
          <a:p>
            <a:r>
              <a:rPr lang="fr-FR" sz="2800" b="1" dirty="0">
                <a:solidFill>
                  <a:srgbClr val="FFFFFF"/>
                </a:solidFill>
                <a:latin typeface="Calibri"/>
                <a:cs typeface="Arial"/>
              </a:rPr>
              <a:t>B</a:t>
            </a:r>
            <a:endParaRPr lang="fr-FR" dirty="0">
              <a:solidFill>
                <a:srgbClr val="FFFFFF"/>
              </a:solidFill>
              <a:latin typeface="Arial"/>
              <a:cs typeface="Arial"/>
            </a:endParaRPr>
          </a:p>
          <a:p>
            <a:r>
              <a:rPr lang="fr-FR" sz="2800" b="1" dirty="0">
                <a:solidFill>
                  <a:srgbClr val="FFFFFF"/>
                </a:solidFill>
                <a:latin typeface="Calibri"/>
                <a:cs typeface="Arial"/>
              </a:rPr>
              <a:t>L</a:t>
            </a:r>
            <a:endParaRPr lang="fr-FR" dirty="0">
              <a:solidFill>
                <a:srgbClr val="FFFFFF"/>
              </a:solidFill>
              <a:latin typeface="Arial"/>
              <a:cs typeface="Arial"/>
            </a:endParaRPr>
          </a:p>
          <a:p>
            <a:r>
              <a:rPr lang="fr-FR" sz="2800" b="1" dirty="0">
                <a:solidFill>
                  <a:srgbClr val="FFFFFF"/>
                </a:solidFill>
                <a:latin typeface="Calibri"/>
                <a:cs typeface="Arial"/>
              </a:rPr>
              <a:t>I</a:t>
            </a:r>
            <a:endParaRPr lang="fr-FR" dirty="0">
              <a:solidFill>
                <a:srgbClr val="FFFFFF"/>
              </a:solidFill>
              <a:cs typeface="Arial"/>
            </a:endParaRPr>
          </a:p>
          <a:p>
            <a:r>
              <a:rPr lang="fr-FR" sz="2800" b="1" dirty="0">
                <a:solidFill>
                  <a:srgbClr val="FFFFFF"/>
                </a:solidFill>
                <a:latin typeface="Calibri"/>
                <a:cs typeface="Arial"/>
              </a:rPr>
              <a:t>C</a:t>
            </a:r>
            <a:endParaRPr lang="fr-FR" dirty="0">
              <a:solidFill>
                <a:srgbClr val="FFFFFF"/>
              </a:solidFill>
              <a:latin typeface="Arial"/>
              <a:cs typeface="Arial"/>
            </a:endParaRPr>
          </a:p>
          <a:p>
            <a:endParaRPr lang="fr-FR" b="1" dirty="0">
              <a:solidFill>
                <a:srgbClr val="FFFFFF"/>
              </a:solidFill>
              <a:cs typeface="Arial"/>
            </a:endParaRPr>
          </a:p>
        </p:txBody>
      </p:sp>
      <p:sp>
        <p:nvSpPr>
          <p:cNvPr id="5" name="Rectangle 4"/>
          <p:cNvSpPr/>
          <p:nvPr/>
        </p:nvSpPr>
        <p:spPr>
          <a:xfrm>
            <a:off x="1209057" y="1500824"/>
            <a:ext cx="7720353" cy="307777"/>
          </a:xfrm>
          <a:prstGeom prst="rect">
            <a:avLst/>
          </a:prstGeom>
        </p:spPr>
        <p:txBody>
          <a:bodyPr wrap="square">
            <a:spAutoFit/>
          </a:bodyPr>
          <a:lstStyle/>
          <a:p>
            <a:pPr algn="ctr" fontAlgn="base"/>
            <a:r>
              <a:rPr lang="fr-FR" sz="1400" b="1" dirty="0" smtClean="0">
                <a:solidFill>
                  <a:srgbClr val="0070C0"/>
                </a:solidFill>
                <a:latin typeface="Open Sans"/>
              </a:rPr>
              <a:t>Gel du Point d’Indice</a:t>
            </a:r>
            <a:endParaRPr lang="fr-FR" sz="1400" b="1" dirty="0">
              <a:solidFill>
                <a:srgbClr val="0070C0"/>
              </a:solidFill>
              <a:latin typeface="Open Sans"/>
            </a:endParaRPr>
          </a:p>
        </p:txBody>
      </p:sp>
      <p:sp>
        <p:nvSpPr>
          <p:cNvPr id="2" name="Rectangle 1"/>
          <p:cNvSpPr/>
          <p:nvPr/>
        </p:nvSpPr>
        <p:spPr>
          <a:xfrm>
            <a:off x="1169558" y="2023198"/>
            <a:ext cx="7799349" cy="5232202"/>
          </a:xfrm>
          <a:prstGeom prst="rect">
            <a:avLst/>
          </a:prstGeom>
        </p:spPr>
        <p:txBody>
          <a:bodyPr wrap="square">
            <a:spAutoFit/>
          </a:bodyPr>
          <a:lstStyle/>
          <a:p>
            <a:r>
              <a:rPr lang="fr-FR" sz="1100" dirty="0" smtClean="0">
                <a:solidFill>
                  <a:srgbClr val="193D69"/>
                </a:solidFill>
                <a:latin typeface="Verdana" panose="020B0604030504040204" pitchFamily="34" charset="0"/>
                <a:ea typeface="Verdana" panose="020B0604030504040204" pitchFamily="34" charset="0"/>
              </a:rPr>
              <a:t>Le ministre de la Fonction Publique, Guillaume </a:t>
            </a:r>
            <a:r>
              <a:rPr lang="fr-FR" sz="1100" dirty="0" err="1" smtClean="0">
                <a:solidFill>
                  <a:srgbClr val="193D69"/>
                </a:solidFill>
                <a:latin typeface="Verdana" panose="020B0604030504040204" pitchFamily="34" charset="0"/>
                <a:ea typeface="Verdana" panose="020B0604030504040204" pitchFamily="34" charset="0"/>
              </a:rPr>
              <a:t>Kasbarian</a:t>
            </a:r>
            <a:r>
              <a:rPr lang="fr-FR" sz="1100" dirty="0" smtClean="0">
                <a:solidFill>
                  <a:srgbClr val="193D69"/>
                </a:solidFill>
                <a:latin typeface="Verdana" panose="020B0604030504040204" pitchFamily="34" charset="0"/>
                <a:ea typeface="Verdana" panose="020B0604030504040204" pitchFamily="34" charset="0"/>
              </a:rPr>
              <a:t> a annoncé un nouveau gel du point d’indice de la fonction </a:t>
            </a:r>
            <a:r>
              <a:rPr lang="fr-FR" sz="1100" dirty="0" smtClean="0">
                <a:solidFill>
                  <a:srgbClr val="193D69"/>
                </a:solidFill>
                <a:latin typeface="Verdana" panose="020B0604030504040204" pitchFamily="34" charset="0"/>
                <a:ea typeface="Verdana" panose="020B0604030504040204" pitchFamily="34" charset="0"/>
              </a:rPr>
              <a:t>publique</a:t>
            </a:r>
            <a:r>
              <a:rPr lang="fr-FR" sz="1100" dirty="0">
                <a:solidFill>
                  <a:srgbClr val="193D69"/>
                </a:solidFill>
                <a:latin typeface="Verdana" panose="020B0604030504040204" pitchFamily="34" charset="0"/>
                <a:ea typeface="Verdana" panose="020B0604030504040204" pitchFamily="34" charset="0"/>
              </a:rPr>
              <a:t> </a:t>
            </a:r>
            <a:r>
              <a:rPr lang="fr-FR" sz="1100" dirty="0" smtClean="0">
                <a:solidFill>
                  <a:srgbClr val="193D69"/>
                </a:solidFill>
                <a:latin typeface="Verdana" panose="020B0604030504040204" pitchFamily="34" charset="0"/>
                <a:ea typeface="Verdana" panose="020B0604030504040204" pitchFamily="34" charset="0"/>
              </a:rPr>
              <a:t>pour l’année à venir. </a:t>
            </a:r>
            <a:endParaRPr lang="fr-FR" sz="1100" dirty="0" smtClean="0">
              <a:solidFill>
                <a:srgbClr val="193D69"/>
              </a:solidFill>
              <a:latin typeface="Verdana" panose="020B0604030504040204" pitchFamily="34" charset="0"/>
              <a:ea typeface="Verdana" panose="020B0604030504040204" pitchFamily="34" charset="0"/>
            </a:endParaRPr>
          </a:p>
          <a:p>
            <a:r>
              <a:rPr lang="fr-FR" sz="1100" dirty="0" smtClean="0">
                <a:solidFill>
                  <a:srgbClr val="193D69"/>
                </a:solidFill>
                <a:latin typeface="Verdana" panose="020B0604030504040204" pitchFamily="34" charset="0"/>
                <a:ea typeface="Verdana" panose="020B0604030504040204" pitchFamily="34" charset="0"/>
              </a:rPr>
              <a:t>C’est un nouveau coup dur contre le pouvoir d’achat des fonctionnaires et des agents publics</a:t>
            </a:r>
          </a:p>
          <a:p>
            <a:r>
              <a:rPr lang="fr-FR" sz="1100" dirty="0" smtClean="0">
                <a:solidFill>
                  <a:srgbClr val="193D69"/>
                </a:solidFill>
                <a:latin typeface="Verdana" panose="020B0604030504040204" pitchFamily="34" charset="0"/>
                <a:ea typeface="Verdana" panose="020B0604030504040204" pitchFamily="34" charset="0"/>
              </a:rPr>
              <a:t>Pour rappel, depuis 2011 le point d’indice a été gelé 10 fois en 14 ans. La conséquence est une réelle perte de pouvoir d’achat pour les fonctionnaires et agents publics</a:t>
            </a:r>
          </a:p>
          <a:p>
            <a:endParaRPr lang="fr-FR" sz="1100" dirty="0">
              <a:solidFill>
                <a:srgbClr val="242424"/>
              </a:solidFill>
              <a:latin typeface="Verdana" panose="020B0604030504040204" pitchFamily="34" charset="0"/>
              <a:ea typeface="Verdana" panose="020B0604030504040204" pitchFamily="34" charset="0"/>
            </a:endParaRPr>
          </a:p>
          <a:p>
            <a:endParaRPr lang="fr-FR" sz="1100" dirty="0">
              <a:solidFill>
                <a:srgbClr val="242424"/>
              </a:solidFill>
              <a:latin typeface="Verdana" panose="020B0604030504040204" pitchFamily="34" charset="0"/>
              <a:ea typeface="Verdana" panose="020B0604030504040204" pitchFamily="34" charset="0"/>
            </a:endParaRPr>
          </a:p>
          <a:p>
            <a:endParaRPr lang="fr-FR" sz="1100" dirty="0" smtClean="0">
              <a:solidFill>
                <a:srgbClr val="242424"/>
              </a:solidFill>
              <a:latin typeface="Verdana" panose="020B0604030504040204" pitchFamily="34" charset="0"/>
              <a:ea typeface="Verdana" panose="020B0604030504040204" pitchFamily="34" charset="0"/>
            </a:endParaRPr>
          </a:p>
          <a:p>
            <a:endParaRPr lang="fr-FR" sz="1100" dirty="0">
              <a:solidFill>
                <a:srgbClr val="242424"/>
              </a:solidFill>
              <a:latin typeface="Verdana" panose="020B0604030504040204" pitchFamily="34" charset="0"/>
              <a:ea typeface="Verdana" panose="020B0604030504040204" pitchFamily="34" charset="0"/>
            </a:endParaRPr>
          </a:p>
          <a:p>
            <a:endParaRPr lang="fr-FR" sz="1100" dirty="0" smtClean="0">
              <a:solidFill>
                <a:srgbClr val="242424"/>
              </a:solidFill>
              <a:latin typeface="Verdana" panose="020B0604030504040204" pitchFamily="34" charset="0"/>
              <a:ea typeface="Verdana" panose="020B0604030504040204" pitchFamily="34" charset="0"/>
            </a:endParaRPr>
          </a:p>
          <a:p>
            <a:endParaRPr lang="fr-FR" sz="1100" dirty="0">
              <a:solidFill>
                <a:srgbClr val="242424"/>
              </a:solidFill>
              <a:latin typeface="Verdana" panose="020B0604030504040204" pitchFamily="34" charset="0"/>
              <a:ea typeface="Verdana" panose="020B0604030504040204" pitchFamily="34" charset="0"/>
            </a:endParaRPr>
          </a:p>
          <a:p>
            <a:endParaRPr lang="fr-FR" sz="1100" dirty="0" smtClean="0">
              <a:solidFill>
                <a:srgbClr val="242424"/>
              </a:solidFill>
              <a:latin typeface="Verdana" panose="020B0604030504040204" pitchFamily="34" charset="0"/>
              <a:ea typeface="Verdana" panose="020B0604030504040204" pitchFamily="34" charset="0"/>
            </a:endParaRPr>
          </a:p>
          <a:p>
            <a:endParaRPr lang="fr-FR" sz="1100" dirty="0">
              <a:solidFill>
                <a:srgbClr val="242424"/>
              </a:solidFill>
              <a:latin typeface="Verdana" panose="020B0604030504040204" pitchFamily="34" charset="0"/>
              <a:ea typeface="Verdana" panose="020B0604030504040204" pitchFamily="34" charset="0"/>
            </a:endParaRPr>
          </a:p>
          <a:p>
            <a:endParaRPr lang="fr-FR" sz="1100" dirty="0" smtClean="0">
              <a:solidFill>
                <a:srgbClr val="242424"/>
              </a:solidFill>
              <a:latin typeface="Verdana" panose="020B0604030504040204" pitchFamily="34" charset="0"/>
              <a:ea typeface="Verdana" panose="020B0604030504040204" pitchFamily="34" charset="0"/>
            </a:endParaRPr>
          </a:p>
          <a:p>
            <a:endParaRPr lang="fr-FR" sz="1100" dirty="0" smtClean="0">
              <a:solidFill>
                <a:srgbClr val="242424"/>
              </a:solidFill>
              <a:latin typeface="Verdana" panose="020B0604030504040204" pitchFamily="34" charset="0"/>
              <a:ea typeface="Verdana" panose="020B0604030504040204" pitchFamily="34" charset="0"/>
            </a:endParaRPr>
          </a:p>
          <a:p>
            <a:endParaRPr lang="fr-FR" sz="1100" dirty="0">
              <a:solidFill>
                <a:srgbClr val="242424"/>
              </a:solidFill>
              <a:latin typeface="Verdana" panose="020B0604030504040204" pitchFamily="34" charset="0"/>
              <a:ea typeface="Verdana" panose="020B0604030504040204" pitchFamily="34" charset="0"/>
            </a:endParaRPr>
          </a:p>
          <a:p>
            <a:endParaRPr lang="fr-FR" sz="1100" dirty="0" smtClean="0">
              <a:solidFill>
                <a:srgbClr val="242424"/>
              </a:solidFill>
              <a:latin typeface="Verdana" panose="020B0604030504040204" pitchFamily="34" charset="0"/>
              <a:ea typeface="Verdana" panose="020B0604030504040204" pitchFamily="34" charset="0"/>
            </a:endParaRPr>
          </a:p>
          <a:p>
            <a:endParaRPr lang="fr-FR" sz="1100" dirty="0">
              <a:solidFill>
                <a:srgbClr val="242424"/>
              </a:solidFill>
              <a:latin typeface="Verdana" panose="020B0604030504040204" pitchFamily="34" charset="0"/>
              <a:ea typeface="Verdana" panose="020B0604030504040204" pitchFamily="34" charset="0"/>
            </a:endParaRPr>
          </a:p>
          <a:p>
            <a:endParaRPr lang="fr-FR" sz="1100" dirty="0" smtClean="0">
              <a:solidFill>
                <a:srgbClr val="242424"/>
              </a:solidFill>
              <a:latin typeface="Verdana" panose="020B0604030504040204" pitchFamily="34" charset="0"/>
              <a:ea typeface="Verdana" panose="020B0604030504040204" pitchFamily="34" charset="0"/>
            </a:endParaRPr>
          </a:p>
          <a:p>
            <a:endParaRPr lang="fr-FR" sz="1100" dirty="0">
              <a:solidFill>
                <a:srgbClr val="242424"/>
              </a:solidFill>
              <a:latin typeface="Verdana" panose="020B0604030504040204" pitchFamily="34" charset="0"/>
              <a:ea typeface="Verdana" panose="020B0604030504040204" pitchFamily="34" charset="0"/>
            </a:endParaRPr>
          </a:p>
          <a:p>
            <a:endParaRPr lang="fr-FR" sz="1400" b="1" dirty="0" smtClean="0">
              <a:solidFill>
                <a:srgbClr val="FF0000"/>
              </a:solidFill>
              <a:latin typeface="Verdana" panose="020B0604030504040204" pitchFamily="34" charset="0"/>
              <a:ea typeface="Verdana" panose="020B0604030504040204" pitchFamily="34" charset="0"/>
            </a:endParaRPr>
          </a:p>
          <a:p>
            <a:r>
              <a:rPr lang="fr-FR" sz="1400" b="1" dirty="0" smtClean="0">
                <a:solidFill>
                  <a:srgbClr val="FF0000"/>
                </a:solidFill>
                <a:latin typeface="Verdana" panose="020B0604030504040204" pitchFamily="34" charset="0"/>
                <a:ea typeface="Verdana" panose="020B0604030504040204" pitchFamily="34" charset="0"/>
              </a:rPr>
              <a:t>Pour la FSU Emploi, la situation est totalement inacceptable. L’intersyndicale de la Fonction Publique appelle à la grève afin de protester le 5 décembre prochain, jour de la grève à France Travail. Raison de plus d’exprimer notre </a:t>
            </a:r>
            <a:r>
              <a:rPr lang="fr-FR" sz="1400" b="1" dirty="0" smtClean="0">
                <a:solidFill>
                  <a:srgbClr val="FF0000"/>
                </a:solidFill>
                <a:latin typeface="Verdana" panose="020B0604030504040204" pitchFamily="34" charset="0"/>
                <a:ea typeface="Verdana" panose="020B0604030504040204" pitchFamily="34" charset="0"/>
              </a:rPr>
              <a:t>colère !</a:t>
            </a:r>
            <a:endParaRPr lang="fr-FR" sz="1400" b="1" dirty="0">
              <a:solidFill>
                <a:srgbClr val="FF0000"/>
              </a:solidFill>
              <a:latin typeface="Verdana" panose="020B0604030504040204" pitchFamily="34" charset="0"/>
              <a:ea typeface="Verdana" panose="020B0604030504040204" pitchFamily="34" charset="0"/>
            </a:endParaRPr>
          </a:p>
          <a:p>
            <a:endParaRPr lang="fr-FR" sz="1100" dirty="0" smtClean="0">
              <a:solidFill>
                <a:srgbClr val="242424"/>
              </a:solidFill>
              <a:latin typeface="Calibri" panose="020F0502020204030204" pitchFamily="34" charset="0"/>
            </a:endParaRPr>
          </a:p>
          <a:p>
            <a:endParaRPr lang="fr-FR" sz="1100" dirty="0">
              <a:solidFill>
                <a:srgbClr val="242424"/>
              </a:solidFill>
              <a:latin typeface="Calibri" panose="020F0502020204030204" pitchFamily="34" charset="0"/>
            </a:endParaRPr>
          </a:p>
          <a:p>
            <a:endParaRPr lang="fr-FR" sz="1100" dirty="0">
              <a:solidFill>
                <a:srgbClr val="242424"/>
              </a:solidFill>
              <a:latin typeface="Calibri" panose="020F0502020204030204" pitchFamily="34" charset="0"/>
            </a:endParaRPr>
          </a:p>
          <a:p>
            <a:pPr algn="ctr"/>
            <a:endParaRPr lang="fr-FR" sz="1100" dirty="0">
              <a:solidFill>
                <a:srgbClr val="242424"/>
              </a:solidFill>
              <a:latin typeface="Calibri" panose="020F0502020204030204" pitchFamily="34" charset="0"/>
            </a:endParaRPr>
          </a:p>
        </p:txBody>
      </p:sp>
      <p:pic>
        <p:nvPicPr>
          <p:cNvPr id="3" name="Image 2"/>
          <p:cNvPicPr>
            <a:picLocks noChangeAspect="1"/>
          </p:cNvPicPr>
          <p:nvPr/>
        </p:nvPicPr>
        <p:blipFill>
          <a:blip r:embed="rId3"/>
          <a:stretch>
            <a:fillRect/>
          </a:stretch>
        </p:blipFill>
        <p:spPr>
          <a:xfrm>
            <a:off x="1548459" y="3010620"/>
            <a:ext cx="6655261" cy="2458528"/>
          </a:xfrm>
          <a:prstGeom prst="rect">
            <a:avLst/>
          </a:prstGeom>
        </p:spPr>
      </p:pic>
      <p:pic>
        <p:nvPicPr>
          <p:cNvPr id="10" name="image_0" descr="cid:6588fcf8-32af-44b0-98b7-75aa2d363c92"/>
          <p:cNvPicPr/>
          <p:nvPr/>
        </p:nvPicPr>
        <p:blipFill>
          <a:blip r:embed="rId4">
            <a:extLst>
              <a:ext uri="{28A0092B-C50C-407E-A947-70E740481C1C}">
                <a14:useLocalDpi xmlns:a14="http://schemas.microsoft.com/office/drawing/2010/main" val="0"/>
              </a:ext>
            </a:extLst>
          </a:blip>
          <a:srcRect/>
          <a:stretch>
            <a:fillRect/>
          </a:stretch>
        </p:blipFill>
        <p:spPr bwMode="auto">
          <a:xfrm>
            <a:off x="-69440" y="1"/>
            <a:ext cx="1060524" cy="856038"/>
          </a:xfrm>
          <a:prstGeom prst="rect">
            <a:avLst/>
          </a:prstGeom>
          <a:noFill/>
          <a:ln>
            <a:noFill/>
          </a:ln>
        </p:spPr>
      </p:pic>
    </p:spTree>
    <p:extLst>
      <p:ext uri="{BB962C8B-B14F-4D97-AF65-F5344CB8AC3E}">
        <p14:creationId xmlns:p14="http://schemas.microsoft.com/office/powerpoint/2010/main" val="29494996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121669" y="9953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2" name="ZoneTexte 11">
            <a:extLst>
              <a:ext uri="{FF2B5EF4-FFF2-40B4-BE49-F238E27FC236}">
                <a16:creationId xmlns="" xmlns:a16="http://schemas.microsoft.com/office/drawing/2014/main" id="{50B48245-595D-C964-31BB-6E634024304D}"/>
              </a:ext>
            </a:extLst>
          </p:cNvPr>
          <p:cNvSpPr txBox="1"/>
          <p:nvPr/>
        </p:nvSpPr>
        <p:spPr>
          <a:xfrm>
            <a:off x="1032522" y="277319"/>
            <a:ext cx="8073425" cy="1008908"/>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fontScale="55000" lnSpcReduction="20000"/>
          </a:bodyPr>
          <a:lstStyle/>
          <a:p>
            <a:pPr algn="ctr">
              <a:lnSpc>
                <a:spcPct val="90000"/>
              </a:lnSpc>
              <a:spcBef>
                <a:spcPct val="0"/>
              </a:spcBef>
              <a:spcAft>
                <a:spcPts val="600"/>
              </a:spcAft>
            </a:pPr>
            <a:r>
              <a:rPr lang="en-US" sz="2900" b="1" dirty="0" err="1" smtClean="0">
                <a:solidFill>
                  <a:schemeClr val="bg2"/>
                </a:solidFill>
                <a:latin typeface="Calibri"/>
                <a:ea typeface="+mj-ea"/>
                <a:cs typeface="Calibri"/>
              </a:rPr>
              <a:t>Novembre</a:t>
            </a:r>
            <a:r>
              <a:rPr lang="en-US" sz="2900" b="1" dirty="0" smtClean="0">
                <a:solidFill>
                  <a:schemeClr val="bg2"/>
                </a:solidFill>
                <a:latin typeface="Calibri"/>
                <a:ea typeface="+mj-ea"/>
                <a:cs typeface="Calibri"/>
              </a:rPr>
              <a:t> 2024 </a:t>
            </a:r>
            <a:r>
              <a:rPr lang="en-US" sz="2900" b="1" dirty="0">
                <a:solidFill>
                  <a:schemeClr val="bg2"/>
                </a:solidFill>
                <a:latin typeface="Calibri"/>
                <a:ea typeface="+mj-ea"/>
                <a:cs typeface="Calibri"/>
              </a:rPr>
              <a:t>- </a:t>
            </a:r>
            <a:r>
              <a:rPr lang="en-US" sz="2900" b="1" dirty="0" smtClean="0">
                <a:solidFill>
                  <a:schemeClr val="bg2"/>
                </a:solidFill>
                <a:latin typeface="Calibri"/>
                <a:ea typeface="+mj-ea"/>
                <a:cs typeface="Calibri"/>
              </a:rPr>
              <a:t>N° 33</a:t>
            </a:r>
            <a:endParaRPr lang="en-US" sz="2900" b="1" dirty="0">
              <a:solidFill>
                <a:schemeClr val="bg2"/>
              </a:solidFill>
              <a:latin typeface="Calibri"/>
              <a:ea typeface="+mj-ea"/>
              <a:cs typeface="Calibri"/>
            </a:endParaRPr>
          </a:p>
          <a:p>
            <a:pPr algn="ctr">
              <a:lnSpc>
                <a:spcPct val="90000"/>
              </a:lnSpc>
              <a:spcBef>
                <a:spcPct val="0"/>
              </a:spcBef>
              <a:spcAft>
                <a:spcPts val="600"/>
              </a:spcAft>
            </a:pPr>
            <a:endParaRPr lang="fr-FR" sz="1500" b="1" dirty="0" smtClean="0">
              <a:solidFill>
                <a:srgbClr val="FF0000"/>
              </a:solidFill>
              <a:latin typeface="Calibri"/>
              <a:ea typeface="+mj-ea"/>
              <a:cs typeface="Calibri"/>
            </a:endParaRPr>
          </a:p>
          <a:p>
            <a:pPr algn="ctr">
              <a:lnSpc>
                <a:spcPct val="90000"/>
              </a:lnSpc>
              <a:spcBef>
                <a:spcPct val="0"/>
              </a:spcBef>
              <a:spcAft>
                <a:spcPts val="600"/>
              </a:spcAft>
            </a:pPr>
            <a:r>
              <a:rPr lang="fr-FR" sz="3600" b="1" dirty="0" smtClean="0">
                <a:solidFill>
                  <a:srgbClr val="FF0000"/>
                </a:solidFill>
                <a:latin typeface="Calibri"/>
                <a:ea typeface="+mj-ea"/>
                <a:cs typeface="Calibri"/>
              </a:rPr>
              <a:t>La publication dédiée EXCLUSIVEMENT </a:t>
            </a:r>
            <a:r>
              <a:rPr lang="fr-FR" sz="3600" b="1" dirty="0">
                <a:solidFill>
                  <a:srgbClr val="FF0000"/>
                </a:solidFill>
                <a:latin typeface="Calibri"/>
                <a:ea typeface="+mj-ea"/>
                <a:cs typeface="Calibri"/>
              </a:rPr>
              <a:t>aux agents </a:t>
            </a:r>
            <a:r>
              <a:rPr lang="fr-FR" sz="3600" b="1" dirty="0" smtClean="0">
                <a:solidFill>
                  <a:srgbClr val="FF0000"/>
                </a:solidFill>
                <a:latin typeface="Calibri"/>
                <a:ea typeface="+mj-ea"/>
                <a:cs typeface="Calibri"/>
              </a:rPr>
              <a:t>publics </a:t>
            </a:r>
          </a:p>
          <a:p>
            <a:pPr algn="ctr">
              <a:lnSpc>
                <a:spcPct val="90000"/>
              </a:lnSpc>
              <a:spcBef>
                <a:spcPct val="0"/>
              </a:spcBef>
              <a:spcAft>
                <a:spcPts val="600"/>
              </a:spcAft>
            </a:pPr>
            <a:r>
              <a:rPr lang="fr-FR" sz="3600" b="1" dirty="0" smtClean="0">
                <a:solidFill>
                  <a:srgbClr val="FF0000"/>
                </a:solidFill>
                <a:latin typeface="Calibri"/>
                <a:ea typeface="+mj-ea"/>
                <a:cs typeface="Calibri"/>
              </a:rPr>
              <a:t>que seule la FSU Emploi vous propose</a:t>
            </a:r>
            <a:r>
              <a:rPr lang="en-US" sz="3600" b="1" dirty="0">
                <a:solidFill>
                  <a:srgbClr val="FF0000"/>
                </a:solidFill>
                <a:latin typeface="Calibri"/>
                <a:ea typeface="+mj-ea"/>
                <a:cs typeface="Calibri"/>
              </a:rPr>
              <a:t> </a:t>
            </a:r>
            <a:endParaRPr lang="fr-FR" sz="3600" b="1" dirty="0">
              <a:solidFill>
                <a:srgbClr val="FF0000"/>
              </a:solidFill>
              <a:ea typeface="+mj-ea"/>
              <a:cs typeface="Arial"/>
            </a:endParaRPr>
          </a:p>
        </p:txBody>
      </p:sp>
      <p:pic>
        <p:nvPicPr>
          <p:cNvPr id="14" name="Image 15" descr="Une image contenant texte, clipart&#10;&#10;Description générée automatiquement">
            <a:extLst>
              <a:ext uri="{FF2B5EF4-FFF2-40B4-BE49-F238E27FC236}">
                <a16:creationId xmlns="" xmlns:a16="http://schemas.microsoft.com/office/drawing/2014/main" id="{E6A7AC61-9EA0-DBD7-5CD7-7BABC0447B41}"/>
              </a:ext>
            </a:extLst>
          </p:cNvPr>
          <p:cNvPicPr>
            <a:picLocks noChangeAspect="1"/>
          </p:cNvPicPr>
          <p:nvPr/>
        </p:nvPicPr>
        <p:blipFill>
          <a:blip r:embed="rId2"/>
          <a:stretch>
            <a:fillRect/>
          </a:stretch>
        </p:blipFill>
        <p:spPr>
          <a:xfrm>
            <a:off x="-9526" y="-3633"/>
            <a:ext cx="1000610" cy="859672"/>
          </a:xfrm>
          <a:prstGeom prst="rect">
            <a:avLst/>
          </a:prstGeom>
        </p:spPr>
      </p:pic>
      <p:sp>
        <p:nvSpPr>
          <p:cNvPr id="19" name="Légende : flèche vers la droite 18">
            <a:extLst>
              <a:ext uri="{FF2B5EF4-FFF2-40B4-BE49-F238E27FC236}">
                <a16:creationId xmlns="" xmlns:a16="http://schemas.microsoft.com/office/drawing/2014/main" id="{2F9CC3AA-C78D-A690-9CF8-8C0007D874AC}"/>
              </a:ext>
            </a:extLst>
          </p:cNvPr>
          <p:cNvSpPr/>
          <p:nvPr/>
        </p:nvSpPr>
        <p:spPr>
          <a:xfrm>
            <a:off x="74746" y="946526"/>
            <a:ext cx="852407" cy="5837693"/>
          </a:xfrm>
          <a:prstGeom prst="rightArrowCallout">
            <a:avLst/>
          </a:prstGeom>
          <a:solidFill>
            <a:schemeClr val="bg2"/>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 xmlns:a16="http://schemas.microsoft.com/office/drawing/2014/main" id="{A6FF9045-F578-D3C4-9FBA-B4E710327B1B}"/>
              </a:ext>
            </a:extLst>
          </p:cNvPr>
          <p:cNvSpPr txBox="1"/>
          <p:nvPr/>
        </p:nvSpPr>
        <p:spPr>
          <a:xfrm>
            <a:off x="78135" y="943459"/>
            <a:ext cx="470116" cy="59708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800" b="1" dirty="0">
                <a:solidFill>
                  <a:srgbClr val="FFFFFF"/>
                </a:solidFill>
                <a:latin typeface="Calibri"/>
                <a:cs typeface="Calibri"/>
              </a:rPr>
              <a:t>L</a:t>
            </a:r>
            <a:endParaRPr lang="fr-FR" dirty="0">
              <a:solidFill>
                <a:srgbClr val="FFFFFF"/>
              </a:solidFill>
            </a:endParaRPr>
          </a:p>
          <a:p>
            <a:pPr algn="l"/>
            <a:r>
              <a:rPr lang="fr-FR" sz="2800" b="1" dirty="0">
                <a:solidFill>
                  <a:srgbClr val="FFFFFF"/>
                </a:solidFill>
                <a:latin typeface="Calibri"/>
                <a:cs typeface="Calibri"/>
              </a:rPr>
              <a:t>'</a:t>
            </a:r>
            <a:endParaRPr lang="fr-FR" dirty="0">
              <a:solidFill>
                <a:srgbClr val="FFFFFF"/>
              </a:solidFill>
            </a:endParaRPr>
          </a:p>
          <a:p>
            <a:r>
              <a:rPr lang="fr-FR" sz="2800" b="1" dirty="0">
                <a:solidFill>
                  <a:srgbClr val="FFFFFF"/>
                </a:solidFill>
                <a:latin typeface="Calibri"/>
                <a:cs typeface="Arial"/>
              </a:rPr>
              <a:t>EC</a:t>
            </a:r>
          </a:p>
          <a:p>
            <a:r>
              <a:rPr lang="fr-FR" sz="2800" b="1" dirty="0">
                <a:solidFill>
                  <a:srgbClr val="FFFFFF"/>
                </a:solidFill>
                <a:latin typeface="Calibri"/>
                <a:cs typeface="Arial"/>
              </a:rPr>
              <a:t>HO</a:t>
            </a:r>
            <a:endParaRPr lang="fr-FR" dirty="0">
              <a:solidFill>
                <a:srgbClr val="FFFFFF"/>
              </a:solidFill>
              <a:latin typeface="Arial"/>
              <a:cs typeface="Arial"/>
            </a:endParaRPr>
          </a:p>
          <a:p>
            <a:endParaRPr lang="fr-FR" sz="2800" b="1" dirty="0">
              <a:solidFill>
                <a:srgbClr val="FFFFFF"/>
              </a:solidFill>
              <a:latin typeface="Calibri"/>
              <a:cs typeface="Arial"/>
            </a:endParaRPr>
          </a:p>
          <a:p>
            <a:r>
              <a:rPr lang="fr-FR" sz="2800" b="1" dirty="0">
                <a:solidFill>
                  <a:srgbClr val="FFFFFF"/>
                </a:solidFill>
                <a:latin typeface="Calibri"/>
                <a:cs typeface="Arial"/>
              </a:rPr>
              <a:t>P</a:t>
            </a:r>
            <a:endParaRPr lang="fr-FR" dirty="0">
              <a:solidFill>
                <a:srgbClr val="FFFFFF"/>
              </a:solidFill>
              <a:latin typeface="Arial" panose="020B0604020202020204"/>
              <a:cs typeface="Arial"/>
            </a:endParaRPr>
          </a:p>
          <a:p>
            <a:r>
              <a:rPr lang="fr-FR" sz="2800" b="1" dirty="0">
                <a:solidFill>
                  <a:srgbClr val="FFFFFF"/>
                </a:solidFill>
                <a:latin typeface="Calibri"/>
                <a:cs typeface="Arial"/>
              </a:rPr>
              <a:t>U</a:t>
            </a:r>
            <a:endParaRPr lang="fr-FR" dirty="0">
              <a:solidFill>
                <a:srgbClr val="FFFFFF"/>
              </a:solidFill>
              <a:cs typeface="Arial"/>
            </a:endParaRPr>
          </a:p>
          <a:p>
            <a:r>
              <a:rPr lang="fr-FR" sz="2800" b="1" dirty="0">
                <a:solidFill>
                  <a:srgbClr val="FFFFFF"/>
                </a:solidFill>
                <a:latin typeface="Calibri"/>
                <a:cs typeface="Arial"/>
              </a:rPr>
              <a:t>B</a:t>
            </a:r>
            <a:endParaRPr lang="fr-FR" dirty="0">
              <a:solidFill>
                <a:srgbClr val="FFFFFF"/>
              </a:solidFill>
              <a:latin typeface="Arial"/>
              <a:cs typeface="Arial"/>
            </a:endParaRPr>
          </a:p>
          <a:p>
            <a:r>
              <a:rPr lang="fr-FR" sz="2800" b="1" dirty="0">
                <a:solidFill>
                  <a:srgbClr val="FFFFFF"/>
                </a:solidFill>
                <a:latin typeface="Calibri"/>
                <a:cs typeface="Arial"/>
              </a:rPr>
              <a:t>L</a:t>
            </a:r>
            <a:endParaRPr lang="fr-FR" dirty="0">
              <a:solidFill>
                <a:srgbClr val="FFFFFF"/>
              </a:solidFill>
              <a:latin typeface="Arial"/>
              <a:cs typeface="Arial"/>
            </a:endParaRPr>
          </a:p>
          <a:p>
            <a:r>
              <a:rPr lang="fr-FR" sz="2800" b="1" dirty="0">
                <a:solidFill>
                  <a:srgbClr val="FFFFFF"/>
                </a:solidFill>
                <a:latin typeface="Calibri"/>
                <a:cs typeface="Arial"/>
              </a:rPr>
              <a:t>I</a:t>
            </a:r>
            <a:endParaRPr lang="fr-FR" dirty="0">
              <a:solidFill>
                <a:srgbClr val="FFFFFF"/>
              </a:solidFill>
              <a:cs typeface="Arial"/>
            </a:endParaRPr>
          </a:p>
          <a:p>
            <a:r>
              <a:rPr lang="fr-FR" sz="2800" b="1" dirty="0">
                <a:solidFill>
                  <a:srgbClr val="FFFFFF"/>
                </a:solidFill>
                <a:latin typeface="Calibri"/>
                <a:cs typeface="Arial"/>
              </a:rPr>
              <a:t>C</a:t>
            </a:r>
            <a:endParaRPr lang="fr-FR" dirty="0">
              <a:solidFill>
                <a:srgbClr val="FFFFFF"/>
              </a:solidFill>
              <a:latin typeface="Arial"/>
              <a:cs typeface="Arial"/>
            </a:endParaRPr>
          </a:p>
          <a:p>
            <a:endParaRPr lang="fr-FR" b="1" dirty="0">
              <a:solidFill>
                <a:srgbClr val="FFFFFF"/>
              </a:solidFill>
              <a:cs typeface="Arial"/>
            </a:endParaRPr>
          </a:p>
        </p:txBody>
      </p:sp>
      <p:sp>
        <p:nvSpPr>
          <p:cNvPr id="5" name="Rectangle 4"/>
          <p:cNvSpPr/>
          <p:nvPr/>
        </p:nvSpPr>
        <p:spPr>
          <a:xfrm>
            <a:off x="1209057" y="1500824"/>
            <a:ext cx="7720353" cy="307777"/>
          </a:xfrm>
          <a:prstGeom prst="rect">
            <a:avLst/>
          </a:prstGeom>
        </p:spPr>
        <p:txBody>
          <a:bodyPr wrap="square">
            <a:spAutoFit/>
          </a:bodyPr>
          <a:lstStyle/>
          <a:p>
            <a:pPr algn="ctr" fontAlgn="base"/>
            <a:r>
              <a:rPr lang="fr-FR" sz="1400" b="1" dirty="0" smtClean="0">
                <a:solidFill>
                  <a:srgbClr val="0070C0"/>
                </a:solidFill>
                <a:latin typeface="Open Sans"/>
              </a:rPr>
              <a:t>La GIPA</a:t>
            </a:r>
            <a:endParaRPr lang="fr-FR" sz="1400" b="1" dirty="0">
              <a:solidFill>
                <a:srgbClr val="0070C0"/>
              </a:solidFill>
              <a:latin typeface="Open Sans"/>
            </a:endParaRPr>
          </a:p>
        </p:txBody>
      </p:sp>
      <p:sp>
        <p:nvSpPr>
          <p:cNvPr id="2" name="Rectangle 1"/>
          <p:cNvSpPr/>
          <p:nvPr/>
        </p:nvSpPr>
        <p:spPr>
          <a:xfrm>
            <a:off x="1169558" y="2023198"/>
            <a:ext cx="7799349" cy="3493264"/>
          </a:xfrm>
          <a:prstGeom prst="rect">
            <a:avLst/>
          </a:prstGeom>
        </p:spPr>
        <p:txBody>
          <a:bodyPr wrap="square">
            <a:spAutoFit/>
          </a:bodyPr>
          <a:lstStyle/>
          <a:p>
            <a:endParaRPr lang="fr-FR" sz="1100" dirty="0">
              <a:solidFill>
                <a:srgbClr val="242424"/>
              </a:solidFill>
              <a:latin typeface="Calibri" panose="020F0502020204030204" pitchFamily="34" charset="0"/>
            </a:endParaRPr>
          </a:p>
          <a:p>
            <a:r>
              <a:rPr lang="fr-FR" sz="1100" dirty="0" smtClean="0">
                <a:solidFill>
                  <a:srgbClr val="193D69"/>
                </a:solidFill>
                <a:latin typeface="Verdana" panose="020B0604030504040204" pitchFamily="34" charset="0"/>
                <a:ea typeface="Verdana" panose="020B0604030504040204" pitchFamily="34" charset="0"/>
              </a:rPr>
              <a:t>La GIPA est une indemnité individuelle de pouvoir d’achat si l’évolution du traitement brut indiciaire d’un fonctionnaire ou d’un agent public est inférieure sur 4 ans à celle de l’indice des prix à la consommation (en clair à l’inflation). </a:t>
            </a:r>
          </a:p>
          <a:p>
            <a:endParaRPr lang="fr-FR" sz="1100" dirty="0" smtClean="0">
              <a:solidFill>
                <a:srgbClr val="193D69"/>
              </a:solidFill>
              <a:latin typeface="Verdana" panose="020B0604030504040204" pitchFamily="34" charset="0"/>
              <a:ea typeface="Verdana" panose="020B0604030504040204" pitchFamily="34" charset="0"/>
            </a:endParaRPr>
          </a:p>
          <a:p>
            <a:r>
              <a:rPr lang="fr-FR" sz="1100" dirty="0" smtClean="0">
                <a:solidFill>
                  <a:srgbClr val="193D69"/>
                </a:solidFill>
                <a:latin typeface="Verdana" panose="020B0604030504040204" pitchFamily="34" charset="0"/>
                <a:ea typeface="Verdana" panose="020B0604030504040204" pitchFamily="34" charset="0"/>
              </a:rPr>
              <a:t>La GIPA est versée sous forme de prime et permet de ne pas voir son pouvoir d’achat s’éroder du fait de l’inflation. Elle s’adresse surtout aux agents en fin de grille ne pouvant plus évoluer à l’ancienneté.</a:t>
            </a:r>
          </a:p>
          <a:p>
            <a:endParaRPr lang="fr-FR" sz="1100" dirty="0">
              <a:solidFill>
                <a:srgbClr val="193D69"/>
              </a:solidFill>
              <a:latin typeface="Verdana" panose="020B0604030504040204" pitchFamily="34" charset="0"/>
              <a:ea typeface="Verdana" panose="020B0604030504040204" pitchFamily="34" charset="0"/>
            </a:endParaRPr>
          </a:p>
          <a:p>
            <a:r>
              <a:rPr lang="fr-FR" sz="1100" dirty="0" smtClean="0">
                <a:solidFill>
                  <a:srgbClr val="193D69"/>
                </a:solidFill>
                <a:latin typeface="Verdana" panose="020B0604030504040204" pitchFamily="34" charset="0"/>
                <a:ea typeface="Verdana" panose="020B0604030504040204" pitchFamily="34" charset="0"/>
              </a:rPr>
              <a:t>Cette GIPA est traditionnellement renouvelée chaque année par décret mais cette année, le ministre de la Fonction Publique, Guillaume </a:t>
            </a:r>
            <a:r>
              <a:rPr lang="fr-FR" sz="1100" dirty="0" err="1" smtClean="0">
                <a:solidFill>
                  <a:srgbClr val="193D69"/>
                </a:solidFill>
                <a:latin typeface="Verdana" panose="020B0604030504040204" pitchFamily="34" charset="0"/>
                <a:ea typeface="Verdana" panose="020B0604030504040204" pitchFamily="34" charset="0"/>
              </a:rPr>
              <a:t>Kasbarian</a:t>
            </a:r>
            <a:r>
              <a:rPr lang="fr-FR" sz="1100" dirty="0" smtClean="0">
                <a:solidFill>
                  <a:srgbClr val="193D69"/>
                </a:solidFill>
                <a:latin typeface="Verdana" panose="020B0604030504040204" pitchFamily="34" charset="0"/>
                <a:ea typeface="Verdana" panose="020B0604030504040204" pitchFamily="34" charset="0"/>
              </a:rPr>
              <a:t>, a annoncé la suppression de la GIPA.</a:t>
            </a:r>
          </a:p>
          <a:p>
            <a:endParaRPr lang="fr-FR" sz="1100" dirty="0" smtClean="0">
              <a:solidFill>
                <a:srgbClr val="193D69"/>
              </a:solidFill>
              <a:latin typeface="Verdana" panose="020B0604030504040204" pitchFamily="34" charset="0"/>
              <a:ea typeface="Verdana" panose="020B0604030504040204" pitchFamily="34" charset="0"/>
            </a:endParaRPr>
          </a:p>
          <a:p>
            <a:endParaRPr lang="fr-FR" sz="1100" dirty="0" smtClean="0">
              <a:solidFill>
                <a:srgbClr val="193D69"/>
              </a:solidFill>
              <a:latin typeface="Verdana" panose="020B0604030504040204" pitchFamily="34" charset="0"/>
              <a:ea typeface="Verdana" panose="020B0604030504040204" pitchFamily="34" charset="0"/>
            </a:endParaRPr>
          </a:p>
          <a:p>
            <a:endParaRPr lang="fr-FR" sz="1100" dirty="0">
              <a:solidFill>
                <a:srgbClr val="193D69"/>
              </a:solidFill>
              <a:latin typeface="Verdana" panose="020B0604030504040204" pitchFamily="34" charset="0"/>
              <a:ea typeface="Verdana" panose="020B0604030504040204" pitchFamily="34" charset="0"/>
            </a:endParaRPr>
          </a:p>
          <a:p>
            <a:r>
              <a:rPr lang="fr-FR" sz="1400" b="1" dirty="0">
                <a:solidFill>
                  <a:srgbClr val="FF0000"/>
                </a:solidFill>
                <a:latin typeface="Verdana" panose="020B0604030504040204" pitchFamily="34" charset="0"/>
                <a:ea typeface="Verdana" panose="020B0604030504040204" pitchFamily="34" charset="0"/>
              </a:rPr>
              <a:t>Pour la FSU Emploi, la situation est totalement inacceptable. L’intersyndicale de la Fonction Publique appelle à la grève afin de protester le 5 décembre prochain, jour de la grève à France Travail. Raison de plus d’exprimer notre </a:t>
            </a:r>
            <a:r>
              <a:rPr lang="fr-FR" sz="1400" b="1" dirty="0" smtClean="0">
                <a:solidFill>
                  <a:srgbClr val="FF0000"/>
                </a:solidFill>
                <a:latin typeface="Verdana" panose="020B0604030504040204" pitchFamily="34" charset="0"/>
                <a:ea typeface="Verdana" panose="020B0604030504040204" pitchFamily="34" charset="0"/>
              </a:rPr>
              <a:t>colère !</a:t>
            </a:r>
            <a:endParaRPr lang="fr-FR" sz="1400" b="1" dirty="0">
              <a:solidFill>
                <a:srgbClr val="FF0000"/>
              </a:solidFill>
              <a:latin typeface="Verdana" panose="020B0604030504040204" pitchFamily="34" charset="0"/>
              <a:ea typeface="Verdana" panose="020B0604030504040204" pitchFamily="34" charset="0"/>
            </a:endParaRPr>
          </a:p>
          <a:p>
            <a:endParaRPr lang="fr-FR" sz="1100" dirty="0">
              <a:solidFill>
                <a:srgbClr val="242424"/>
              </a:solidFill>
              <a:latin typeface="Calibri" panose="020F0502020204030204" pitchFamily="34" charset="0"/>
            </a:endParaRPr>
          </a:p>
          <a:p>
            <a:endParaRPr lang="fr-FR" sz="1100" dirty="0" smtClean="0">
              <a:solidFill>
                <a:srgbClr val="193D69"/>
              </a:solidFill>
              <a:latin typeface="Verdana" panose="020B0604030504040204" pitchFamily="34" charset="0"/>
              <a:ea typeface="Verdana" panose="020B0604030504040204" pitchFamily="34" charset="0"/>
            </a:endParaRPr>
          </a:p>
        </p:txBody>
      </p:sp>
      <p:pic>
        <p:nvPicPr>
          <p:cNvPr id="9" name="image_0" descr="cid:6588fcf8-32af-44b0-98b7-75aa2d363c92"/>
          <p:cNvPicPr/>
          <p:nvPr/>
        </p:nvPicPr>
        <p:blipFill>
          <a:blip r:embed="rId3">
            <a:extLst>
              <a:ext uri="{28A0092B-C50C-407E-A947-70E740481C1C}">
                <a14:useLocalDpi xmlns:a14="http://schemas.microsoft.com/office/drawing/2010/main" val="0"/>
              </a:ext>
            </a:extLst>
          </a:blip>
          <a:srcRect/>
          <a:stretch>
            <a:fillRect/>
          </a:stretch>
        </p:blipFill>
        <p:spPr bwMode="auto">
          <a:xfrm>
            <a:off x="-69440" y="1"/>
            <a:ext cx="1060524" cy="856038"/>
          </a:xfrm>
          <a:prstGeom prst="rect">
            <a:avLst/>
          </a:prstGeom>
          <a:noFill/>
          <a:ln>
            <a:noFill/>
          </a:ln>
        </p:spPr>
      </p:pic>
    </p:spTree>
    <p:extLst>
      <p:ext uri="{BB962C8B-B14F-4D97-AF65-F5344CB8AC3E}">
        <p14:creationId xmlns:p14="http://schemas.microsoft.com/office/powerpoint/2010/main" val="19358347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121669" y="9953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2" name="ZoneTexte 11">
            <a:extLst>
              <a:ext uri="{FF2B5EF4-FFF2-40B4-BE49-F238E27FC236}">
                <a16:creationId xmlns="" xmlns:a16="http://schemas.microsoft.com/office/drawing/2014/main" id="{50B48245-595D-C964-31BB-6E634024304D}"/>
              </a:ext>
            </a:extLst>
          </p:cNvPr>
          <p:cNvSpPr txBox="1"/>
          <p:nvPr/>
        </p:nvSpPr>
        <p:spPr>
          <a:xfrm>
            <a:off x="1032522" y="277319"/>
            <a:ext cx="8073425" cy="1008908"/>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fontScale="55000" lnSpcReduction="20000"/>
          </a:bodyPr>
          <a:lstStyle/>
          <a:p>
            <a:pPr algn="ctr">
              <a:lnSpc>
                <a:spcPct val="90000"/>
              </a:lnSpc>
              <a:spcBef>
                <a:spcPct val="0"/>
              </a:spcBef>
              <a:spcAft>
                <a:spcPts val="600"/>
              </a:spcAft>
            </a:pPr>
            <a:r>
              <a:rPr lang="en-US" sz="2900" b="1" dirty="0" err="1" smtClean="0">
                <a:solidFill>
                  <a:schemeClr val="bg2"/>
                </a:solidFill>
                <a:latin typeface="Calibri"/>
                <a:ea typeface="+mj-ea"/>
                <a:cs typeface="Calibri"/>
              </a:rPr>
              <a:t>Novembre</a:t>
            </a:r>
            <a:r>
              <a:rPr lang="en-US" sz="2900" b="1" dirty="0" smtClean="0">
                <a:solidFill>
                  <a:schemeClr val="bg2"/>
                </a:solidFill>
                <a:latin typeface="Calibri"/>
                <a:ea typeface="+mj-ea"/>
                <a:cs typeface="Calibri"/>
              </a:rPr>
              <a:t> 2024 </a:t>
            </a:r>
            <a:r>
              <a:rPr lang="en-US" sz="2900" b="1" dirty="0">
                <a:solidFill>
                  <a:schemeClr val="bg2"/>
                </a:solidFill>
                <a:latin typeface="Calibri"/>
                <a:ea typeface="+mj-ea"/>
                <a:cs typeface="Calibri"/>
              </a:rPr>
              <a:t>- </a:t>
            </a:r>
            <a:r>
              <a:rPr lang="en-US" sz="2900" b="1" dirty="0" smtClean="0">
                <a:solidFill>
                  <a:schemeClr val="bg2"/>
                </a:solidFill>
                <a:latin typeface="Calibri"/>
                <a:ea typeface="+mj-ea"/>
                <a:cs typeface="Calibri"/>
              </a:rPr>
              <a:t>N° 33</a:t>
            </a:r>
            <a:endParaRPr lang="en-US" sz="2900" b="1" dirty="0">
              <a:solidFill>
                <a:schemeClr val="bg2"/>
              </a:solidFill>
              <a:latin typeface="Calibri"/>
              <a:ea typeface="+mj-ea"/>
              <a:cs typeface="Calibri"/>
            </a:endParaRPr>
          </a:p>
          <a:p>
            <a:pPr algn="ctr">
              <a:lnSpc>
                <a:spcPct val="90000"/>
              </a:lnSpc>
              <a:spcBef>
                <a:spcPct val="0"/>
              </a:spcBef>
              <a:spcAft>
                <a:spcPts val="600"/>
              </a:spcAft>
            </a:pPr>
            <a:endParaRPr lang="fr-FR" sz="1500" b="1" dirty="0" smtClean="0">
              <a:solidFill>
                <a:srgbClr val="FF0000"/>
              </a:solidFill>
              <a:latin typeface="Calibri"/>
              <a:ea typeface="+mj-ea"/>
              <a:cs typeface="Calibri"/>
            </a:endParaRPr>
          </a:p>
          <a:p>
            <a:pPr algn="ctr">
              <a:lnSpc>
                <a:spcPct val="90000"/>
              </a:lnSpc>
              <a:spcBef>
                <a:spcPct val="0"/>
              </a:spcBef>
              <a:spcAft>
                <a:spcPts val="600"/>
              </a:spcAft>
            </a:pPr>
            <a:r>
              <a:rPr lang="fr-FR" sz="3600" b="1" dirty="0" smtClean="0">
                <a:solidFill>
                  <a:srgbClr val="FF0000"/>
                </a:solidFill>
                <a:latin typeface="Calibri"/>
                <a:ea typeface="+mj-ea"/>
                <a:cs typeface="Calibri"/>
              </a:rPr>
              <a:t>La publication dédiée EXCLUSIVEMENT </a:t>
            </a:r>
            <a:r>
              <a:rPr lang="fr-FR" sz="3600" b="1" dirty="0">
                <a:solidFill>
                  <a:srgbClr val="FF0000"/>
                </a:solidFill>
                <a:latin typeface="Calibri"/>
                <a:ea typeface="+mj-ea"/>
                <a:cs typeface="Calibri"/>
              </a:rPr>
              <a:t>aux agents </a:t>
            </a:r>
            <a:r>
              <a:rPr lang="fr-FR" sz="3600" b="1" dirty="0" smtClean="0">
                <a:solidFill>
                  <a:srgbClr val="FF0000"/>
                </a:solidFill>
                <a:latin typeface="Calibri"/>
                <a:ea typeface="+mj-ea"/>
                <a:cs typeface="Calibri"/>
              </a:rPr>
              <a:t>publics </a:t>
            </a:r>
          </a:p>
          <a:p>
            <a:pPr algn="ctr">
              <a:lnSpc>
                <a:spcPct val="90000"/>
              </a:lnSpc>
              <a:spcBef>
                <a:spcPct val="0"/>
              </a:spcBef>
              <a:spcAft>
                <a:spcPts val="600"/>
              </a:spcAft>
            </a:pPr>
            <a:r>
              <a:rPr lang="fr-FR" sz="3600" b="1" dirty="0" smtClean="0">
                <a:solidFill>
                  <a:srgbClr val="FF0000"/>
                </a:solidFill>
                <a:latin typeface="Calibri"/>
                <a:ea typeface="+mj-ea"/>
                <a:cs typeface="Calibri"/>
              </a:rPr>
              <a:t>que seule la FSU Emploi vous propose</a:t>
            </a:r>
            <a:r>
              <a:rPr lang="en-US" sz="3600" b="1" dirty="0">
                <a:solidFill>
                  <a:srgbClr val="FF0000"/>
                </a:solidFill>
                <a:latin typeface="Calibri"/>
                <a:ea typeface="+mj-ea"/>
                <a:cs typeface="Calibri"/>
              </a:rPr>
              <a:t> </a:t>
            </a:r>
            <a:endParaRPr lang="fr-FR" sz="3600" b="1" dirty="0">
              <a:solidFill>
                <a:srgbClr val="FF0000"/>
              </a:solidFill>
              <a:ea typeface="+mj-ea"/>
              <a:cs typeface="Arial"/>
            </a:endParaRPr>
          </a:p>
        </p:txBody>
      </p:sp>
      <p:pic>
        <p:nvPicPr>
          <p:cNvPr id="14" name="Image 15" descr="Une image contenant texte, clipart&#10;&#10;Description générée automatiquement">
            <a:extLst>
              <a:ext uri="{FF2B5EF4-FFF2-40B4-BE49-F238E27FC236}">
                <a16:creationId xmlns="" xmlns:a16="http://schemas.microsoft.com/office/drawing/2014/main" id="{E6A7AC61-9EA0-DBD7-5CD7-7BABC0447B41}"/>
              </a:ext>
            </a:extLst>
          </p:cNvPr>
          <p:cNvPicPr>
            <a:picLocks noChangeAspect="1"/>
          </p:cNvPicPr>
          <p:nvPr/>
        </p:nvPicPr>
        <p:blipFill>
          <a:blip r:embed="rId2"/>
          <a:stretch>
            <a:fillRect/>
          </a:stretch>
        </p:blipFill>
        <p:spPr>
          <a:xfrm>
            <a:off x="-9526" y="-3633"/>
            <a:ext cx="1000610" cy="859672"/>
          </a:xfrm>
          <a:prstGeom prst="rect">
            <a:avLst/>
          </a:prstGeom>
        </p:spPr>
      </p:pic>
      <p:sp>
        <p:nvSpPr>
          <p:cNvPr id="19" name="Légende : flèche vers la droite 18">
            <a:extLst>
              <a:ext uri="{FF2B5EF4-FFF2-40B4-BE49-F238E27FC236}">
                <a16:creationId xmlns="" xmlns:a16="http://schemas.microsoft.com/office/drawing/2014/main" id="{2F9CC3AA-C78D-A690-9CF8-8C0007D874AC}"/>
              </a:ext>
            </a:extLst>
          </p:cNvPr>
          <p:cNvSpPr/>
          <p:nvPr/>
        </p:nvSpPr>
        <p:spPr>
          <a:xfrm>
            <a:off x="74746" y="946526"/>
            <a:ext cx="852407" cy="5837693"/>
          </a:xfrm>
          <a:prstGeom prst="rightArrowCallout">
            <a:avLst/>
          </a:prstGeom>
          <a:solidFill>
            <a:schemeClr val="bg2"/>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 xmlns:a16="http://schemas.microsoft.com/office/drawing/2014/main" id="{A6FF9045-F578-D3C4-9FBA-B4E710327B1B}"/>
              </a:ext>
            </a:extLst>
          </p:cNvPr>
          <p:cNvSpPr txBox="1"/>
          <p:nvPr/>
        </p:nvSpPr>
        <p:spPr>
          <a:xfrm>
            <a:off x="78135" y="943459"/>
            <a:ext cx="470116" cy="59708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800" b="1" dirty="0">
                <a:solidFill>
                  <a:srgbClr val="FFFFFF"/>
                </a:solidFill>
                <a:latin typeface="Calibri"/>
                <a:cs typeface="Calibri"/>
              </a:rPr>
              <a:t>L</a:t>
            </a:r>
            <a:endParaRPr lang="fr-FR" dirty="0">
              <a:solidFill>
                <a:srgbClr val="FFFFFF"/>
              </a:solidFill>
            </a:endParaRPr>
          </a:p>
          <a:p>
            <a:pPr algn="l"/>
            <a:r>
              <a:rPr lang="fr-FR" sz="2800" b="1" dirty="0">
                <a:solidFill>
                  <a:srgbClr val="FFFFFF"/>
                </a:solidFill>
                <a:latin typeface="Calibri"/>
                <a:cs typeface="Calibri"/>
              </a:rPr>
              <a:t>'</a:t>
            </a:r>
            <a:endParaRPr lang="fr-FR" dirty="0">
              <a:solidFill>
                <a:srgbClr val="FFFFFF"/>
              </a:solidFill>
            </a:endParaRPr>
          </a:p>
          <a:p>
            <a:r>
              <a:rPr lang="fr-FR" sz="2800" b="1" dirty="0">
                <a:solidFill>
                  <a:srgbClr val="FFFFFF"/>
                </a:solidFill>
                <a:latin typeface="Calibri"/>
                <a:cs typeface="Arial"/>
              </a:rPr>
              <a:t>EC</a:t>
            </a:r>
          </a:p>
          <a:p>
            <a:r>
              <a:rPr lang="fr-FR" sz="2800" b="1" dirty="0">
                <a:solidFill>
                  <a:srgbClr val="FFFFFF"/>
                </a:solidFill>
                <a:latin typeface="Calibri"/>
                <a:cs typeface="Arial"/>
              </a:rPr>
              <a:t>HO</a:t>
            </a:r>
            <a:endParaRPr lang="fr-FR" dirty="0">
              <a:solidFill>
                <a:srgbClr val="FFFFFF"/>
              </a:solidFill>
              <a:latin typeface="Arial"/>
              <a:cs typeface="Arial"/>
            </a:endParaRPr>
          </a:p>
          <a:p>
            <a:endParaRPr lang="fr-FR" sz="2800" b="1" dirty="0">
              <a:solidFill>
                <a:srgbClr val="FFFFFF"/>
              </a:solidFill>
              <a:latin typeface="Calibri"/>
              <a:cs typeface="Arial"/>
            </a:endParaRPr>
          </a:p>
          <a:p>
            <a:r>
              <a:rPr lang="fr-FR" sz="2800" b="1" dirty="0">
                <a:solidFill>
                  <a:srgbClr val="FFFFFF"/>
                </a:solidFill>
                <a:latin typeface="Calibri"/>
                <a:cs typeface="Arial"/>
              </a:rPr>
              <a:t>P</a:t>
            </a:r>
            <a:endParaRPr lang="fr-FR" dirty="0">
              <a:solidFill>
                <a:srgbClr val="FFFFFF"/>
              </a:solidFill>
              <a:latin typeface="Arial" panose="020B0604020202020204"/>
              <a:cs typeface="Arial"/>
            </a:endParaRPr>
          </a:p>
          <a:p>
            <a:r>
              <a:rPr lang="fr-FR" sz="2800" b="1" dirty="0">
                <a:solidFill>
                  <a:srgbClr val="FFFFFF"/>
                </a:solidFill>
                <a:latin typeface="Calibri"/>
                <a:cs typeface="Arial"/>
              </a:rPr>
              <a:t>U</a:t>
            </a:r>
            <a:endParaRPr lang="fr-FR" dirty="0">
              <a:solidFill>
                <a:srgbClr val="FFFFFF"/>
              </a:solidFill>
              <a:cs typeface="Arial"/>
            </a:endParaRPr>
          </a:p>
          <a:p>
            <a:r>
              <a:rPr lang="fr-FR" sz="2800" b="1" dirty="0">
                <a:solidFill>
                  <a:srgbClr val="FFFFFF"/>
                </a:solidFill>
                <a:latin typeface="Calibri"/>
                <a:cs typeface="Arial"/>
              </a:rPr>
              <a:t>B</a:t>
            </a:r>
            <a:endParaRPr lang="fr-FR" dirty="0">
              <a:solidFill>
                <a:srgbClr val="FFFFFF"/>
              </a:solidFill>
              <a:latin typeface="Arial"/>
              <a:cs typeface="Arial"/>
            </a:endParaRPr>
          </a:p>
          <a:p>
            <a:r>
              <a:rPr lang="fr-FR" sz="2800" b="1" dirty="0">
                <a:solidFill>
                  <a:srgbClr val="FFFFFF"/>
                </a:solidFill>
                <a:latin typeface="Calibri"/>
                <a:cs typeface="Arial"/>
              </a:rPr>
              <a:t>L</a:t>
            </a:r>
            <a:endParaRPr lang="fr-FR" dirty="0">
              <a:solidFill>
                <a:srgbClr val="FFFFFF"/>
              </a:solidFill>
              <a:latin typeface="Arial"/>
              <a:cs typeface="Arial"/>
            </a:endParaRPr>
          </a:p>
          <a:p>
            <a:r>
              <a:rPr lang="fr-FR" sz="2800" b="1" dirty="0">
                <a:solidFill>
                  <a:srgbClr val="FFFFFF"/>
                </a:solidFill>
                <a:latin typeface="Calibri"/>
                <a:cs typeface="Arial"/>
              </a:rPr>
              <a:t>I</a:t>
            </a:r>
            <a:endParaRPr lang="fr-FR" dirty="0">
              <a:solidFill>
                <a:srgbClr val="FFFFFF"/>
              </a:solidFill>
              <a:cs typeface="Arial"/>
            </a:endParaRPr>
          </a:p>
          <a:p>
            <a:r>
              <a:rPr lang="fr-FR" sz="2800" b="1" dirty="0">
                <a:solidFill>
                  <a:srgbClr val="FFFFFF"/>
                </a:solidFill>
                <a:latin typeface="Calibri"/>
                <a:cs typeface="Arial"/>
              </a:rPr>
              <a:t>C</a:t>
            </a:r>
            <a:endParaRPr lang="fr-FR" dirty="0">
              <a:solidFill>
                <a:srgbClr val="FFFFFF"/>
              </a:solidFill>
              <a:latin typeface="Arial"/>
              <a:cs typeface="Arial"/>
            </a:endParaRPr>
          </a:p>
          <a:p>
            <a:endParaRPr lang="fr-FR" b="1" dirty="0">
              <a:solidFill>
                <a:srgbClr val="FFFFFF"/>
              </a:solidFill>
              <a:cs typeface="Arial"/>
            </a:endParaRPr>
          </a:p>
        </p:txBody>
      </p:sp>
      <p:sp>
        <p:nvSpPr>
          <p:cNvPr id="5" name="Rectangle 4"/>
          <p:cNvSpPr/>
          <p:nvPr/>
        </p:nvSpPr>
        <p:spPr>
          <a:xfrm>
            <a:off x="1209057" y="1500824"/>
            <a:ext cx="7720353" cy="307777"/>
          </a:xfrm>
          <a:prstGeom prst="rect">
            <a:avLst/>
          </a:prstGeom>
        </p:spPr>
        <p:txBody>
          <a:bodyPr wrap="square">
            <a:spAutoFit/>
          </a:bodyPr>
          <a:lstStyle/>
          <a:p>
            <a:pPr algn="ctr" fontAlgn="base"/>
            <a:r>
              <a:rPr lang="fr-FR" sz="1400" b="1" dirty="0" smtClean="0">
                <a:solidFill>
                  <a:srgbClr val="0070C0"/>
                </a:solidFill>
                <a:latin typeface="Open Sans"/>
              </a:rPr>
              <a:t>Jour de Carence</a:t>
            </a:r>
            <a:endParaRPr lang="fr-FR" sz="1400" b="1" dirty="0">
              <a:solidFill>
                <a:srgbClr val="0070C0"/>
              </a:solidFill>
              <a:latin typeface="Open Sans"/>
            </a:endParaRPr>
          </a:p>
        </p:txBody>
      </p:sp>
      <p:sp>
        <p:nvSpPr>
          <p:cNvPr id="2" name="Rectangle 1"/>
          <p:cNvSpPr/>
          <p:nvPr/>
        </p:nvSpPr>
        <p:spPr>
          <a:xfrm>
            <a:off x="1169558" y="2023198"/>
            <a:ext cx="7799349" cy="4801314"/>
          </a:xfrm>
          <a:prstGeom prst="rect">
            <a:avLst/>
          </a:prstGeom>
        </p:spPr>
        <p:txBody>
          <a:bodyPr wrap="square">
            <a:spAutoFit/>
          </a:bodyPr>
          <a:lstStyle/>
          <a:p>
            <a:r>
              <a:rPr lang="fr-FR" sz="1100" dirty="0" smtClean="0">
                <a:solidFill>
                  <a:srgbClr val="002060"/>
                </a:solidFill>
                <a:latin typeface="Verdana" panose="020B0604030504040204" pitchFamily="34" charset="0"/>
                <a:ea typeface="Verdana" panose="020B0604030504040204" pitchFamily="34" charset="0"/>
              </a:rPr>
              <a:t>Guillaume </a:t>
            </a:r>
            <a:r>
              <a:rPr lang="fr-FR" sz="1100" dirty="0" err="1" smtClean="0">
                <a:solidFill>
                  <a:srgbClr val="002060"/>
                </a:solidFill>
                <a:latin typeface="Verdana" panose="020B0604030504040204" pitchFamily="34" charset="0"/>
                <a:ea typeface="Verdana" panose="020B0604030504040204" pitchFamily="34" charset="0"/>
              </a:rPr>
              <a:t>Kasbarian</a:t>
            </a:r>
            <a:r>
              <a:rPr lang="fr-FR" sz="1100" dirty="0" smtClean="0">
                <a:solidFill>
                  <a:srgbClr val="002060"/>
                </a:solidFill>
                <a:latin typeface="Verdana" panose="020B0604030504040204" pitchFamily="34" charset="0"/>
                <a:ea typeface="Verdana" panose="020B0604030504040204" pitchFamily="34" charset="0"/>
              </a:rPr>
              <a:t> </a:t>
            </a:r>
            <a:r>
              <a:rPr lang="fr-FR" sz="1100" dirty="0" smtClean="0">
                <a:solidFill>
                  <a:srgbClr val="002060"/>
                </a:solidFill>
                <a:latin typeface="Verdana" panose="020B0604030504040204" pitchFamily="34" charset="0"/>
                <a:ea typeface="Verdana" panose="020B0604030504040204" pitchFamily="34" charset="0"/>
              </a:rPr>
              <a:t>a annoncé la mise en place de 3 jours de carence pour les agents publics et pour les fonctionnaires sous prétexte d’un absentéisme démesuré. Cette mesure est insultante car de nombreuses études vont à l’encontre de cette affirmation d’autant que les fonctionnaires/agents publics exercent des métiers particulièrement exposés à la pénibilité. </a:t>
            </a:r>
          </a:p>
          <a:p>
            <a:r>
              <a:rPr lang="fr-FR" sz="1100" dirty="0" smtClean="0">
                <a:solidFill>
                  <a:srgbClr val="002060"/>
                </a:solidFill>
                <a:latin typeface="Verdana" panose="020B0604030504040204" pitchFamily="34" charset="0"/>
                <a:ea typeface="Verdana" panose="020B0604030504040204" pitchFamily="34" charset="0"/>
              </a:rPr>
              <a:t>De plus, dans de nombreuses conventions collectives d’entreprises privées (y compris pour les agents privés de France Travail), ces jours de carence sont pris en charge par l’employeur ce qui n’est pas le cas dans la Fonction Publique. </a:t>
            </a:r>
          </a:p>
          <a:p>
            <a:endParaRPr lang="fr-FR" sz="1100" dirty="0">
              <a:solidFill>
                <a:srgbClr val="002060"/>
              </a:solidFill>
              <a:latin typeface="Verdana" panose="020B0604030504040204" pitchFamily="34" charset="0"/>
              <a:ea typeface="Verdana" panose="020B0604030504040204" pitchFamily="34" charset="0"/>
            </a:endParaRPr>
          </a:p>
          <a:p>
            <a:r>
              <a:rPr lang="fr-FR" sz="1100" b="1" dirty="0" smtClean="0">
                <a:solidFill>
                  <a:srgbClr val="002060"/>
                </a:solidFill>
                <a:latin typeface="Verdana" panose="020B0604030504040204" pitchFamily="34" charset="0"/>
                <a:ea typeface="Verdana" panose="020B0604030504040204" pitchFamily="34" charset="0"/>
              </a:rPr>
              <a:t>La FSU Emploi est intervenue auprès de la Direction Générale afin que l’établissement prenne en charge les jours de carence:</a:t>
            </a:r>
          </a:p>
          <a:p>
            <a:endParaRPr lang="fr-FR" sz="1100" b="1" dirty="0">
              <a:solidFill>
                <a:srgbClr val="002060"/>
              </a:solidFill>
              <a:latin typeface="Verdana" panose="020B0604030504040204" pitchFamily="34" charset="0"/>
              <a:ea typeface="Verdana" panose="020B0604030504040204" pitchFamily="34" charset="0"/>
            </a:endParaRPr>
          </a:p>
          <a:p>
            <a:r>
              <a:rPr lang="fr-FR" sz="1100" b="1" dirty="0" smtClean="0">
                <a:solidFill>
                  <a:srgbClr val="002060"/>
                </a:solidFill>
                <a:latin typeface="Verdana" panose="020B0604030504040204" pitchFamily="34" charset="0"/>
                <a:ea typeface="Verdana" panose="020B0604030504040204" pitchFamily="34" charset="0"/>
              </a:rPr>
              <a:t>Intervention de la FSU: Le </a:t>
            </a:r>
            <a:r>
              <a:rPr lang="fr-FR" sz="1100" b="1" dirty="0">
                <a:solidFill>
                  <a:srgbClr val="002060"/>
                </a:solidFill>
                <a:latin typeface="Verdana" panose="020B0604030504040204" pitchFamily="34" charset="0"/>
                <a:ea typeface="Verdana" panose="020B0604030504040204" pitchFamily="34" charset="0"/>
              </a:rPr>
              <a:t>projet de loi des finances du gouvernement prévoit une modification des jours de carence pour les agents de droit public passant de 1 à 3, si tel est le cas, et par équité de traitement, l'établissement </a:t>
            </a:r>
            <a:r>
              <a:rPr lang="fr-FR" sz="1100" b="1" dirty="0" err="1">
                <a:solidFill>
                  <a:srgbClr val="002060"/>
                </a:solidFill>
                <a:latin typeface="Verdana" panose="020B0604030504040204" pitchFamily="34" charset="0"/>
                <a:ea typeface="Verdana" panose="020B0604030504040204" pitchFamily="34" charset="0"/>
              </a:rPr>
              <a:t>prévoit-il</a:t>
            </a:r>
            <a:r>
              <a:rPr lang="fr-FR" sz="1100" b="1" dirty="0">
                <a:solidFill>
                  <a:srgbClr val="002060"/>
                </a:solidFill>
                <a:latin typeface="Verdana" panose="020B0604030504040204" pitchFamily="34" charset="0"/>
                <a:ea typeface="Verdana" panose="020B0604030504040204" pitchFamily="34" charset="0"/>
              </a:rPr>
              <a:t> de saisir en amont de ce texte les ministère de tutelle afin de permettre dans la loi la compensation financière pour les agents de droits publics à l’instar de ce qui se fait pour les agents de droits privés ? la Direction </a:t>
            </a:r>
            <a:r>
              <a:rPr lang="fr-FR" sz="1100" b="1" dirty="0" smtClean="0">
                <a:solidFill>
                  <a:srgbClr val="002060"/>
                </a:solidFill>
                <a:latin typeface="Verdana" panose="020B0604030504040204" pitchFamily="34" charset="0"/>
                <a:ea typeface="Verdana" panose="020B0604030504040204" pitchFamily="34" charset="0"/>
              </a:rPr>
              <a:t>Générale peut-elle </a:t>
            </a:r>
            <a:r>
              <a:rPr lang="fr-FR" sz="1100" b="1" dirty="0">
                <a:solidFill>
                  <a:srgbClr val="002060"/>
                </a:solidFill>
                <a:latin typeface="Verdana" panose="020B0604030504040204" pitchFamily="34" charset="0"/>
                <a:ea typeface="Verdana" panose="020B0604030504040204" pitchFamily="34" charset="0"/>
              </a:rPr>
              <a:t>nous informer des démarches faites afin que cette mesure ne pénalise pas les agents publics dont les éléments de rémunération sont déjà mis à </a:t>
            </a:r>
            <a:r>
              <a:rPr lang="fr-FR" sz="1100" b="1" dirty="0" smtClean="0">
                <a:solidFill>
                  <a:srgbClr val="002060"/>
                </a:solidFill>
                <a:latin typeface="Verdana" panose="020B0604030504040204" pitchFamily="34" charset="0"/>
                <a:ea typeface="Verdana" panose="020B0604030504040204" pitchFamily="34" charset="0"/>
              </a:rPr>
              <a:t>mal</a:t>
            </a:r>
          </a:p>
          <a:p>
            <a:endParaRPr lang="fr-FR" sz="1100" b="1" dirty="0">
              <a:solidFill>
                <a:srgbClr val="002060"/>
              </a:solidFill>
              <a:latin typeface="Verdana" panose="020B0604030504040204" pitchFamily="34" charset="0"/>
              <a:ea typeface="Verdana" panose="020B0604030504040204" pitchFamily="34" charset="0"/>
            </a:endParaRPr>
          </a:p>
          <a:p>
            <a:r>
              <a:rPr lang="fr-FR" sz="1100" b="1" dirty="0" smtClean="0">
                <a:solidFill>
                  <a:srgbClr val="002060"/>
                </a:solidFill>
                <a:latin typeface="Verdana" panose="020B0604030504040204" pitchFamily="34" charset="0"/>
                <a:ea typeface="Verdana" panose="020B0604030504040204" pitchFamily="34" charset="0"/>
              </a:rPr>
              <a:t>Réponse de la DG: Pour le moment le projet de loi n’est pas voté mais nous seront attentifs à la situation. </a:t>
            </a:r>
          </a:p>
          <a:p>
            <a:endParaRPr lang="fr-FR" sz="1100" dirty="0">
              <a:solidFill>
                <a:srgbClr val="002060"/>
              </a:solidFill>
              <a:latin typeface="Verdana" panose="020B0604030504040204" pitchFamily="34" charset="0"/>
              <a:ea typeface="Verdana" panose="020B0604030504040204" pitchFamily="34" charset="0"/>
            </a:endParaRPr>
          </a:p>
          <a:p>
            <a:r>
              <a:rPr lang="fr-FR" sz="1400" b="1" dirty="0" smtClean="0">
                <a:solidFill>
                  <a:srgbClr val="FF0000"/>
                </a:solidFill>
                <a:latin typeface="Verdana" panose="020B0604030504040204" pitchFamily="34" charset="0"/>
                <a:ea typeface="Verdana" panose="020B0604030504040204" pitchFamily="34" charset="0"/>
              </a:rPr>
              <a:t>Pour la FSU Emploi, il serait inacceptable qu’une telle mesure soit mise en place dans notre établissement </a:t>
            </a:r>
            <a:r>
              <a:rPr lang="fr-FR" sz="1400" b="1" dirty="0" smtClean="0">
                <a:solidFill>
                  <a:srgbClr val="FF0000"/>
                </a:solidFill>
                <a:latin typeface="Verdana" panose="020B0604030504040204" pitchFamily="34" charset="0"/>
                <a:ea typeface="Verdana" panose="020B0604030504040204" pitchFamily="34" charset="0"/>
              </a:rPr>
              <a:t>qui creuserait</a:t>
            </a:r>
            <a:r>
              <a:rPr lang="fr-FR" sz="1400" b="1" dirty="0" smtClean="0">
                <a:solidFill>
                  <a:srgbClr val="FF0000"/>
                </a:solidFill>
                <a:latin typeface="Verdana" panose="020B0604030504040204" pitchFamily="34" charset="0"/>
                <a:ea typeface="Verdana" panose="020B0604030504040204" pitchFamily="34" charset="0"/>
              </a:rPr>
              <a:t> l’</a:t>
            </a:r>
            <a:r>
              <a:rPr lang="fr-FR" sz="1400" b="1" dirty="0" err="1" smtClean="0">
                <a:solidFill>
                  <a:srgbClr val="FF0000"/>
                </a:solidFill>
                <a:latin typeface="Verdana" panose="020B0604030504040204" pitchFamily="34" charset="0"/>
                <a:ea typeface="Verdana" panose="020B0604030504040204" pitchFamily="34" charset="0"/>
              </a:rPr>
              <a:t>inéquité</a:t>
            </a:r>
            <a:r>
              <a:rPr lang="fr-FR" sz="1400" b="1" dirty="0" smtClean="0">
                <a:solidFill>
                  <a:srgbClr val="FF0000"/>
                </a:solidFill>
                <a:latin typeface="Verdana" panose="020B0604030504040204" pitchFamily="34" charset="0"/>
                <a:ea typeface="Verdana" panose="020B0604030504040204" pitchFamily="34" charset="0"/>
              </a:rPr>
              <a:t> </a:t>
            </a:r>
            <a:r>
              <a:rPr lang="fr-FR" sz="1400" b="1" dirty="0" smtClean="0">
                <a:solidFill>
                  <a:srgbClr val="FF0000"/>
                </a:solidFill>
                <a:latin typeface="Verdana" panose="020B0604030504040204" pitchFamily="34" charset="0"/>
                <a:ea typeface="Verdana" panose="020B0604030504040204" pitchFamily="34" charset="0"/>
              </a:rPr>
              <a:t>de traitement entre agents des 2 statuts face à la </a:t>
            </a:r>
            <a:r>
              <a:rPr lang="fr-FR" sz="1400" b="1" dirty="0" smtClean="0">
                <a:solidFill>
                  <a:srgbClr val="FF0000"/>
                </a:solidFill>
                <a:latin typeface="Verdana" panose="020B0604030504040204" pitchFamily="34" charset="0"/>
                <a:ea typeface="Verdana" panose="020B0604030504040204" pitchFamily="34" charset="0"/>
              </a:rPr>
              <a:t>maladie</a:t>
            </a:r>
            <a:r>
              <a:rPr lang="fr-FR" sz="1400" b="1" dirty="0">
                <a:solidFill>
                  <a:srgbClr val="FF0000"/>
                </a:solidFill>
                <a:latin typeface="Verdana" panose="020B0604030504040204" pitchFamily="34" charset="0"/>
                <a:ea typeface="Verdana" panose="020B0604030504040204" pitchFamily="34" charset="0"/>
              </a:rPr>
              <a:t> </a:t>
            </a:r>
            <a:r>
              <a:rPr lang="fr-FR" sz="1400" b="1" dirty="0" smtClean="0">
                <a:solidFill>
                  <a:srgbClr val="FF0000"/>
                </a:solidFill>
                <a:latin typeface="Verdana" panose="020B0604030504040204" pitchFamily="34" charset="0"/>
                <a:ea typeface="Verdana" panose="020B0604030504040204" pitchFamily="34" charset="0"/>
              </a:rPr>
              <a:t>! </a:t>
            </a:r>
            <a:endParaRPr lang="fr-FR" sz="1400" b="1" dirty="0">
              <a:solidFill>
                <a:srgbClr val="FF0000"/>
              </a:solidFill>
              <a:latin typeface="Verdana" panose="020B0604030504040204" pitchFamily="34" charset="0"/>
              <a:ea typeface="Verdana" panose="020B0604030504040204" pitchFamily="34" charset="0"/>
            </a:endParaRPr>
          </a:p>
          <a:p>
            <a:endParaRPr lang="fr-FR" sz="1100" dirty="0">
              <a:solidFill>
                <a:srgbClr val="242424"/>
              </a:solidFill>
              <a:latin typeface="Calibri" panose="020F0502020204030204" pitchFamily="34" charset="0"/>
            </a:endParaRPr>
          </a:p>
          <a:p>
            <a:pPr algn="ctr"/>
            <a:endParaRPr lang="fr-FR" sz="1100" dirty="0">
              <a:solidFill>
                <a:srgbClr val="242424"/>
              </a:solidFill>
              <a:latin typeface="Calibri" panose="020F0502020204030204" pitchFamily="34" charset="0"/>
            </a:endParaRPr>
          </a:p>
        </p:txBody>
      </p:sp>
      <p:pic>
        <p:nvPicPr>
          <p:cNvPr id="9" name="image_0" descr="cid:6588fcf8-32af-44b0-98b7-75aa2d363c92"/>
          <p:cNvPicPr/>
          <p:nvPr/>
        </p:nvPicPr>
        <p:blipFill>
          <a:blip r:embed="rId3">
            <a:extLst>
              <a:ext uri="{28A0092B-C50C-407E-A947-70E740481C1C}">
                <a14:useLocalDpi xmlns:a14="http://schemas.microsoft.com/office/drawing/2010/main" val="0"/>
              </a:ext>
            </a:extLst>
          </a:blip>
          <a:srcRect/>
          <a:stretch>
            <a:fillRect/>
          </a:stretch>
        </p:blipFill>
        <p:spPr bwMode="auto">
          <a:xfrm>
            <a:off x="-69440" y="1"/>
            <a:ext cx="1060524" cy="856038"/>
          </a:xfrm>
          <a:prstGeom prst="rect">
            <a:avLst/>
          </a:prstGeom>
          <a:noFill/>
          <a:ln>
            <a:noFill/>
          </a:ln>
        </p:spPr>
      </p:pic>
    </p:spTree>
    <p:extLst>
      <p:ext uri="{BB962C8B-B14F-4D97-AF65-F5344CB8AC3E}">
        <p14:creationId xmlns:p14="http://schemas.microsoft.com/office/powerpoint/2010/main" val="41377910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121669" y="9953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2" name="ZoneTexte 11">
            <a:extLst>
              <a:ext uri="{FF2B5EF4-FFF2-40B4-BE49-F238E27FC236}">
                <a16:creationId xmlns="" xmlns:a16="http://schemas.microsoft.com/office/drawing/2014/main" id="{50B48245-595D-C964-31BB-6E634024304D}"/>
              </a:ext>
            </a:extLst>
          </p:cNvPr>
          <p:cNvSpPr txBox="1"/>
          <p:nvPr/>
        </p:nvSpPr>
        <p:spPr>
          <a:xfrm>
            <a:off x="1040898" y="45833"/>
            <a:ext cx="8073425" cy="1008908"/>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fontScale="55000" lnSpcReduction="20000"/>
          </a:bodyPr>
          <a:lstStyle/>
          <a:p>
            <a:pPr algn="ctr">
              <a:lnSpc>
                <a:spcPct val="90000"/>
              </a:lnSpc>
              <a:spcBef>
                <a:spcPct val="0"/>
              </a:spcBef>
              <a:spcAft>
                <a:spcPts val="600"/>
              </a:spcAft>
            </a:pPr>
            <a:r>
              <a:rPr lang="en-US" sz="2900" b="1" dirty="0" err="1" smtClean="0">
                <a:solidFill>
                  <a:schemeClr val="bg2"/>
                </a:solidFill>
                <a:latin typeface="Calibri"/>
                <a:ea typeface="+mj-ea"/>
                <a:cs typeface="Calibri"/>
              </a:rPr>
              <a:t>Novembre</a:t>
            </a:r>
            <a:r>
              <a:rPr lang="en-US" sz="2900" b="1" dirty="0" smtClean="0">
                <a:solidFill>
                  <a:schemeClr val="bg2"/>
                </a:solidFill>
                <a:latin typeface="Calibri"/>
                <a:ea typeface="+mj-ea"/>
                <a:cs typeface="Calibri"/>
              </a:rPr>
              <a:t> 2024 </a:t>
            </a:r>
            <a:r>
              <a:rPr lang="en-US" sz="2900" b="1" dirty="0">
                <a:solidFill>
                  <a:schemeClr val="bg2"/>
                </a:solidFill>
                <a:latin typeface="Calibri"/>
                <a:ea typeface="+mj-ea"/>
                <a:cs typeface="Calibri"/>
              </a:rPr>
              <a:t>- </a:t>
            </a:r>
            <a:r>
              <a:rPr lang="en-US" sz="2900" b="1" dirty="0" smtClean="0">
                <a:solidFill>
                  <a:schemeClr val="bg2"/>
                </a:solidFill>
                <a:latin typeface="Calibri"/>
                <a:ea typeface="+mj-ea"/>
                <a:cs typeface="Calibri"/>
              </a:rPr>
              <a:t>N° 33</a:t>
            </a:r>
            <a:endParaRPr lang="en-US" sz="2900" b="1" dirty="0">
              <a:solidFill>
                <a:schemeClr val="bg2"/>
              </a:solidFill>
              <a:latin typeface="Calibri"/>
              <a:ea typeface="+mj-ea"/>
              <a:cs typeface="Calibri"/>
            </a:endParaRPr>
          </a:p>
          <a:p>
            <a:pPr algn="ctr">
              <a:lnSpc>
                <a:spcPct val="90000"/>
              </a:lnSpc>
              <a:spcBef>
                <a:spcPct val="0"/>
              </a:spcBef>
              <a:spcAft>
                <a:spcPts val="600"/>
              </a:spcAft>
            </a:pPr>
            <a:endParaRPr lang="fr-FR" sz="1500" b="1" dirty="0" smtClean="0">
              <a:solidFill>
                <a:srgbClr val="FF0000"/>
              </a:solidFill>
              <a:latin typeface="Calibri"/>
              <a:ea typeface="+mj-ea"/>
              <a:cs typeface="Calibri"/>
            </a:endParaRPr>
          </a:p>
          <a:p>
            <a:pPr algn="ctr">
              <a:lnSpc>
                <a:spcPct val="90000"/>
              </a:lnSpc>
              <a:spcBef>
                <a:spcPct val="0"/>
              </a:spcBef>
              <a:spcAft>
                <a:spcPts val="600"/>
              </a:spcAft>
            </a:pPr>
            <a:r>
              <a:rPr lang="fr-FR" sz="3600" b="1" dirty="0" smtClean="0">
                <a:solidFill>
                  <a:srgbClr val="FF0000"/>
                </a:solidFill>
                <a:latin typeface="Calibri"/>
                <a:ea typeface="+mj-ea"/>
                <a:cs typeface="Calibri"/>
              </a:rPr>
              <a:t>La publication dédiée EXCLUSIVEMENT </a:t>
            </a:r>
            <a:r>
              <a:rPr lang="fr-FR" sz="3600" b="1" dirty="0">
                <a:solidFill>
                  <a:srgbClr val="FF0000"/>
                </a:solidFill>
                <a:latin typeface="Calibri"/>
                <a:ea typeface="+mj-ea"/>
                <a:cs typeface="Calibri"/>
              </a:rPr>
              <a:t>aux agents </a:t>
            </a:r>
            <a:r>
              <a:rPr lang="fr-FR" sz="3600" b="1" dirty="0" smtClean="0">
                <a:solidFill>
                  <a:srgbClr val="FF0000"/>
                </a:solidFill>
                <a:latin typeface="Calibri"/>
                <a:ea typeface="+mj-ea"/>
                <a:cs typeface="Calibri"/>
              </a:rPr>
              <a:t>publics </a:t>
            </a:r>
          </a:p>
          <a:p>
            <a:pPr algn="ctr">
              <a:lnSpc>
                <a:spcPct val="90000"/>
              </a:lnSpc>
              <a:spcBef>
                <a:spcPct val="0"/>
              </a:spcBef>
              <a:spcAft>
                <a:spcPts val="600"/>
              </a:spcAft>
            </a:pPr>
            <a:r>
              <a:rPr lang="fr-FR" sz="3600" b="1" dirty="0" smtClean="0">
                <a:solidFill>
                  <a:srgbClr val="FF0000"/>
                </a:solidFill>
                <a:latin typeface="Calibri"/>
                <a:ea typeface="+mj-ea"/>
                <a:cs typeface="Calibri"/>
              </a:rPr>
              <a:t>que seule la FSU Emploi vous propose</a:t>
            </a:r>
            <a:r>
              <a:rPr lang="en-US" sz="3600" b="1" dirty="0">
                <a:solidFill>
                  <a:srgbClr val="FF0000"/>
                </a:solidFill>
                <a:latin typeface="Calibri"/>
                <a:ea typeface="+mj-ea"/>
                <a:cs typeface="Calibri"/>
              </a:rPr>
              <a:t> </a:t>
            </a:r>
            <a:endParaRPr lang="fr-FR" sz="3600" b="1" dirty="0">
              <a:solidFill>
                <a:srgbClr val="FF0000"/>
              </a:solidFill>
              <a:ea typeface="+mj-ea"/>
              <a:cs typeface="Arial"/>
            </a:endParaRPr>
          </a:p>
        </p:txBody>
      </p:sp>
      <p:pic>
        <p:nvPicPr>
          <p:cNvPr id="14" name="Image 15" descr="Une image contenant texte, clipart&#10;&#10;Description générée automatiquement">
            <a:extLst>
              <a:ext uri="{FF2B5EF4-FFF2-40B4-BE49-F238E27FC236}">
                <a16:creationId xmlns="" xmlns:a16="http://schemas.microsoft.com/office/drawing/2014/main" id="{E6A7AC61-9EA0-DBD7-5CD7-7BABC0447B41}"/>
              </a:ext>
            </a:extLst>
          </p:cNvPr>
          <p:cNvPicPr>
            <a:picLocks noChangeAspect="1"/>
          </p:cNvPicPr>
          <p:nvPr/>
        </p:nvPicPr>
        <p:blipFill>
          <a:blip r:embed="rId2"/>
          <a:stretch>
            <a:fillRect/>
          </a:stretch>
        </p:blipFill>
        <p:spPr>
          <a:xfrm>
            <a:off x="-9526" y="-3633"/>
            <a:ext cx="1000610" cy="859672"/>
          </a:xfrm>
          <a:prstGeom prst="rect">
            <a:avLst/>
          </a:prstGeom>
        </p:spPr>
      </p:pic>
      <p:sp>
        <p:nvSpPr>
          <p:cNvPr id="19" name="Légende : flèche vers la droite 18">
            <a:extLst>
              <a:ext uri="{FF2B5EF4-FFF2-40B4-BE49-F238E27FC236}">
                <a16:creationId xmlns="" xmlns:a16="http://schemas.microsoft.com/office/drawing/2014/main" id="{2F9CC3AA-C78D-A690-9CF8-8C0007D874AC}"/>
              </a:ext>
            </a:extLst>
          </p:cNvPr>
          <p:cNvSpPr/>
          <p:nvPr/>
        </p:nvSpPr>
        <p:spPr>
          <a:xfrm>
            <a:off x="74746" y="946526"/>
            <a:ext cx="852407" cy="5837693"/>
          </a:xfrm>
          <a:prstGeom prst="rightArrowCallout">
            <a:avLst/>
          </a:prstGeom>
          <a:solidFill>
            <a:schemeClr val="bg2"/>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 xmlns:a16="http://schemas.microsoft.com/office/drawing/2014/main" id="{A6FF9045-F578-D3C4-9FBA-B4E710327B1B}"/>
              </a:ext>
            </a:extLst>
          </p:cNvPr>
          <p:cNvSpPr txBox="1"/>
          <p:nvPr/>
        </p:nvSpPr>
        <p:spPr>
          <a:xfrm>
            <a:off x="78135" y="943459"/>
            <a:ext cx="470116" cy="59708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800" b="1" dirty="0">
                <a:solidFill>
                  <a:srgbClr val="FFFFFF"/>
                </a:solidFill>
                <a:latin typeface="Calibri"/>
                <a:cs typeface="Calibri"/>
              </a:rPr>
              <a:t>L</a:t>
            </a:r>
            <a:endParaRPr lang="fr-FR" dirty="0">
              <a:solidFill>
                <a:srgbClr val="FFFFFF"/>
              </a:solidFill>
            </a:endParaRPr>
          </a:p>
          <a:p>
            <a:pPr algn="l"/>
            <a:r>
              <a:rPr lang="fr-FR" sz="2800" b="1" dirty="0">
                <a:solidFill>
                  <a:srgbClr val="FFFFFF"/>
                </a:solidFill>
                <a:latin typeface="Calibri"/>
                <a:cs typeface="Calibri"/>
              </a:rPr>
              <a:t>'</a:t>
            </a:r>
            <a:endParaRPr lang="fr-FR" dirty="0">
              <a:solidFill>
                <a:srgbClr val="FFFFFF"/>
              </a:solidFill>
            </a:endParaRPr>
          </a:p>
          <a:p>
            <a:r>
              <a:rPr lang="fr-FR" sz="2800" b="1" dirty="0">
                <a:solidFill>
                  <a:srgbClr val="FFFFFF"/>
                </a:solidFill>
                <a:latin typeface="Calibri"/>
                <a:cs typeface="Arial"/>
              </a:rPr>
              <a:t>EC</a:t>
            </a:r>
          </a:p>
          <a:p>
            <a:r>
              <a:rPr lang="fr-FR" sz="2800" b="1" dirty="0">
                <a:solidFill>
                  <a:srgbClr val="FFFFFF"/>
                </a:solidFill>
                <a:latin typeface="Calibri"/>
                <a:cs typeface="Arial"/>
              </a:rPr>
              <a:t>HO</a:t>
            </a:r>
            <a:endParaRPr lang="fr-FR" dirty="0">
              <a:solidFill>
                <a:srgbClr val="FFFFFF"/>
              </a:solidFill>
              <a:latin typeface="Arial"/>
              <a:cs typeface="Arial"/>
            </a:endParaRPr>
          </a:p>
          <a:p>
            <a:endParaRPr lang="fr-FR" sz="2800" b="1" dirty="0">
              <a:solidFill>
                <a:srgbClr val="FFFFFF"/>
              </a:solidFill>
              <a:latin typeface="Calibri"/>
              <a:cs typeface="Arial"/>
            </a:endParaRPr>
          </a:p>
          <a:p>
            <a:r>
              <a:rPr lang="fr-FR" sz="2800" b="1" dirty="0">
                <a:solidFill>
                  <a:srgbClr val="FFFFFF"/>
                </a:solidFill>
                <a:latin typeface="Calibri"/>
                <a:cs typeface="Arial"/>
              </a:rPr>
              <a:t>P</a:t>
            </a:r>
            <a:endParaRPr lang="fr-FR" dirty="0">
              <a:solidFill>
                <a:srgbClr val="FFFFFF"/>
              </a:solidFill>
              <a:latin typeface="Arial" panose="020B0604020202020204"/>
              <a:cs typeface="Arial"/>
            </a:endParaRPr>
          </a:p>
          <a:p>
            <a:r>
              <a:rPr lang="fr-FR" sz="2800" b="1" dirty="0">
                <a:solidFill>
                  <a:srgbClr val="FFFFFF"/>
                </a:solidFill>
                <a:latin typeface="Calibri"/>
                <a:cs typeface="Arial"/>
              </a:rPr>
              <a:t>U</a:t>
            </a:r>
            <a:endParaRPr lang="fr-FR" dirty="0">
              <a:solidFill>
                <a:srgbClr val="FFFFFF"/>
              </a:solidFill>
              <a:cs typeface="Arial"/>
            </a:endParaRPr>
          </a:p>
          <a:p>
            <a:r>
              <a:rPr lang="fr-FR" sz="2800" b="1" dirty="0">
                <a:solidFill>
                  <a:srgbClr val="FFFFFF"/>
                </a:solidFill>
                <a:latin typeface="Calibri"/>
                <a:cs typeface="Arial"/>
              </a:rPr>
              <a:t>B</a:t>
            </a:r>
            <a:endParaRPr lang="fr-FR" dirty="0">
              <a:solidFill>
                <a:srgbClr val="FFFFFF"/>
              </a:solidFill>
              <a:latin typeface="Arial"/>
              <a:cs typeface="Arial"/>
            </a:endParaRPr>
          </a:p>
          <a:p>
            <a:r>
              <a:rPr lang="fr-FR" sz="2800" b="1" dirty="0">
                <a:solidFill>
                  <a:srgbClr val="FFFFFF"/>
                </a:solidFill>
                <a:latin typeface="Calibri"/>
                <a:cs typeface="Arial"/>
              </a:rPr>
              <a:t>L</a:t>
            </a:r>
            <a:endParaRPr lang="fr-FR" dirty="0">
              <a:solidFill>
                <a:srgbClr val="FFFFFF"/>
              </a:solidFill>
              <a:latin typeface="Arial"/>
              <a:cs typeface="Arial"/>
            </a:endParaRPr>
          </a:p>
          <a:p>
            <a:r>
              <a:rPr lang="fr-FR" sz="2800" b="1" dirty="0">
                <a:solidFill>
                  <a:srgbClr val="FFFFFF"/>
                </a:solidFill>
                <a:latin typeface="Calibri"/>
                <a:cs typeface="Arial"/>
              </a:rPr>
              <a:t>I</a:t>
            </a:r>
            <a:endParaRPr lang="fr-FR" dirty="0">
              <a:solidFill>
                <a:srgbClr val="FFFFFF"/>
              </a:solidFill>
              <a:cs typeface="Arial"/>
            </a:endParaRPr>
          </a:p>
          <a:p>
            <a:r>
              <a:rPr lang="fr-FR" sz="2800" b="1" dirty="0">
                <a:solidFill>
                  <a:srgbClr val="FFFFFF"/>
                </a:solidFill>
                <a:latin typeface="Calibri"/>
                <a:cs typeface="Arial"/>
              </a:rPr>
              <a:t>C</a:t>
            </a:r>
            <a:endParaRPr lang="fr-FR" dirty="0">
              <a:solidFill>
                <a:srgbClr val="FFFFFF"/>
              </a:solidFill>
              <a:latin typeface="Arial"/>
              <a:cs typeface="Arial"/>
            </a:endParaRPr>
          </a:p>
          <a:p>
            <a:endParaRPr lang="fr-FR" b="1" dirty="0">
              <a:solidFill>
                <a:srgbClr val="FFFFFF"/>
              </a:solidFill>
              <a:cs typeface="Arial"/>
            </a:endParaRPr>
          </a:p>
        </p:txBody>
      </p:sp>
      <p:sp>
        <p:nvSpPr>
          <p:cNvPr id="5" name="Rectangle 4"/>
          <p:cNvSpPr/>
          <p:nvPr/>
        </p:nvSpPr>
        <p:spPr>
          <a:xfrm>
            <a:off x="1140046" y="1108438"/>
            <a:ext cx="7720353" cy="307777"/>
          </a:xfrm>
          <a:prstGeom prst="rect">
            <a:avLst/>
          </a:prstGeom>
        </p:spPr>
        <p:txBody>
          <a:bodyPr wrap="square">
            <a:spAutoFit/>
          </a:bodyPr>
          <a:lstStyle/>
          <a:p>
            <a:pPr algn="ctr" fontAlgn="base"/>
            <a:r>
              <a:rPr lang="fr-FR" sz="1400" b="1" dirty="0" smtClean="0">
                <a:solidFill>
                  <a:srgbClr val="0070C0"/>
                </a:solidFill>
                <a:latin typeface="Open Sans"/>
              </a:rPr>
              <a:t>Campagne Télétravail</a:t>
            </a:r>
            <a:endParaRPr lang="fr-FR" sz="1400" b="1" dirty="0">
              <a:solidFill>
                <a:srgbClr val="0070C0"/>
              </a:solidFill>
              <a:latin typeface="Open Sans"/>
            </a:endParaRPr>
          </a:p>
        </p:txBody>
      </p:sp>
      <p:pic>
        <p:nvPicPr>
          <p:cNvPr id="2" name="Image 1"/>
          <p:cNvPicPr>
            <a:picLocks noChangeAspect="1"/>
          </p:cNvPicPr>
          <p:nvPr/>
        </p:nvPicPr>
        <p:blipFill>
          <a:blip r:embed="rId3"/>
          <a:stretch>
            <a:fillRect/>
          </a:stretch>
        </p:blipFill>
        <p:spPr>
          <a:xfrm>
            <a:off x="1700884" y="1490024"/>
            <a:ext cx="6753451" cy="1732883"/>
          </a:xfrm>
          <a:prstGeom prst="rect">
            <a:avLst/>
          </a:prstGeom>
        </p:spPr>
      </p:pic>
      <p:pic>
        <p:nvPicPr>
          <p:cNvPr id="4" name="Image 3"/>
          <p:cNvPicPr>
            <a:picLocks noChangeAspect="1"/>
          </p:cNvPicPr>
          <p:nvPr/>
        </p:nvPicPr>
        <p:blipFill>
          <a:blip r:embed="rId4"/>
          <a:stretch>
            <a:fillRect/>
          </a:stretch>
        </p:blipFill>
        <p:spPr>
          <a:xfrm>
            <a:off x="1700884" y="3222907"/>
            <a:ext cx="6753451" cy="3476142"/>
          </a:xfrm>
          <a:prstGeom prst="rect">
            <a:avLst/>
          </a:prstGeom>
        </p:spPr>
      </p:pic>
      <p:pic>
        <p:nvPicPr>
          <p:cNvPr id="10" name="image_0" descr="cid:6588fcf8-32af-44b0-98b7-75aa2d363c92"/>
          <p:cNvPicPr/>
          <p:nvPr/>
        </p:nvPicPr>
        <p:blipFill>
          <a:blip r:embed="rId5">
            <a:extLst>
              <a:ext uri="{28A0092B-C50C-407E-A947-70E740481C1C}">
                <a14:useLocalDpi xmlns:a14="http://schemas.microsoft.com/office/drawing/2010/main" val="0"/>
              </a:ext>
            </a:extLst>
          </a:blip>
          <a:srcRect/>
          <a:stretch>
            <a:fillRect/>
          </a:stretch>
        </p:blipFill>
        <p:spPr bwMode="auto">
          <a:xfrm>
            <a:off x="-69440" y="1"/>
            <a:ext cx="1060524" cy="856038"/>
          </a:xfrm>
          <a:prstGeom prst="rect">
            <a:avLst/>
          </a:prstGeom>
          <a:noFill/>
          <a:ln>
            <a:noFill/>
          </a:ln>
        </p:spPr>
      </p:pic>
    </p:spTree>
    <p:extLst>
      <p:ext uri="{BB962C8B-B14F-4D97-AF65-F5344CB8AC3E}">
        <p14:creationId xmlns:p14="http://schemas.microsoft.com/office/powerpoint/2010/main" val="15547511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121669" y="9953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2" name="ZoneTexte 11">
            <a:extLst>
              <a:ext uri="{FF2B5EF4-FFF2-40B4-BE49-F238E27FC236}">
                <a16:creationId xmlns="" xmlns:a16="http://schemas.microsoft.com/office/drawing/2014/main" id="{50B48245-595D-C964-31BB-6E634024304D}"/>
              </a:ext>
            </a:extLst>
          </p:cNvPr>
          <p:cNvSpPr txBox="1"/>
          <p:nvPr/>
        </p:nvSpPr>
        <p:spPr>
          <a:xfrm>
            <a:off x="1032522" y="277319"/>
            <a:ext cx="8073425" cy="1008908"/>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fontScale="55000" lnSpcReduction="20000"/>
          </a:bodyPr>
          <a:lstStyle/>
          <a:p>
            <a:pPr algn="ctr">
              <a:lnSpc>
                <a:spcPct val="90000"/>
              </a:lnSpc>
              <a:spcBef>
                <a:spcPct val="0"/>
              </a:spcBef>
              <a:spcAft>
                <a:spcPts val="600"/>
              </a:spcAft>
            </a:pPr>
            <a:r>
              <a:rPr lang="en-US" sz="2900" b="1" dirty="0" err="1" smtClean="0">
                <a:solidFill>
                  <a:schemeClr val="bg2"/>
                </a:solidFill>
                <a:latin typeface="Calibri"/>
                <a:ea typeface="+mj-ea"/>
                <a:cs typeface="Calibri"/>
              </a:rPr>
              <a:t>Novembre</a:t>
            </a:r>
            <a:r>
              <a:rPr lang="en-US" sz="2900" b="1" dirty="0" smtClean="0">
                <a:solidFill>
                  <a:schemeClr val="bg2"/>
                </a:solidFill>
                <a:latin typeface="Calibri"/>
                <a:ea typeface="+mj-ea"/>
                <a:cs typeface="Calibri"/>
              </a:rPr>
              <a:t> 2024 </a:t>
            </a:r>
            <a:r>
              <a:rPr lang="en-US" sz="2900" b="1" dirty="0">
                <a:solidFill>
                  <a:schemeClr val="bg2"/>
                </a:solidFill>
                <a:latin typeface="Calibri"/>
                <a:ea typeface="+mj-ea"/>
                <a:cs typeface="Calibri"/>
              </a:rPr>
              <a:t>- </a:t>
            </a:r>
            <a:r>
              <a:rPr lang="en-US" sz="2900" b="1" dirty="0" smtClean="0">
                <a:solidFill>
                  <a:schemeClr val="bg2"/>
                </a:solidFill>
                <a:latin typeface="Calibri"/>
                <a:ea typeface="+mj-ea"/>
                <a:cs typeface="Calibri"/>
              </a:rPr>
              <a:t>N° 33</a:t>
            </a:r>
            <a:endParaRPr lang="en-US" sz="2900" b="1" dirty="0">
              <a:solidFill>
                <a:schemeClr val="bg2"/>
              </a:solidFill>
              <a:latin typeface="Calibri"/>
              <a:ea typeface="+mj-ea"/>
              <a:cs typeface="Calibri"/>
            </a:endParaRPr>
          </a:p>
          <a:p>
            <a:pPr algn="ctr">
              <a:lnSpc>
                <a:spcPct val="90000"/>
              </a:lnSpc>
              <a:spcBef>
                <a:spcPct val="0"/>
              </a:spcBef>
              <a:spcAft>
                <a:spcPts val="600"/>
              </a:spcAft>
            </a:pPr>
            <a:endParaRPr lang="fr-FR" sz="1500" b="1" dirty="0" smtClean="0">
              <a:solidFill>
                <a:srgbClr val="FF0000"/>
              </a:solidFill>
              <a:latin typeface="Calibri"/>
              <a:ea typeface="+mj-ea"/>
              <a:cs typeface="Calibri"/>
            </a:endParaRPr>
          </a:p>
          <a:p>
            <a:pPr algn="ctr">
              <a:lnSpc>
                <a:spcPct val="90000"/>
              </a:lnSpc>
              <a:spcBef>
                <a:spcPct val="0"/>
              </a:spcBef>
              <a:spcAft>
                <a:spcPts val="600"/>
              </a:spcAft>
            </a:pPr>
            <a:r>
              <a:rPr lang="fr-FR" sz="3600" b="1" dirty="0" smtClean="0">
                <a:solidFill>
                  <a:srgbClr val="FF0000"/>
                </a:solidFill>
                <a:latin typeface="Calibri"/>
                <a:ea typeface="+mj-ea"/>
                <a:cs typeface="Calibri"/>
              </a:rPr>
              <a:t>La publication dédiée EXCLUSIVEMENT </a:t>
            </a:r>
            <a:r>
              <a:rPr lang="fr-FR" sz="3600" b="1" dirty="0">
                <a:solidFill>
                  <a:srgbClr val="FF0000"/>
                </a:solidFill>
                <a:latin typeface="Calibri"/>
                <a:ea typeface="+mj-ea"/>
                <a:cs typeface="Calibri"/>
              </a:rPr>
              <a:t>aux agents </a:t>
            </a:r>
            <a:r>
              <a:rPr lang="fr-FR" sz="3600" b="1" dirty="0" smtClean="0">
                <a:solidFill>
                  <a:srgbClr val="FF0000"/>
                </a:solidFill>
                <a:latin typeface="Calibri"/>
                <a:ea typeface="+mj-ea"/>
                <a:cs typeface="Calibri"/>
              </a:rPr>
              <a:t>publics </a:t>
            </a:r>
          </a:p>
          <a:p>
            <a:pPr algn="ctr">
              <a:lnSpc>
                <a:spcPct val="90000"/>
              </a:lnSpc>
              <a:spcBef>
                <a:spcPct val="0"/>
              </a:spcBef>
              <a:spcAft>
                <a:spcPts val="600"/>
              </a:spcAft>
            </a:pPr>
            <a:r>
              <a:rPr lang="fr-FR" sz="3600" b="1" dirty="0" smtClean="0">
                <a:solidFill>
                  <a:srgbClr val="FF0000"/>
                </a:solidFill>
                <a:latin typeface="Calibri"/>
                <a:ea typeface="+mj-ea"/>
                <a:cs typeface="Calibri"/>
              </a:rPr>
              <a:t>que seule la FSU Emploi vous propose</a:t>
            </a:r>
            <a:r>
              <a:rPr lang="en-US" sz="3600" b="1" dirty="0">
                <a:solidFill>
                  <a:srgbClr val="FF0000"/>
                </a:solidFill>
                <a:latin typeface="Calibri"/>
                <a:ea typeface="+mj-ea"/>
                <a:cs typeface="Calibri"/>
              </a:rPr>
              <a:t> </a:t>
            </a:r>
            <a:endParaRPr lang="fr-FR" sz="3600" b="1" dirty="0">
              <a:solidFill>
                <a:srgbClr val="FF0000"/>
              </a:solidFill>
              <a:ea typeface="+mj-ea"/>
              <a:cs typeface="Arial"/>
            </a:endParaRPr>
          </a:p>
        </p:txBody>
      </p:sp>
      <p:pic>
        <p:nvPicPr>
          <p:cNvPr id="14" name="Image 15" descr="Une image contenant texte, clipart&#10;&#10;Description générée automatiquement">
            <a:extLst>
              <a:ext uri="{FF2B5EF4-FFF2-40B4-BE49-F238E27FC236}">
                <a16:creationId xmlns="" xmlns:a16="http://schemas.microsoft.com/office/drawing/2014/main" id="{E6A7AC61-9EA0-DBD7-5CD7-7BABC0447B41}"/>
              </a:ext>
            </a:extLst>
          </p:cNvPr>
          <p:cNvPicPr>
            <a:picLocks noChangeAspect="1"/>
          </p:cNvPicPr>
          <p:nvPr/>
        </p:nvPicPr>
        <p:blipFill>
          <a:blip r:embed="rId2"/>
          <a:stretch>
            <a:fillRect/>
          </a:stretch>
        </p:blipFill>
        <p:spPr>
          <a:xfrm>
            <a:off x="-9526" y="-3633"/>
            <a:ext cx="1000610" cy="859672"/>
          </a:xfrm>
          <a:prstGeom prst="rect">
            <a:avLst/>
          </a:prstGeom>
        </p:spPr>
      </p:pic>
      <p:sp>
        <p:nvSpPr>
          <p:cNvPr id="19" name="Légende : flèche vers la droite 18">
            <a:extLst>
              <a:ext uri="{FF2B5EF4-FFF2-40B4-BE49-F238E27FC236}">
                <a16:creationId xmlns="" xmlns:a16="http://schemas.microsoft.com/office/drawing/2014/main" id="{2F9CC3AA-C78D-A690-9CF8-8C0007D874AC}"/>
              </a:ext>
            </a:extLst>
          </p:cNvPr>
          <p:cNvSpPr/>
          <p:nvPr/>
        </p:nvSpPr>
        <p:spPr>
          <a:xfrm>
            <a:off x="74746" y="946526"/>
            <a:ext cx="852407" cy="5837693"/>
          </a:xfrm>
          <a:prstGeom prst="rightArrowCallout">
            <a:avLst/>
          </a:prstGeom>
          <a:solidFill>
            <a:schemeClr val="bg2"/>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 xmlns:a16="http://schemas.microsoft.com/office/drawing/2014/main" id="{A6FF9045-F578-D3C4-9FBA-B4E710327B1B}"/>
              </a:ext>
            </a:extLst>
          </p:cNvPr>
          <p:cNvSpPr txBox="1"/>
          <p:nvPr/>
        </p:nvSpPr>
        <p:spPr>
          <a:xfrm>
            <a:off x="78135" y="943459"/>
            <a:ext cx="470116" cy="59708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800" b="1" dirty="0">
                <a:solidFill>
                  <a:srgbClr val="FFFFFF"/>
                </a:solidFill>
                <a:latin typeface="Calibri"/>
                <a:cs typeface="Calibri"/>
              </a:rPr>
              <a:t>L</a:t>
            </a:r>
            <a:endParaRPr lang="fr-FR" dirty="0">
              <a:solidFill>
                <a:srgbClr val="FFFFFF"/>
              </a:solidFill>
            </a:endParaRPr>
          </a:p>
          <a:p>
            <a:pPr algn="l"/>
            <a:r>
              <a:rPr lang="fr-FR" sz="2800" b="1" dirty="0">
                <a:solidFill>
                  <a:srgbClr val="FFFFFF"/>
                </a:solidFill>
                <a:latin typeface="Calibri"/>
                <a:cs typeface="Calibri"/>
              </a:rPr>
              <a:t>'</a:t>
            </a:r>
            <a:endParaRPr lang="fr-FR" dirty="0">
              <a:solidFill>
                <a:srgbClr val="FFFFFF"/>
              </a:solidFill>
            </a:endParaRPr>
          </a:p>
          <a:p>
            <a:r>
              <a:rPr lang="fr-FR" sz="2800" b="1" dirty="0">
                <a:solidFill>
                  <a:srgbClr val="FFFFFF"/>
                </a:solidFill>
                <a:latin typeface="Calibri"/>
                <a:cs typeface="Arial"/>
              </a:rPr>
              <a:t>EC</a:t>
            </a:r>
          </a:p>
          <a:p>
            <a:r>
              <a:rPr lang="fr-FR" sz="2800" b="1" dirty="0">
                <a:solidFill>
                  <a:srgbClr val="FFFFFF"/>
                </a:solidFill>
                <a:latin typeface="Calibri"/>
                <a:cs typeface="Arial"/>
              </a:rPr>
              <a:t>HO</a:t>
            </a:r>
            <a:endParaRPr lang="fr-FR" dirty="0">
              <a:solidFill>
                <a:srgbClr val="FFFFFF"/>
              </a:solidFill>
              <a:latin typeface="Arial"/>
              <a:cs typeface="Arial"/>
            </a:endParaRPr>
          </a:p>
          <a:p>
            <a:endParaRPr lang="fr-FR" sz="2800" b="1" dirty="0">
              <a:solidFill>
                <a:srgbClr val="FFFFFF"/>
              </a:solidFill>
              <a:latin typeface="Calibri"/>
              <a:cs typeface="Arial"/>
            </a:endParaRPr>
          </a:p>
          <a:p>
            <a:r>
              <a:rPr lang="fr-FR" sz="2800" b="1" dirty="0">
                <a:solidFill>
                  <a:srgbClr val="FFFFFF"/>
                </a:solidFill>
                <a:latin typeface="Calibri"/>
                <a:cs typeface="Arial"/>
              </a:rPr>
              <a:t>P</a:t>
            </a:r>
            <a:endParaRPr lang="fr-FR" dirty="0">
              <a:solidFill>
                <a:srgbClr val="FFFFFF"/>
              </a:solidFill>
              <a:latin typeface="Arial" panose="020B0604020202020204"/>
              <a:cs typeface="Arial"/>
            </a:endParaRPr>
          </a:p>
          <a:p>
            <a:r>
              <a:rPr lang="fr-FR" sz="2800" b="1" dirty="0">
                <a:solidFill>
                  <a:srgbClr val="FFFFFF"/>
                </a:solidFill>
                <a:latin typeface="Calibri"/>
                <a:cs typeface="Arial"/>
              </a:rPr>
              <a:t>U</a:t>
            </a:r>
            <a:endParaRPr lang="fr-FR" dirty="0">
              <a:solidFill>
                <a:srgbClr val="FFFFFF"/>
              </a:solidFill>
              <a:cs typeface="Arial"/>
            </a:endParaRPr>
          </a:p>
          <a:p>
            <a:r>
              <a:rPr lang="fr-FR" sz="2800" b="1" dirty="0">
                <a:solidFill>
                  <a:srgbClr val="FFFFFF"/>
                </a:solidFill>
                <a:latin typeface="Calibri"/>
                <a:cs typeface="Arial"/>
              </a:rPr>
              <a:t>B</a:t>
            </a:r>
            <a:endParaRPr lang="fr-FR" dirty="0">
              <a:solidFill>
                <a:srgbClr val="FFFFFF"/>
              </a:solidFill>
              <a:latin typeface="Arial"/>
              <a:cs typeface="Arial"/>
            </a:endParaRPr>
          </a:p>
          <a:p>
            <a:r>
              <a:rPr lang="fr-FR" sz="2800" b="1" dirty="0">
                <a:solidFill>
                  <a:srgbClr val="FFFFFF"/>
                </a:solidFill>
                <a:latin typeface="Calibri"/>
                <a:cs typeface="Arial"/>
              </a:rPr>
              <a:t>L</a:t>
            </a:r>
            <a:endParaRPr lang="fr-FR" dirty="0">
              <a:solidFill>
                <a:srgbClr val="FFFFFF"/>
              </a:solidFill>
              <a:latin typeface="Arial"/>
              <a:cs typeface="Arial"/>
            </a:endParaRPr>
          </a:p>
          <a:p>
            <a:r>
              <a:rPr lang="fr-FR" sz="2800" b="1" dirty="0">
                <a:solidFill>
                  <a:srgbClr val="FFFFFF"/>
                </a:solidFill>
                <a:latin typeface="Calibri"/>
                <a:cs typeface="Arial"/>
              </a:rPr>
              <a:t>I</a:t>
            </a:r>
            <a:endParaRPr lang="fr-FR" dirty="0">
              <a:solidFill>
                <a:srgbClr val="FFFFFF"/>
              </a:solidFill>
              <a:cs typeface="Arial"/>
            </a:endParaRPr>
          </a:p>
          <a:p>
            <a:r>
              <a:rPr lang="fr-FR" sz="2800" b="1" dirty="0">
                <a:solidFill>
                  <a:srgbClr val="FFFFFF"/>
                </a:solidFill>
                <a:latin typeface="Calibri"/>
                <a:cs typeface="Arial"/>
              </a:rPr>
              <a:t>C</a:t>
            </a:r>
            <a:endParaRPr lang="fr-FR" dirty="0">
              <a:solidFill>
                <a:srgbClr val="FFFFFF"/>
              </a:solidFill>
              <a:latin typeface="Arial"/>
              <a:cs typeface="Arial"/>
            </a:endParaRPr>
          </a:p>
          <a:p>
            <a:endParaRPr lang="fr-FR" b="1" dirty="0">
              <a:solidFill>
                <a:srgbClr val="FFFFFF"/>
              </a:solidFill>
              <a:cs typeface="Arial"/>
            </a:endParaRPr>
          </a:p>
        </p:txBody>
      </p:sp>
      <p:sp>
        <p:nvSpPr>
          <p:cNvPr id="5" name="Rectangle 4"/>
          <p:cNvSpPr/>
          <p:nvPr/>
        </p:nvSpPr>
        <p:spPr>
          <a:xfrm>
            <a:off x="1209057" y="1500824"/>
            <a:ext cx="7720353" cy="307777"/>
          </a:xfrm>
          <a:prstGeom prst="rect">
            <a:avLst/>
          </a:prstGeom>
        </p:spPr>
        <p:txBody>
          <a:bodyPr wrap="square">
            <a:spAutoFit/>
          </a:bodyPr>
          <a:lstStyle/>
          <a:p>
            <a:pPr algn="ctr" fontAlgn="base"/>
            <a:r>
              <a:rPr lang="fr-FR" sz="1400" b="1" dirty="0" smtClean="0">
                <a:solidFill>
                  <a:srgbClr val="0070C0"/>
                </a:solidFill>
                <a:latin typeface="Open Sans"/>
              </a:rPr>
              <a:t>Télétravail</a:t>
            </a:r>
            <a:endParaRPr lang="fr-FR" sz="1400" b="1" dirty="0">
              <a:solidFill>
                <a:srgbClr val="0070C0"/>
              </a:solidFill>
              <a:latin typeface="Open Sans"/>
            </a:endParaRPr>
          </a:p>
        </p:txBody>
      </p:sp>
      <p:sp>
        <p:nvSpPr>
          <p:cNvPr id="3" name="Rectangle 2"/>
          <p:cNvSpPr/>
          <p:nvPr/>
        </p:nvSpPr>
        <p:spPr>
          <a:xfrm>
            <a:off x="1112808" y="1880557"/>
            <a:ext cx="7816602" cy="4370427"/>
          </a:xfrm>
          <a:prstGeom prst="rect">
            <a:avLst/>
          </a:prstGeom>
        </p:spPr>
        <p:txBody>
          <a:bodyPr wrap="square">
            <a:spAutoFit/>
          </a:bodyPr>
          <a:lstStyle/>
          <a:p>
            <a:pPr fontAlgn="base"/>
            <a:endParaRPr lang="fr-FR" sz="1100" dirty="0">
              <a:solidFill>
                <a:srgbClr val="1F4E79"/>
              </a:solidFill>
              <a:latin typeface="Verdana" panose="020B0604030504040204" pitchFamily="34" charset="0"/>
            </a:endParaRPr>
          </a:p>
          <a:p>
            <a:pPr algn="ctr" fontAlgn="base"/>
            <a:r>
              <a:rPr lang="fr-FR" sz="1100" dirty="0">
                <a:solidFill>
                  <a:srgbClr val="1F4E79"/>
                </a:solidFill>
                <a:latin typeface="Verdana" panose="020B0604030504040204" pitchFamily="34" charset="0"/>
              </a:rPr>
              <a:t>      La campagne </a:t>
            </a:r>
            <a:r>
              <a:rPr lang="fr-FR" sz="1100" dirty="0" smtClean="0">
                <a:solidFill>
                  <a:srgbClr val="1F4E79"/>
                </a:solidFill>
                <a:latin typeface="Verdana" panose="020B0604030504040204" pitchFamily="34" charset="0"/>
              </a:rPr>
              <a:t>a débuté </a:t>
            </a:r>
            <a:r>
              <a:rPr lang="fr-FR" sz="1100" dirty="0">
                <a:solidFill>
                  <a:srgbClr val="1F4E79"/>
                </a:solidFill>
                <a:latin typeface="Verdana" panose="020B0604030504040204" pitchFamily="34" charset="0"/>
              </a:rPr>
              <a:t>le 12 </a:t>
            </a:r>
            <a:r>
              <a:rPr lang="fr-FR" sz="1100" dirty="0" smtClean="0">
                <a:solidFill>
                  <a:srgbClr val="1F4E79"/>
                </a:solidFill>
                <a:latin typeface="Verdana" panose="020B0604030504040204" pitchFamily="34" charset="0"/>
              </a:rPr>
              <a:t>novembre</a:t>
            </a:r>
            <a:endParaRPr lang="fr-FR" sz="1100" dirty="0">
              <a:solidFill>
                <a:srgbClr val="1F4E79"/>
              </a:solidFill>
              <a:latin typeface="Verdana" panose="020B0604030504040204" pitchFamily="34" charset="0"/>
            </a:endParaRPr>
          </a:p>
          <a:p>
            <a:pPr fontAlgn="base"/>
            <a:r>
              <a:rPr lang="fr-FR" sz="1100" dirty="0">
                <a:solidFill>
                  <a:srgbClr val="1F4E79"/>
                </a:solidFill>
                <a:latin typeface="Verdana" panose="020B0604030504040204" pitchFamily="34" charset="0"/>
              </a:rPr>
              <a:t> </a:t>
            </a:r>
          </a:p>
          <a:p>
            <a:pPr algn="ctr" fontAlgn="base"/>
            <a:r>
              <a:rPr lang="fr-FR" sz="1100" dirty="0" smtClean="0">
                <a:solidFill>
                  <a:srgbClr val="1F4E79"/>
                </a:solidFill>
                <a:latin typeface="Verdana" panose="020B0604030504040204" pitchFamily="34" charset="0"/>
              </a:rPr>
              <a:t>Les </a:t>
            </a:r>
            <a:r>
              <a:rPr lang="fr-FR" sz="1100" dirty="0">
                <a:solidFill>
                  <a:srgbClr val="1F4E79"/>
                </a:solidFill>
                <a:latin typeface="Verdana" panose="020B0604030504040204" pitchFamily="34" charset="0"/>
              </a:rPr>
              <a:t>collègues de droit public sont toujours soumis au décret n°2016-151 qui permet du télétravail jusqu’à trois jours (toujours selon les nécessités de service et validés par </a:t>
            </a:r>
            <a:r>
              <a:rPr lang="fr-FR" sz="1100" dirty="0" smtClean="0">
                <a:solidFill>
                  <a:srgbClr val="1F4E79"/>
                </a:solidFill>
                <a:latin typeface="Verdana" panose="020B0604030504040204" pitchFamily="34" charset="0"/>
              </a:rPr>
              <a:t>l’ELD)</a:t>
            </a:r>
          </a:p>
          <a:p>
            <a:pPr algn="ctr" fontAlgn="base"/>
            <a:r>
              <a:rPr lang="fr-FR" sz="1100" dirty="0" smtClean="0">
                <a:solidFill>
                  <a:srgbClr val="1F4E79"/>
                </a:solidFill>
                <a:latin typeface="Verdana" panose="020B0604030504040204" pitchFamily="34" charset="0"/>
              </a:rPr>
              <a:t>L’autre </a:t>
            </a:r>
            <a:r>
              <a:rPr lang="fr-FR" sz="1100" dirty="0">
                <a:solidFill>
                  <a:srgbClr val="1F4E79"/>
                </a:solidFill>
                <a:latin typeface="Verdana" panose="020B0604030504040204" pitchFamily="34" charset="0"/>
              </a:rPr>
              <a:t>condition est de travailler sur son site au moins deux jours par </a:t>
            </a:r>
            <a:r>
              <a:rPr lang="fr-FR" sz="1100" dirty="0" smtClean="0">
                <a:solidFill>
                  <a:srgbClr val="1F4E79"/>
                </a:solidFill>
                <a:latin typeface="Verdana" panose="020B0604030504040204" pitchFamily="34" charset="0"/>
              </a:rPr>
              <a:t>semaine</a:t>
            </a:r>
            <a:endParaRPr lang="fr-FR" sz="1100" dirty="0">
              <a:solidFill>
                <a:srgbClr val="1F4E79"/>
              </a:solidFill>
              <a:latin typeface="Verdana" panose="020B0604030504040204" pitchFamily="34" charset="0"/>
            </a:endParaRPr>
          </a:p>
          <a:p>
            <a:pPr fontAlgn="base"/>
            <a:endParaRPr lang="fr-FR" sz="1100" dirty="0">
              <a:solidFill>
                <a:srgbClr val="1F4E79"/>
              </a:solidFill>
              <a:latin typeface="Verdana" panose="020B0604030504040204" pitchFamily="34" charset="0"/>
            </a:endParaRPr>
          </a:p>
          <a:p>
            <a:pPr fontAlgn="base"/>
            <a:endParaRPr lang="fr-FR" sz="1100" dirty="0">
              <a:solidFill>
                <a:srgbClr val="1F4E79"/>
              </a:solidFill>
              <a:latin typeface="Verdana" panose="020B0604030504040204" pitchFamily="34" charset="0"/>
            </a:endParaRPr>
          </a:p>
          <a:p>
            <a:pPr algn="ctr"/>
            <a:r>
              <a:rPr lang="fr-FR" sz="1100" b="1" u="sng" dirty="0" smtClean="0">
                <a:solidFill>
                  <a:srgbClr val="1F4E79"/>
                </a:solidFill>
                <a:latin typeface="Verdana" panose="020B0604030504040204" pitchFamily="34" charset="0"/>
              </a:rPr>
              <a:t>La </a:t>
            </a:r>
            <a:r>
              <a:rPr lang="fr-FR" sz="1100" b="1" u="sng" dirty="0">
                <a:solidFill>
                  <a:srgbClr val="1F4E79"/>
                </a:solidFill>
                <a:latin typeface="Verdana" panose="020B0604030504040204" pitchFamily="34" charset="0"/>
              </a:rPr>
              <a:t>FSU </a:t>
            </a:r>
            <a:r>
              <a:rPr lang="fr-FR" sz="1100" b="1" u="sng" dirty="0" smtClean="0">
                <a:solidFill>
                  <a:srgbClr val="1F4E79"/>
                </a:solidFill>
                <a:latin typeface="Verdana" panose="020B0604030504040204" pitchFamily="34" charset="0"/>
              </a:rPr>
              <a:t>Emploi </a:t>
            </a:r>
            <a:r>
              <a:rPr lang="fr-FR" sz="1100" b="1" u="sng" dirty="0">
                <a:solidFill>
                  <a:srgbClr val="1F4E79"/>
                </a:solidFill>
                <a:latin typeface="Verdana" panose="020B0604030504040204" pitchFamily="34" charset="0"/>
              </a:rPr>
              <a:t>est intervenue sur les dérives de la campagne Télétravail </a:t>
            </a:r>
            <a:r>
              <a:rPr lang="fr-FR" sz="1100" b="1" u="sng" dirty="0" smtClean="0">
                <a:solidFill>
                  <a:srgbClr val="1F4E79"/>
                </a:solidFill>
                <a:latin typeface="Verdana" panose="020B0604030504040204" pitchFamily="34" charset="0"/>
              </a:rPr>
              <a:t> et demande le respect de l’accord Télétravail et du Travail Proximité</a:t>
            </a:r>
          </a:p>
          <a:p>
            <a:pPr algn="ctr"/>
            <a:endParaRPr lang="fr-FR" sz="1100" dirty="0" smtClean="0">
              <a:solidFill>
                <a:srgbClr val="1F4E79"/>
              </a:solidFill>
              <a:latin typeface="Verdana" panose="020B0604030504040204" pitchFamily="34" charset="0"/>
            </a:endParaRPr>
          </a:p>
          <a:p>
            <a:r>
              <a:rPr lang="fr-FR" sz="1100" b="1" dirty="0" smtClean="0">
                <a:solidFill>
                  <a:srgbClr val="1F4E79"/>
                </a:solidFill>
                <a:latin typeface="Verdana" panose="020B0604030504040204" pitchFamily="34" charset="0"/>
              </a:rPr>
              <a:t>Les </a:t>
            </a:r>
            <a:r>
              <a:rPr lang="fr-FR" sz="1100" b="1" dirty="0">
                <a:solidFill>
                  <a:srgbClr val="1F4E79"/>
                </a:solidFill>
                <a:latin typeface="Verdana" panose="020B0604030504040204" pitchFamily="34" charset="0"/>
              </a:rPr>
              <a:t>dérives et interprétations managériales commencent à poindre ! Les pressions existent ! Des procédures officieuses en amont des demandes de télétravail sont pointées du doigt pour permettre de ne pas faire les demandes officielles sur SIRHUS ! Des chartes locales éloignées de l’accord ! Des intimidations sur telle ou telle dominante (entreprise, Placement…) ! </a:t>
            </a:r>
            <a:r>
              <a:rPr lang="fr-FR" sz="1100" b="1" dirty="0" smtClean="0">
                <a:solidFill>
                  <a:srgbClr val="1F4E79"/>
                </a:solidFill>
                <a:latin typeface="Verdana" panose="020B0604030504040204" pitchFamily="34" charset="0"/>
              </a:rPr>
              <a:t>Etc… </a:t>
            </a:r>
          </a:p>
          <a:p>
            <a:endParaRPr lang="fr-FR" sz="1100" dirty="0" smtClean="0">
              <a:solidFill>
                <a:srgbClr val="1F4E79"/>
              </a:solidFill>
              <a:latin typeface="Verdana" panose="020B0604030504040204" pitchFamily="34" charset="0"/>
            </a:endParaRPr>
          </a:p>
          <a:p>
            <a:r>
              <a:rPr lang="fr-FR" sz="1100" dirty="0" smtClean="0">
                <a:solidFill>
                  <a:srgbClr val="1F4E79"/>
                </a:solidFill>
                <a:latin typeface="Verdana" panose="020B0604030504040204" pitchFamily="34" charset="0"/>
              </a:rPr>
              <a:t>La Direction Générale </a:t>
            </a:r>
            <a:r>
              <a:rPr lang="fr-FR" sz="1100" dirty="0">
                <a:solidFill>
                  <a:srgbClr val="1F4E79"/>
                </a:solidFill>
                <a:latin typeface="Verdana" panose="020B0604030504040204" pitchFamily="34" charset="0"/>
              </a:rPr>
              <a:t>affirme rester sur l’esprit de l’accord et vouloir donner des consignes claires </a:t>
            </a:r>
            <a:r>
              <a:rPr lang="fr-FR" sz="1100" dirty="0" smtClean="0">
                <a:solidFill>
                  <a:srgbClr val="1F4E79"/>
                </a:solidFill>
                <a:latin typeface="Verdana" panose="020B0604030504040204" pitchFamily="34" charset="0"/>
              </a:rPr>
              <a:t>pour </a:t>
            </a:r>
            <a:r>
              <a:rPr lang="fr-FR" sz="1100" dirty="0">
                <a:solidFill>
                  <a:srgbClr val="1F4E79"/>
                </a:solidFill>
                <a:latin typeface="Verdana" panose="020B0604030504040204" pitchFamily="34" charset="0"/>
              </a:rPr>
              <a:t>que cet accord </a:t>
            </a:r>
            <a:r>
              <a:rPr lang="fr-FR" sz="1100" dirty="0" smtClean="0">
                <a:solidFill>
                  <a:srgbClr val="1F4E79"/>
                </a:solidFill>
                <a:latin typeface="Verdana" panose="020B0604030504040204" pitchFamily="34" charset="0"/>
              </a:rPr>
              <a:t>soit </a:t>
            </a:r>
            <a:r>
              <a:rPr lang="fr-FR" sz="1100" dirty="0">
                <a:solidFill>
                  <a:srgbClr val="1F4E79"/>
                </a:solidFill>
                <a:latin typeface="Verdana" panose="020B0604030504040204" pitchFamily="34" charset="0"/>
              </a:rPr>
              <a:t>correctement </a:t>
            </a:r>
            <a:r>
              <a:rPr lang="fr-FR" sz="1100" dirty="0" smtClean="0">
                <a:solidFill>
                  <a:srgbClr val="1F4E79"/>
                </a:solidFill>
                <a:latin typeface="Verdana" panose="020B0604030504040204" pitchFamily="34" charset="0"/>
              </a:rPr>
              <a:t>appliqué</a:t>
            </a:r>
          </a:p>
          <a:p>
            <a:endParaRPr lang="fr-FR" sz="1100" dirty="0">
              <a:solidFill>
                <a:srgbClr val="1F4E79"/>
              </a:solidFill>
              <a:latin typeface="Verdana" panose="020B0604030504040204" pitchFamily="34" charset="0"/>
            </a:endParaRPr>
          </a:p>
          <a:p>
            <a:r>
              <a:rPr lang="fr-FR" sz="1100" dirty="0">
                <a:solidFill>
                  <a:srgbClr val="1F4E79"/>
                </a:solidFill>
                <a:latin typeface="Verdana" panose="020B0604030504040204" pitchFamily="34" charset="0"/>
              </a:rPr>
              <a:t>La FSU Emploi a demandé à la </a:t>
            </a:r>
            <a:r>
              <a:rPr lang="fr-FR" sz="1100" dirty="0" smtClean="0">
                <a:solidFill>
                  <a:srgbClr val="1F4E79"/>
                </a:solidFill>
                <a:latin typeface="Verdana" panose="020B0604030504040204" pitchFamily="34" charset="0"/>
              </a:rPr>
              <a:t>Direction, </a:t>
            </a:r>
            <a:r>
              <a:rPr lang="fr-FR" sz="1100" dirty="0">
                <a:solidFill>
                  <a:srgbClr val="1F4E79"/>
                </a:solidFill>
                <a:latin typeface="Verdana" panose="020B0604030504040204" pitchFamily="34" charset="0"/>
              </a:rPr>
              <a:t>des garanties sur le sujet, à défaut de quoi elle utiliserait tous les moyens légaux pour faire respecter un accord dont les termes sont très précis et ne peuvent souffrir d’aucune interprétation </a:t>
            </a:r>
            <a:r>
              <a:rPr lang="fr-FR" sz="1100" dirty="0" smtClean="0">
                <a:solidFill>
                  <a:srgbClr val="1F4E79"/>
                </a:solidFill>
                <a:latin typeface="Verdana" panose="020B0604030504040204" pitchFamily="34" charset="0"/>
              </a:rPr>
              <a:t>!</a:t>
            </a:r>
          </a:p>
          <a:p>
            <a:endParaRPr lang="fr-FR" sz="1100" dirty="0">
              <a:solidFill>
                <a:srgbClr val="1F4E79"/>
              </a:solidFill>
              <a:latin typeface="Verdana" panose="020B0604030504040204" pitchFamily="34" charset="0"/>
            </a:endParaRPr>
          </a:p>
          <a:p>
            <a:pPr algn="ctr"/>
            <a:r>
              <a:rPr lang="fr-FR" sz="1400" b="1" dirty="0" smtClean="0">
                <a:solidFill>
                  <a:srgbClr val="F60000"/>
                </a:solidFill>
                <a:latin typeface="Verdana" panose="020B0604030504040204" pitchFamily="34" charset="0"/>
              </a:rPr>
              <a:t>Si vous rencontrez des soucis n’hésitez pas a contacter vos élus FSU Emploi</a:t>
            </a:r>
            <a:endParaRPr lang="fr-FR" sz="1400" b="1" dirty="0">
              <a:solidFill>
                <a:srgbClr val="F60000"/>
              </a:solidFill>
              <a:latin typeface="Verdana" panose="020B0604030504040204" pitchFamily="34" charset="0"/>
            </a:endParaRPr>
          </a:p>
          <a:p>
            <a:pPr fontAlgn="base"/>
            <a:endParaRPr lang="fr-FR" sz="1100" dirty="0">
              <a:solidFill>
                <a:srgbClr val="1F4E79"/>
              </a:solidFill>
              <a:latin typeface="Verdana" panose="020B0604030504040204" pitchFamily="34" charset="0"/>
            </a:endParaRPr>
          </a:p>
        </p:txBody>
      </p:sp>
      <p:pic>
        <p:nvPicPr>
          <p:cNvPr id="9" name="image_0" descr="cid:6588fcf8-32af-44b0-98b7-75aa2d363c92"/>
          <p:cNvPicPr/>
          <p:nvPr/>
        </p:nvPicPr>
        <p:blipFill>
          <a:blip r:embed="rId3">
            <a:extLst>
              <a:ext uri="{28A0092B-C50C-407E-A947-70E740481C1C}">
                <a14:useLocalDpi xmlns:a14="http://schemas.microsoft.com/office/drawing/2010/main" val="0"/>
              </a:ext>
            </a:extLst>
          </a:blip>
          <a:srcRect/>
          <a:stretch>
            <a:fillRect/>
          </a:stretch>
        </p:blipFill>
        <p:spPr bwMode="auto">
          <a:xfrm>
            <a:off x="-69440" y="1"/>
            <a:ext cx="1060524" cy="856038"/>
          </a:xfrm>
          <a:prstGeom prst="rect">
            <a:avLst/>
          </a:prstGeom>
          <a:noFill/>
          <a:ln>
            <a:noFill/>
          </a:ln>
        </p:spPr>
      </p:pic>
    </p:spTree>
    <p:extLst>
      <p:ext uri="{BB962C8B-B14F-4D97-AF65-F5344CB8AC3E}">
        <p14:creationId xmlns:p14="http://schemas.microsoft.com/office/powerpoint/2010/main" val="368631070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docProps/app.xml><?xml version="1.0" encoding="utf-8"?>
<Properties xmlns="http://schemas.openxmlformats.org/officeDocument/2006/extended-properties" xmlns:vt="http://schemas.openxmlformats.org/officeDocument/2006/docPropsVTypes">
  <Template/>
  <TotalTime>5860</TotalTime>
  <Words>1953</Words>
  <Application>Microsoft Office PowerPoint</Application>
  <PresentationFormat>Affichage à l'écran (4:3)</PresentationFormat>
  <Paragraphs>491</Paragraphs>
  <Slides>15</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15</vt:i4>
      </vt:variant>
    </vt:vector>
  </HeadingPairs>
  <TitlesOfParts>
    <vt:vector size="24" baseType="lpstr">
      <vt:lpstr>Arial</vt:lpstr>
      <vt:lpstr>Calibri</vt:lpstr>
      <vt:lpstr>Gadugi</vt:lpstr>
      <vt:lpstr>MS Shell Dlg 2</vt:lpstr>
      <vt:lpstr>Open Sans</vt:lpstr>
      <vt:lpstr>Verdana</vt:lpstr>
      <vt:lpstr>Wingdings</vt:lpstr>
      <vt:lpstr>Wingdings 3</vt:lpstr>
      <vt:lpstr>Madison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Pôle Emploi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REMY Catherine</dc:creator>
  <cp:lastModifiedBy>LEMBRE Christophe</cp:lastModifiedBy>
  <cp:revision>746</cp:revision>
  <cp:lastPrinted>2020-06-15T10:40:42Z</cp:lastPrinted>
  <dcterms:created xsi:type="dcterms:W3CDTF">2018-12-27T10:04:13Z</dcterms:created>
  <dcterms:modified xsi:type="dcterms:W3CDTF">2024-11-21T09:58:53Z</dcterms:modified>
</cp:coreProperties>
</file>