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1" r:id="rId3"/>
  </p:sldIdLst>
  <p:sldSz cx="9144000" cy="6858000" type="screen4x3"/>
  <p:notesSz cx="6648450" cy="97742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A8551A-8A0E-4264-94F5-902636E0EB13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9263A7-1EED-4D30-996E-12F6026480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ccueil.pole-emploi.intra:8501/portail/metier/m-ressources-humaines/generic.jspz?type=inarticle&amp;id=2808313" TargetMode="External"/><Relationship Id="rId3" Type="http://schemas.openxmlformats.org/officeDocument/2006/relationships/hyperlink" Target="http://snunpdcp.blog4ever.com/" TargetMode="External"/><Relationship Id="rId7" Type="http://schemas.openxmlformats.org/officeDocument/2006/relationships/hyperlink" Target="https://www.ircantec.retraites.fr/votre-espace-personnel" TargetMode="External"/><Relationship Id="rId2" Type="http://schemas.openxmlformats.org/officeDocument/2006/relationships/hyperlink" Target="mailto:syndicat.snu-hdf@pole-emploi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hyperlink" Target="http://accueil.pole-emploi.intra:8501/portail/metier/m-ressources-humaines/generic.jspz?type=inarticle&amp;id=3801445" TargetMode="External"/><Relationship Id="rId4" Type="http://schemas.openxmlformats.org/officeDocument/2006/relationships/hyperlink" Target="http://www.facebook.com/public/Snu-Hdf" TargetMode="External"/><Relationship Id="rId9" Type="http://schemas.openxmlformats.org/officeDocument/2006/relationships/hyperlink" Target="http://accueil.pole-emploi.intra:8501/front/layouts/intrape/components/download-file.jspz?media_id=486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013" y="372251"/>
            <a:ext cx="7348330" cy="420761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L’Echo public </a:t>
            </a:r>
            <a:r>
              <a:rPr lang="fr-FR" sz="22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n°10</a:t>
            </a:r>
            <a:endParaRPr lang="fr-FR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8751" y="1421394"/>
            <a:ext cx="4406349" cy="4916032"/>
          </a:xfrm>
          <a:noFill/>
          <a:ln w="22225">
            <a:solidFill>
              <a:schemeClr val="accent3">
                <a:lumMod val="75000"/>
              </a:schemeClr>
            </a:solidFill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200" b="1" dirty="0" smtClean="0">
                <a:solidFill>
                  <a:srgbClr val="7030A0"/>
                </a:solidFill>
              </a:rPr>
              <a:t>BILAN CPLU 2019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fr-FR" sz="1100" b="1" u="sng" dirty="0" smtClean="0">
                <a:solidFill>
                  <a:schemeClr val="tx1"/>
                </a:solidFill>
              </a:rPr>
              <a:t>La </a:t>
            </a:r>
            <a:r>
              <a:rPr lang="fr-FR" sz="1100" b="1" u="sng" dirty="0">
                <a:solidFill>
                  <a:schemeClr val="tx1"/>
                </a:solidFill>
              </a:rPr>
              <a:t>Mobilité : </a:t>
            </a:r>
          </a:p>
          <a:p>
            <a:pPr>
              <a:buFontTx/>
              <a:buChar char="-"/>
            </a:pPr>
            <a:r>
              <a:rPr lang="fr-FR" sz="1100" b="1" dirty="0" smtClean="0">
                <a:solidFill>
                  <a:schemeClr val="tx1"/>
                </a:solidFill>
              </a:rPr>
              <a:t>L’ensemble des agents publics ayant fait une demande de mutation en 2019 ont obtenu l’un des postes demandés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rgbClr val="FF0000"/>
                </a:solidFill>
              </a:rPr>
              <a:t>Ces résultats montrent que le paritarisme de la CPLU fonctionne, et que pour les sujets concernant la mobilité, être agent public n’est pas un désavantage ! Contrairement au comité carrière où seule la Direction est présente, la CPLU permet de rendre public les situations et de forcer la Direction à prendre des engagements. </a:t>
            </a:r>
          </a:p>
          <a:p>
            <a:pPr marL="0" indent="0">
              <a:buNone/>
            </a:pPr>
            <a:endParaRPr lang="fr-FR" sz="400" b="1" dirty="0" smtClean="0"/>
          </a:p>
          <a:p>
            <a:pPr marL="0" indent="0">
              <a:buNone/>
            </a:pPr>
            <a:r>
              <a:rPr lang="fr-FR" sz="1100" b="1" u="sng" dirty="0">
                <a:solidFill>
                  <a:schemeClr val="tx1"/>
                </a:solidFill>
              </a:rPr>
              <a:t>La Promotion :</a:t>
            </a:r>
          </a:p>
          <a:p>
            <a:pPr marL="0" indent="0">
              <a:buNone/>
            </a:pPr>
            <a:r>
              <a:rPr lang="fr-FR" sz="1100" i="1" dirty="0" smtClean="0"/>
              <a:t>          </a:t>
            </a:r>
            <a:r>
              <a:rPr lang="fr-FR" sz="1100" b="1" dirty="0" smtClean="0">
                <a:solidFill>
                  <a:schemeClr val="tx1"/>
                </a:solidFill>
              </a:rPr>
              <a:t>1 </a:t>
            </a:r>
            <a:r>
              <a:rPr lang="fr-FR" sz="1100" b="1" dirty="0">
                <a:solidFill>
                  <a:schemeClr val="tx1"/>
                </a:solidFill>
              </a:rPr>
              <a:t>agent public est en attente de poste suite aux sélections interne de cadre </a:t>
            </a:r>
            <a:r>
              <a:rPr lang="fr-FR" sz="1100" b="1" dirty="0" smtClean="0">
                <a:solidFill>
                  <a:schemeClr val="tx1"/>
                </a:solidFill>
              </a:rPr>
              <a:t>opérationnel de </a:t>
            </a:r>
            <a:r>
              <a:rPr lang="fr-FR" sz="1100" b="1" dirty="0">
                <a:solidFill>
                  <a:schemeClr val="tx1"/>
                </a:solidFill>
              </a:rPr>
              <a:t>niveau IV</a:t>
            </a:r>
          </a:p>
          <a:p>
            <a:pPr marL="0" indent="0">
              <a:buNone/>
            </a:pPr>
            <a:r>
              <a:rPr lang="fr-FR" sz="1100" b="1" dirty="0">
                <a:solidFill>
                  <a:srgbClr val="FF0000"/>
                </a:solidFill>
              </a:rPr>
              <a:t>Le SNU est en </a:t>
            </a:r>
            <a:r>
              <a:rPr lang="fr-FR" sz="1100" b="1" dirty="0" smtClean="0">
                <a:solidFill>
                  <a:srgbClr val="FF0000"/>
                </a:solidFill>
              </a:rPr>
              <a:t>veille sur </a:t>
            </a:r>
            <a:r>
              <a:rPr lang="fr-FR" sz="1100" b="1" dirty="0">
                <a:solidFill>
                  <a:srgbClr val="FF0000"/>
                </a:solidFill>
              </a:rPr>
              <a:t>ce sujet et relance régulièrement la DR qui a pris des </a:t>
            </a:r>
            <a:r>
              <a:rPr lang="fr-FR" sz="1100" b="1" dirty="0" smtClean="0">
                <a:solidFill>
                  <a:srgbClr val="FF0000"/>
                </a:solidFill>
              </a:rPr>
              <a:t>engagements </a:t>
            </a:r>
            <a:r>
              <a:rPr lang="fr-FR" sz="1100" b="1" dirty="0">
                <a:solidFill>
                  <a:srgbClr val="FF0000"/>
                </a:solidFill>
              </a:rPr>
              <a:t>sur </a:t>
            </a:r>
            <a:r>
              <a:rPr lang="fr-FR" sz="1100" b="1" dirty="0" smtClean="0">
                <a:solidFill>
                  <a:srgbClr val="FF0000"/>
                </a:solidFill>
              </a:rPr>
              <a:t>ce </a:t>
            </a:r>
            <a:r>
              <a:rPr lang="fr-FR" sz="1100" b="1" dirty="0">
                <a:solidFill>
                  <a:srgbClr val="FF0000"/>
                </a:solidFill>
              </a:rPr>
              <a:t>sujet</a:t>
            </a:r>
          </a:p>
          <a:p>
            <a:pPr marL="0" indent="0">
              <a:buNone/>
            </a:pPr>
            <a:endParaRPr lang="fr-FR" sz="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100" b="1" u="sng" dirty="0" smtClean="0">
                <a:solidFill>
                  <a:schemeClr val="tx1"/>
                </a:solidFill>
              </a:rPr>
              <a:t>Les </a:t>
            </a:r>
            <a:r>
              <a:rPr lang="fr-FR" sz="1100" b="1" u="sng" dirty="0">
                <a:solidFill>
                  <a:schemeClr val="tx1"/>
                </a:solidFill>
              </a:rPr>
              <a:t>Avancements Accélérés et les </a:t>
            </a:r>
            <a:r>
              <a:rPr lang="fr-FR" sz="1100" b="1" u="sng" dirty="0" smtClean="0">
                <a:solidFill>
                  <a:schemeClr val="tx1"/>
                </a:solidFill>
              </a:rPr>
              <a:t>Carrières </a:t>
            </a:r>
            <a:r>
              <a:rPr lang="fr-FR" sz="1100" b="1" u="sng" dirty="0">
                <a:solidFill>
                  <a:schemeClr val="tx1"/>
                </a:solidFill>
              </a:rPr>
              <a:t>E</a:t>
            </a:r>
            <a:r>
              <a:rPr lang="fr-FR" sz="1100" b="1" u="sng" dirty="0" smtClean="0">
                <a:solidFill>
                  <a:schemeClr val="tx1"/>
                </a:solidFill>
              </a:rPr>
              <a:t>xceptionnelles</a:t>
            </a:r>
            <a:r>
              <a:rPr lang="fr-FR" sz="1100" b="1" u="sng" dirty="0">
                <a:solidFill>
                  <a:schemeClr val="tx1"/>
                </a:solidFill>
              </a:rPr>
              <a:t> : 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tx1"/>
                </a:solidFill>
              </a:rPr>
              <a:t> - en 2017 nous avons eu </a:t>
            </a:r>
            <a:r>
              <a:rPr lang="fr-FR" sz="1100" b="1" dirty="0" smtClean="0">
                <a:solidFill>
                  <a:schemeClr val="tx1"/>
                </a:solidFill>
              </a:rPr>
              <a:t>un </a:t>
            </a:r>
            <a:r>
              <a:rPr lang="fr-FR" sz="1100" b="1" dirty="0">
                <a:solidFill>
                  <a:schemeClr val="tx1"/>
                </a:solidFill>
              </a:rPr>
              <a:t>total de 19 avantages de carrière.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tx1"/>
                </a:solidFill>
              </a:rPr>
              <a:t> - en </a:t>
            </a:r>
            <a:r>
              <a:rPr lang="fr-FR" sz="1100" b="1" dirty="0">
                <a:solidFill>
                  <a:schemeClr val="tx1"/>
                </a:solidFill>
              </a:rPr>
              <a:t>2018, nous avons eu </a:t>
            </a:r>
            <a:r>
              <a:rPr lang="fr-FR" sz="1100" b="1" dirty="0" smtClean="0">
                <a:solidFill>
                  <a:schemeClr val="tx1"/>
                </a:solidFill>
              </a:rPr>
              <a:t>un </a:t>
            </a:r>
            <a:r>
              <a:rPr lang="fr-FR" sz="1100" b="1" dirty="0">
                <a:solidFill>
                  <a:schemeClr val="tx1"/>
                </a:solidFill>
              </a:rPr>
              <a:t>total de 17 avantages de </a:t>
            </a:r>
            <a:r>
              <a:rPr lang="fr-FR" sz="1100" b="1" dirty="0" smtClean="0">
                <a:solidFill>
                  <a:schemeClr val="tx1"/>
                </a:solidFill>
              </a:rPr>
              <a:t>carrière.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tx1"/>
                </a:solidFill>
              </a:rPr>
              <a:t> - en 2019, nous avons eu un total de 15 avantages de carrières </a:t>
            </a:r>
          </a:p>
          <a:p>
            <a:pPr marL="0" indent="0" algn="ctr">
              <a:buNone/>
            </a:pPr>
            <a:r>
              <a:rPr lang="fr-FR" sz="1100" b="1" dirty="0" smtClean="0">
                <a:solidFill>
                  <a:schemeClr val="tx1"/>
                </a:solidFill>
              </a:rPr>
              <a:t>-21 % depuis 2017 !!!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rgbClr val="FF0000"/>
                </a:solidFill>
              </a:rPr>
              <a:t>Le </a:t>
            </a:r>
            <a:r>
              <a:rPr lang="fr-FR" sz="1100" b="1" dirty="0">
                <a:solidFill>
                  <a:srgbClr val="FF0000"/>
                </a:solidFill>
              </a:rPr>
              <a:t>SNU déplore la baisse des quotas accordés </a:t>
            </a:r>
            <a:r>
              <a:rPr lang="fr-FR" sz="1100" b="1" dirty="0" smtClean="0">
                <a:solidFill>
                  <a:srgbClr val="FF0000"/>
                </a:solidFill>
              </a:rPr>
              <a:t>chaque année, </a:t>
            </a:r>
            <a:r>
              <a:rPr lang="fr-FR" sz="1100" b="1" dirty="0">
                <a:solidFill>
                  <a:srgbClr val="FF0000"/>
                </a:solidFill>
              </a:rPr>
              <a:t>alors </a:t>
            </a:r>
            <a:r>
              <a:rPr lang="fr-FR" sz="1100" b="1" dirty="0" smtClean="0">
                <a:solidFill>
                  <a:srgbClr val="FF0000"/>
                </a:solidFill>
              </a:rPr>
              <a:t>que </a:t>
            </a:r>
            <a:r>
              <a:rPr lang="fr-FR" sz="1100" b="1" dirty="0">
                <a:solidFill>
                  <a:srgbClr val="FF0000"/>
                </a:solidFill>
              </a:rPr>
              <a:t>plus de </a:t>
            </a:r>
            <a:r>
              <a:rPr lang="fr-FR" sz="1100" b="1" dirty="0" smtClean="0">
                <a:solidFill>
                  <a:srgbClr val="FF0000"/>
                </a:solidFill>
              </a:rPr>
              <a:t>107 </a:t>
            </a:r>
            <a:r>
              <a:rPr lang="fr-FR" sz="1100" b="1" dirty="0">
                <a:solidFill>
                  <a:srgbClr val="FF0000"/>
                </a:solidFill>
              </a:rPr>
              <a:t>agents </a:t>
            </a:r>
            <a:r>
              <a:rPr lang="fr-FR" sz="1100" b="1" smtClean="0">
                <a:solidFill>
                  <a:srgbClr val="FF0000"/>
                </a:solidFill>
              </a:rPr>
              <a:t>étaient proposables </a:t>
            </a:r>
            <a:r>
              <a:rPr lang="fr-FR" sz="1100" b="1" dirty="0" smtClean="0">
                <a:solidFill>
                  <a:srgbClr val="FF0000"/>
                </a:solidFill>
              </a:rPr>
              <a:t>en 2019 et que l’effectif est stable</a:t>
            </a:r>
            <a:r>
              <a:rPr lang="fr-FR" sz="11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fr-FR" sz="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FR" sz="1200" b="1" dirty="0"/>
              <a:t> </a:t>
            </a:r>
            <a:r>
              <a:rPr lang="fr-FR" sz="1100" b="1" i="1" dirty="0" smtClean="0">
                <a:solidFill>
                  <a:srgbClr val="7030A0"/>
                </a:solidFill>
              </a:rPr>
              <a:t>L’établissement presse les agents pour atteindre ses bons résultats mais ne se presse pas pour récompenser les agents publics !</a:t>
            </a:r>
            <a:endParaRPr lang="fr-FR" sz="1200" i="1" dirty="0">
              <a:solidFill>
                <a:srgbClr val="7030A0"/>
              </a:solidFill>
            </a:endParaRPr>
          </a:p>
        </p:txBody>
      </p:sp>
      <p:pic>
        <p:nvPicPr>
          <p:cNvPr id="5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" y="55314"/>
            <a:ext cx="991565" cy="99024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526106" y="516013"/>
            <a:ext cx="1275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Février 2020</a:t>
            </a:r>
            <a:endParaRPr lang="fr-FR" sz="12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12261185"/>
              </p:ext>
            </p:extLst>
          </p:nvPr>
        </p:nvGraphicFramePr>
        <p:xfrm>
          <a:off x="5196992" y="1863625"/>
          <a:ext cx="3400424" cy="2961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"/>
                <a:gridCol w="850106"/>
                <a:gridCol w="850106"/>
                <a:gridCol w="850106"/>
              </a:tblGrid>
              <a:tr h="59225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Nombre de parts distribuées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2017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2018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2019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9225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20 %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17 %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16 %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9225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37 %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42 %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41 %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9225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32 %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31 %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34 %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59225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12 %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9 %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alibri" panose="020F0502020204030204" pitchFamily="34" charset="0"/>
                        </a:rPr>
                        <a:t>9 %</a:t>
                      </a:r>
                      <a:endParaRPr lang="fr-FR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5323437" y="1303699"/>
            <a:ext cx="306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BILAN Parts Variables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96992" y="5078994"/>
            <a:ext cx="3485281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100" b="1" dirty="0" smtClean="0">
                <a:solidFill>
                  <a:srgbClr val="FF0000"/>
                </a:solidFill>
              </a:rPr>
              <a:t>Le </a:t>
            </a:r>
            <a:r>
              <a:rPr lang="fr-FR" sz="1100" b="1" dirty="0">
                <a:solidFill>
                  <a:srgbClr val="FF0000"/>
                </a:solidFill>
              </a:rPr>
              <a:t>SNU désapprouve l’établissement qui ne cherche pas à  </a:t>
            </a:r>
            <a:r>
              <a:rPr lang="fr-FR" sz="1100" b="1" dirty="0" smtClean="0">
                <a:solidFill>
                  <a:srgbClr val="FF0000"/>
                </a:solidFill>
              </a:rPr>
              <a:t>mieux </a:t>
            </a:r>
            <a:r>
              <a:rPr lang="fr-FR" sz="1100" b="1" dirty="0">
                <a:solidFill>
                  <a:srgbClr val="FF0000"/>
                </a:solidFill>
              </a:rPr>
              <a:t>valoriser le travail des agents </a:t>
            </a:r>
            <a:r>
              <a:rPr lang="fr-FR" sz="1100" b="1" dirty="0" smtClean="0">
                <a:solidFill>
                  <a:srgbClr val="FF0000"/>
                </a:solidFill>
              </a:rPr>
              <a:t>publics. En 2019 </a:t>
            </a:r>
            <a:r>
              <a:rPr lang="fr-FR" sz="1100" b="1" dirty="0">
                <a:solidFill>
                  <a:srgbClr val="FF0000"/>
                </a:solidFill>
              </a:rPr>
              <a:t>presque 60% des agents n’ont rien </a:t>
            </a:r>
            <a:r>
              <a:rPr lang="fr-FR" sz="1100" b="1" dirty="0" smtClean="0">
                <a:solidFill>
                  <a:srgbClr val="FF0000"/>
                </a:solidFill>
              </a:rPr>
              <a:t>eu, </a:t>
            </a:r>
            <a:r>
              <a:rPr lang="fr-FR" sz="1100" b="1" dirty="0">
                <a:solidFill>
                  <a:srgbClr val="FF0000"/>
                </a:solidFill>
              </a:rPr>
              <a:t>ou le strict </a:t>
            </a:r>
            <a:r>
              <a:rPr lang="fr-FR" sz="1100" b="1" dirty="0" smtClean="0">
                <a:solidFill>
                  <a:srgbClr val="FF0000"/>
                </a:solidFill>
              </a:rPr>
              <a:t>minimum</a:t>
            </a:r>
            <a:endParaRPr lang="fr-FR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>
          <a:xfrm>
            <a:off x="5029200" y="1407627"/>
            <a:ext cx="3710354" cy="3078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000" i="1" dirty="0" smtClean="0"/>
              <a:t> 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5877272"/>
            <a:ext cx="51271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50" b="1" dirty="0" smtClean="0"/>
              <a:t>Coordonnées </a:t>
            </a:r>
            <a:r>
              <a:rPr lang="fr-FR" sz="1050" b="1" dirty="0"/>
              <a:t>du Syndicat SNU Pole emploi </a:t>
            </a:r>
            <a:r>
              <a:rPr lang="fr-FR" sz="1050" b="1" dirty="0" smtClean="0"/>
              <a:t>:                        </a:t>
            </a:r>
            <a:r>
              <a:rPr lang="fr-FR" sz="1050" b="1" dirty="0"/>
              <a:t>Permanence SNU HDF:  </a:t>
            </a:r>
          </a:p>
          <a:p>
            <a:pPr fontAlgn="base"/>
            <a:r>
              <a:rPr lang="fr-FR" sz="1050" b="1" dirty="0" smtClean="0"/>
              <a:t>         </a:t>
            </a:r>
            <a:r>
              <a:rPr lang="fr-FR" sz="1050" b="1" u="sng" dirty="0" smtClean="0">
                <a:hlinkClick r:id="rId2"/>
              </a:rPr>
              <a:t>syndicat.snu-hdf@pole-emploi.f</a:t>
            </a:r>
            <a:r>
              <a:rPr lang="fr-FR" sz="1050" b="1" dirty="0" smtClean="0">
                <a:hlinkClick r:id="rId2"/>
              </a:rPr>
              <a:t>r</a:t>
            </a:r>
            <a:r>
              <a:rPr lang="fr-FR" sz="1050" b="1" dirty="0" smtClean="0"/>
              <a:t>                           Villeneuve d’Ascq : 03 28 76 14 30</a:t>
            </a:r>
          </a:p>
          <a:p>
            <a:pPr fontAlgn="base"/>
            <a:r>
              <a:rPr lang="fr-FR" sz="1050" b="1" dirty="0" smtClean="0">
                <a:hlinkClick r:id="rId3"/>
              </a:rPr>
              <a:t>           </a:t>
            </a:r>
            <a:r>
              <a:rPr lang="fr-FR" sz="1050" b="1" u="sng" dirty="0" smtClean="0">
                <a:hlinkClick r:id="rId3"/>
              </a:rPr>
              <a:t>http</a:t>
            </a:r>
            <a:r>
              <a:rPr lang="fr-FR" sz="1050" b="1" u="sng" dirty="0">
                <a:hlinkClick r:id="rId3"/>
              </a:rPr>
              <a:t>://snunpdcp.blog4ever.com</a:t>
            </a:r>
            <a:r>
              <a:rPr lang="fr-FR" sz="1050" b="1" dirty="0">
                <a:hlinkClick r:id="rId3"/>
              </a:rPr>
              <a:t>/</a:t>
            </a:r>
            <a:r>
              <a:rPr lang="fr-FR" sz="1050" b="1" dirty="0"/>
              <a:t> </a:t>
            </a:r>
            <a:r>
              <a:rPr lang="fr-FR" sz="1050" b="1" dirty="0" smtClean="0"/>
              <a:t>                                  Boves : 03 22 53 56 08</a:t>
            </a:r>
            <a:r>
              <a:rPr lang="fr-FR" sz="1050" b="1" dirty="0"/>
              <a:t>  </a:t>
            </a:r>
          </a:p>
          <a:p>
            <a:pPr fontAlgn="base"/>
            <a:r>
              <a:rPr lang="fr-FR" sz="105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                                                                                         http</a:t>
            </a:r>
            <a:r>
              <a:rPr lang="fr-FR" sz="105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://www.facebook.com/public/Snu-Hdf</a:t>
            </a:r>
            <a:r>
              <a:rPr lang="fr-FR" sz="105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381328"/>
            <a:ext cx="204966" cy="18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hoto_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396" y="4981535"/>
            <a:ext cx="2059961" cy="154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653326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800" dirty="0"/>
              <a:t>L’agence spécialisée « Hôtellerie, Restauration et Extras », 14 rue Volta (Paris 3ème</a:t>
            </a:r>
            <a:r>
              <a:rPr lang="fr-FR" sz="800" dirty="0" smtClean="0"/>
              <a:t>)</a:t>
            </a:r>
          </a:p>
          <a:p>
            <a:pPr algn="ctr"/>
            <a:r>
              <a:rPr lang="fr-FR" sz="800" dirty="0" smtClean="0"/>
              <a:t>Sans commentaires</a:t>
            </a:r>
            <a:endParaRPr lang="fr-FR" sz="800" dirty="0"/>
          </a:p>
        </p:txBody>
      </p:sp>
      <p:sp>
        <p:nvSpPr>
          <p:cNvPr id="13" name="Rectangle 12"/>
          <p:cNvSpPr/>
          <p:nvPr/>
        </p:nvSpPr>
        <p:spPr>
          <a:xfrm>
            <a:off x="4820356" y="925474"/>
            <a:ext cx="3986261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C000"/>
                </a:solidFill>
              </a:rPr>
              <a:t>La </a:t>
            </a:r>
            <a:r>
              <a:rPr lang="fr-FR" sz="1200" b="1" dirty="0">
                <a:solidFill>
                  <a:srgbClr val="FFC000"/>
                </a:solidFill>
              </a:rPr>
              <a:t>lutte pour la défense des retraites </a:t>
            </a:r>
            <a:r>
              <a:rPr lang="fr-FR" sz="1200" b="1" dirty="0" smtClean="0">
                <a:solidFill>
                  <a:srgbClr val="FFC000"/>
                </a:solidFill>
              </a:rPr>
              <a:t>continue</a:t>
            </a:r>
          </a:p>
          <a:p>
            <a:pPr algn="ctr"/>
            <a:endParaRPr lang="fr-FR" sz="800" dirty="0" smtClean="0">
              <a:solidFill>
                <a:srgbClr val="FFC000"/>
              </a:solidFill>
            </a:endParaRPr>
          </a:p>
          <a:p>
            <a:pPr algn="ctr"/>
            <a:r>
              <a:rPr lang="fr-FR" sz="1000" b="1" dirty="0"/>
              <a:t>Alors que le projet de loi arrive au Parlement, le SNU appelle à amplifier la mobilisation contre </a:t>
            </a:r>
            <a:r>
              <a:rPr lang="fr-FR" sz="1000" b="1" dirty="0" smtClean="0"/>
              <a:t>ce projet </a:t>
            </a:r>
            <a:r>
              <a:rPr lang="fr-FR" sz="1000" b="1" dirty="0"/>
              <a:t>destructeur des solidarités. Le projet de loi prévoit toujours un recul </a:t>
            </a:r>
            <a:r>
              <a:rPr lang="fr-FR" sz="1000" b="1" dirty="0" smtClean="0"/>
              <a:t>de l’âge </a:t>
            </a:r>
            <a:r>
              <a:rPr lang="fr-FR" sz="1000" b="1" dirty="0"/>
              <a:t>et une </a:t>
            </a:r>
            <a:r>
              <a:rPr lang="fr-FR" sz="1000" b="1" dirty="0" smtClean="0"/>
              <a:t>diminution des </a:t>
            </a:r>
            <a:r>
              <a:rPr lang="fr-FR" sz="1000" b="1" dirty="0"/>
              <a:t>droits </a:t>
            </a:r>
            <a:r>
              <a:rPr lang="fr-FR" sz="1000" b="1" dirty="0" smtClean="0"/>
              <a:t>de </a:t>
            </a:r>
            <a:r>
              <a:rPr lang="fr-FR" sz="1000" b="1" dirty="0"/>
              <a:t>tous.</a:t>
            </a:r>
            <a:endParaRPr lang="fr-FR" sz="1000" dirty="0"/>
          </a:p>
          <a:p>
            <a:r>
              <a:rPr lang="fr-FR" sz="900" b="1" u="sng" dirty="0" smtClean="0"/>
              <a:t>Né </a:t>
            </a:r>
            <a:r>
              <a:rPr lang="fr-FR" sz="900" b="1" u="sng" dirty="0"/>
              <a:t>avant 1960</a:t>
            </a:r>
          </a:p>
          <a:p>
            <a:r>
              <a:rPr lang="fr-FR" sz="900" b="1" dirty="0"/>
              <a:t>* </a:t>
            </a:r>
            <a:r>
              <a:rPr lang="fr-FR" sz="900" dirty="0"/>
              <a:t>Déjà </a:t>
            </a:r>
            <a:r>
              <a:rPr lang="fr-FR" sz="900" dirty="0" smtClean="0"/>
              <a:t>retraité ou </a:t>
            </a:r>
            <a:r>
              <a:rPr lang="fr-FR" sz="900" dirty="0"/>
              <a:t>pas: en principe pas « touchés » par la réforme, mais dans le futur, les pensions déjà liquidées </a:t>
            </a:r>
            <a:r>
              <a:rPr lang="fr-FR" sz="900" dirty="0" smtClean="0"/>
              <a:t>seront encore </a:t>
            </a:r>
            <a:r>
              <a:rPr lang="fr-FR" sz="900" dirty="0"/>
              <a:t>plus qu’aujourd’hui une variable d’ajustement d’un système qui vise « l’équilibre automatique ».</a:t>
            </a:r>
          </a:p>
          <a:p>
            <a:r>
              <a:rPr lang="fr-FR" sz="900" b="1" u="sng" dirty="0" smtClean="0"/>
              <a:t>Né </a:t>
            </a:r>
            <a:r>
              <a:rPr lang="fr-FR" sz="900" b="1" u="sng" dirty="0"/>
              <a:t>entre 1960 et 1975</a:t>
            </a:r>
          </a:p>
          <a:p>
            <a:r>
              <a:rPr lang="fr-FR" sz="900" b="1" dirty="0"/>
              <a:t>* </a:t>
            </a:r>
            <a:r>
              <a:rPr lang="fr-FR" sz="900" dirty="0"/>
              <a:t>Des mesures « paramétriques », d’application immédiate, sont soumises à la discussion de la « conférence de financement ».</a:t>
            </a:r>
          </a:p>
          <a:p>
            <a:r>
              <a:rPr lang="fr-FR" sz="900" b="1" dirty="0"/>
              <a:t>* </a:t>
            </a:r>
            <a:r>
              <a:rPr lang="fr-FR" sz="900" dirty="0"/>
              <a:t>Âge pivot ? Augmentation des durées ? Tout reste ouvert sauf la recherche de financements nouveaux.</a:t>
            </a:r>
          </a:p>
          <a:p>
            <a:r>
              <a:rPr lang="fr-FR" sz="900" b="1" dirty="0"/>
              <a:t>* </a:t>
            </a:r>
            <a:r>
              <a:rPr lang="fr-FR" sz="900" dirty="0"/>
              <a:t>La seule certitude est donc que les conditions de départ seraient dégradées.</a:t>
            </a:r>
          </a:p>
          <a:p>
            <a:r>
              <a:rPr lang="fr-FR" sz="900" b="1" u="sng" dirty="0" smtClean="0"/>
              <a:t>Né </a:t>
            </a:r>
            <a:r>
              <a:rPr lang="fr-FR" sz="900" b="1" u="sng" dirty="0"/>
              <a:t>entre 1975 et 2004</a:t>
            </a:r>
          </a:p>
          <a:p>
            <a:r>
              <a:rPr lang="fr-FR" sz="900" b="1" dirty="0"/>
              <a:t>* </a:t>
            </a:r>
            <a:r>
              <a:rPr lang="fr-FR" sz="900" dirty="0"/>
              <a:t>Une partie de pension avant 2025 serait calculée selon les anciennes règles, celle après 2025 selon les nouvelles.</a:t>
            </a:r>
          </a:p>
          <a:p>
            <a:r>
              <a:rPr lang="fr-FR" sz="900" b="1" dirty="0"/>
              <a:t>* </a:t>
            </a:r>
            <a:r>
              <a:rPr lang="fr-FR" sz="900" dirty="0"/>
              <a:t>Les modalités de calcul sont renvoyées à une ordonnance, rendant encore plus incertaines ses conditions.</a:t>
            </a:r>
          </a:p>
          <a:p>
            <a:r>
              <a:rPr lang="fr-FR" sz="900" b="1" u="sng" dirty="0" smtClean="0"/>
              <a:t>Né </a:t>
            </a:r>
            <a:r>
              <a:rPr lang="fr-FR" sz="900" b="1" u="sng" dirty="0"/>
              <a:t>après 2004</a:t>
            </a:r>
          </a:p>
          <a:p>
            <a:r>
              <a:rPr lang="fr-FR" sz="900" b="1" dirty="0"/>
              <a:t>* </a:t>
            </a:r>
            <a:r>
              <a:rPr lang="fr-FR" sz="900" dirty="0"/>
              <a:t>Cotisations entièrement en points dès 2022.</a:t>
            </a:r>
          </a:p>
          <a:p>
            <a:r>
              <a:rPr lang="fr-FR" sz="900" b="1" dirty="0"/>
              <a:t>* </a:t>
            </a:r>
            <a:r>
              <a:rPr lang="fr-FR" sz="900" dirty="0"/>
              <a:t>Cela signifierait que la pension ne serait plus calculée en référence à un meilleur salaire, plus aucune lisibilité des droits ne</a:t>
            </a:r>
          </a:p>
          <a:p>
            <a:r>
              <a:rPr lang="fr-FR" sz="900" dirty="0"/>
              <a:t>serait possible, seule compterait la valeur du point, variant en fonction des ressources que le gouvernement consentirait</a:t>
            </a:r>
          </a:p>
          <a:p>
            <a:r>
              <a:rPr lang="fr-FR" sz="900" dirty="0"/>
              <a:t>à consacrer aux retraites.</a:t>
            </a:r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 smtClean="0"/>
          </a:p>
          <a:p>
            <a:pPr algn="ctr"/>
            <a:endParaRPr lang="fr-FR" sz="1050" dirty="0"/>
          </a:p>
          <a:p>
            <a:pPr algn="ctr"/>
            <a:endParaRPr lang="fr-FR" sz="1050" dirty="0"/>
          </a:p>
        </p:txBody>
      </p:sp>
      <p:graphicFrame>
        <p:nvGraphicFramePr>
          <p:cNvPr id="16" name="Espace réservé du contenu 1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93096570"/>
              </p:ext>
            </p:extLst>
          </p:nvPr>
        </p:nvGraphicFramePr>
        <p:xfrm>
          <a:off x="395536" y="980728"/>
          <a:ext cx="4325598" cy="482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611"/>
                <a:gridCol w="2258987"/>
              </a:tblGrid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La Retraite des Agents de droit public (statut de 2003)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0329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Régime Général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Le régime général de retraite de la Sécurité Sociale est un régime par répartition</a:t>
                      </a:r>
                    </a:p>
                    <a:p>
                      <a:pPr algn="ctr"/>
                      <a:r>
                        <a:rPr lang="fr-FR" sz="900" dirty="0" smtClean="0">
                          <a:solidFill>
                            <a:srgbClr val="FF0000"/>
                          </a:solidFill>
                        </a:rPr>
                        <a:t>Demander votre relevé de carrière du régime général</a:t>
                      </a:r>
                    </a:p>
                  </a:txBody>
                  <a:tcPr anchor="ctr"/>
                </a:tc>
              </a:tr>
              <a:tr h="76698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Régime Complémentaire IRCANTEC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/>
                        <a:t>Tout au long de votre carrière, vous comptabilisez des points auprès de </a:t>
                      </a:r>
                      <a:r>
                        <a:rPr lang="fr-FR" sz="900" dirty="0" smtClean="0"/>
                        <a:t>l’</a:t>
                      </a:r>
                      <a:r>
                        <a:rPr lang="fr-FR" sz="900" b="1" dirty="0" smtClean="0"/>
                        <a:t>IRCANTEC.</a:t>
                      </a:r>
                      <a:r>
                        <a:rPr lang="fr-FR" sz="900" dirty="0" smtClean="0"/>
                        <a:t/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Ces points sont acquis grâce aux versements de cotisations (la part "agent" et la part "employeur") auprès de cet organisme. </a:t>
                      </a:r>
                    </a:p>
                    <a:p>
                      <a:pPr algn="ctr"/>
                      <a:r>
                        <a:rPr lang="fr-FR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Consulter vos points IRCANTEC</a:t>
                      </a:r>
                      <a:endParaRPr lang="fr-FR" sz="900" dirty="0" smtClean="0"/>
                    </a:p>
                  </a:txBody>
                  <a:tcPr anchor="ctr"/>
                </a:tc>
              </a:tr>
              <a:tr h="81647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Régime Sur Complémentaire</a:t>
                      </a:r>
                    </a:p>
                    <a:p>
                      <a:pPr algn="ctr"/>
                      <a:r>
                        <a:rPr lang="fr-FR" sz="900" dirty="0" smtClean="0"/>
                        <a:t>(si présence à compter du 01/07/1991 et jusqu'au 30/06/1999)</a:t>
                      </a:r>
                      <a:endParaRPr lang="fr-FR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C‘est un régime à </a:t>
                      </a:r>
                      <a:r>
                        <a:rPr lang="fr-FR" sz="900" b="1" dirty="0" smtClean="0"/>
                        <a:t>prestations définies</a:t>
                      </a:r>
                      <a:r>
                        <a:rPr lang="fr-FR" sz="900" dirty="0" smtClean="0"/>
                        <a:t> avec un fonds collectif financé exclusivement par l'ANPE et un compte individuel d'épargne ouvert au nom de l'agent et alimenté par ses cotisations et celles de l'Établissement.</a:t>
                      </a:r>
                    </a:p>
                    <a:p>
                      <a:pPr algn="ctr"/>
                      <a:r>
                        <a:rPr lang="fr-FR" sz="900" baseline="0" dirty="0" smtClean="0">
                          <a:hlinkClick r:id="rId8"/>
                        </a:rPr>
                        <a:t> Pour en savoir plus</a:t>
                      </a:r>
                      <a:endParaRPr lang="fr-FR" sz="900" dirty="0" smtClean="0"/>
                    </a:p>
                    <a:p>
                      <a:pPr algn="ctr"/>
                      <a:endParaRPr lang="fr-FR" sz="900" dirty="0"/>
                    </a:p>
                  </a:txBody>
                  <a:tcPr anchor="ctr"/>
                </a:tc>
              </a:tr>
              <a:tr h="102832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Régime Supplémentaire</a:t>
                      </a:r>
                    </a:p>
                    <a:p>
                      <a:pPr algn="ctr"/>
                      <a:r>
                        <a:rPr lang="fr-FR" sz="900" dirty="0" smtClean="0"/>
                        <a:t>(si présence à compter du 01/07/1999)</a:t>
                      </a:r>
                      <a:endParaRPr lang="fr-FR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Le régime de retraite supplémentaire  par le décret n° 99-528 du 25 Juin 1999 est un régime à cotisations définies alimenté par mes cotisations et celles de l'Établissement converties en points.</a:t>
                      </a:r>
                    </a:p>
                    <a:p>
                      <a:pPr algn="ctr"/>
                      <a:r>
                        <a:rPr lang="fr-FR" sz="900" dirty="0" smtClean="0">
                          <a:hlinkClick r:id="rId9"/>
                        </a:rPr>
                        <a:t>Pour en savoir plus</a:t>
                      </a:r>
                      <a:endParaRPr lang="fr-FR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C4EFBB8-4302-4871-A02B-DBDDD4EC605B}"/>
              </a:ext>
            </a:extLst>
          </p:cNvPr>
          <p:cNvSpPr txBox="1"/>
          <p:nvPr/>
        </p:nvSpPr>
        <p:spPr>
          <a:xfrm>
            <a:off x="424543" y="262893"/>
            <a:ext cx="8294914" cy="677108"/>
          </a:xfrm>
          <a:prstGeom prst="rect">
            <a:avLst/>
          </a:prstGeom>
          <a:noFill/>
          <a:ln w="2095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st="12700" dir="2400000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FLASH</a:t>
            </a:r>
          </a:p>
          <a:p>
            <a:pPr algn="ctr"/>
            <a:r>
              <a:rPr lang="fr-FR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 campagne EPA 2020 démarre le 1</a:t>
            </a:r>
            <a:r>
              <a:rPr lang="fr-FR" sz="1100" b="1" baseline="30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er</a:t>
            </a:r>
            <a:r>
              <a:rPr lang="fr-FR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mars.  Cette année l’établissement y intègre le référentiel des compétences.</a:t>
            </a:r>
          </a:p>
          <a:p>
            <a:pPr algn="ctr"/>
            <a:r>
              <a:rPr lang="fr-FR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10"/>
              </a:rPr>
              <a:t>Retrouvez les documents sur l’EPA</a:t>
            </a:r>
            <a:endParaRPr lang="fr-FR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echopub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180BF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562</Words>
  <Application>Microsoft Office PowerPoint</Application>
  <PresentationFormat>Affichage à l'écran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Vagues</vt:lpstr>
      <vt:lpstr>L’Echo public n°10</vt:lpstr>
      <vt:lpstr>Présentation PowerPoint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REMY Catherine</dc:creator>
  <cp:lastModifiedBy>BROUTIN Herve</cp:lastModifiedBy>
  <cp:revision>58</cp:revision>
  <cp:lastPrinted>2019-01-03T13:16:22Z</cp:lastPrinted>
  <dcterms:created xsi:type="dcterms:W3CDTF">2018-12-27T10:04:13Z</dcterms:created>
  <dcterms:modified xsi:type="dcterms:W3CDTF">2020-02-20T10:45:47Z</dcterms:modified>
</cp:coreProperties>
</file>