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41"/>
  </p:notesMasterIdLst>
  <p:handoutMasterIdLst>
    <p:handoutMasterId r:id="rId42"/>
  </p:handoutMasterIdLst>
  <p:sldIdLst>
    <p:sldId id="272" r:id="rId2"/>
    <p:sldId id="301" r:id="rId3"/>
    <p:sldId id="273" r:id="rId4"/>
    <p:sldId id="274" r:id="rId5"/>
    <p:sldId id="275" r:id="rId6"/>
    <p:sldId id="276" r:id="rId7"/>
    <p:sldId id="277" r:id="rId8"/>
    <p:sldId id="278" r:id="rId9"/>
    <p:sldId id="279" r:id="rId10"/>
    <p:sldId id="280" r:id="rId11"/>
    <p:sldId id="281" r:id="rId12"/>
    <p:sldId id="304" r:id="rId13"/>
    <p:sldId id="300" r:id="rId14"/>
    <p:sldId id="308" r:id="rId15"/>
    <p:sldId id="297" r:id="rId16"/>
    <p:sldId id="298" r:id="rId17"/>
    <p:sldId id="299" r:id="rId18"/>
    <p:sldId id="282" r:id="rId19"/>
    <p:sldId id="302" r:id="rId20"/>
    <p:sldId id="303" r:id="rId21"/>
    <p:sldId id="305" r:id="rId22"/>
    <p:sldId id="306" r:id="rId23"/>
    <p:sldId id="307" r:id="rId24"/>
    <p:sldId id="286" r:id="rId25"/>
    <p:sldId id="294" r:id="rId26"/>
    <p:sldId id="316" r:id="rId27"/>
    <p:sldId id="284" r:id="rId28"/>
    <p:sldId id="287" r:id="rId29"/>
    <p:sldId id="315" r:id="rId30"/>
    <p:sldId id="309" r:id="rId31"/>
    <p:sldId id="288" r:id="rId32"/>
    <p:sldId id="291" r:id="rId33"/>
    <p:sldId id="311" r:id="rId34"/>
    <p:sldId id="312" r:id="rId35"/>
    <p:sldId id="317" r:id="rId36"/>
    <p:sldId id="318" r:id="rId37"/>
    <p:sldId id="292" r:id="rId38"/>
    <p:sldId id="293" r:id="rId39"/>
    <p:sldId id="310" r:id="rId4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7" d="100"/>
          <a:sy n="87" d="100"/>
        </p:scale>
        <p:origin x="480" y="67"/>
      </p:cViewPr>
      <p:guideLst>
        <p:guide orient="horz" pos="2160"/>
        <p:guide pos="3840"/>
      </p:guideLst>
    </p:cSldViewPr>
  </p:slideViewPr>
  <p:outlineViewPr>
    <p:cViewPr>
      <p:scale>
        <a:sx n="33" d="100"/>
        <a:sy n="33" d="100"/>
      </p:scale>
      <p:origin x="48" y="62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B35B99-2BE6-4901-A900-2D427A85D9D5}" type="datetime1">
              <a:rPr lang="fr-FR" smtClean="0"/>
              <a:pPr/>
              <a:t>09/01/2025</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081BC8B-4E6F-4308-999C-819B7856421A}" type="slidenum">
              <a:rPr lang="fr-FR" smtClean="0"/>
              <a:pPr/>
              <a:t>‹N°›</a:t>
            </a:fld>
            <a:endParaRPr lang="fr-FR" dirty="0"/>
          </a:p>
        </p:txBody>
      </p:sp>
    </p:spTree>
    <p:extLst>
      <p:ext uri="{BB962C8B-B14F-4D97-AF65-F5344CB8AC3E}">
        <p14:creationId xmlns:p14="http://schemas.microsoft.com/office/powerpoint/2010/main" val="130805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2C597D5-E44B-4BCF-8896-530F5382E068}" type="datetime1">
              <a:rPr lang="fr-FR" smtClean="0"/>
              <a:pPr/>
              <a:t>09/01/2025</a:t>
            </a:fld>
            <a:endParaRPr lang="fr-FR" dirty="0"/>
          </a:p>
        </p:txBody>
      </p:sp>
      <p:sp>
        <p:nvSpPr>
          <p:cNvPr id="4" name="Espace réservé d’image de diapositiv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93B0CF2-7F87-4E02-A248-870047730F99}" type="slidenum">
              <a:rPr lang="fr-FR" noProof="0" smtClean="0"/>
              <a:pPr rtl="0"/>
              <a:t>‹N°›</a:t>
            </a:fld>
            <a:endParaRPr lang="fr-FR"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893B0CF2-7F87-4E02-A248-870047730F99}" type="slidenum">
              <a:rPr lang="fr-FR" smtClean="0"/>
              <a:pPr rtl="0"/>
              <a:t>1</a:t>
            </a:fld>
            <a:endParaRPr lang="fr-FR" dirty="0"/>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10</a:t>
            </a:fld>
            <a:endParaRPr lang="fr-FR" dirty="0"/>
          </a:p>
        </p:txBody>
      </p:sp>
    </p:spTree>
    <p:extLst>
      <p:ext uri="{BB962C8B-B14F-4D97-AF65-F5344CB8AC3E}">
        <p14:creationId xmlns:p14="http://schemas.microsoft.com/office/powerpoint/2010/main" val="167169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11</a:t>
            </a:fld>
            <a:endParaRPr lang="fr-FR" dirty="0"/>
          </a:p>
        </p:txBody>
      </p:sp>
    </p:spTree>
    <p:extLst>
      <p:ext uri="{BB962C8B-B14F-4D97-AF65-F5344CB8AC3E}">
        <p14:creationId xmlns:p14="http://schemas.microsoft.com/office/powerpoint/2010/main" val="146641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12</a:t>
            </a:fld>
            <a:endParaRPr lang="fr-FR" dirty="0"/>
          </a:p>
        </p:txBody>
      </p:sp>
    </p:spTree>
    <p:extLst>
      <p:ext uri="{BB962C8B-B14F-4D97-AF65-F5344CB8AC3E}">
        <p14:creationId xmlns:p14="http://schemas.microsoft.com/office/powerpoint/2010/main" val="359495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13</a:t>
            </a:fld>
            <a:endParaRPr lang="fr-FR" dirty="0"/>
          </a:p>
        </p:txBody>
      </p:sp>
    </p:spTree>
    <p:extLst>
      <p:ext uri="{BB962C8B-B14F-4D97-AF65-F5344CB8AC3E}">
        <p14:creationId xmlns:p14="http://schemas.microsoft.com/office/powerpoint/2010/main" val="199222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14</a:t>
            </a:fld>
            <a:endParaRPr lang="fr-FR" dirty="0"/>
          </a:p>
        </p:txBody>
      </p:sp>
    </p:spTree>
    <p:extLst>
      <p:ext uri="{BB962C8B-B14F-4D97-AF65-F5344CB8AC3E}">
        <p14:creationId xmlns:p14="http://schemas.microsoft.com/office/powerpoint/2010/main" val="178799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15</a:t>
            </a:fld>
            <a:endParaRPr lang="fr-FR" dirty="0"/>
          </a:p>
        </p:txBody>
      </p:sp>
    </p:spTree>
    <p:extLst>
      <p:ext uri="{BB962C8B-B14F-4D97-AF65-F5344CB8AC3E}">
        <p14:creationId xmlns:p14="http://schemas.microsoft.com/office/powerpoint/2010/main" val="302390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16</a:t>
            </a:fld>
            <a:endParaRPr lang="fr-FR" dirty="0"/>
          </a:p>
        </p:txBody>
      </p:sp>
    </p:spTree>
    <p:extLst>
      <p:ext uri="{BB962C8B-B14F-4D97-AF65-F5344CB8AC3E}">
        <p14:creationId xmlns:p14="http://schemas.microsoft.com/office/powerpoint/2010/main" val="352986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17</a:t>
            </a:fld>
            <a:endParaRPr lang="fr-FR" dirty="0"/>
          </a:p>
        </p:txBody>
      </p:sp>
    </p:spTree>
    <p:extLst>
      <p:ext uri="{BB962C8B-B14F-4D97-AF65-F5344CB8AC3E}">
        <p14:creationId xmlns:p14="http://schemas.microsoft.com/office/powerpoint/2010/main" val="15097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18</a:t>
            </a:fld>
            <a:endParaRPr lang="fr-FR" dirty="0"/>
          </a:p>
        </p:txBody>
      </p:sp>
    </p:spTree>
    <p:extLst>
      <p:ext uri="{BB962C8B-B14F-4D97-AF65-F5344CB8AC3E}">
        <p14:creationId xmlns:p14="http://schemas.microsoft.com/office/powerpoint/2010/main" val="426480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19</a:t>
            </a:fld>
            <a:endParaRPr lang="fr-FR" dirty="0"/>
          </a:p>
        </p:txBody>
      </p:sp>
    </p:spTree>
    <p:extLst>
      <p:ext uri="{BB962C8B-B14F-4D97-AF65-F5344CB8AC3E}">
        <p14:creationId xmlns:p14="http://schemas.microsoft.com/office/powerpoint/2010/main" val="270672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a:t>
            </a:fld>
            <a:endParaRPr lang="fr-FR" dirty="0"/>
          </a:p>
        </p:txBody>
      </p:sp>
    </p:spTree>
    <p:extLst>
      <p:ext uri="{BB962C8B-B14F-4D97-AF65-F5344CB8AC3E}">
        <p14:creationId xmlns:p14="http://schemas.microsoft.com/office/powerpoint/2010/main" val="140597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20</a:t>
            </a:fld>
            <a:endParaRPr lang="fr-FR" dirty="0"/>
          </a:p>
        </p:txBody>
      </p:sp>
    </p:spTree>
    <p:extLst>
      <p:ext uri="{BB962C8B-B14F-4D97-AF65-F5344CB8AC3E}">
        <p14:creationId xmlns:p14="http://schemas.microsoft.com/office/powerpoint/2010/main" val="425034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21</a:t>
            </a:fld>
            <a:endParaRPr lang="fr-FR" dirty="0"/>
          </a:p>
        </p:txBody>
      </p:sp>
    </p:spTree>
    <p:extLst>
      <p:ext uri="{BB962C8B-B14F-4D97-AF65-F5344CB8AC3E}">
        <p14:creationId xmlns:p14="http://schemas.microsoft.com/office/powerpoint/2010/main" val="287468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22</a:t>
            </a:fld>
            <a:endParaRPr lang="fr-FR" dirty="0"/>
          </a:p>
        </p:txBody>
      </p:sp>
    </p:spTree>
    <p:extLst>
      <p:ext uri="{BB962C8B-B14F-4D97-AF65-F5344CB8AC3E}">
        <p14:creationId xmlns:p14="http://schemas.microsoft.com/office/powerpoint/2010/main" val="84834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23</a:t>
            </a:fld>
            <a:endParaRPr lang="fr-FR" dirty="0"/>
          </a:p>
        </p:txBody>
      </p:sp>
    </p:spTree>
    <p:extLst>
      <p:ext uri="{BB962C8B-B14F-4D97-AF65-F5344CB8AC3E}">
        <p14:creationId xmlns:p14="http://schemas.microsoft.com/office/powerpoint/2010/main" val="257963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24</a:t>
            </a:fld>
            <a:endParaRPr lang="fr-FR" dirty="0"/>
          </a:p>
        </p:txBody>
      </p:sp>
    </p:spTree>
    <p:extLst>
      <p:ext uri="{BB962C8B-B14F-4D97-AF65-F5344CB8AC3E}">
        <p14:creationId xmlns:p14="http://schemas.microsoft.com/office/powerpoint/2010/main" val="255792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25</a:t>
            </a:fld>
            <a:endParaRPr lang="fr-FR" dirty="0"/>
          </a:p>
        </p:txBody>
      </p:sp>
    </p:spTree>
    <p:extLst>
      <p:ext uri="{BB962C8B-B14F-4D97-AF65-F5344CB8AC3E}">
        <p14:creationId xmlns:p14="http://schemas.microsoft.com/office/powerpoint/2010/main" val="213696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27</a:t>
            </a:fld>
            <a:endParaRPr lang="fr-FR" dirty="0"/>
          </a:p>
        </p:txBody>
      </p:sp>
    </p:spTree>
    <p:extLst>
      <p:ext uri="{BB962C8B-B14F-4D97-AF65-F5344CB8AC3E}">
        <p14:creationId xmlns:p14="http://schemas.microsoft.com/office/powerpoint/2010/main" val="1852956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28</a:t>
            </a:fld>
            <a:endParaRPr lang="fr-FR" dirty="0"/>
          </a:p>
        </p:txBody>
      </p:sp>
    </p:spTree>
    <p:extLst>
      <p:ext uri="{BB962C8B-B14F-4D97-AF65-F5344CB8AC3E}">
        <p14:creationId xmlns:p14="http://schemas.microsoft.com/office/powerpoint/2010/main" val="3165178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31</a:t>
            </a:fld>
            <a:endParaRPr lang="fr-FR" dirty="0"/>
          </a:p>
        </p:txBody>
      </p:sp>
    </p:spTree>
    <p:extLst>
      <p:ext uri="{BB962C8B-B14F-4D97-AF65-F5344CB8AC3E}">
        <p14:creationId xmlns:p14="http://schemas.microsoft.com/office/powerpoint/2010/main" val="3086096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56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3</a:t>
            </a:fld>
            <a:endParaRPr lang="fr-FR" dirty="0"/>
          </a:p>
        </p:txBody>
      </p:sp>
    </p:spTree>
    <p:extLst>
      <p:ext uri="{BB962C8B-B14F-4D97-AF65-F5344CB8AC3E}">
        <p14:creationId xmlns:p14="http://schemas.microsoft.com/office/powerpoint/2010/main" val="1690042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C277DF-33AB-4159-ACF0-8325400716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B934DD-DA9F-4F34-A8A4-774E5792C9A4}"/>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DBD47C4-5518-4554-96A7-2DE52671DF28}"/>
              </a:ext>
            </a:extLst>
          </p:cNvPr>
          <p:cNvSpPr txBox="1"/>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97EE08-7CEB-4DDC-BE0B-6E7ACE419DC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61BC08-9149-4037-A92E-31F1DEC804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C9935B-4354-4B7D-A0A6-A50F7D9B753F}"/>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6DEEF5C-6C62-4834-B1BE-43B05DC34E3F}"/>
              </a:ext>
            </a:extLst>
          </p:cNvPr>
          <p:cNvSpPr txBox="1"/>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CBDB5E-96B4-4EA1-A82B-2B9936AFCD9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37</a:t>
            </a:fld>
            <a:endParaRPr lang="fr-FR" dirty="0"/>
          </a:p>
        </p:txBody>
      </p:sp>
    </p:spTree>
    <p:extLst>
      <p:ext uri="{BB962C8B-B14F-4D97-AF65-F5344CB8AC3E}">
        <p14:creationId xmlns:p14="http://schemas.microsoft.com/office/powerpoint/2010/main" val="1440056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120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2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4</a:t>
            </a:fld>
            <a:endParaRPr lang="fr-FR" dirty="0"/>
          </a:p>
        </p:txBody>
      </p:sp>
    </p:spTree>
    <p:extLst>
      <p:ext uri="{BB962C8B-B14F-4D97-AF65-F5344CB8AC3E}">
        <p14:creationId xmlns:p14="http://schemas.microsoft.com/office/powerpoint/2010/main" val="338948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5</a:t>
            </a:fld>
            <a:endParaRPr lang="fr-FR" dirty="0"/>
          </a:p>
        </p:txBody>
      </p:sp>
    </p:spTree>
    <p:extLst>
      <p:ext uri="{BB962C8B-B14F-4D97-AF65-F5344CB8AC3E}">
        <p14:creationId xmlns:p14="http://schemas.microsoft.com/office/powerpoint/2010/main" val="302671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6</a:t>
            </a:fld>
            <a:endParaRPr lang="fr-FR" dirty="0"/>
          </a:p>
        </p:txBody>
      </p:sp>
    </p:spTree>
    <p:extLst>
      <p:ext uri="{BB962C8B-B14F-4D97-AF65-F5344CB8AC3E}">
        <p14:creationId xmlns:p14="http://schemas.microsoft.com/office/powerpoint/2010/main" val="187850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7</a:t>
            </a:fld>
            <a:endParaRPr lang="fr-FR" dirty="0"/>
          </a:p>
        </p:txBody>
      </p:sp>
    </p:spTree>
    <p:extLst>
      <p:ext uri="{BB962C8B-B14F-4D97-AF65-F5344CB8AC3E}">
        <p14:creationId xmlns:p14="http://schemas.microsoft.com/office/powerpoint/2010/main" val="197802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8</a:t>
            </a:fld>
            <a:endParaRPr lang="fr-FR" dirty="0"/>
          </a:p>
        </p:txBody>
      </p:sp>
    </p:spTree>
    <p:extLst>
      <p:ext uri="{BB962C8B-B14F-4D97-AF65-F5344CB8AC3E}">
        <p14:creationId xmlns:p14="http://schemas.microsoft.com/office/powerpoint/2010/main" val="158640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pPr rtl="0"/>
              <a:t>9</a:t>
            </a:fld>
            <a:endParaRPr lang="fr-FR" dirty="0"/>
          </a:p>
        </p:txBody>
      </p:sp>
    </p:spTree>
    <p:extLst>
      <p:ext uri="{BB962C8B-B14F-4D97-AF65-F5344CB8AC3E}">
        <p14:creationId xmlns:p14="http://schemas.microsoft.com/office/powerpoint/2010/main" val="406260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rtl="0"/>
            <a:fld id="{FBC17325-7F6F-46F3-B274-634CDE795A6B}" type="datetime1">
              <a:rPr lang="fr-FR" noProof="0" smtClean="0"/>
              <a:pPr rtl="0"/>
              <a:t>09/01/2025</a:t>
            </a:fld>
            <a:endParaRPr lang="fr-FR" noProof="0" dirty="0"/>
          </a:p>
        </p:txBody>
      </p:sp>
      <p:sp>
        <p:nvSpPr>
          <p:cNvPr id="19" name="Espace réservé du pied de page 18"/>
          <p:cNvSpPr>
            <a:spLocks noGrp="1"/>
          </p:cNvSpPr>
          <p:nvPr>
            <p:ph type="ftr" sz="quarter" idx="11"/>
          </p:nvPr>
        </p:nvSpPr>
        <p:spPr/>
        <p:txBody>
          <a:bodyPr/>
          <a:lstStyle/>
          <a:p>
            <a:pPr rtl="0"/>
            <a:r>
              <a:rPr lang="fr-FR" noProof="0"/>
              <a:t>Ajouter un pied de page</a:t>
            </a:r>
            <a:endParaRPr lang="fr-FR" noProof="0" dirty="0"/>
          </a:p>
        </p:txBody>
      </p:sp>
      <p:sp>
        <p:nvSpPr>
          <p:cNvPr id="27" name="Espace réservé du numéro de diapositive 26"/>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cxnSp>
        <p:nvCxnSpPr>
          <p:cNvPr id="7" name="Connecteur droit 4">
            <a:extLst>
              <a:ext uri="{FF2B5EF4-FFF2-40B4-BE49-F238E27FC236}">
                <a16:creationId xmlns:a16="http://schemas.microsoft.com/office/drawing/2014/main" id="{6DCFE3E8-B802-4005-98DF-DBF7FA0EA652}"/>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10">
            <a:extLst>
              <a:ext uri="{FF2B5EF4-FFF2-40B4-BE49-F238E27FC236}">
                <a16:creationId xmlns:a16="http://schemas.microsoft.com/office/drawing/2014/main" id="{D45F86CB-3BAC-4DB0-95F0-404985B7658D}"/>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rtl="0"/>
            <a:fld id="{F682ADA2-97B9-4B65-8982-D7F7DD6DEE30}" type="datetime1">
              <a:rPr lang="fr-FR" noProof="0" smtClean="0"/>
              <a:pPr rtl="0"/>
              <a:t>09/01/2025</a:t>
            </a:fld>
            <a:endParaRPr lang="fr-FR" noProof="0" dirty="0"/>
          </a:p>
        </p:txBody>
      </p:sp>
      <p:sp>
        <p:nvSpPr>
          <p:cNvPr id="5" name="Espace réservé du pied de page 4"/>
          <p:cNvSpPr>
            <a:spLocks noGrp="1"/>
          </p:cNvSpPr>
          <p:nvPr>
            <p:ph type="ftr" sz="quarter" idx="11"/>
          </p:nvPr>
        </p:nvSpPr>
        <p:spPr/>
        <p:txBody>
          <a:bodyPr/>
          <a:lstStyle/>
          <a:p>
            <a:pPr rtl="0"/>
            <a:r>
              <a:rPr lang="fr-FR" noProof="0"/>
              <a:t>Ajouter un pied de page</a:t>
            </a:r>
            <a:endParaRPr lang="fr-FR" noProof="0" dirty="0"/>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914402"/>
            <a:ext cx="27432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914402"/>
            <a:ext cx="80264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rtl="0"/>
            <a:fld id="{592840CF-93F7-418F-9B5E-718D1718CC0D}" type="datetime1">
              <a:rPr lang="fr-FR" noProof="0" smtClean="0"/>
              <a:pPr rtl="0"/>
              <a:t>09/01/2025</a:t>
            </a:fld>
            <a:endParaRPr lang="fr-FR" noProof="0" dirty="0"/>
          </a:p>
        </p:txBody>
      </p:sp>
      <p:sp>
        <p:nvSpPr>
          <p:cNvPr id="5" name="Espace réservé du pied de page 4"/>
          <p:cNvSpPr>
            <a:spLocks noGrp="1"/>
          </p:cNvSpPr>
          <p:nvPr>
            <p:ph type="ftr" sz="quarter" idx="11"/>
          </p:nvPr>
        </p:nvSpPr>
        <p:spPr/>
        <p:txBody>
          <a:bodyPr/>
          <a:lstStyle/>
          <a:p>
            <a:pPr rtl="0"/>
            <a:r>
              <a:rPr lang="fr-FR" noProof="0"/>
              <a:t>Ajouter un pied de page</a:t>
            </a:r>
            <a:endParaRPr lang="fr-FR" noProof="0" dirty="0"/>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rtl="0"/>
            <a:fld id="{A82DABED-52C3-4F31-8CA6-CEAA3409EBE4}" type="datetime1">
              <a:rPr lang="fr-FR" noProof="0" smtClean="0"/>
              <a:pPr rtl="0"/>
              <a:t>09/01/2025</a:t>
            </a:fld>
            <a:endParaRPr lang="fr-FR" noProof="0" dirty="0"/>
          </a:p>
        </p:txBody>
      </p:sp>
      <p:sp>
        <p:nvSpPr>
          <p:cNvPr id="5" name="Espace réservé du pied de page 4"/>
          <p:cNvSpPr>
            <a:spLocks noGrp="1"/>
          </p:cNvSpPr>
          <p:nvPr>
            <p:ph type="ftr" sz="quarter" idx="11"/>
          </p:nvPr>
        </p:nvSpPr>
        <p:spPr/>
        <p:txBody>
          <a:bodyPr/>
          <a:lstStyle/>
          <a:p>
            <a:pPr rtl="0"/>
            <a:r>
              <a:rPr lang="fr-FR" noProof="0"/>
              <a:t>Ajouter un pied de page</a:t>
            </a:r>
            <a:endParaRPr lang="fr-FR" noProof="0" dirty="0"/>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pPr rtl="0"/>
            <a:fld id="{A1F0232E-DA62-4F98-A375-D0E7F0C496FE}" type="datetime1">
              <a:rPr lang="fr-FR" noProof="0" smtClean="0"/>
              <a:pPr rtl="0"/>
              <a:t>09/01/2025</a:t>
            </a:fld>
            <a:endParaRPr lang="fr-FR" noProof="0" dirty="0"/>
          </a:p>
        </p:txBody>
      </p:sp>
      <p:sp>
        <p:nvSpPr>
          <p:cNvPr id="5" name="Espace réservé du pied de page 4"/>
          <p:cNvSpPr>
            <a:spLocks noGrp="1"/>
          </p:cNvSpPr>
          <p:nvPr>
            <p:ph type="ftr" sz="quarter" idx="11"/>
          </p:nvPr>
        </p:nvSpPr>
        <p:spPr/>
        <p:txBody>
          <a:bodyPr/>
          <a:lstStyle/>
          <a:p>
            <a:pPr rtl="0"/>
            <a:r>
              <a:rPr lang="fr-FR" noProof="0"/>
              <a:t>Ajouter un pied de page</a:t>
            </a:r>
            <a:endParaRPr lang="fr-FR" noProof="0" dirty="0"/>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rtl="0"/>
            <a:fld id="{A1F0232E-DA62-4F98-A375-D0E7F0C496FE}" type="datetime1">
              <a:rPr lang="fr-FR" noProof="0" smtClean="0"/>
              <a:pPr rtl="0"/>
              <a:t>09/01/2025</a:t>
            </a:fld>
            <a:endParaRPr lang="fr-FR" noProof="0" dirty="0"/>
          </a:p>
        </p:txBody>
      </p:sp>
      <p:sp>
        <p:nvSpPr>
          <p:cNvPr id="6" name="Espace réservé du pied de page 5"/>
          <p:cNvSpPr>
            <a:spLocks noGrp="1"/>
          </p:cNvSpPr>
          <p:nvPr>
            <p:ph type="ftr" sz="quarter" idx="11"/>
          </p:nvPr>
        </p:nvSpPr>
        <p:spPr/>
        <p:txBody>
          <a:bodyPr/>
          <a:lstStyle/>
          <a:p>
            <a:pPr rtl="0"/>
            <a:r>
              <a:rPr lang="fr-FR" noProof="0"/>
              <a:t>Ajouter un pied de page</a:t>
            </a:r>
            <a:endParaRPr lang="fr-FR" noProof="0" dirty="0"/>
          </a:p>
        </p:txBody>
      </p:sp>
      <p:sp>
        <p:nvSpPr>
          <p:cNvPr id="7" name="Espace réservé du numéro de diapositive 6"/>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pPr rtl="0"/>
            <a:fld id="{2739279C-02D0-4CB2-BCE5-6195A30A8CFA}" type="datetime1">
              <a:rPr lang="fr-FR" noProof="0" smtClean="0"/>
              <a:pPr rtl="0"/>
              <a:t>09/01/2025</a:t>
            </a:fld>
            <a:endParaRPr lang="fr-FR" noProof="0" dirty="0"/>
          </a:p>
        </p:txBody>
      </p:sp>
      <p:sp>
        <p:nvSpPr>
          <p:cNvPr id="8" name="Espace réservé du pied de page 7"/>
          <p:cNvSpPr>
            <a:spLocks noGrp="1"/>
          </p:cNvSpPr>
          <p:nvPr>
            <p:ph type="ftr" sz="quarter" idx="11"/>
          </p:nvPr>
        </p:nvSpPr>
        <p:spPr/>
        <p:txBody>
          <a:bodyPr/>
          <a:lstStyle/>
          <a:p>
            <a:pPr rtl="0"/>
            <a:r>
              <a:rPr lang="fr-FR" noProof="0"/>
              <a:t>Ajouter un pied de page</a:t>
            </a:r>
            <a:endParaRPr lang="fr-FR" noProof="0" dirty="0"/>
          </a:p>
        </p:txBody>
      </p:sp>
      <p:sp>
        <p:nvSpPr>
          <p:cNvPr id="9" name="Espace réservé du numéro de diapositive 8"/>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pPr rtl="0"/>
            <a:fld id="{A1F0232E-DA62-4F98-A375-D0E7F0C496FE}" type="datetime1">
              <a:rPr lang="fr-FR" noProof="0" smtClean="0"/>
              <a:pPr rtl="0"/>
              <a:t>09/01/2025</a:t>
            </a:fld>
            <a:endParaRPr lang="fr-FR" noProof="0" dirty="0"/>
          </a:p>
        </p:txBody>
      </p:sp>
      <p:sp>
        <p:nvSpPr>
          <p:cNvPr id="4" name="Espace réservé du pied de page 3"/>
          <p:cNvSpPr>
            <a:spLocks noGrp="1"/>
          </p:cNvSpPr>
          <p:nvPr>
            <p:ph type="ftr" sz="quarter" idx="11"/>
          </p:nvPr>
        </p:nvSpPr>
        <p:spPr/>
        <p:txBody>
          <a:bodyPr/>
          <a:lstStyle/>
          <a:p>
            <a:pPr rtl="0"/>
            <a:r>
              <a:rPr lang="fr-FR" noProof="0"/>
              <a:t>Ajouter un pied de page</a:t>
            </a:r>
            <a:endParaRPr lang="fr-FR" noProof="0"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rtl="0"/>
            <a:fld id="{3BFF7478-2DF3-4DE0-B522-7178A9A2C7E0}" type="datetime1">
              <a:rPr lang="fr-FR" noProof="0" smtClean="0"/>
              <a:pPr rtl="0"/>
              <a:t>09/01/2025</a:t>
            </a:fld>
            <a:endParaRPr lang="fr-FR" noProof="0" dirty="0"/>
          </a:p>
        </p:txBody>
      </p:sp>
      <p:sp>
        <p:nvSpPr>
          <p:cNvPr id="3" name="Espace réservé du pied de page 2"/>
          <p:cNvSpPr>
            <a:spLocks noGrp="1"/>
          </p:cNvSpPr>
          <p:nvPr>
            <p:ph type="ftr" sz="quarter" idx="11"/>
          </p:nvPr>
        </p:nvSpPr>
        <p:spPr/>
        <p:txBody>
          <a:bodyPr/>
          <a:lstStyle/>
          <a:p>
            <a:pPr rtl="0"/>
            <a:r>
              <a:rPr lang="fr-FR" noProof="0"/>
              <a:t>Ajouter un pied de page</a:t>
            </a:r>
            <a:endParaRPr lang="fr-FR" noProof="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rtl="0"/>
            <a:fld id="{F9098FFF-E11D-4E0A-B923-5869D3FFAE58}" type="datetime1">
              <a:rPr lang="fr-FR" noProof="0" smtClean="0"/>
              <a:pPr rtl="0"/>
              <a:t>09/01/2025</a:t>
            </a:fld>
            <a:endParaRPr lang="fr-FR" noProof="0" dirty="0"/>
          </a:p>
        </p:txBody>
      </p:sp>
      <p:sp>
        <p:nvSpPr>
          <p:cNvPr id="6" name="Espace réservé du pied de page 5"/>
          <p:cNvSpPr>
            <a:spLocks noGrp="1"/>
          </p:cNvSpPr>
          <p:nvPr>
            <p:ph type="ftr" sz="quarter" idx="11"/>
          </p:nvPr>
        </p:nvSpPr>
        <p:spPr/>
        <p:txBody>
          <a:bodyPr/>
          <a:lstStyle/>
          <a:p>
            <a:pPr rtl="0"/>
            <a:r>
              <a:rPr lang="fr-FR" noProof="0"/>
              <a:t>Ajouter un pied de page</a:t>
            </a:r>
            <a:endParaRPr lang="fr-FR" noProof="0" dirty="0"/>
          </a:p>
        </p:txBody>
      </p:sp>
      <p:sp>
        <p:nvSpPr>
          <p:cNvPr id="7" name="Espace réservé du numéro de diapositive 6"/>
          <p:cNvSpPr>
            <a:spLocks noGrp="1"/>
          </p:cNvSpPr>
          <p:nvPr>
            <p:ph type="sldNum" sz="quarter" idx="12"/>
          </p:nvPr>
        </p:nvSpPr>
        <p:spPr/>
        <p:txBody>
          <a:bodyPr/>
          <a:lstStyle/>
          <a:p>
            <a:pPr rtl="0"/>
            <a:fld id="{401CF334-2D5C-4859-84A6-CA7E6E43FAEB}" type="slidenum">
              <a:rPr lang="fr-FR" noProof="0" smtClean="0"/>
              <a:pPr rtl="0"/>
              <a:t>‹N°›</a:t>
            </a:fld>
            <a:endParaRPr lang="fr-FR"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pPr rtl="0"/>
            <a:fld id="{F8704CB1-556E-45D1-BEAF-1F724198DB9D}" type="datetime1">
              <a:rPr lang="fr-FR" noProof="0" smtClean="0"/>
              <a:pPr rtl="0"/>
              <a:t>09/01/2025</a:t>
            </a:fld>
            <a:endParaRPr lang="fr-FR" noProof="0" dirty="0"/>
          </a:p>
        </p:txBody>
      </p:sp>
      <p:sp>
        <p:nvSpPr>
          <p:cNvPr id="6" name="Espace réservé du pied de page 5"/>
          <p:cNvSpPr>
            <a:spLocks noGrp="1"/>
          </p:cNvSpPr>
          <p:nvPr>
            <p:ph type="ftr" sz="quarter" idx="11"/>
          </p:nvPr>
        </p:nvSpPr>
        <p:spPr/>
        <p:txBody>
          <a:bodyPr/>
          <a:lstStyle/>
          <a:p>
            <a:pPr rtl="0"/>
            <a:r>
              <a:rPr lang="fr-FR" noProof="0"/>
              <a:t>Ajouter un pied de page</a:t>
            </a:r>
            <a:endParaRPr lang="fr-FR" noProof="0" dirty="0"/>
          </a:p>
        </p:txBody>
      </p:sp>
      <p:sp>
        <p:nvSpPr>
          <p:cNvPr id="7" name="Espace réservé du numéro de diapositive 6"/>
          <p:cNvSpPr>
            <a:spLocks noGrp="1"/>
          </p:cNvSpPr>
          <p:nvPr>
            <p:ph type="sldNum" sz="quarter" idx="12"/>
          </p:nvPr>
        </p:nvSpPr>
        <p:spPr>
          <a:xfrm>
            <a:off x="10769600" y="6356351"/>
            <a:ext cx="812800" cy="365125"/>
          </a:xfrm>
        </p:spPr>
        <p:txBody>
          <a:bodyPr/>
          <a:lstStyle/>
          <a:p>
            <a:pPr rtl="0"/>
            <a:fld id="{401CF334-2D5C-4859-84A6-CA7E6E43FAEB}" type="slidenum">
              <a:rPr lang="fr-FR" noProof="0" smtClean="0"/>
              <a:pPr rtl="0"/>
              <a:t>‹N°›</a:t>
            </a:fld>
            <a:endParaRPr lang="fr-FR" noProof="0" dirty="0"/>
          </a:p>
        </p:txBody>
      </p:sp>
      <p:sp>
        <p:nvSpPr>
          <p:cNvPr id="3" name="Espace réservé pour une imag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fld id="{A1F0232E-DA62-4F98-A375-D0E7F0C496FE}" type="datetime1">
              <a:rPr lang="fr-FR" noProof="0" smtClean="0"/>
              <a:pPr rtl="0"/>
              <a:t>09/01/2025</a:t>
            </a:fld>
            <a:endParaRPr lang="fr-FR" noProof="0" dirty="0"/>
          </a:p>
        </p:txBody>
      </p:sp>
      <p:sp>
        <p:nvSpPr>
          <p:cNvPr id="22" name="Espace réservé du pied de page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r>
              <a:rPr lang="fr-FR" noProof="0"/>
              <a:t>Ajouter un pied de page</a:t>
            </a:r>
            <a:endParaRPr lang="fr-FR" noProof="0" dirty="0"/>
          </a:p>
        </p:txBody>
      </p:sp>
      <p:sp>
        <p:nvSpPr>
          <p:cNvPr id="18" name="Espace réservé du numéro de diapositive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a:fld id="{401CF334-2D5C-4859-84A6-CA7E6E43FAEB}" type="slidenum">
              <a:rPr lang="fr-FR" noProof="0" smtClean="0"/>
              <a:pPr rtl="0"/>
              <a:t>‹N°›</a:t>
            </a:fld>
            <a:endParaRPr lang="fr-FR" noProof="0" dirty="0"/>
          </a:p>
        </p:txBody>
      </p:sp>
      <p:grpSp>
        <p:nvGrpSpPr>
          <p:cNvPr id="2" name="Groupe 1"/>
          <p:cNvGrpSpPr/>
          <p:nvPr/>
        </p:nvGrpSpPr>
        <p:grpSpPr>
          <a:xfrm>
            <a:off x="-25356" y="202408"/>
            <a:ext cx="12240731"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fade/>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aej-saintremy@orange.fr"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ej-inscription@orange.f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aej-saintremy.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61567" y="759204"/>
            <a:ext cx="10815907" cy="1828800"/>
          </a:xfrm>
        </p:spPr>
        <p:txBody>
          <a:bodyPr rtlCol="0">
            <a:normAutofit/>
          </a:bodyPr>
          <a:lstStyle/>
          <a:p>
            <a:pPr algn="ctr" rtl="0"/>
            <a:r>
              <a:rPr lang="fr-FR" dirty="0">
                <a:latin typeface="Bahnschrift Condensed" pitchFamily="34" charset="0"/>
              </a:rPr>
              <a:t>Accueil de loisirs ST-EXUPERY </a:t>
            </a:r>
            <a:br>
              <a:rPr lang="fr-FR" dirty="0">
                <a:latin typeface="Bahnschrift Condensed" pitchFamily="34" charset="0"/>
              </a:rPr>
            </a:br>
            <a:r>
              <a:rPr lang="fr-FR" dirty="0">
                <a:latin typeface="Bahnschrift Condensed" pitchFamily="34" charset="0"/>
              </a:rPr>
              <a:t>Saint-Rémy-En-</a:t>
            </a:r>
            <a:r>
              <a:rPr lang="fr-FR" dirty="0" err="1">
                <a:latin typeface="Bahnschrift Condensed" pitchFamily="34" charset="0"/>
              </a:rPr>
              <a:t>Rollat</a:t>
            </a:r>
            <a:endParaRPr lang="fr-FR" dirty="0">
              <a:latin typeface="Bahnschrift Condensed" pitchFamily="34" charset="0"/>
            </a:endParaRPr>
          </a:p>
        </p:txBody>
      </p:sp>
      <p:sp>
        <p:nvSpPr>
          <p:cNvPr id="5" name="Sous-titre 4"/>
          <p:cNvSpPr>
            <a:spLocks noGrp="1"/>
          </p:cNvSpPr>
          <p:nvPr>
            <p:ph type="subTitle" idx="1"/>
          </p:nvPr>
        </p:nvSpPr>
        <p:spPr>
          <a:xfrm>
            <a:off x="1054443" y="2817476"/>
            <a:ext cx="10140779" cy="1752600"/>
          </a:xfrm>
        </p:spPr>
        <p:txBody>
          <a:bodyPr rtlCol="0">
            <a:noAutofit/>
          </a:bodyPr>
          <a:lstStyle/>
          <a:p>
            <a:pPr algn="l"/>
            <a:r>
              <a:rPr lang="fr-FR" sz="1400" b="1" i="1" dirty="0">
                <a:latin typeface="Bahnschrift Light SemiCondensed" pitchFamily="34" charset="0"/>
              </a:rPr>
              <a:t>Centre de loisirs						Tél. : 04.70.41.91.49</a:t>
            </a:r>
          </a:p>
          <a:p>
            <a:pPr algn="l"/>
            <a:r>
              <a:rPr lang="fr-FR" sz="1400" b="1" i="1" dirty="0">
                <a:latin typeface="Bahnschrift Light SemiCondensed" pitchFamily="34" charset="0"/>
              </a:rPr>
              <a:t>ALLEE DES PETITS PRINCES					Site web : www.aej-saintremy.fr </a:t>
            </a:r>
          </a:p>
          <a:p>
            <a:pPr algn="l"/>
            <a:r>
              <a:rPr lang="fr-FR" sz="1400" b="1" i="1" dirty="0">
                <a:latin typeface="Bahnschrift Light SemiCondensed" pitchFamily="34" charset="0"/>
              </a:rPr>
              <a:t>03110 ST-REMY-EN-ROLLAT 					</a:t>
            </a:r>
            <a:r>
              <a:rPr lang="fr-FR" sz="1400" b="1" i="1" dirty="0" err="1">
                <a:latin typeface="Bahnschrift Light SemiCondensed" pitchFamily="34" charset="0"/>
              </a:rPr>
              <a:t>MAIl</a:t>
            </a:r>
            <a:r>
              <a:rPr lang="fr-FR" sz="1400" b="1" i="1" dirty="0">
                <a:latin typeface="Bahnschrift Light SemiCondensed" pitchFamily="34" charset="0"/>
              </a:rPr>
              <a:t> : </a:t>
            </a:r>
            <a:r>
              <a:rPr lang="fr-FR" sz="1400" b="1" i="1" dirty="0">
                <a:latin typeface="Bahnschrift Light SemiCondensed" pitchFamily="34" charset="0"/>
                <a:hlinkClick r:id="rId3"/>
              </a:rPr>
              <a:t>aej-direction@orange.fr</a:t>
            </a:r>
            <a:endParaRPr lang="fr-FR" sz="1400" b="1" i="1" dirty="0">
              <a:latin typeface="Bahnschrift Light SemiCondensed" pitchFamily="34" charset="0"/>
            </a:endParaRPr>
          </a:p>
          <a:p>
            <a:pPr algn="l"/>
            <a:r>
              <a:rPr lang="fr-FR" sz="1400" b="1" i="1" dirty="0">
                <a:latin typeface="Bahnschrift Light SemiCondensed" pitchFamily="34" charset="0"/>
              </a:rPr>
              <a:t>							         aej-inscription@orange.fr</a:t>
            </a:r>
          </a:p>
          <a:p>
            <a:pPr algn="l"/>
            <a:r>
              <a:rPr lang="fr-FR" sz="1400" b="1" dirty="0"/>
              <a:t>					</a:t>
            </a:r>
          </a:p>
          <a:p>
            <a:r>
              <a:rPr lang="fr-FR" sz="1400" dirty="0"/>
              <a:t> </a:t>
            </a:r>
          </a:p>
          <a:p>
            <a:pPr rtl="0"/>
            <a:endParaRPr lang="fr-FR" sz="1400" dirty="0"/>
          </a:p>
        </p:txBody>
      </p:sp>
      <p:pic>
        <p:nvPicPr>
          <p:cNvPr id="7" name="Picture 2" descr="ii_jhulu57w3_163b67daa44f4841">
            <a:extLst>
              <a:ext uri="{FF2B5EF4-FFF2-40B4-BE49-F238E27FC236}">
                <a16:creationId xmlns:a16="http://schemas.microsoft.com/office/drawing/2014/main" id="{FAA7538A-16DD-4C5F-9A39-B2E720F717D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2794" y="4485577"/>
            <a:ext cx="1642669" cy="1613219"/>
          </a:xfrm>
          <a:prstGeom prst="rect">
            <a:avLst/>
          </a:prstGeom>
          <a:noFill/>
          <a:ln>
            <a:noFill/>
          </a:ln>
        </p:spPr>
      </p:pic>
      <p:sp>
        <p:nvSpPr>
          <p:cNvPr id="2" name="ZoneTexte 1">
            <a:extLst>
              <a:ext uri="{FF2B5EF4-FFF2-40B4-BE49-F238E27FC236}">
                <a16:creationId xmlns:a16="http://schemas.microsoft.com/office/drawing/2014/main" id="{EE305A1C-E81C-4969-9CC6-80867C5ED4E7}"/>
              </a:ext>
            </a:extLst>
          </p:cNvPr>
          <p:cNvSpPr txBox="1"/>
          <p:nvPr/>
        </p:nvSpPr>
        <p:spPr>
          <a:xfrm>
            <a:off x="5468815" y="6385339"/>
            <a:ext cx="6723185" cy="369332"/>
          </a:xfrm>
          <a:prstGeom prst="rect">
            <a:avLst/>
          </a:prstGeom>
          <a:noFill/>
          <a:ln>
            <a:solidFill>
              <a:schemeClr val="bg2"/>
            </a:solidFill>
          </a:ln>
        </p:spPr>
        <p:txBody>
          <a:bodyPr wrap="square" rtlCol="0">
            <a:spAutoFit/>
          </a:bodyPr>
          <a:lstStyle/>
          <a:p>
            <a:r>
              <a:rPr lang="fr-FR" dirty="0"/>
              <a:t>Projet pédagogique – mercredis / périscolaire 2024-2025</a:t>
            </a:r>
          </a:p>
        </p:txBody>
      </p:sp>
      <p:pic>
        <p:nvPicPr>
          <p:cNvPr id="10" name="Image 9">
            <a:extLst>
              <a:ext uri="{FF2B5EF4-FFF2-40B4-BE49-F238E27FC236}">
                <a16:creationId xmlns:a16="http://schemas.microsoft.com/office/drawing/2014/main" id="{DB8CE27D-DDED-4D98-AADF-65A215ABD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5348" y="4570076"/>
            <a:ext cx="1043875" cy="1525663"/>
          </a:xfrm>
          <a:prstGeom prst="rect">
            <a:avLst/>
          </a:prstGeom>
        </p:spPr>
      </p:pic>
      <p:pic>
        <p:nvPicPr>
          <p:cNvPr id="12" name="Image 11">
            <a:extLst>
              <a:ext uri="{FF2B5EF4-FFF2-40B4-BE49-F238E27FC236}">
                <a16:creationId xmlns:a16="http://schemas.microsoft.com/office/drawing/2014/main" id="{C3A5E125-345E-4A00-A80B-46E7BC06D2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9013" y="4570076"/>
            <a:ext cx="1428750" cy="1428750"/>
          </a:xfrm>
          <a:prstGeom prst="rect">
            <a:avLst/>
          </a:prstGeom>
        </p:spPr>
      </p:pic>
      <p:pic>
        <p:nvPicPr>
          <p:cNvPr id="14" name="Image 13">
            <a:extLst>
              <a:ext uri="{FF2B5EF4-FFF2-40B4-BE49-F238E27FC236}">
                <a16:creationId xmlns:a16="http://schemas.microsoft.com/office/drawing/2014/main" id="{ED4383A8-5B6C-45E7-BA2E-B2F6E8FDC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700" y="4958514"/>
            <a:ext cx="3157848" cy="1012011"/>
          </a:xfrm>
          <a:prstGeom prst="rect">
            <a:avLst/>
          </a:prstGeom>
        </p:spPr>
      </p:pic>
      <p:pic>
        <p:nvPicPr>
          <p:cNvPr id="8" name="Image 7">
            <a:extLst>
              <a:ext uri="{FF2B5EF4-FFF2-40B4-BE49-F238E27FC236}">
                <a16:creationId xmlns:a16="http://schemas.microsoft.com/office/drawing/2014/main" id="{6F2E205E-B931-42C4-8758-CE7F2BFC19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282" y="4374895"/>
            <a:ext cx="1656607" cy="1828800"/>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78714" y="788566"/>
            <a:ext cx="9968917" cy="2332140"/>
          </a:xfrm>
        </p:spPr>
        <p:txBody>
          <a:bodyPr rtlCol="0">
            <a:normAutofit fontScale="92500"/>
          </a:bodyPr>
          <a:lstStyle/>
          <a:p>
            <a:pPr marL="0" indent="0">
              <a:buNone/>
            </a:pPr>
            <a:r>
              <a:rPr lang="fr-FR" b="1" u="sng" dirty="0"/>
              <a:t>Période du mercredi hors vacances scolaires</a:t>
            </a:r>
          </a:p>
          <a:p>
            <a:pPr marL="0" indent="0">
              <a:spcBef>
                <a:spcPts val="0"/>
              </a:spcBef>
              <a:spcAft>
                <a:spcPts val="0"/>
              </a:spcAft>
              <a:buNone/>
            </a:pPr>
            <a:endParaRPr lang="fr-FR" dirty="0"/>
          </a:p>
          <a:p>
            <a:pPr marL="0" indent="0">
              <a:spcBef>
                <a:spcPts val="0"/>
              </a:spcBef>
              <a:spcAft>
                <a:spcPts val="0"/>
              </a:spcAft>
              <a:buNone/>
            </a:pPr>
            <a:r>
              <a:rPr lang="fr-FR" dirty="0"/>
              <a:t>*Revenus annuels bruts du foyer sans abattements indiqués sur le dernier avis d’imposition.			</a:t>
            </a:r>
          </a:p>
          <a:p>
            <a:pPr marL="0" indent="0">
              <a:spcBef>
                <a:spcPts val="0"/>
              </a:spcBef>
              <a:spcAft>
                <a:spcPts val="0"/>
              </a:spcAft>
              <a:buNone/>
            </a:pPr>
            <a:r>
              <a:rPr lang="fr-FR" dirty="0"/>
              <a:t>Le repas est assuré par une société de restauration, son tarif est calculé en fonction du coût repas appliqué par le fournisseur et sera facturé en sus.</a:t>
            </a:r>
          </a:p>
          <a:p>
            <a:pPr marL="0" indent="0" rtl="0">
              <a:buNone/>
            </a:pPr>
            <a:endParaRPr lang="fr-FR" dirty="0"/>
          </a:p>
        </p:txBody>
      </p:sp>
      <p:graphicFrame>
        <p:nvGraphicFramePr>
          <p:cNvPr id="3" name="Tableau 2">
            <a:extLst>
              <a:ext uri="{FF2B5EF4-FFF2-40B4-BE49-F238E27FC236}">
                <a16:creationId xmlns:a16="http://schemas.microsoft.com/office/drawing/2014/main" id="{773FCAA4-6BDC-4708-AB80-7D1B1E0011B7}"/>
              </a:ext>
            </a:extLst>
          </p:cNvPr>
          <p:cNvGraphicFramePr>
            <a:graphicFrameLocks noGrp="1"/>
          </p:cNvGraphicFramePr>
          <p:nvPr>
            <p:extLst>
              <p:ext uri="{D42A27DB-BD31-4B8C-83A1-F6EECF244321}">
                <p14:modId xmlns:p14="http://schemas.microsoft.com/office/powerpoint/2010/main" val="4095407146"/>
              </p:ext>
            </p:extLst>
          </p:nvPr>
        </p:nvGraphicFramePr>
        <p:xfrm>
          <a:off x="3632489" y="3185720"/>
          <a:ext cx="4493585" cy="2249844"/>
        </p:xfrm>
        <a:graphic>
          <a:graphicData uri="http://schemas.openxmlformats.org/drawingml/2006/table">
            <a:tbl>
              <a:tblPr firstRow="1" firstCol="1" bandRow="1"/>
              <a:tblGrid>
                <a:gridCol w="1686603">
                  <a:extLst>
                    <a:ext uri="{9D8B030D-6E8A-4147-A177-3AD203B41FA5}">
                      <a16:colId xmlns:a16="http://schemas.microsoft.com/office/drawing/2014/main" val="499500208"/>
                    </a:ext>
                  </a:extLst>
                </a:gridCol>
                <a:gridCol w="2806982">
                  <a:extLst>
                    <a:ext uri="{9D8B030D-6E8A-4147-A177-3AD203B41FA5}">
                      <a16:colId xmlns:a16="http://schemas.microsoft.com/office/drawing/2014/main" val="3909043522"/>
                    </a:ext>
                  </a:extLst>
                </a:gridCol>
              </a:tblGrid>
              <a:tr h="679509">
                <a:tc>
                  <a:txBody>
                    <a:bodyPr/>
                    <a:lstStyle/>
                    <a:p>
                      <a:pPr>
                        <a:spcAft>
                          <a:spcPts val="0"/>
                        </a:spcAft>
                      </a:pP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Journée </a:t>
                      </a:r>
                      <a:b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b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sans repas</a:t>
                      </a:r>
                      <a:endParaRPr lang="fr-FR" sz="1800" b="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alpha val="40000"/>
                      </a:srgbClr>
                    </a:solidFill>
                  </a:tcPr>
                </a:tc>
                <a:tc>
                  <a:txBody>
                    <a:bodyPr/>
                    <a:lstStyle/>
                    <a:p>
                      <a:pPr algn="ctr">
                        <a:spcAft>
                          <a:spcPts val="0"/>
                        </a:spcAft>
                      </a:pPr>
                      <a: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0.023 % des revenus</a:t>
                      </a:r>
                      <a:b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br>
                      <a: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annuels bruts du foyer</a:t>
                      </a:r>
                      <a:b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br>
                      <a: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x Nb de jours ouvrés </a:t>
                      </a:r>
                      <a:endParaRPr lang="fr-FR" sz="18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alpha val="40000"/>
                      </a:srgbClr>
                    </a:solidFill>
                  </a:tcPr>
                </a:tc>
                <a:extLst>
                  <a:ext uri="{0D108BD9-81ED-4DB2-BD59-A6C34878D82A}">
                    <a16:rowId xmlns:a16="http://schemas.microsoft.com/office/drawing/2014/main" val="1087880123"/>
                  </a:ext>
                </a:extLst>
              </a:tr>
              <a:tr h="603924">
                <a:tc>
                  <a:txBody>
                    <a:bodyPr/>
                    <a:lstStyle/>
                    <a:p>
                      <a:pPr>
                        <a:spcAft>
                          <a:spcPts val="0"/>
                        </a:spcAft>
                      </a:pP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Demi-journée sans repas</a:t>
                      </a:r>
                      <a:endParaRPr lang="fr-FR" sz="1800" b="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alpha val="40000"/>
                      </a:srgbClr>
                    </a:solidFill>
                  </a:tcPr>
                </a:tc>
                <a:tc>
                  <a:txBody>
                    <a:bodyPr/>
                    <a:lstStyle/>
                    <a:p>
                      <a:pPr algn="ctr">
                        <a:spcAft>
                          <a:spcPts val="0"/>
                        </a:spcAft>
                      </a:pPr>
                      <a: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50% du prix journée</a:t>
                      </a:r>
                      <a:b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br>
                      <a:r>
                        <a:rPr lang="fr-FR" sz="180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x Nb de jours ouvrés </a:t>
                      </a:r>
                      <a:endParaRPr lang="fr-FR" sz="18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alpha val="40000"/>
                      </a:srgbClr>
                    </a:solidFill>
                  </a:tcPr>
                </a:tc>
                <a:extLst>
                  <a:ext uri="{0D108BD9-81ED-4DB2-BD59-A6C34878D82A}">
                    <a16:rowId xmlns:a16="http://schemas.microsoft.com/office/drawing/2014/main" val="2049596401"/>
                  </a:ext>
                </a:extLst>
              </a:tr>
              <a:tr h="603924">
                <a:tc>
                  <a:txBody>
                    <a:bodyPr/>
                    <a:lstStyle/>
                    <a:p>
                      <a:pPr>
                        <a:spcAft>
                          <a:spcPts val="0"/>
                        </a:spcAft>
                      </a:pP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Repas (Le</a:t>
                      </a:r>
                      <a:r>
                        <a:rPr lang="fr-FR" sz="1800" b="0" kern="5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Gourmet </a:t>
                      </a:r>
                      <a:r>
                        <a:rPr lang="fr-FR" sz="1800" b="0" kern="50" baseline="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Fiolant</a:t>
                      </a: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b="0" kern="50" dirty="0">
                        <a:effectLst/>
                        <a:latin typeface="Times New Roman" panose="02020603050405020304" pitchFamily="18" charset="0"/>
                        <a:ea typeface="Lucida Sans Unicode" panose="020B0602030504020204" pitchFamily="34" charset="0"/>
                        <a:cs typeface="Mangal" panose="02040503050203030202" pitchFamily="18" charset="0"/>
                      </a:endParaRPr>
                    </a:p>
                    <a:p>
                      <a:pPr>
                        <a:spcAft>
                          <a:spcPts val="0"/>
                        </a:spcAft>
                      </a:pP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Tarif unité</a:t>
                      </a:r>
                      <a:endParaRPr lang="fr-FR" sz="1800" b="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fr-FR" sz="1800" b="0" kern="5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4.60 €</a:t>
                      </a:r>
                      <a:endParaRPr lang="fr-FR" sz="1800" b="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25199545"/>
                  </a:ext>
                </a:extLst>
              </a:tr>
            </a:tbl>
          </a:graphicData>
        </a:graphic>
      </p:graphicFrame>
      <p:pic>
        <p:nvPicPr>
          <p:cNvPr id="5" name="Image 4">
            <a:extLst>
              <a:ext uri="{FF2B5EF4-FFF2-40B4-BE49-F238E27FC236}">
                <a16:creationId xmlns:a16="http://schemas.microsoft.com/office/drawing/2014/main" id="{D9DD3ED1-0DC1-408F-BCAA-722C647BC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760" y="96101"/>
            <a:ext cx="1631047" cy="1635761"/>
          </a:xfrm>
          <a:prstGeom prst="rect">
            <a:avLst/>
          </a:prstGeom>
        </p:spPr>
      </p:pic>
    </p:spTree>
    <p:extLst>
      <p:ext uri="{BB962C8B-B14F-4D97-AF65-F5344CB8AC3E}">
        <p14:creationId xmlns:p14="http://schemas.microsoft.com/office/powerpoint/2010/main" val="14902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61937" y="1889785"/>
            <a:ext cx="9968917" cy="4379053"/>
          </a:xfrm>
        </p:spPr>
        <p:txBody>
          <a:bodyPr rtlCol="0">
            <a:normAutofit/>
          </a:bodyPr>
          <a:lstStyle/>
          <a:p>
            <a:pPr marL="0" indent="0" algn="just">
              <a:buNone/>
            </a:pPr>
            <a:r>
              <a:rPr lang="fr-FR" b="1" u="sng" dirty="0"/>
              <a:t>ARTICLE 7 – DROIT À L’IMAGE</a:t>
            </a:r>
            <a:endParaRPr lang="fr-FR" dirty="0"/>
          </a:p>
          <a:p>
            <a:pPr marL="0" indent="0" algn="just">
              <a:buNone/>
            </a:pPr>
            <a:r>
              <a:rPr lang="fr-FR" dirty="0"/>
              <a:t> </a:t>
            </a:r>
          </a:p>
          <a:p>
            <a:pPr marL="0" indent="0" algn="just">
              <a:buNone/>
            </a:pPr>
            <a:r>
              <a:rPr lang="fr-FR" dirty="0"/>
              <a:t>Pendant les activités ou séjours, les enfants sont susceptibles d’être pris en photo. </a:t>
            </a:r>
          </a:p>
          <a:p>
            <a:pPr marL="0" indent="0" algn="just">
              <a:buNone/>
            </a:pPr>
            <a:r>
              <a:rPr lang="fr-FR" dirty="0"/>
              <a:t>L’accueil de loisirs se réserve le droit de les diffuser sur tout support de communication légal reconnu, interne et externe à la structure (journaux, bulletin d’info. …).</a:t>
            </a:r>
          </a:p>
          <a:p>
            <a:pPr marL="0" indent="0" algn="just">
              <a:buNone/>
            </a:pPr>
            <a:r>
              <a:rPr lang="fr-FR" dirty="0" smtClean="0"/>
              <a:t>L’autorisation de droit à l’image est demandée aux responsables légaux dans la fiche de renseignements famille à l’inscription.</a:t>
            </a:r>
            <a:endParaRPr lang="fr-FR" dirty="0"/>
          </a:p>
          <a:p>
            <a:pPr marL="0" indent="0" rtl="0">
              <a:buNone/>
            </a:pPr>
            <a:endParaRPr lang="fr-FR" dirty="0"/>
          </a:p>
        </p:txBody>
      </p:sp>
      <p:pic>
        <p:nvPicPr>
          <p:cNvPr id="5" name="Image 4">
            <a:extLst>
              <a:ext uri="{FF2B5EF4-FFF2-40B4-BE49-F238E27FC236}">
                <a16:creationId xmlns:a16="http://schemas.microsoft.com/office/drawing/2014/main" id="{75A665B1-4BBC-4224-ADB1-531EE3F73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749" y="870864"/>
            <a:ext cx="1737453" cy="1442564"/>
          </a:xfrm>
          <a:prstGeom prst="rect">
            <a:avLst/>
          </a:prstGeom>
        </p:spPr>
      </p:pic>
    </p:spTree>
    <p:extLst>
      <p:ext uri="{BB962C8B-B14F-4D97-AF65-F5344CB8AC3E}">
        <p14:creationId xmlns:p14="http://schemas.microsoft.com/office/powerpoint/2010/main" val="19475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23F3C383-7C5B-4CBD-8F07-D4FDC205FDC5}"/>
              </a:ext>
            </a:extLst>
          </p:cNvPr>
          <p:cNvSpPr>
            <a:spLocks noGrp="1"/>
          </p:cNvSpPr>
          <p:nvPr>
            <p:ph type="title"/>
          </p:nvPr>
        </p:nvSpPr>
        <p:spPr>
          <a:xfrm>
            <a:off x="609600" y="586642"/>
            <a:ext cx="10972800" cy="1143000"/>
          </a:xfrm>
        </p:spPr>
        <p:txBody>
          <a:bodyPr rtlCol="0"/>
          <a:lstStyle/>
          <a:p>
            <a:pPr rtl="0"/>
            <a:r>
              <a:rPr lang="fr-FR" dirty="0"/>
              <a:t>Bâtiments</a:t>
            </a:r>
          </a:p>
        </p:txBody>
      </p:sp>
      <p:sp>
        <p:nvSpPr>
          <p:cNvPr id="2" name="Espace réservé du contenu 1"/>
          <p:cNvSpPr>
            <a:spLocks noGrp="1"/>
          </p:cNvSpPr>
          <p:nvPr>
            <p:ph idx="1"/>
          </p:nvPr>
        </p:nvSpPr>
        <p:spPr>
          <a:xfrm>
            <a:off x="961938" y="1889785"/>
            <a:ext cx="4398628" cy="4379053"/>
          </a:xfrm>
        </p:spPr>
        <p:txBody>
          <a:bodyPr rtlCol="0">
            <a:normAutofit fontScale="55000" lnSpcReduction="20000"/>
          </a:bodyPr>
          <a:lstStyle/>
          <a:p>
            <a:pPr marL="0" indent="0" rtl="0">
              <a:buNone/>
            </a:pPr>
            <a:r>
              <a:rPr lang="fr-FR" sz="2400" dirty="0"/>
              <a:t>L’accueil de loisirs de Saint-Rémy est composé :</a:t>
            </a:r>
          </a:p>
          <a:p>
            <a:pPr marL="0" indent="0" rtl="0">
              <a:buNone/>
            </a:pPr>
            <a:r>
              <a:rPr lang="fr-FR" sz="2400" dirty="0"/>
              <a:t>Capacité : 123 enfants dont 42 de moins de 6 ans (avis PMI)</a:t>
            </a:r>
          </a:p>
          <a:p>
            <a:pPr lvl="1" algn="just">
              <a:buFont typeface="Wingdings" panose="05000000000000000000" pitchFamily="2" charset="2"/>
              <a:buChar char="q"/>
            </a:pPr>
            <a:endParaRPr lang="fr-FR" sz="2400" dirty="0"/>
          </a:p>
          <a:p>
            <a:pPr lvl="1" algn="just">
              <a:buFont typeface="Wingdings" panose="05000000000000000000" pitchFamily="2" charset="2"/>
              <a:buChar char="q"/>
            </a:pPr>
            <a:r>
              <a:rPr lang="fr-FR" sz="2400" dirty="0"/>
              <a:t>1 bâtiment 3-5 ans composé :</a:t>
            </a:r>
          </a:p>
          <a:p>
            <a:pPr lvl="1" algn="just">
              <a:buFontTx/>
              <a:buChar char="-"/>
            </a:pPr>
            <a:r>
              <a:rPr lang="fr-FR" sz="2400" dirty="0"/>
              <a:t>d’une salle d’activité </a:t>
            </a:r>
          </a:p>
          <a:p>
            <a:pPr lvl="1" algn="just">
              <a:buFontTx/>
              <a:buChar char="-"/>
            </a:pPr>
            <a:r>
              <a:rPr lang="fr-FR" sz="2400" dirty="0"/>
              <a:t>de sanitaires adaptés</a:t>
            </a:r>
          </a:p>
          <a:p>
            <a:pPr lvl="1" algn="just">
              <a:buFontTx/>
              <a:buChar char="-"/>
            </a:pPr>
            <a:r>
              <a:rPr lang="fr-FR" sz="2400" dirty="0"/>
              <a:t>d’une cuisine équipée</a:t>
            </a:r>
          </a:p>
          <a:p>
            <a:pPr lvl="1" algn="just">
              <a:buFontTx/>
              <a:buChar char="-"/>
            </a:pPr>
            <a:r>
              <a:rPr lang="fr-FR" sz="2400" dirty="0"/>
              <a:t>du bureau de la direction</a:t>
            </a:r>
          </a:p>
          <a:p>
            <a:pPr lvl="1" algn="just">
              <a:buFontTx/>
              <a:buChar char="-"/>
            </a:pPr>
            <a:r>
              <a:rPr lang="fr-FR" sz="2400" dirty="0"/>
              <a:t>de l’infirmerie / bureau et repos des animateurs</a:t>
            </a:r>
          </a:p>
          <a:p>
            <a:pPr marL="201168" lvl="1" indent="0" algn="just">
              <a:buNone/>
            </a:pPr>
            <a:endParaRPr lang="fr-FR" sz="2200" dirty="0"/>
          </a:p>
          <a:p>
            <a:pPr lvl="1" algn="just">
              <a:buFont typeface="Wingdings" panose="05000000000000000000" pitchFamily="2" charset="2"/>
              <a:buChar char="q"/>
            </a:pPr>
            <a:r>
              <a:rPr lang="fr-FR" sz="2400" dirty="0"/>
              <a:t>1 bâtiment 6-11 ans nommé salle motricité composé :</a:t>
            </a:r>
          </a:p>
          <a:p>
            <a:pPr lvl="1" algn="just">
              <a:buFontTx/>
              <a:buChar char="-"/>
            </a:pPr>
            <a:r>
              <a:rPr lang="fr-FR" sz="2400" dirty="0"/>
              <a:t>d’une salle d’activités 6-8 ans (30 m²)</a:t>
            </a:r>
          </a:p>
          <a:p>
            <a:pPr lvl="1" algn="just">
              <a:buFontTx/>
              <a:buChar char="-"/>
            </a:pPr>
            <a:r>
              <a:rPr lang="fr-FR" sz="2400" dirty="0"/>
              <a:t>d’une salle d’activités 9-11 ans (30 m²)</a:t>
            </a:r>
          </a:p>
          <a:p>
            <a:pPr lvl="1" algn="just">
              <a:buFontTx/>
              <a:buChar char="-"/>
            </a:pPr>
            <a:r>
              <a:rPr lang="fr-FR" sz="2400" dirty="0"/>
              <a:t>d’une salle de musique (30 m²)</a:t>
            </a:r>
          </a:p>
          <a:p>
            <a:pPr lvl="1" algn="just">
              <a:buFontTx/>
              <a:buChar char="-"/>
            </a:pPr>
            <a:r>
              <a:rPr lang="fr-FR" sz="2400" dirty="0"/>
              <a:t>d’une salle motricité (274 m²) avec local du matériel sportif partagé avec l’école</a:t>
            </a:r>
          </a:p>
          <a:p>
            <a:pPr lvl="1" algn="just">
              <a:buFontTx/>
              <a:buChar char="-"/>
            </a:pPr>
            <a:r>
              <a:rPr lang="fr-FR" sz="2400" dirty="0"/>
              <a:t>Deux blocs sanitaires composés de 4 </a:t>
            </a:r>
            <a:r>
              <a:rPr lang="fr-FR" sz="2400" dirty="0" err="1"/>
              <a:t>wc</a:t>
            </a:r>
            <a:r>
              <a:rPr lang="fr-FR" sz="2400" dirty="0"/>
              <a:t> chacun (garçons – filles)</a:t>
            </a:r>
          </a:p>
          <a:p>
            <a:pPr lvl="1" algn="just">
              <a:buFontTx/>
              <a:buChar char="-"/>
            </a:pPr>
            <a:r>
              <a:rPr lang="fr-FR" sz="2400" dirty="0"/>
              <a:t>Deux vestiaires</a:t>
            </a:r>
          </a:p>
          <a:p>
            <a:pPr lvl="1" algn="just">
              <a:buFontTx/>
              <a:buChar char="-"/>
            </a:pPr>
            <a:endParaRPr lang="fr-FR" sz="2400" dirty="0"/>
          </a:p>
          <a:p>
            <a:pPr lvl="1" algn="just">
              <a:buFontTx/>
              <a:buChar char="-"/>
            </a:pPr>
            <a:endParaRPr lang="fr-FR" sz="2400" dirty="0"/>
          </a:p>
          <a:p>
            <a:pPr lvl="1" algn="just">
              <a:buFontTx/>
              <a:buChar char="-"/>
            </a:pPr>
            <a:endParaRPr lang="fr-FR" sz="2400" dirty="0"/>
          </a:p>
          <a:p>
            <a:pPr lvl="1" algn="just">
              <a:buFontTx/>
              <a:buChar char="-"/>
            </a:pPr>
            <a:endParaRPr lang="fr-FR" sz="2400" dirty="0"/>
          </a:p>
          <a:p>
            <a:pPr lvl="1" algn="just">
              <a:buFontTx/>
              <a:buChar char="-"/>
            </a:pPr>
            <a:endParaRPr lang="fr-FR" sz="2400" dirty="0"/>
          </a:p>
          <a:p>
            <a:pPr marL="201168" lvl="1" indent="0" algn="just">
              <a:buNone/>
            </a:pPr>
            <a:endParaRPr lang="fr-FR" sz="2400" dirty="0"/>
          </a:p>
          <a:p>
            <a:pPr lvl="1" algn="just">
              <a:buFont typeface="Wingdings" panose="05000000000000000000" pitchFamily="2" charset="2"/>
              <a:buChar char="q"/>
            </a:pPr>
            <a:endParaRPr lang="fr-FR" sz="2400" dirty="0"/>
          </a:p>
          <a:p>
            <a:pPr lvl="1" algn="just">
              <a:buFont typeface="Wingdings" panose="05000000000000000000" pitchFamily="2" charset="2"/>
              <a:buChar char="q"/>
            </a:pPr>
            <a:endParaRPr lang="fr-FR" sz="2400" dirty="0"/>
          </a:p>
          <a:p>
            <a:pPr marL="384048" lvl="2" indent="0" algn="just">
              <a:buNone/>
            </a:pPr>
            <a:endParaRPr lang="fr-FR" sz="2000" dirty="0"/>
          </a:p>
          <a:p>
            <a:pPr marL="201168" lvl="1" indent="0" algn="just">
              <a:buNone/>
            </a:pPr>
            <a:endParaRPr lang="fr-FR" sz="2200" dirty="0"/>
          </a:p>
          <a:p>
            <a:pPr lvl="1" algn="just">
              <a:buFontTx/>
              <a:buChar char="-"/>
            </a:pPr>
            <a:endParaRPr lang="fr-FR" sz="2200" dirty="0"/>
          </a:p>
          <a:p>
            <a:pPr lvl="1" algn="just">
              <a:buFontTx/>
              <a:buChar char="-"/>
            </a:pPr>
            <a:endParaRPr lang="fr-FR" sz="2200" dirty="0"/>
          </a:p>
          <a:p>
            <a:pPr lvl="1" algn="just">
              <a:buFontTx/>
              <a:buChar char="-"/>
            </a:pPr>
            <a:endParaRPr lang="fr-FR" sz="2200" dirty="0"/>
          </a:p>
          <a:p>
            <a:pPr marL="0" indent="0" algn="just" rtl="0">
              <a:buNone/>
            </a:pPr>
            <a:endParaRPr lang="fr-FR" sz="2400" dirty="0"/>
          </a:p>
          <a:p>
            <a:pPr rtl="0">
              <a:buFontTx/>
              <a:buChar char="-"/>
            </a:pPr>
            <a:endParaRPr lang="fr-FR" dirty="0"/>
          </a:p>
        </p:txBody>
      </p:sp>
      <p:pic>
        <p:nvPicPr>
          <p:cNvPr id="6" name="Image 5">
            <a:extLst>
              <a:ext uri="{FF2B5EF4-FFF2-40B4-BE49-F238E27FC236}">
                <a16:creationId xmlns:a16="http://schemas.microsoft.com/office/drawing/2014/main" id="{E79FAAA5-435D-47E0-A5A9-18D228E2F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65" y="704675"/>
            <a:ext cx="3617800" cy="1845709"/>
          </a:xfrm>
          <a:prstGeom prst="rect">
            <a:avLst/>
          </a:prstGeom>
        </p:spPr>
      </p:pic>
      <p:sp>
        <p:nvSpPr>
          <p:cNvPr id="5" name="Espace réservé du contenu 1">
            <a:extLst>
              <a:ext uri="{FF2B5EF4-FFF2-40B4-BE49-F238E27FC236}">
                <a16:creationId xmlns:a16="http://schemas.microsoft.com/office/drawing/2014/main" id="{5FCAF539-B322-4E61-903D-0A816497617A}"/>
              </a:ext>
            </a:extLst>
          </p:cNvPr>
          <p:cNvSpPr txBox="1">
            <a:spLocks/>
          </p:cNvSpPr>
          <p:nvPr/>
        </p:nvSpPr>
        <p:spPr>
          <a:xfrm>
            <a:off x="6161714" y="2802054"/>
            <a:ext cx="5420686" cy="18457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just">
              <a:buNone/>
            </a:pPr>
            <a:endParaRPr lang="fr-FR" sz="2400" dirty="0"/>
          </a:p>
          <a:p>
            <a:pPr lvl="1" algn="just">
              <a:buFont typeface="Wingdings" panose="05000000000000000000" pitchFamily="2" charset="2"/>
              <a:buChar char="q"/>
            </a:pPr>
            <a:r>
              <a:rPr lang="fr-FR" sz="1300" dirty="0"/>
              <a:t>1 bâtiment nommé « école maternelle » et restaurant scolaire composé :</a:t>
            </a:r>
          </a:p>
          <a:p>
            <a:pPr lvl="1" algn="just">
              <a:buFontTx/>
              <a:buChar char="-"/>
            </a:pPr>
            <a:r>
              <a:rPr lang="fr-FR" sz="1300" dirty="0"/>
              <a:t>d’une salle de sieste climatisée (16 lits)</a:t>
            </a:r>
          </a:p>
          <a:p>
            <a:pPr lvl="1" algn="just">
              <a:buFontTx/>
              <a:buChar char="-"/>
            </a:pPr>
            <a:r>
              <a:rPr lang="fr-FR" sz="1300" dirty="0"/>
              <a:t>de sanitaires adaptés aux 3-5 ans</a:t>
            </a:r>
          </a:p>
          <a:p>
            <a:pPr lvl="1" algn="just">
              <a:buFontTx/>
              <a:buChar char="-"/>
            </a:pPr>
            <a:r>
              <a:rPr lang="fr-FR" sz="1300" dirty="0"/>
              <a:t>de la salle de restauration (140 places) plus office toute équipée</a:t>
            </a:r>
          </a:p>
          <a:p>
            <a:pPr lvl="1" algn="just">
              <a:buFontTx/>
              <a:buChar char="-"/>
            </a:pPr>
            <a:endParaRPr lang="fr-FR" sz="2400" dirty="0"/>
          </a:p>
          <a:p>
            <a:pPr lvl="1" algn="just">
              <a:buFontTx/>
              <a:buChar char="-"/>
            </a:pPr>
            <a:endParaRPr lang="fr-FR" sz="2400" dirty="0"/>
          </a:p>
          <a:p>
            <a:pPr lvl="1" algn="just">
              <a:buFontTx/>
              <a:buChar char="-"/>
            </a:pPr>
            <a:endParaRPr lang="fr-FR" sz="2400" dirty="0"/>
          </a:p>
          <a:p>
            <a:pPr lvl="1" algn="just">
              <a:buFontTx/>
              <a:buChar char="-"/>
            </a:pPr>
            <a:endParaRPr lang="fr-FR" sz="2400" dirty="0"/>
          </a:p>
          <a:p>
            <a:pPr lvl="1" algn="just">
              <a:buFontTx/>
              <a:buChar char="-"/>
            </a:pPr>
            <a:endParaRPr lang="fr-FR" sz="2400" dirty="0"/>
          </a:p>
          <a:p>
            <a:pPr marL="201168" lvl="1" indent="0" algn="just">
              <a:buFont typeface="Calibri" pitchFamily="34" charset="0"/>
              <a:buNone/>
            </a:pPr>
            <a:endParaRPr lang="fr-FR" sz="2400" dirty="0"/>
          </a:p>
          <a:p>
            <a:pPr lvl="1" algn="just">
              <a:buFont typeface="Wingdings" panose="05000000000000000000" pitchFamily="2" charset="2"/>
              <a:buChar char="q"/>
            </a:pPr>
            <a:endParaRPr lang="fr-FR" sz="2400" dirty="0"/>
          </a:p>
          <a:p>
            <a:pPr lvl="1" algn="just">
              <a:buFont typeface="Wingdings" panose="05000000000000000000" pitchFamily="2" charset="2"/>
              <a:buChar char="q"/>
            </a:pPr>
            <a:endParaRPr lang="fr-FR" sz="2400" dirty="0"/>
          </a:p>
          <a:p>
            <a:pPr marL="384048" lvl="2" indent="0" algn="just">
              <a:buFont typeface="Calibri" pitchFamily="34" charset="0"/>
              <a:buNone/>
            </a:pPr>
            <a:endParaRPr lang="fr-FR" sz="2000" dirty="0"/>
          </a:p>
          <a:p>
            <a:pPr marL="201168" lvl="1" indent="0" algn="just">
              <a:buFont typeface="Calibri" pitchFamily="34" charset="0"/>
              <a:buNone/>
            </a:pPr>
            <a:endParaRPr lang="fr-FR" sz="2200" dirty="0"/>
          </a:p>
          <a:p>
            <a:pPr lvl="1" algn="just">
              <a:buFontTx/>
              <a:buChar char="-"/>
            </a:pPr>
            <a:endParaRPr lang="fr-FR" sz="2200" dirty="0"/>
          </a:p>
          <a:p>
            <a:pPr lvl="1" algn="just">
              <a:buFontTx/>
              <a:buChar char="-"/>
            </a:pPr>
            <a:endParaRPr lang="fr-FR" sz="2200" dirty="0"/>
          </a:p>
          <a:p>
            <a:pPr lvl="1" algn="just">
              <a:buFontTx/>
              <a:buChar char="-"/>
            </a:pPr>
            <a:endParaRPr lang="fr-FR" sz="2200" dirty="0"/>
          </a:p>
          <a:p>
            <a:pPr marL="0" indent="0" algn="just">
              <a:buFont typeface="Calibri" panose="020F0502020204030204" pitchFamily="34" charset="0"/>
              <a:buNone/>
            </a:pPr>
            <a:endParaRPr lang="fr-FR" sz="2400" dirty="0"/>
          </a:p>
          <a:p>
            <a:pPr>
              <a:buFontTx/>
              <a:buChar char="-"/>
            </a:pPr>
            <a:endParaRPr lang="fr-FR" dirty="0"/>
          </a:p>
        </p:txBody>
      </p:sp>
    </p:spTree>
    <p:extLst>
      <p:ext uri="{BB962C8B-B14F-4D97-AF65-F5344CB8AC3E}">
        <p14:creationId xmlns:p14="http://schemas.microsoft.com/office/powerpoint/2010/main" val="39196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Fonctionnement du centre</a:t>
            </a:r>
          </a:p>
        </p:txBody>
      </p:sp>
      <p:sp>
        <p:nvSpPr>
          <p:cNvPr id="2" name="Espace réservé du contenu 1"/>
          <p:cNvSpPr>
            <a:spLocks noGrp="1"/>
          </p:cNvSpPr>
          <p:nvPr>
            <p:ph idx="1"/>
          </p:nvPr>
        </p:nvSpPr>
        <p:spPr>
          <a:xfrm>
            <a:off x="548081" y="1897189"/>
            <a:ext cx="10972800" cy="2082847"/>
          </a:xfrm>
        </p:spPr>
        <p:txBody>
          <a:bodyPr rtlCol="0">
            <a:normAutofit fontScale="25000" lnSpcReduction="20000"/>
          </a:bodyPr>
          <a:lstStyle/>
          <a:p>
            <a:pPr marL="0" indent="0">
              <a:buNone/>
            </a:pPr>
            <a:r>
              <a:rPr lang="fr-FR" sz="5600" b="1" dirty="0"/>
              <a:t>Accueil des familles et des enfants (pointages) </a:t>
            </a:r>
            <a:r>
              <a:rPr lang="fr-FR" sz="5600" dirty="0"/>
              <a:t>:</a:t>
            </a:r>
          </a:p>
          <a:p>
            <a:pPr marL="0" indent="0" algn="just">
              <a:buNone/>
            </a:pPr>
            <a:r>
              <a:rPr lang="fr-FR" sz="5600" dirty="0"/>
              <a:t>Les familles sont accueillies à partir de 7h ou 7h30 (selon les périodes scolaires ou extrascolaires) pour l’arrivée des enfants puis à partir de 16h30 pour le départ de l’enfant. L’accueil des familles est primordial puisque c’est le seul moment de contact avec l’entourage de l’enfant et généralement le moment où circule le plus d’informations à son propos, que les informations viennent de sa famille ou de l’animateur. </a:t>
            </a:r>
          </a:p>
          <a:p>
            <a:pPr marL="0" indent="0" algn="just">
              <a:buNone/>
            </a:pPr>
            <a:r>
              <a:rPr lang="fr-FR" sz="5600" dirty="0"/>
              <a:t>C’est un échange nécessaire et riche d’apprentissage. Il ne faut surtout pas le négliger, ni le systématiser.</a:t>
            </a:r>
            <a:endParaRPr lang="fr-FR" sz="4800" dirty="0"/>
          </a:p>
          <a:p>
            <a:pPr marL="0" indent="0" algn="just">
              <a:spcBef>
                <a:spcPts val="0"/>
              </a:spcBef>
              <a:spcAft>
                <a:spcPts val="0"/>
              </a:spcAft>
              <a:buNone/>
            </a:pPr>
            <a:r>
              <a:rPr lang="fr-FR" sz="5600" dirty="0"/>
              <a:t>Afin de respecter le </a:t>
            </a:r>
            <a:r>
              <a:rPr lang="fr-FR" sz="5600" dirty="0" smtClean="0"/>
              <a:t>plan VIGIPIRATE, </a:t>
            </a:r>
            <a:r>
              <a:rPr lang="fr-FR" sz="5600" dirty="0"/>
              <a:t>les familles et enfants sont accueillis par un animateur chargé de l’accueil au portillon </a:t>
            </a:r>
            <a:r>
              <a:rPr lang="fr-FR" sz="5600" dirty="0" smtClean="0"/>
              <a:t>vert,</a:t>
            </a:r>
          </a:p>
          <a:p>
            <a:pPr marL="0" indent="0" algn="just">
              <a:spcBef>
                <a:spcPts val="0"/>
              </a:spcBef>
              <a:spcAft>
                <a:spcPts val="0"/>
              </a:spcAft>
              <a:buNone/>
            </a:pPr>
            <a:endParaRPr lang="fr-FR" sz="5600" dirty="0"/>
          </a:p>
          <a:p>
            <a:pPr marL="0" indent="0" algn="just">
              <a:spcBef>
                <a:spcPts val="0"/>
              </a:spcBef>
              <a:spcAft>
                <a:spcPts val="0"/>
              </a:spcAft>
              <a:buNone/>
            </a:pPr>
            <a:r>
              <a:rPr lang="fr-FR" sz="5600" dirty="0"/>
              <a:t>L’accueillir signifie entrer en contact avec, prendre des nouvelles de l’enfant et savoir si des informations particulières sont à retenir et si elles doivent être transmises. </a:t>
            </a:r>
          </a:p>
          <a:p>
            <a:pPr marL="0" indent="0" algn="just">
              <a:spcBef>
                <a:spcPts val="0"/>
              </a:spcBef>
              <a:spcAft>
                <a:spcPts val="0"/>
              </a:spcAft>
              <a:buNone/>
            </a:pPr>
            <a:r>
              <a:rPr lang="fr-FR" sz="5600" dirty="0"/>
              <a:t>Un cahier de messages est à la disposition des animateurs afin de faire circuler des informations à toute l’équipe ou à quelqu’un n’étant pas encore présent.</a:t>
            </a:r>
          </a:p>
          <a:p>
            <a:pPr marL="0" indent="0" algn="just">
              <a:spcBef>
                <a:spcPts val="0"/>
              </a:spcBef>
              <a:spcAft>
                <a:spcPts val="0"/>
              </a:spcAft>
              <a:buNone/>
            </a:pPr>
            <a:endParaRPr lang="fr-FR" sz="5600" dirty="0"/>
          </a:p>
          <a:p>
            <a:pPr marL="0" indent="0" algn="just">
              <a:spcBef>
                <a:spcPts val="0"/>
              </a:spcBef>
              <a:spcAft>
                <a:spcPts val="0"/>
              </a:spcAft>
              <a:buNone/>
            </a:pPr>
            <a:r>
              <a:rPr lang="fr-FR" sz="5600" dirty="0"/>
              <a:t>Une fois la famille accueillie et partie, l’animateur doit proposer à l’enfant de se mettre en activité ou d’intégrer un espace de jeu mis en place pour le temps d’accueil. </a:t>
            </a:r>
          </a:p>
          <a:p>
            <a:pPr marL="0" indent="0" algn="just">
              <a:spcBef>
                <a:spcPts val="0"/>
              </a:spcBef>
              <a:spcAft>
                <a:spcPts val="0"/>
              </a:spcAft>
              <a:buNone/>
            </a:pPr>
            <a:endParaRPr lang="fr-FR" sz="5600" dirty="0"/>
          </a:p>
          <a:p>
            <a:pPr marL="0" indent="0" algn="just">
              <a:spcBef>
                <a:spcPts val="0"/>
              </a:spcBef>
              <a:spcAft>
                <a:spcPts val="0"/>
              </a:spcAft>
              <a:buNone/>
            </a:pPr>
            <a:r>
              <a:rPr lang="fr-FR" sz="5600" dirty="0"/>
              <a:t>À l’inverse, lorsque la famille vient récupérer son enfant, l’animateur doit, si nécessaire, lui faire un retour sur le moment ou sur la journée qu’il a passé avec l’enfant au portail du centre de loisirs, lieu d’accueil pour les familles le soir. </a:t>
            </a:r>
          </a:p>
          <a:p>
            <a:pPr marL="0" indent="0" algn="just">
              <a:spcBef>
                <a:spcPts val="0"/>
              </a:spcBef>
              <a:spcAft>
                <a:spcPts val="0"/>
              </a:spcAft>
              <a:buNone/>
            </a:pPr>
            <a:r>
              <a:rPr lang="fr-FR" sz="5600" dirty="0"/>
              <a:t>Il s’agit de faire un point sur la journée de l’enfant pour que la famille soit au courant de ce qui a pu se passer mais aussi sur les éventuels problèmes qui ont pu se poser.  </a:t>
            </a:r>
          </a:p>
          <a:p>
            <a:pPr marL="0" indent="0">
              <a:spcBef>
                <a:spcPts val="0"/>
              </a:spcBef>
              <a:spcAft>
                <a:spcPts val="0"/>
              </a:spcAft>
              <a:buNone/>
            </a:pPr>
            <a:endParaRPr lang="fr-FR" sz="56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rtl="0">
              <a:buNone/>
            </a:pPr>
            <a:endParaRPr lang="fr-FR" dirty="0"/>
          </a:p>
        </p:txBody>
      </p:sp>
      <p:pic>
        <p:nvPicPr>
          <p:cNvPr id="5" name="Image 4">
            <a:extLst>
              <a:ext uri="{FF2B5EF4-FFF2-40B4-BE49-F238E27FC236}">
                <a16:creationId xmlns:a16="http://schemas.microsoft.com/office/drawing/2014/main" id="{76A3EE76-B87F-43D8-AC68-E77DB75F6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498" y="419095"/>
            <a:ext cx="1708383" cy="1138922"/>
          </a:xfrm>
          <a:prstGeom prst="rect">
            <a:avLst/>
          </a:prstGeom>
        </p:spPr>
      </p:pic>
    </p:spTree>
    <p:extLst>
      <p:ext uri="{BB962C8B-B14F-4D97-AF65-F5344CB8AC3E}">
        <p14:creationId xmlns:p14="http://schemas.microsoft.com/office/powerpoint/2010/main" val="13311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Fonctionnement du centre</a:t>
            </a:r>
          </a:p>
        </p:txBody>
      </p:sp>
      <p:sp>
        <p:nvSpPr>
          <p:cNvPr id="2" name="Espace réservé du contenu 1"/>
          <p:cNvSpPr>
            <a:spLocks noGrp="1"/>
          </p:cNvSpPr>
          <p:nvPr>
            <p:ph idx="1"/>
          </p:nvPr>
        </p:nvSpPr>
        <p:spPr>
          <a:xfrm>
            <a:off x="548081" y="1836020"/>
            <a:ext cx="10972800" cy="1525286"/>
          </a:xfrm>
        </p:spPr>
        <p:txBody>
          <a:bodyPr rtlCol="0">
            <a:normAutofit fontScale="62500" lnSpcReduction="20000"/>
          </a:bodyPr>
          <a:lstStyle/>
          <a:p>
            <a:pPr marL="0" indent="0">
              <a:buNone/>
            </a:pPr>
            <a:r>
              <a:rPr lang="fr-FR" sz="1800" b="1" dirty="0"/>
              <a:t>Tablette de pointage (logiciel </a:t>
            </a:r>
            <a:r>
              <a:rPr lang="fr-FR" sz="1800" b="1" dirty="0" err="1"/>
              <a:t>INoé</a:t>
            </a:r>
            <a:r>
              <a:rPr lang="fr-FR" sz="1800" b="1" dirty="0"/>
              <a:t>) </a:t>
            </a:r>
            <a:r>
              <a:rPr lang="fr-FR" sz="1800" dirty="0"/>
              <a:t>:</a:t>
            </a:r>
          </a:p>
          <a:p>
            <a:pPr marL="0" indent="0">
              <a:buNone/>
            </a:pPr>
            <a:endParaRPr lang="fr-FR" sz="1800" dirty="0"/>
          </a:p>
          <a:p>
            <a:pPr marL="0" indent="0" algn="just">
              <a:spcBef>
                <a:spcPts val="0"/>
              </a:spcBef>
              <a:spcAft>
                <a:spcPts val="0"/>
              </a:spcAft>
              <a:buNone/>
            </a:pPr>
            <a:r>
              <a:rPr lang="en-US" sz="1800" dirty="0"/>
              <a:t>Au </a:t>
            </a:r>
            <a:r>
              <a:rPr lang="en-US" sz="1800" dirty="0" err="1"/>
              <a:t>niveau</a:t>
            </a:r>
            <a:r>
              <a:rPr lang="en-US" sz="1800" dirty="0"/>
              <a:t> </a:t>
            </a:r>
            <a:r>
              <a:rPr lang="en-US" sz="1800" dirty="0" err="1"/>
              <a:t>administratif</a:t>
            </a:r>
            <a:r>
              <a:rPr lang="en-US" sz="1800" dirty="0"/>
              <a:t>, </a:t>
            </a:r>
            <a:r>
              <a:rPr lang="en-US" sz="1800" dirty="0" err="1"/>
              <a:t>l’animateur</a:t>
            </a:r>
            <a:r>
              <a:rPr lang="en-US" sz="1800" dirty="0"/>
              <a:t> qui </a:t>
            </a:r>
            <a:r>
              <a:rPr lang="en-US" sz="1800" dirty="0" err="1"/>
              <a:t>accueille</a:t>
            </a:r>
            <a:r>
              <a:rPr lang="en-US" sz="1800" dirty="0"/>
              <a:t> un enfant </a:t>
            </a:r>
            <a:r>
              <a:rPr lang="en-US" sz="1800" dirty="0" err="1"/>
              <a:t>doit</a:t>
            </a:r>
            <a:r>
              <a:rPr lang="en-US" sz="1800" dirty="0"/>
              <a:t> </a:t>
            </a:r>
            <a:r>
              <a:rPr lang="en-US" sz="1800" dirty="0" err="1"/>
              <a:t>inscrire</a:t>
            </a:r>
            <a:r>
              <a:rPr lang="en-US" sz="1800" dirty="0"/>
              <a:t> </a:t>
            </a:r>
            <a:r>
              <a:rPr lang="en-US" sz="1800" dirty="0" err="1"/>
              <a:t>celui</a:t>
            </a:r>
            <a:r>
              <a:rPr lang="en-US" sz="1800" dirty="0"/>
              <a:t>-ci sur la </a:t>
            </a:r>
            <a:r>
              <a:rPr lang="en-US" sz="1800" dirty="0" err="1"/>
              <a:t>tablette</a:t>
            </a:r>
            <a:r>
              <a:rPr lang="en-US" sz="1800" dirty="0"/>
              <a:t> </a:t>
            </a:r>
            <a:r>
              <a:rPr lang="en-US" sz="1800" dirty="0" err="1"/>
              <a:t>prévue</a:t>
            </a:r>
            <a:r>
              <a:rPr lang="en-US" sz="1800" dirty="0"/>
              <a:t> à </a:t>
            </a:r>
            <a:r>
              <a:rPr lang="en-US" sz="1800" dirty="0" err="1"/>
              <a:t>cet</a:t>
            </a:r>
            <a:r>
              <a:rPr lang="en-US" sz="1800" dirty="0"/>
              <a:t> </a:t>
            </a:r>
            <a:r>
              <a:rPr lang="en-US" sz="1800" dirty="0" err="1"/>
              <a:t>effet</a:t>
            </a:r>
            <a:r>
              <a:rPr lang="en-US" sz="1800" dirty="0"/>
              <a:t>. Il </a:t>
            </a:r>
            <a:r>
              <a:rPr lang="en-US" sz="1800" dirty="0" err="1"/>
              <a:t>doit</a:t>
            </a:r>
            <a:r>
              <a:rPr lang="en-US" sz="1800" dirty="0"/>
              <a:t> </a:t>
            </a:r>
            <a:r>
              <a:rPr lang="en-US" sz="1800" dirty="0" err="1"/>
              <a:t>déverrouiller</a:t>
            </a:r>
            <a:r>
              <a:rPr lang="en-US" sz="1800" dirty="0"/>
              <a:t> </a:t>
            </a:r>
            <a:r>
              <a:rPr lang="en-US" sz="1800" dirty="0" err="1"/>
              <a:t>celle</a:t>
            </a:r>
            <a:r>
              <a:rPr lang="en-US" sz="1800" dirty="0"/>
              <a:t>-ci, qui </a:t>
            </a:r>
            <a:r>
              <a:rPr lang="en-US" sz="1800" dirty="0" err="1"/>
              <a:t>doit</a:t>
            </a:r>
            <a:r>
              <a:rPr lang="en-US" sz="1800" dirty="0"/>
              <a:t> </a:t>
            </a:r>
            <a:r>
              <a:rPr lang="en-US" sz="1800" dirty="0" err="1"/>
              <a:t>être</a:t>
            </a:r>
            <a:r>
              <a:rPr lang="en-US" sz="1800" dirty="0"/>
              <a:t> </a:t>
            </a:r>
            <a:r>
              <a:rPr lang="en-US" sz="1800" dirty="0" err="1"/>
              <a:t>ouverte</a:t>
            </a:r>
            <a:r>
              <a:rPr lang="en-US" sz="1800" dirty="0"/>
              <a:t> sur </a:t>
            </a:r>
            <a:r>
              <a:rPr lang="en-US" sz="1800" dirty="0" err="1"/>
              <a:t>l’application</a:t>
            </a:r>
            <a:r>
              <a:rPr lang="en-US" sz="1800" dirty="0"/>
              <a:t> MOBI AN avec la </a:t>
            </a:r>
            <a:r>
              <a:rPr lang="en-US" sz="1800" dirty="0" err="1"/>
              <a:t>liste</a:t>
            </a:r>
            <a:r>
              <a:rPr lang="en-US" sz="1800" dirty="0"/>
              <a:t> des </a:t>
            </a:r>
            <a:r>
              <a:rPr lang="en-US" sz="1800" dirty="0" err="1"/>
              <a:t>enfants</a:t>
            </a:r>
            <a:r>
              <a:rPr lang="en-US" sz="1800" dirty="0"/>
              <a:t> </a:t>
            </a:r>
            <a:r>
              <a:rPr lang="en-US" sz="1800" dirty="0" err="1"/>
              <a:t>affichée</a:t>
            </a:r>
            <a:r>
              <a:rPr lang="en-US" sz="1800" dirty="0"/>
              <a:t>.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Il </a:t>
            </a:r>
            <a:r>
              <a:rPr lang="en-US" sz="1800" dirty="0" err="1"/>
              <a:t>recherche</a:t>
            </a:r>
            <a:r>
              <a:rPr lang="en-US" sz="1800" dirty="0"/>
              <a:t> </a:t>
            </a:r>
            <a:r>
              <a:rPr lang="en-US" sz="1800" dirty="0" err="1"/>
              <a:t>ensuite</a:t>
            </a:r>
            <a:r>
              <a:rPr lang="en-US" sz="1800" dirty="0"/>
              <a:t> </a:t>
            </a:r>
            <a:r>
              <a:rPr lang="en-US" sz="1800" dirty="0" err="1"/>
              <a:t>l’enfant</a:t>
            </a:r>
            <a:r>
              <a:rPr lang="en-US" sz="1800" dirty="0"/>
              <a:t> par son nom de </a:t>
            </a:r>
            <a:r>
              <a:rPr lang="en-US" sz="1800" dirty="0" err="1"/>
              <a:t>famille</a:t>
            </a:r>
            <a:r>
              <a:rPr lang="en-US" sz="1800" dirty="0"/>
              <a:t> et clique sur </a:t>
            </a:r>
            <a:r>
              <a:rPr lang="en-US" sz="1800" dirty="0" err="1"/>
              <a:t>l’heure</a:t>
            </a:r>
            <a:r>
              <a:rPr lang="en-US" sz="1800" dirty="0"/>
              <a:t> </a:t>
            </a:r>
            <a:r>
              <a:rPr lang="en-US" sz="1800" dirty="0" err="1"/>
              <a:t>d’arrivée</a:t>
            </a:r>
            <a:r>
              <a:rPr lang="en-US" sz="1800" dirty="0"/>
              <a:t> </a:t>
            </a:r>
            <a:r>
              <a:rPr lang="en-US" sz="1800" dirty="0" err="1"/>
              <a:t>symbolisée</a:t>
            </a:r>
            <a:r>
              <a:rPr lang="en-US" sz="1800" dirty="0"/>
              <a:t> par un </a:t>
            </a:r>
            <a:r>
              <a:rPr lang="en-US" sz="1800" dirty="0" err="1"/>
              <a:t>rond</a:t>
            </a:r>
            <a:r>
              <a:rPr lang="en-US" sz="1800" dirty="0"/>
              <a:t> vert. </a:t>
            </a:r>
            <a:r>
              <a:rPr lang="en-US" sz="1800" dirty="0" err="1"/>
              <a:t>Celui</a:t>
            </a:r>
            <a:r>
              <a:rPr lang="en-US" sz="1800" dirty="0"/>
              <a:t>-ci se </a:t>
            </a:r>
            <a:r>
              <a:rPr lang="en-US" sz="1800" dirty="0" err="1"/>
              <a:t>colorie</a:t>
            </a:r>
            <a:r>
              <a:rPr lang="en-US" sz="1800" dirty="0"/>
              <a:t> </a:t>
            </a:r>
            <a:r>
              <a:rPr lang="en-US" sz="1800" dirty="0" err="1"/>
              <a:t>lorsque</a:t>
            </a:r>
            <a:r>
              <a:rPr lang="en-US" sz="1800" dirty="0"/>
              <a:t> </a:t>
            </a:r>
            <a:r>
              <a:rPr lang="en-US" sz="1800" dirty="0" err="1"/>
              <a:t>l’enfant</a:t>
            </a:r>
            <a:r>
              <a:rPr lang="en-US" sz="1800" dirty="0"/>
              <a:t> </a:t>
            </a:r>
            <a:r>
              <a:rPr lang="en-US" sz="1800" dirty="0" err="1"/>
              <a:t>est</a:t>
            </a:r>
            <a:r>
              <a:rPr lang="en-US" sz="1800" dirty="0"/>
              <a:t> </a:t>
            </a:r>
            <a:r>
              <a:rPr lang="en-US" sz="1800" dirty="0" err="1"/>
              <a:t>enregistré</a:t>
            </a:r>
            <a:r>
              <a:rPr lang="en-US" sz="1800" dirty="0"/>
              <a:t>. </a:t>
            </a:r>
          </a:p>
          <a:p>
            <a:pPr marL="0" indent="0" algn="just">
              <a:spcBef>
                <a:spcPts val="0"/>
              </a:spcBef>
              <a:spcAft>
                <a:spcPts val="0"/>
              </a:spcAft>
              <a:buNone/>
            </a:pPr>
            <a:r>
              <a:rPr lang="en-US" sz="1800" dirty="0"/>
              <a:t>À </a:t>
            </a:r>
            <a:r>
              <a:rPr lang="en-US" sz="1800" dirty="0" err="1"/>
              <a:t>l’inverse</a:t>
            </a:r>
            <a:r>
              <a:rPr lang="en-US" sz="1800" dirty="0"/>
              <a:t>, </a:t>
            </a:r>
            <a:r>
              <a:rPr lang="en-US" sz="1800" dirty="0" err="1"/>
              <a:t>lors</a:t>
            </a:r>
            <a:r>
              <a:rPr lang="en-US" sz="1800" dirty="0"/>
              <a:t> du </a:t>
            </a:r>
            <a:r>
              <a:rPr lang="en-US" sz="1800" dirty="0" err="1"/>
              <a:t>départ</a:t>
            </a:r>
            <a:r>
              <a:rPr lang="en-US" sz="1800" dirty="0"/>
              <a:t>, </a:t>
            </a:r>
            <a:r>
              <a:rPr lang="en-US" sz="1800" dirty="0" err="1"/>
              <a:t>il</a:t>
            </a:r>
            <a:r>
              <a:rPr lang="en-US" sz="1800" dirty="0"/>
              <a:t> </a:t>
            </a:r>
            <a:r>
              <a:rPr lang="en-US" sz="1800" dirty="0" err="1"/>
              <a:t>répète</a:t>
            </a:r>
            <a:r>
              <a:rPr lang="en-US" sz="1800" dirty="0"/>
              <a:t> la </a:t>
            </a:r>
            <a:r>
              <a:rPr lang="en-US" sz="1800" dirty="0" err="1"/>
              <a:t>même</a:t>
            </a:r>
            <a:r>
              <a:rPr lang="en-US" sz="1800" dirty="0"/>
              <a:t> </a:t>
            </a:r>
            <a:r>
              <a:rPr lang="en-US" sz="1800" dirty="0" err="1"/>
              <a:t>opération</a:t>
            </a:r>
            <a:r>
              <a:rPr lang="en-US" sz="1800" dirty="0"/>
              <a:t> </a:t>
            </a:r>
            <a:r>
              <a:rPr lang="en-US" sz="1800" dirty="0" err="1"/>
              <a:t>en</a:t>
            </a:r>
            <a:r>
              <a:rPr lang="en-US" sz="1800" dirty="0"/>
              <a:t> </a:t>
            </a:r>
            <a:r>
              <a:rPr lang="en-US" sz="1800" dirty="0" err="1"/>
              <a:t>cliquant</a:t>
            </a:r>
            <a:r>
              <a:rPr lang="en-US" sz="1800" dirty="0"/>
              <a:t> sur le dernier </a:t>
            </a:r>
            <a:r>
              <a:rPr lang="en-US" sz="1800" dirty="0" err="1"/>
              <a:t>rond</a:t>
            </a:r>
            <a:r>
              <a:rPr lang="en-US" sz="1800" dirty="0"/>
              <a:t> </a:t>
            </a:r>
            <a:r>
              <a:rPr lang="en-US" sz="1800" dirty="0" err="1"/>
              <a:t>vert</a:t>
            </a:r>
            <a:r>
              <a:rPr lang="en-US" sz="1800" dirty="0"/>
              <a:t> de la </a:t>
            </a:r>
            <a:r>
              <a:rPr lang="en-US" sz="1800" dirty="0" err="1"/>
              <a:t>ligne</a:t>
            </a:r>
            <a:r>
              <a:rPr lang="en-US" sz="1800" dirty="0"/>
              <a:t> et </a:t>
            </a:r>
            <a:r>
              <a:rPr lang="en-US" sz="1800" dirty="0" err="1"/>
              <a:t>cette</a:t>
            </a:r>
            <a:r>
              <a:rPr lang="en-US" sz="1800" dirty="0"/>
              <a:t> </a:t>
            </a:r>
            <a:r>
              <a:rPr lang="en-US" sz="1800" dirty="0" err="1"/>
              <a:t>fois</a:t>
            </a:r>
            <a:r>
              <a:rPr lang="en-US" sz="1800" dirty="0"/>
              <a:t>-ci </a:t>
            </a:r>
            <a:r>
              <a:rPr lang="fr-FR" sz="1800" dirty="0"/>
              <a:t>tous les points horaires de la journée sont colorés, signalant la présence de l’enfant à la journée.</a:t>
            </a:r>
          </a:p>
          <a:p>
            <a:pPr marL="0" indent="0" algn="just">
              <a:spcBef>
                <a:spcPts val="0"/>
              </a:spcBef>
              <a:spcAft>
                <a:spcPts val="0"/>
              </a:spcAft>
              <a:buNone/>
            </a:pPr>
            <a:endParaRPr lang="fr-FR" sz="1800" dirty="0"/>
          </a:p>
          <a:p>
            <a:pPr marL="0" indent="0">
              <a:buNone/>
            </a:pPr>
            <a:endParaRPr lang="fr-FR" sz="1800" dirty="0"/>
          </a:p>
          <a:p>
            <a:pPr marL="0" indent="0">
              <a:buNone/>
            </a:pPr>
            <a:endParaRPr lang="fr-FR" sz="2000" dirty="0"/>
          </a:p>
          <a:p>
            <a:pPr marL="0" indent="0">
              <a:buNone/>
            </a:pPr>
            <a:endParaRPr lang="fr-FR" sz="2000" dirty="0"/>
          </a:p>
          <a:p>
            <a:pPr marL="0" indent="0">
              <a:buNone/>
            </a:pPr>
            <a:endParaRPr lang="fr-FR" sz="2000" dirty="0"/>
          </a:p>
          <a:p>
            <a:pPr marL="0" indent="0" rtl="0">
              <a:buNone/>
            </a:pPr>
            <a:endParaRPr lang="fr-FR" dirty="0"/>
          </a:p>
        </p:txBody>
      </p:sp>
      <p:pic>
        <p:nvPicPr>
          <p:cNvPr id="11" name="Image 10">
            <a:extLst>
              <a:ext uri="{FF2B5EF4-FFF2-40B4-BE49-F238E27FC236}">
                <a16:creationId xmlns:a16="http://schemas.microsoft.com/office/drawing/2014/main" id="{1F9C224E-8CEC-4F84-B68F-D050F9DDB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4298" y="134357"/>
            <a:ext cx="1569761" cy="1535185"/>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789" y="3840479"/>
            <a:ext cx="8163180" cy="2735651"/>
          </a:xfrm>
          <a:prstGeom prst="rect">
            <a:avLst/>
          </a:prstGeom>
        </p:spPr>
      </p:pic>
    </p:spTree>
    <p:extLst>
      <p:ext uri="{BB962C8B-B14F-4D97-AF65-F5344CB8AC3E}">
        <p14:creationId xmlns:p14="http://schemas.microsoft.com/office/powerpoint/2010/main" val="26268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Fonctionnement du centre</a:t>
            </a:r>
          </a:p>
        </p:txBody>
      </p:sp>
      <p:sp>
        <p:nvSpPr>
          <p:cNvPr id="2" name="Espace réservé du contenu 1"/>
          <p:cNvSpPr>
            <a:spLocks noGrp="1"/>
          </p:cNvSpPr>
          <p:nvPr>
            <p:ph idx="1"/>
          </p:nvPr>
        </p:nvSpPr>
        <p:spPr>
          <a:xfrm>
            <a:off x="623582" y="1969036"/>
            <a:ext cx="10972800" cy="3836146"/>
          </a:xfrm>
        </p:spPr>
        <p:txBody>
          <a:bodyPr rtlCol="0">
            <a:normAutofit fontScale="92500" lnSpcReduction="10000"/>
          </a:bodyPr>
          <a:lstStyle/>
          <a:p>
            <a:pPr marL="0" indent="0">
              <a:buNone/>
            </a:pPr>
            <a:r>
              <a:rPr lang="fr-FR" sz="1600" b="1" dirty="0"/>
              <a:t>Le temps du repas </a:t>
            </a:r>
            <a:r>
              <a:rPr lang="fr-FR" sz="1600" dirty="0"/>
              <a:t>: </a:t>
            </a:r>
          </a:p>
          <a:p>
            <a:pPr marL="0" indent="0">
              <a:buNone/>
            </a:pPr>
            <a:r>
              <a:rPr lang="fr-FR" sz="1600" dirty="0"/>
              <a:t>Ce temps doit-être un temps convivial et agréable.</a:t>
            </a:r>
          </a:p>
          <a:p>
            <a:pPr marL="0" indent="0">
              <a:spcBef>
                <a:spcPts val="0"/>
              </a:spcBef>
              <a:spcAft>
                <a:spcPts val="0"/>
              </a:spcAft>
              <a:buNone/>
            </a:pPr>
            <a:endParaRPr lang="fr-FR" sz="1600" dirty="0"/>
          </a:p>
          <a:p>
            <a:pPr marL="0" indent="0" algn="just">
              <a:spcBef>
                <a:spcPts val="0"/>
              </a:spcBef>
              <a:spcAft>
                <a:spcPts val="0"/>
              </a:spcAft>
              <a:buNone/>
            </a:pPr>
            <a:r>
              <a:rPr lang="fr-FR" sz="1600" dirty="0"/>
              <a:t>Les repas sont livrés en liaison froide par le traiteur Gourmet Fiolant situé à Ebreuil. </a:t>
            </a:r>
          </a:p>
          <a:p>
            <a:pPr marL="0" indent="0" algn="just">
              <a:spcBef>
                <a:spcPts val="0"/>
              </a:spcBef>
              <a:spcAft>
                <a:spcPts val="0"/>
              </a:spcAft>
              <a:buNone/>
            </a:pPr>
            <a:r>
              <a:rPr lang="fr-FR" sz="1600" dirty="0"/>
              <a:t>Les menus sont téléchargeables sur le site internet de l’AEJ et affichés au centre de loisirs.</a:t>
            </a:r>
          </a:p>
          <a:p>
            <a:pPr marL="0" indent="0" algn="just">
              <a:spcBef>
                <a:spcPts val="0"/>
              </a:spcBef>
              <a:spcAft>
                <a:spcPts val="0"/>
              </a:spcAft>
              <a:buNone/>
            </a:pPr>
            <a:r>
              <a:rPr lang="fr-FR" sz="1600" dirty="0"/>
              <a:t>L’agent de restauration complète le livret spécifique à chaque réception de repas et à chaque prise de température.</a:t>
            </a:r>
          </a:p>
          <a:p>
            <a:pPr marL="0" indent="0" algn="just">
              <a:spcBef>
                <a:spcPts val="0"/>
              </a:spcBef>
              <a:spcAft>
                <a:spcPts val="0"/>
              </a:spcAft>
              <a:buNone/>
            </a:pPr>
            <a:endParaRPr lang="fr-FR" sz="1600" dirty="0"/>
          </a:p>
          <a:p>
            <a:pPr marL="0" indent="0" algn="just">
              <a:spcBef>
                <a:spcPts val="0"/>
              </a:spcBef>
              <a:spcAft>
                <a:spcPts val="0"/>
              </a:spcAft>
              <a:buNone/>
            </a:pPr>
            <a:r>
              <a:rPr lang="fr-FR" sz="1600" dirty="0"/>
              <a:t>Les enfants de moins de 6 ans et de plus de 6 ans s’installent progressivement à table :</a:t>
            </a:r>
          </a:p>
          <a:p>
            <a:pPr algn="just">
              <a:spcBef>
                <a:spcPts val="0"/>
              </a:spcBef>
              <a:spcAft>
                <a:spcPts val="0"/>
              </a:spcAft>
              <a:buFontTx/>
              <a:buChar char="-"/>
            </a:pPr>
            <a:r>
              <a:rPr lang="fr-FR" sz="1600" dirty="0"/>
              <a:t>Les PS - MS à partir de </a:t>
            </a:r>
            <a:r>
              <a:rPr lang="fr-FR" sz="1600" dirty="0" smtClean="0"/>
              <a:t>12h00</a:t>
            </a:r>
            <a:endParaRPr lang="fr-FR" sz="1600" dirty="0"/>
          </a:p>
          <a:p>
            <a:pPr algn="just">
              <a:spcBef>
                <a:spcPts val="0"/>
              </a:spcBef>
              <a:spcAft>
                <a:spcPts val="0"/>
              </a:spcAft>
              <a:buFontTx/>
              <a:buChar char="-"/>
            </a:pPr>
            <a:r>
              <a:rPr lang="fr-FR" sz="1600" dirty="0"/>
              <a:t>Les GS à partir </a:t>
            </a:r>
            <a:r>
              <a:rPr lang="fr-FR" sz="1600" dirty="0" smtClean="0"/>
              <a:t>de 12h00</a:t>
            </a:r>
            <a:endParaRPr lang="fr-FR" sz="1600" dirty="0"/>
          </a:p>
          <a:p>
            <a:pPr algn="just">
              <a:spcBef>
                <a:spcPts val="0"/>
              </a:spcBef>
              <a:spcAft>
                <a:spcPts val="0"/>
              </a:spcAft>
              <a:buFontTx/>
              <a:buChar char="-"/>
            </a:pPr>
            <a:r>
              <a:rPr lang="fr-FR" sz="1600" dirty="0"/>
              <a:t>Les CP- CE à partir de </a:t>
            </a:r>
            <a:r>
              <a:rPr lang="fr-FR" sz="1600" dirty="0" smtClean="0"/>
              <a:t>12H15</a:t>
            </a:r>
            <a:endParaRPr lang="fr-FR" sz="1600" dirty="0"/>
          </a:p>
          <a:p>
            <a:pPr algn="just">
              <a:spcBef>
                <a:spcPts val="0"/>
              </a:spcBef>
              <a:spcAft>
                <a:spcPts val="0"/>
              </a:spcAft>
              <a:buFontTx/>
              <a:buChar char="-"/>
            </a:pPr>
            <a:r>
              <a:rPr lang="fr-FR" sz="1600" dirty="0"/>
              <a:t>Les CE – CM à partir de </a:t>
            </a:r>
            <a:r>
              <a:rPr lang="fr-FR" sz="1600" dirty="0" smtClean="0"/>
              <a:t>12h15</a:t>
            </a:r>
          </a:p>
          <a:p>
            <a:pPr algn="just">
              <a:spcBef>
                <a:spcPts val="0"/>
              </a:spcBef>
              <a:spcAft>
                <a:spcPts val="0"/>
              </a:spcAft>
              <a:buFontTx/>
              <a:buChar char="-"/>
            </a:pPr>
            <a:endParaRPr lang="fr-FR" sz="1600" dirty="0"/>
          </a:p>
          <a:p>
            <a:pPr marL="0" indent="0" algn="just">
              <a:spcBef>
                <a:spcPts val="0"/>
              </a:spcBef>
              <a:spcAft>
                <a:spcPts val="0"/>
              </a:spcAft>
              <a:buNone/>
            </a:pPr>
            <a:r>
              <a:rPr lang="fr-FR" sz="1600" dirty="0"/>
              <a:t>Ils mangent sur du mobilier adapté à leur âge.</a:t>
            </a:r>
          </a:p>
          <a:p>
            <a:pPr marL="0" indent="0" algn="just">
              <a:spcBef>
                <a:spcPts val="0"/>
              </a:spcBef>
              <a:spcAft>
                <a:spcPts val="0"/>
              </a:spcAft>
              <a:buNone/>
            </a:pPr>
            <a:endParaRPr lang="fr-FR" sz="1600" dirty="0"/>
          </a:p>
          <a:p>
            <a:pPr marL="0" indent="0" algn="just">
              <a:spcBef>
                <a:spcPts val="0"/>
              </a:spcBef>
              <a:spcAft>
                <a:spcPts val="0"/>
              </a:spcAft>
              <a:buNone/>
            </a:pPr>
            <a:r>
              <a:rPr lang="fr-FR" sz="1600" dirty="0"/>
              <a:t>Les animateurs participent au service et incitent les enfants à goûter avec des méthodes ludiques, mais sans les forcer.</a:t>
            </a:r>
          </a:p>
          <a:p>
            <a:pPr marL="0" indent="0" algn="just">
              <a:spcBef>
                <a:spcPts val="0"/>
              </a:spcBef>
              <a:spcAft>
                <a:spcPts val="0"/>
              </a:spcAft>
              <a:buNone/>
            </a:pPr>
            <a:r>
              <a:rPr lang="fr-FR" sz="1600" dirty="0"/>
              <a:t>Un temps calme de 30 min est prévu avant et après le repas.</a:t>
            </a:r>
          </a:p>
          <a:p>
            <a:pPr marL="0" indent="0">
              <a:buNone/>
            </a:pPr>
            <a:endParaRPr lang="fr-FR" sz="2000" dirty="0"/>
          </a:p>
          <a:p>
            <a:pPr marL="0" indent="0">
              <a:buNone/>
            </a:pPr>
            <a:endParaRPr lang="fr-FR" sz="2000" dirty="0"/>
          </a:p>
          <a:p>
            <a:pPr marL="0" indent="0" rtl="0">
              <a:buNone/>
            </a:pPr>
            <a:endParaRPr lang="fr-FR" dirty="0"/>
          </a:p>
        </p:txBody>
      </p:sp>
      <p:pic>
        <p:nvPicPr>
          <p:cNvPr id="51202" name="Picture 2" descr="Cantine scolaire | Buzy-En-Béarn"/>
          <p:cNvPicPr>
            <a:picLocks noChangeAspect="1" noChangeArrowheads="1"/>
          </p:cNvPicPr>
          <p:nvPr/>
        </p:nvPicPr>
        <p:blipFill>
          <a:blip r:embed="rId3"/>
          <a:srcRect/>
          <a:stretch>
            <a:fillRect/>
          </a:stretch>
        </p:blipFill>
        <p:spPr bwMode="auto">
          <a:xfrm>
            <a:off x="7784757" y="616208"/>
            <a:ext cx="3883970" cy="1845465"/>
          </a:xfrm>
          <a:prstGeom prst="rect">
            <a:avLst/>
          </a:prstGeom>
          <a:noFill/>
        </p:spPr>
      </p:pic>
    </p:spTree>
    <p:extLst>
      <p:ext uri="{BB962C8B-B14F-4D97-AF65-F5344CB8AC3E}">
        <p14:creationId xmlns:p14="http://schemas.microsoft.com/office/powerpoint/2010/main" val="194388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Fonctionnement du centre</a:t>
            </a:r>
          </a:p>
        </p:txBody>
      </p:sp>
      <p:sp>
        <p:nvSpPr>
          <p:cNvPr id="2" name="Espace réservé du contenu 1"/>
          <p:cNvSpPr>
            <a:spLocks noGrp="1"/>
          </p:cNvSpPr>
          <p:nvPr>
            <p:ph idx="1"/>
          </p:nvPr>
        </p:nvSpPr>
        <p:spPr>
          <a:xfrm>
            <a:off x="609600" y="1754909"/>
            <a:ext cx="10972800" cy="4682836"/>
          </a:xfrm>
        </p:spPr>
        <p:txBody>
          <a:bodyPr rtlCol="0">
            <a:normAutofit/>
          </a:bodyPr>
          <a:lstStyle/>
          <a:p>
            <a:pPr marL="0" indent="0">
              <a:buNone/>
            </a:pPr>
            <a:r>
              <a:rPr lang="fr-FR" sz="1800" b="1" dirty="0"/>
              <a:t>L’infirmerie </a:t>
            </a:r>
            <a:r>
              <a:rPr lang="fr-FR" sz="1800" dirty="0"/>
              <a:t>: L’assistante sanitaire est Marie THOMAS.</a:t>
            </a:r>
          </a:p>
          <a:p>
            <a:pPr marL="0" indent="0">
              <a:buNone/>
            </a:pPr>
            <a:r>
              <a:rPr lang="fr-FR" sz="1800" dirty="0"/>
              <a:t>Elle est sous l'autorité du directeur, responsable des conditions sanitaires du centre. </a:t>
            </a:r>
          </a:p>
          <a:p>
            <a:pPr marL="0" indent="0">
              <a:buNone/>
            </a:pPr>
            <a:r>
              <a:rPr lang="fr-FR" sz="1800" dirty="0"/>
              <a:t>Elle travaille en collaboration avec le médecin et les professionnels de santé, les parents, et l'ensemble de l'équipe d'animation. </a:t>
            </a:r>
          </a:p>
          <a:p>
            <a:pPr marL="0" indent="0">
              <a:buNone/>
            </a:pPr>
            <a:r>
              <a:rPr lang="fr-FR" sz="1800" dirty="0"/>
              <a:t>Ses actions principales sont :</a:t>
            </a:r>
          </a:p>
          <a:p>
            <a:r>
              <a:rPr lang="fr-FR" sz="1800" dirty="0"/>
              <a:t>elle porte secours et met en œuvre les premiers gestes en cas d'accident,</a:t>
            </a:r>
          </a:p>
          <a:p>
            <a:r>
              <a:rPr lang="fr-FR" sz="1800" dirty="0"/>
              <a:t>elle organise l'infirmerie (voir diapo suivante) et gère les petits soins au quotidien,</a:t>
            </a:r>
          </a:p>
          <a:p>
            <a:r>
              <a:rPr lang="fr-FR" sz="1800" dirty="0"/>
              <a:t>elle recueille et distribue les traitements médicamenteux,</a:t>
            </a:r>
          </a:p>
          <a:p>
            <a:r>
              <a:rPr lang="fr-FR" sz="1800" dirty="0"/>
              <a:t>elle est à l'écoute des enfants et contribue à gérer l'affectif et assure leur bien-être psychologique,</a:t>
            </a:r>
          </a:p>
          <a:p>
            <a:r>
              <a:rPr lang="fr-FR" sz="1800" dirty="0"/>
              <a:t>Par une veille discrète mais efficace, elle s'assure de la santé de tous les participants du séjour,</a:t>
            </a:r>
          </a:p>
          <a:p>
            <a:r>
              <a:rPr lang="fr-FR" sz="1800" dirty="0"/>
              <a:t>Elle est un acteur majeur de la prévention des risques.</a:t>
            </a:r>
          </a:p>
          <a:p>
            <a:endParaRPr lang="fr-FR" sz="100" dirty="0"/>
          </a:p>
          <a:p>
            <a:pPr marL="0" indent="0">
              <a:buNone/>
            </a:pPr>
            <a:endParaRPr lang="fr-FR" sz="2000" dirty="0"/>
          </a:p>
          <a:p>
            <a:pPr marL="0" indent="0">
              <a:buNone/>
            </a:pPr>
            <a:endParaRPr lang="fr-FR" sz="2000" dirty="0"/>
          </a:p>
          <a:p>
            <a:pPr marL="0" indent="0" rtl="0">
              <a:buNone/>
            </a:pPr>
            <a:endParaRPr lang="fr-FR" dirty="0"/>
          </a:p>
        </p:txBody>
      </p:sp>
      <p:pic>
        <p:nvPicPr>
          <p:cNvPr id="49154" name="Picture 2" descr="pic-services-infirmerie - Académie Ildiko"/>
          <p:cNvPicPr>
            <a:picLocks noChangeAspect="1" noChangeArrowheads="1"/>
          </p:cNvPicPr>
          <p:nvPr/>
        </p:nvPicPr>
        <p:blipFill>
          <a:blip r:embed="rId3"/>
          <a:srcRect/>
          <a:stretch>
            <a:fillRect/>
          </a:stretch>
        </p:blipFill>
        <p:spPr bwMode="auto">
          <a:xfrm>
            <a:off x="8830659" y="357616"/>
            <a:ext cx="2240995" cy="2006643"/>
          </a:xfrm>
          <a:prstGeom prst="rect">
            <a:avLst/>
          </a:prstGeom>
          <a:noFill/>
        </p:spPr>
      </p:pic>
    </p:spTree>
    <p:extLst>
      <p:ext uri="{BB962C8B-B14F-4D97-AF65-F5344CB8AC3E}">
        <p14:creationId xmlns:p14="http://schemas.microsoft.com/office/powerpoint/2010/main" val="13671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Fonctionnement du centre</a:t>
            </a:r>
          </a:p>
        </p:txBody>
      </p:sp>
      <p:sp>
        <p:nvSpPr>
          <p:cNvPr id="2" name="Espace réservé du contenu 1"/>
          <p:cNvSpPr>
            <a:spLocks noGrp="1"/>
          </p:cNvSpPr>
          <p:nvPr>
            <p:ph idx="1"/>
          </p:nvPr>
        </p:nvSpPr>
        <p:spPr>
          <a:xfrm>
            <a:off x="609600" y="2231779"/>
            <a:ext cx="10972800" cy="3497901"/>
          </a:xfrm>
        </p:spPr>
        <p:txBody>
          <a:bodyPr rtlCol="0">
            <a:normAutofit/>
          </a:bodyPr>
          <a:lstStyle/>
          <a:p>
            <a:pPr marL="0" indent="0">
              <a:buNone/>
            </a:pPr>
            <a:r>
              <a:rPr lang="fr-FR" sz="1500" b="1" dirty="0"/>
              <a:t>L’infirmerie </a:t>
            </a:r>
            <a:r>
              <a:rPr lang="fr-FR" sz="1500" dirty="0"/>
              <a:t>:</a:t>
            </a:r>
          </a:p>
          <a:p>
            <a:pPr marL="0" indent="0">
              <a:buNone/>
            </a:pPr>
            <a:endParaRPr lang="fr-FR" sz="1500" dirty="0"/>
          </a:p>
          <a:p>
            <a:pPr marL="0" indent="0">
              <a:buNone/>
            </a:pPr>
            <a:r>
              <a:rPr lang="fr-FR" sz="1500" dirty="0"/>
              <a:t>Un placard est dédié à l’infirmerie, il est composé :</a:t>
            </a:r>
          </a:p>
          <a:p>
            <a:pPr marL="0" indent="0">
              <a:buNone/>
            </a:pPr>
            <a:endParaRPr lang="fr-FR" sz="1500" dirty="0"/>
          </a:p>
          <a:p>
            <a:pPr marL="0" indent="0">
              <a:buNone/>
            </a:pPr>
            <a:r>
              <a:rPr lang="fr-FR" sz="1500" dirty="0"/>
              <a:t>-   De </a:t>
            </a:r>
            <a:r>
              <a:rPr lang="fr-FR" sz="1500" dirty="0" smtClean="0"/>
              <a:t>1 trousse </a:t>
            </a:r>
            <a:r>
              <a:rPr lang="fr-FR" sz="1500" dirty="0"/>
              <a:t>de </a:t>
            </a:r>
            <a:r>
              <a:rPr lang="fr-FR" sz="1500" dirty="0" smtClean="0"/>
              <a:t>secours par groupe, mise </a:t>
            </a:r>
            <a:r>
              <a:rPr lang="fr-FR" sz="1500" dirty="0"/>
              <a:t>à jour régulièrement </a:t>
            </a:r>
            <a:r>
              <a:rPr lang="fr-FR" sz="1500" dirty="0" smtClean="0"/>
              <a:t>suivant la </a:t>
            </a:r>
            <a:r>
              <a:rPr lang="fr-FR" sz="1500" dirty="0"/>
              <a:t>liste indicative des soins et des médicaments utiles réalisée par la SDJES03</a:t>
            </a:r>
          </a:p>
          <a:p>
            <a:pPr>
              <a:buFontTx/>
              <a:buChar char="-"/>
            </a:pPr>
            <a:r>
              <a:rPr lang="fr-FR" sz="1500" dirty="0"/>
              <a:t>D’un cahier de suivis des soins apportés aux enfants</a:t>
            </a:r>
          </a:p>
          <a:p>
            <a:pPr lvl="1">
              <a:buFontTx/>
              <a:buChar char="-"/>
            </a:pPr>
            <a:r>
              <a:rPr lang="fr-FR" sz="1500" dirty="0"/>
              <a:t>Chaque soin doit être consigné dans le cahier d’infirmerie</a:t>
            </a:r>
          </a:p>
          <a:p>
            <a:pPr>
              <a:buFontTx/>
              <a:buChar char="-"/>
            </a:pPr>
            <a:r>
              <a:rPr lang="fr-FR" sz="1500" dirty="0"/>
              <a:t>D’une fiche récapitulative des P.A.I., des traitements des enfants concernés et des différentes allergies alimentaires</a:t>
            </a:r>
          </a:p>
        </p:txBody>
      </p:sp>
      <p:pic>
        <p:nvPicPr>
          <p:cNvPr id="47106" name="Picture 2" descr="Trousse de secours | pharmacie cormontaigne"/>
          <p:cNvPicPr>
            <a:picLocks noChangeAspect="1" noChangeArrowheads="1"/>
          </p:cNvPicPr>
          <p:nvPr/>
        </p:nvPicPr>
        <p:blipFill>
          <a:blip r:embed="rId3"/>
          <a:srcRect/>
          <a:stretch>
            <a:fillRect/>
          </a:stretch>
        </p:blipFill>
        <p:spPr bwMode="auto">
          <a:xfrm>
            <a:off x="7915619" y="1219200"/>
            <a:ext cx="1536026" cy="1730590"/>
          </a:xfrm>
          <a:prstGeom prst="rect">
            <a:avLst/>
          </a:prstGeom>
          <a:noFill/>
        </p:spPr>
      </p:pic>
    </p:spTree>
    <p:extLst>
      <p:ext uri="{BB962C8B-B14F-4D97-AF65-F5344CB8AC3E}">
        <p14:creationId xmlns:p14="http://schemas.microsoft.com/office/powerpoint/2010/main" val="23285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86642"/>
            <a:ext cx="10972800" cy="1143000"/>
          </a:xfrm>
        </p:spPr>
        <p:txBody>
          <a:bodyPr rtlCol="0"/>
          <a:lstStyle/>
          <a:p>
            <a:pPr rtl="0"/>
            <a:r>
              <a:rPr lang="fr-FR" dirty="0"/>
              <a:t>Canaux de communication</a:t>
            </a:r>
          </a:p>
        </p:txBody>
      </p:sp>
      <p:sp>
        <p:nvSpPr>
          <p:cNvPr id="2" name="Espace réservé du contenu 1"/>
          <p:cNvSpPr>
            <a:spLocks noGrp="1"/>
          </p:cNvSpPr>
          <p:nvPr>
            <p:ph idx="1"/>
          </p:nvPr>
        </p:nvSpPr>
        <p:spPr>
          <a:xfrm>
            <a:off x="609600" y="1985814"/>
            <a:ext cx="10972800" cy="4389120"/>
          </a:xfrm>
        </p:spPr>
        <p:txBody>
          <a:bodyPr rtlCol="0">
            <a:normAutofit lnSpcReduction="10000"/>
          </a:bodyPr>
          <a:lstStyle/>
          <a:p>
            <a:pPr marL="0" indent="0">
              <a:buNone/>
            </a:pPr>
            <a:r>
              <a:rPr lang="fr-FR" sz="2400" b="1" dirty="0"/>
              <a:t>Familles vers le centre de loisirs :</a:t>
            </a:r>
          </a:p>
          <a:p>
            <a:r>
              <a:rPr lang="fr-FR" sz="2000" dirty="0"/>
              <a:t>Informations verbales à l’équipe pédagogique (cahier de messages)</a:t>
            </a:r>
          </a:p>
          <a:p>
            <a:r>
              <a:rPr lang="fr-FR" sz="2000" dirty="0"/>
              <a:t>Mail à </a:t>
            </a:r>
            <a:r>
              <a:rPr lang="fr-FR" sz="1900" dirty="0">
                <a:hlinkClick r:id="rId3"/>
              </a:rPr>
              <a:t>aej-inscription@orange.fr</a:t>
            </a:r>
            <a:r>
              <a:rPr lang="fr-FR" dirty="0"/>
              <a:t>  </a:t>
            </a:r>
          </a:p>
          <a:p>
            <a:r>
              <a:rPr lang="fr-FR" sz="2000" dirty="0"/>
              <a:t>Téléphone au 04.70.41.91.49</a:t>
            </a:r>
          </a:p>
          <a:p>
            <a:r>
              <a:rPr lang="fr-FR" sz="2000" dirty="0"/>
              <a:t>Espaces Famille INOE</a:t>
            </a:r>
          </a:p>
          <a:p>
            <a:endParaRPr lang="fr-FR" sz="2000" dirty="0"/>
          </a:p>
          <a:p>
            <a:pPr marL="0" indent="0">
              <a:buNone/>
            </a:pPr>
            <a:r>
              <a:rPr lang="fr-FR" sz="2400" b="1" dirty="0"/>
              <a:t>Centre de loisirs vers les familles :</a:t>
            </a:r>
          </a:p>
          <a:p>
            <a:r>
              <a:rPr lang="fr-FR" sz="2000" dirty="0"/>
              <a:t>Panneau d’affichage (centre de loisirs, parking école)</a:t>
            </a:r>
          </a:p>
          <a:p>
            <a:r>
              <a:rPr lang="fr-FR" sz="2000" dirty="0" err="1"/>
              <a:t>Facebook</a:t>
            </a:r>
            <a:r>
              <a:rPr lang="fr-FR" sz="2000" dirty="0"/>
              <a:t> de l’A.E.J. </a:t>
            </a:r>
            <a:r>
              <a:rPr lang="fr-FR" dirty="0"/>
              <a:t>(Enfance Jeunesse)</a:t>
            </a:r>
            <a:endParaRPr lang="fr-FR" sz="2000" dirty="0"/>
          </a:p>
          <a:p>
            <a:r>
              <a:rPr lang="fr-FR" sz="2000" dirty="0"/>
              <a:t>Mailing</a:t>
            </a:r>
          </a:p>
          <a:p>
            <a:r>
              <a:rPr lang="fr-FR" sz="2000" dirty="0"/>
              <a:t>Appels téléphoniques (document manquant au dossier d’inscription, enfant malade...)</a:t>
            </a:r>
          </a:p>
          <a:p>
            <a:r>
              <a:rPr lang="fr-FR" sz="2000" dirty="0"/>
              <a:t>Site : </a:t>
            </a:r>
            <a:r>
              <a:rPr lang="fr-FR" sz="2000" dirty="0">
                <a:hlinkClick r:id="rId4"/>
              </a:rPr>
              <a:t>www.aej-saintremy.fr</a:t>
            </a:r>
            <a:r>
              <a:rPr lang="fr-FR" sz="2000" dirty="0"/>
              <a:t>   </a:t>
            </a:r>
          </a:p>
          <a:p>
            <a:pPr marL="0" indent="0">
              <a:buNone/>
            </a:pPr>
            <a:endParaRPr lang="fr-FR" sz="2000" dirty="0"/>
          </a:p>
          <a:p>
            <a:endParaRPr lang="fr-FR" sz="2000" dirty="0"/>
          </a:p>
          <a:p>
            <a:endParaRPr lang="fr-FR" sz="2000" i="1" dirty="0"/>
          </a:p>
          <a:p>
            <a:pPr>
              <a:buFontTx/>
              <a:buChar char="-"/>
            </a:pPr>
            <a:endParaRPr lang="fr-FR" sz="2000" dirty="0"/>
          </a:p>
          <a:p>
            <a:pPr marL="0" indent="0">
              <a:buNone/>
            </a:pPr>
            <a:endParaRPr lang="fr-FR" sz="2000" dirty="0"/>
          </a:p>
          <a:p>
            <a:pPr marL="0" indent="0" rtl="0">
              <a:buNone/>
            </a:pPr>
            <a:endParaRPr lang="fr-FR" dirty="0"/>
          </a:p>
        </p:txBody>
      </p:sp>
      <p:pic>
        <p:nvPicPr>
          <p:cNvPr id="9" name="Image 8">
            <a:extLst>
              <a:ext uri="{FF2B5EF4-FFF2-40B4-BE49-F238E27FC236}">
                <a16:creationId xmlns:a16="http://schemas.microsoft.com/office/drawing/2014/main" id="{ACDC968A-11FC-4104-B564-3D1765742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3566">
            <a:off x="7516301" y="2894952"/>
            <a:ext cx="3825613" cy="2146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93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r>
              <a:rPr lang="fr-FR" dirty="0"/>
              <a:t>Gestion des équipes et évaluation</a:t>
            </a:r>
          </a:p>
        </p:txBody>
      </p:sp>
      <p:sp>
        <p:nvSpPr>
          <p:cNvPr id="2" name="Espace réservé du contenu 1"/>
          <p:cNvSpPr>
            <a:spLocks noGrp="1"/>
          </p:cNvSpPr>
          <p:nvPr>
            <p:ph idx="1"/>
          </p:nvPr>
        </p:nvSpPr>
        <p:spPr>
          <a:xfrm>
            <a:off x="640080" y="1901925"/>
            <a:ext cx="10972800" cy="3567698"/>
          </a:xfrm>
        </p:spPr>
        <p:txBody>
          <a:bodyPr rtlCol="0">
            <a:normAutofit fontScale="92500" lnSpcReduction="20000"/>
          </a:bodyPr>
          <a:lstStyle/>
          <a:p>
            <a:pPr marL="0" indent="0" algn="just">
              <a:buNone/>
            </a:pPr>
            <a:r>
              <a:rPr lang="fr-FR" sz="2000" dirty="0"/>
              <a:t>Un planning hebdomadaire mentionnant les horaires de chaque salarié est affiché au tableau du centre de loisirs.</a:t>
            </a:r>
          </a:p>
          <a:p>
            <a:pPr marL="0" indent="0" algn="just" rtl="0">
              <a:buNone/>
            </a:pPr>
            <a:endParaRPr lang="fr-FR" sz="2000" dirty="0"/>
          </a:p>
          <a:p>
            <a:pPr marL="0" indent="0" algn="just" rtl="0">
              <a:buNone/>
            </a:pPr>
            <a:r>
              <a:rPr lang="fr-FR" sz="2000" dirty="0"/>
              <a:t>Les réunions de coordination en équipe et/ou de temps de préparation, sont intégrés au temps des personnels, ils ont lieu : </a:t>
            </a:r>
            <a:r>
              <a:rPr lang="fr-FR" b="1" dirty="0"/>
              <a:t>le 1</a:t>
            </a:r>
            <a:r>
              <a:rPr lang="fr-FR" b="1" baseline="30000" dirty="0"/>
              <a:t>er</a:t>
            </a:r>
            <a:r>
              <a:rPr lang="fr-FR" b="1" dirty="0"/>
              <a:t> et 3</a:t>
            </a:r>
            <a:r>
              <a:rPr lang="fr-FR" b="1" baseline="30000" dirty="0"/>
              <a:t>e</a:t>
            </a:r>
            <a:r>
              <a:rPr lang="fr-FR" b="1" dirty="0"/>
              <a:t> </a:t>
            </a:r>
            <a:r>
              <a:rPr lang="fr-FR" sz="2000" b="1" dirty="0"/>
              <a:t>mardis de 14h30 à </a:t>
            </a:r>
            <a:r>
              <a:rPr lang="fr-FR" sz="2000" b="1" dirty="0" smtClean="0"/>
              <a:t>16h00</a:t>
            </a:r>
            <a:r>
              <a:rPr lang="fr-FR" sz="2000" b="1" dirty="0"/>
              <a:t>.</a:t>
            </a:r>
            <a:endParaRPr lang="fr-FR" sz="2000" dirty="0"/>
          </a:p>
          <a:p>
            <a:pPr marL="0" indent="0" algn="just" rtl="0">
              <a:buNone/>
            </a:pPr>
            <a:r>
              <a:rPr lang="fr-FR" sz="2000" dirty="0"/>
              <a:t>Ce temps peut être utilisé également pour effectuer le bilan des ateliers proposés ou plus globalement de la journée à l’aide d’une grille d’évaluation.</a:t>
            </a:r>
          </a:p>
          <a:p>
            <a:pPr marL="0" indent="0" algn="just" rtl="0">
              <a:buNone/>
            </a:pPr>
            <a:r>
              <a:rPr lang="fr-FR" sz="2000" dirty="0"/>
              <a:t>Des entretiens individuels peuvent être demandés par les animateurs ou proposés par le directeur, dans les cas suivants :</a:t>
            </a:r>
          </a:p>
          <a:p>
            <a:pPr algn="just" rtl="0">
              <a:buFontTx/>
              <a:buChar char="-"/>
            </a:pPr>
            <a:r>
              <a:rPr lang="fr-FR" sz="2000" dirty="0"/>
              <a:t>Evaluation de stage pratique B.A.F.A / stage B.P.J.EP.S</a:t>
            </a:r>
          </a:p>
          <a:p>
            <a:pPr algn="just" rtl="0">
              <a:buFontTx/>
              <a:buChar char="-"/>
            </a:pPr>
            <a:r>
              <a:rPr lang="fr-FR" sz="2000" dirty="0"/>
              <a:t>Difficultés </a:t>
            </a:r>
            <a:r>
              <a:rPr lang="fr-FR" sz="2000" dirty="0" smtClean="0"/>
              <a:t>rencontrées </a:t>
            </a:r>
            <a:r>
              <a:rPr lang="fr-FR" sz="2000" dirty="0"/>
              <a:t>par l’animateur</a:t>
            </a:r>
          </a:p>
          <a:p>
            <a:pPr algn="just" rtl="0">
              <a:buFontTx/>
              <a:buChar char="-"/>
            </a:pPr>
            <a:r>
              <a:rPr lang="fr-FR" sz="2000" dirty="0"/>
              <a:t>Problèmes identifiés par le directeur</a:t>
            </a:r>
          </a:p>
          <a:p>
            <a:pPr marL="0" indent="0" rtl="0">
              <a:buNone/>
            </a:pPr>
            <a:endParaRPr lang="fr-FR" sz="2000" dirty="0"/>
          </a:p>
          <a:p>
            <a:pPr marL="0" indent="0">
              <a:buNone/>
            </a:pPr>
            <a:endParaRPr lang="fr-FR" sz="2000" dirty="0"/>
          </a:p>
          <a:p>
            <a:pPr marL="0" indent="0">
              <a:buNone/>
            </a:pPr>
            <a:endParaRPr lang="fr-FR" sz="2000" dirty="0"/>
          </a:p>
          <a:p>
            <a:pPr marL="0" indent="0" rtl="0">
              <a:buNone/>
            </a:pPr>
            <a:endParaRPr lang="fr-FR" dirty="0"/>
          </a:p>
        </p:txBody>
      </p:sp>
      <p:pic>
        <p:nvPicPr>
          <p:cNvPr id="8" name="Image 7">
            <a:extLst>
              <a:ext uri="{FF2B5EF4-FFF2-40B4-BE49-F238E27FC236}">
                <a16:creationId xmlns:a16="http://schemas.microsoft.com/office/drawing/2014/main" id="{56A0339E-5972-4786-9E29-329986126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077" y="4309785"/>
            <a:ext cx="2784187" cy="1856125"/>
          </a:xfrm>
          <a:prstGeom prst="rect">
            <a:avLst/>
          </a:prstGeom>
        </p:spPr>
      </p:pic>
    </p:spTree>
    <p:extLst>
      <p:ext uri="{BB962C8B-B14F-4D97-AF65-F5344CB8AC3E}">
        <p14:creationId xmlns:p14="http://schemas.microsoft.com/office/powerpoint/2010/main" val="31386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502752"/>
            <a:ext cx="10972800" cy="1143000"/>
          </a:xfrm>
        </p:spPr>
        <p:txBody>
          <a:bodyPr rtlCol="0"/>
          <a:lstStyle/>
          <a:p>
            <a:pPr rtl="0"/>
            <a:r>
              <a:rPr lang="fr-FR" dirty="0"/>
              <a:t>Fiche signalétique</a:t>
            </a:r>
          </a:p>
        </p:txBody>
      </p:sp>
      <p:sp>
        <p:nvSpPr>
          <p:cNvPr id="2" name="Espace réservé du contenu 1"/>
          <p:cNvSpPr>
            <a:spLocks noGrp="1"/>
          </p:cNvSpPr>
          <p:nvPr>
            <p:ph idx="1"/>
          </p:nvPr>
        </p:nvSpPr>
        <p:spPr>
          <a:xfrm>
            <a:off x="609599" y="2057820"/>
            <a:ext cx="11403435" cy="4389120"/>
          </a:xfrm>
        </p:spPr>
        <p:txBody>
          <a:bodyPr rtlCol="0">
            <a:normAutofit fontScale="92500" lnSpcReduction="10000"/>
          </a:bodyPr>
          <a:lstStyle/>
          <a:p>
            <a:pPr marL="0" indent="0" rtl="0">
              <a:buNone/>
            </a:pPr>
            <a:r>
              <a:rPr lang="fr-FR" b="1" dirty="0"/>
              <a:t>Organisateur</a:t>
            </a:r>
            <a:r>
              <a:rPr lang="fr-FR" dirty="0"/>
              <a:t> : Association Enfance Jeunesse de Saint-Rémy / Charmeil</a:t>
            </a:r>
          </a:p>
          <a:p>
            <a:pPr marL="0" indent="0" rtl="0">
              <a:buNone/>
            </a:pPr>
            <a:endParaRPr lang="fr-FR" sz="1200" dirty="0"/>
          </a:p>
          <a:p>
            <a:pPr marL="0" indent="0" rtl="0">
              <a:buNone/>
            </a:pPr>
            <a:r>
              <a:rPr lang="fr-FR" b="1" dirty="0"/>
              <a:t>Période</a:t>
            </a:r>
            <a:r>
              <a:rPr lang="fr-FR" dirty="0"/>
              <a:t> : mercredis et périscolaire / du 02 septembre 2024 au 04 juillet 2025</a:t>
            </a:r>
          </a:p>
          <a:p>
            <a:pPr marL="0" indent="0" rtl="0">
              <a:buNone/>
            </a:pPr>
            <a:endParaRPr lang="fr-FR" sz="100" dirty="0"/>
          </a:p>
          <a:p>
            <a:pPr marL="0" indent="0" rtl="0">
              <a:buNone/>
            </a:pPr>
            <a:r>
              <a:rPr lang="fr-FR" b="1" dirty="0"/>
              <a:t>Nombre d’enfants inscrits </a:t>
            </a:r>
            <a:r>
              <a:rPr lang="fr-FR" dirty="0"/>
              <a:t>: 125 enfants</a:t>
            </a:r>
          </a:p>
          <a:p>
            <a:pPr marL="0" indent="0" rtl="0">
              <a:buNone/>
            </a:pPr>
            <a:r>
              <a:rPr lang="fr-FR" b="1" dirty="0"/>
              <a:t>Nombre d’enfants accueillis en moyenne </a:t>
            </a:r>
            <a:r>
              <a:rPr lang="fr-FR" dirty="0"/>
              <a:t>: 75 enfants</a:t>
            </a:r>
          </a:p>
          <a:p>
            <a:pPr marL="0" indent="0" rtl="0">
              <a:buNone/>
            </a:pPr>
            <a:r>
              <a:rPr lang="fr-FR" b="1" dirty="0"/>
              <a:t>Répartition des groupes d’enfants par tranche d’âge </a:t>
            </a:r>
            <a:r>
              <a:rPr lang="fr-FR" dirty="0"/>
              <a:t>: </a:t>
            </a:r>
          </a:p>
          <a:p>
            <a:pPr marL="0" indent="0" rtl="0">
              <a:buNone/>
            </a:pPr>
            <a:r>
              <a:rPr lang="fr-FR" dirty="0"/>
              <a:t>Périscolaire : 1 groupe de 2,5 à 5 ans, 1 groupe de 6 à </a:t>
            </a:r>
            <a:r>
              <a:rPr lang="fr-FR" dirty="0" smtClean="0"/>
              <a:t>11 </a:t>
            </a:r>
            <a:r>
              <a:rPr lang="fr-FR" dirty="0"/>
              <a:t>ans</a:t>
            </a:r>
          </a:p>
          <a:p>
            <a:pPr marL="0" indent="0">
              <a:buNone/>
            </a:pPr>
            <a:r>
              <a:rPr lang="fr-FR" dirty="0"/>
              <a:t>Mercredis : 1 groupe de 2,5 à </a:t>
            </a:r>
            <a:r>
              <a:rPr lang="fr-FR" dirty="0" smtClean="0"/>
              <a:t>5 ans, </a:t>
            </a:r>
            <a:r>
              <a:rPr lang="fr-FR" dirty="0"/>
              <a:t>2 groupes de 6 à 8 ans, 2 groupes de 9-11 ans</a:t>
            </a:r>
          </a:p>
          <a:p>
            <a:pPr marL="0" indent="0" rtl="0">
              <a:buNone/>
            </a:pPr>
            <a:endParaRPr lang="fr-FR" sz="100" dirty="0"/>
          </a:p>
          <a:p>
            <a:pPr marL="0" indent="0" rtl="0">
              <a:buNone/>
            </a:pPr>
            <a:r>
              <a:rPr lang="fr-FR" b="1" dirty="0"/>
              <a:t>Heures de fonctionnement </a:t>
            </a:r>
            <a:r>
              <a:rPr lang="fr-FR" dirty="0"/>
              <a:t>:</a:t>
            </a:r>
          </a:p>
          <a:p>
            <a:pPr rtl="0">
              <a:buFontTx/>
              <a:buChar char="-"/>
            </a:pPr>
            <a:r>
              <a:rPr lang="fr-FR" dirty="0"/>
              <a:t>Mercredi : de 7h30 à 18h30</a:t>
            </a:r>
          </a:p>
          <a:p>
            <a:pPr rtl="0">
              <a:buFontTx/>
              <a:buChar char="-"/>
            </a:pPr>
            <a:r>
              <a:rPr lang="fr-FR" dirty="0"/>
              <a:t>Pré et post scolaire : de 7h à 9h et de 16h30 à 18h30</a:t>
            </a:r>
          </a:p>
          <a:p>
            <a:pPr marL="0" indent="0" rtl="0">
              <a:buNone/>
            </a:pPr>
            <a:endParaRPr lang="fr-FR" sz="1200" dirty="0"/>
          </a:p>
          <a:p>
            <a:pPr marL="0" indent="0" rtl="0">
              <a:buNone/>
            </a:pPr>
            <a:endParaRPr lang="fr-FR" sz="1200" dirty="0"/>
          </a:p>
          <a:p>
            <a:pPr marL="0" indent="0" rtl="0">
              <a:buNone/>
            </a:pPr>
            <a:endParaRPr lang="fr-FR" dirty="0"/>
          </a:p>
        </p:txBody>
      </p:sp>
      <p:pic>
        <p:nvPicPr>
          <p:cNvPr id="6" name="Picture 2" descr="ze blak tb ☆ dessin wtf: Infos pour LES AVENTURES DU QUOTIDIEN"/>
          <p:cNvPicPr>
            <a:picLocks noChangeAspect="1" noChangeArrowheads="1"/>
          </p:cNvPicPr>
          <p:nvPr/>
        </p:nvPicPr>
        <p:blipFill>
          <a:blip r:embed="rId3"/>
          <a:srcRect/>
          <a:stretch>
            <a:fillRect/>
          </a:stretch>
        </p:blipFill>
        <p:spPr bwMode="auto">
          <a:xfrm>
            <a:off x="8739403" y="617837"/>
            <a:ext cx="2754502" cy="1119017"/>
          </a:xfrm>
          <a:prstGeom prst="rect">
            <a:avLst/>
          </a:prstGeom>
          <a:noFill/>
        </p:spPr>
      </p:pic>
    </p:spTree>
    <p:extLst>
      <p:ext uri="{BB962C8B-B14F-4D97-AF65-F5344CB8AC3E}">
        <p14:creationId xmlns:p14="http://schemas.microsoft.com/office/powerpoint/2010/main" val="29807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58802"/>
            <a:ext cx="10972800" cy="1143000"/>
          </a:xfrm>
        </p:spPr>
        <p:txBody>
          <a:bodyPr rtlCol="0">
            <a:normAutofit fontScale="90000"/>
          </a:bodyPr>
          <a:lstStyle/>
          <a:p>
            <a:pPr rtl="0"/>
            <a:r>
              <a:rPr lang="fr-FR" dirty="0"/>
              <a:t>Indicateurs et critères d’évaluations des animateurs</a:t>
            </a:r>
          </a:p>
        </p:txBody>
      </p:sp>
      <p:graphicFrame>
        <p:nvGraphicFramePr>
          <p:cNvPr id="6" name="Tableau 5">
            <a:extLst>
              <a:ext uri="{FF2B5EF4-FFF2-40B4-BE49-F238E27FC236}">
                <a16:creationId xmlns:a16="http://schemas.microsoft.com/office/drawing/2014/main" id="{2EFDCA0D-DD59-4274-980E-59FA1961D06F}"/>
              </a:ext>
            </a:extLst>
          </p:cNvPr>
          <p:cNvGraphicFramePr>
            <a:graphicFrameLocks noGrp="1"/>
          </p:cNvGraphicFramePr>
          <p:nvPr>
            <p:extLst>
              <p:ext uri="{D42A27DB-BD31-4B8C-83A1-F6EECF244321}">
                <p14:modId xmlns:p14="http://schemas.microsoft.com/office/powerpoint/2010/main" val="1996829809"/>
              </p:ext>
            </p:extLst>
          </p:nvPr>
        </p:nvGraphicFramePr>
        <p:xfrm>
          <a:off x="609599" y="1815344"/>
          <a:ext cx="4978401" cy="2489835"/>
        </p:xfrm>
        <a:graphic>
          <a:graphicData uri="http://schemas.openxmlformats.org/drawingml/2006/table">
            <a:tbl>
              <a:tblPr>
                <a:tableStyleId>{8799B23B-EC83-4686-B30A-512413B5E67A}</a:tableStyleId>
              </a:tblPr>
              <a:tblGrid>
                <a:gridCol w="1637256">
                  <a:extLst>
                    <a:ext uri="{9D8B030D-6E8A-4147-A177-3AD203B41FA5}">
                      <a16:colId xmlns:a16="http://schemas.microsoft.com/office/drawing/2014/main" val="349699593"/>
                    </a:ext>
                  </a:extLst>
                </a:gridCol>
                <a:gridCol w="2703376">
                  <a:extLst>
                    <a:ext uri="{9D8B030D-6E8A-4147-A177-3AD203B41FA5}">
                      <a16:colId xmlns:a16="http://schemas.microsoft.com/office/drawing/2014/main" val="147907195"/>
                    </a:ext>
                  </a:extLst>
                </a:gridCol>
                <a:gridCol w="152303">
                  <a:extLst>
                    <a:ext uri="{9D8B030D-6E8A-4147-A177-3AD203B41FA5}">
                      <a16:colId xmlns:a16="http://schemas.microsoft.com/office/drawing/2014/main" val="873947615"/>
                    </a:ext>
                  </a:extLst>
                </a:gridCol>
                <a:gridCol w="177687">
                  <a:extLst>
                    <a:ext uri="{9D8B030D-6E8A-4147-A177-3AD203B41FA5}">
                      <a16:colId xmlns:a16="http://schemas.microsoft.com/office/drawing/2014/main" val="2708262127"/>
                    </a:ext>
                  </a:extLst>
                </a:gridCol>
                <a:gridCol w="142784">
                  <a:extLst>
                    <a:ext uri="{9D8B030D-6E8A-4147-A177-3AD203B41FA5}">
                      <a16:colId xmlns:a16="http://schemas.microsoft.com/office/drawing/2014/main" val="1833054597"/>
                    </a:ext>
                  </a:extLst>
                </a:gridCol>
                <a:gridCol w="164995">
                  <a:extLst>
                    <a:ext uri="{9D8B030D-6E8A-4147-A177-3AD203B41FA5}">
                      <a16:colId xmlns:a16="http://schemas.microsoft.com/office/drawing/2014/main" val="1068047725"/>
                    </a:ext>
                  </a:extLst>
                </a:gridCol>
              </a:tblGrid>
              <a:tr h="447675">
                <a:tc>
                  <a:txBody>
                    <a:bodyPr/>
                    <a:lstStyle/>
                    <a:p>
                      <a:pPr algn="ctr" fontAlgn="ctr"/>
                      <a:r>
                        <a:rPr lang="fr-FR" sz="1000" b="1" u="none" strike="noStrike" dirty="0">
                          <a:effectLst/>
                        </a:rPr>
                        <a:t>Objectifs de l'animateur</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b="1" u="none" strike="noStrike" dirty="0">
                          <a:effectLst/>
                        </a:rPr>
                        <a:t>Indicateurs d’évaluation</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b="1" u="none" strike="noStrike" dirty="0">
                          <a:effectLst/>
                        </a:rPr>
                        <a:t>1</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b="1" u="none" strike="noStrike" dirty="0">
                          <a:effectLst/>
                        </a:rPr>
                        <a:t>2</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b="1" u="none" strike="noStrike" dirty="0">
                          <a:effectLst/>
                        </a:rPr>
                        <a:t>3</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b="1" u="none" strike="noStrike" dirty="0">
                          <a:effectLst/>
                        </a:rPr>
                        <a:t>4</a:t>
                      </a:r>
                      <a:endParaRPr lang="fr-FR" sz="10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299731447"/>
                  </a:ext>
                </a:extLst>
              </a:tr>
              <a:tr h="255270">
                <a:tc rowSpan="8">
                  <a:txBody>
                    <a:bodyPr/>
                    <a:lstStyle/>
                    <a:p>
                      <a:pPr algn="ctr" fontAlgn="ctr"/>
                      <a:r>
                        <a:rPr lang="fr-FR" sz="1000" u="none" strike="noStrike" dirty="0">
                          <a:effectLst/>
                        </a:rPr>
                        <a:t>Co</a:t>
                      </a:r>
                      <a:r>
                        <a:rPr lang="fr-FR" sz="1000" b="1" u="none" strike="noStrike" dirty="0">
                          <a:effectLst/>
                        </a:rPr>
                        <a:t>ncevoir et animer une activité dans le cadre d'un projet d'animation </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Travail avec une méthodologie de projet</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637320818"/>
                  </a:ext>
                </a:extLst>
              </a:tr>
              <a:tr h="255270">
                <a:tc vMerge="1">
                  <a:txBody>
                    <a:bodyPr/>
                    <a:lstStyle/>
                    <a:p>
                      <a:endParaRPr lang="fr-FR"/>
                    </a:p>
                  </a:txBody>
                  <a:tcPr/>
                </a:tc>
                <a:tc>
                  <a:txBody>
                    <a:bodyPr/>
                    <a:lstStyle/>
                    <a:p>
                      <a:pPr algn="ctr" fontAlgn="ctr"/>
                      <a:r>
                        <a:rPr lang="fr-FR" sz="1000" u="none" strike="noStrike">
                          <a:effectLst/>
                        </a:rPr>
                        <a:t>Anticipe et prépare ses activités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556762338"/>
                  </a:ext>
                </a:extLst>
              </a:tr>
              <a:tr h="255270">
                <a:tc vMerge="1">
                  <a:txBody>
                    <a:bodyPr/>
                    <a:lstStyle/>
                    <a:p>
                      <a:endParaRPr lang="fr-FR"/>
                    </a:p>
                  </a:txBody>
                  <a:tcPr/>
                </a:tc>
                <a:tc>
                  <a:txBody>
                    <a:bodyPr/>
                    <a:lstStyle/>
                    <a:p>
                      <a:pPr algn="ctr" fontAlgn="ctr"/>
                      <a:r>
                        <a:rPr lang="fr-FR" sz="1000" u="none" strike="noStrike">
                          <a:effectLst/>
                        </a:rPr>
                        <a:t>Sait adapter l'activité à l'age des enfants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937143059"/>
                  </a:ext>
                </a:extLst>
              </a:tr>
              <a:tr h="255270">
                <a:tc vMerge="1">
                  <a:txBody>
                    <a:bodyPr/>
                    <a:lstStyle/>
                    <a:p>
                      <a:endParaRPr lang="fr-FR"/>
                    </a:p>
                  </a:txBody>
                  <a:tcPr/>
                </a:tc>
                <a:tc>
                  <a:txBody>
                    <a:bodyPr/>
                    <a:lstStyle/>
                    <a:p>
                      <a:pPr algn="ctr" fontAlgn="ctr"/>
                      <a:r>
                        <a:rPr lang="fr-FR" sz="1000" u="none" strike="noStrike" dirty="0">
                          <a:effectLst/>
                        </a:rPr>
                        <a:t>Sait adapter l'activité aux conditions climatiques</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915133598"/>
                  </a:ext>
                </a:extLst>
              </a:tr>
              <a:tr h="255270">
                <a:tc vMerge="1">
                  <a:txBody>
                    <a:bodyPr/>
                    <a:lstStyle/>
                    <a:p>
                      <a:endParaRPr lang="fr-FR"/>
                    </a:p>
                  </a:txBody>
                  <a:tcPr/>
                </a:tc>
                <a:tc>
                  <a:txBody>
                    <a:bodyPr/>
                    <a:lstStyle/>
                    <a:p>
                      <a:pPr algn="ctr" fontAlgn="ctr"/>
                      <a:r>
                        <a:rPr lang="fr-FR" sz="1000" u="none" strike="noStrike">
                          <a:effectLst/>
                        </a:rPr>
                        <a:t>Sait adapter l'activité à la fatigue des enfants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642842809"/>
                  </a:ext>
                </a:extLst>
              </a:tr>
              <a:tr h="255270">
                <a:tc vMerge="1">
                  <a:txBody>
                    <a:bodyPr/>
                    <a:lstStyle/>
                    <a:p>
                      <a:endParaRPr lang="fr-FR"/>
                    </a:p>
                  </a:txBody>
                  <a:tcPr/>
                </a:tc>
                <a:tc>
                  <a:txBody>
                    <a:bodyPr/>
                    <a:lstStyle/>
                    <a:p>
                      <a:pPr algn="ctr" fontAlgn="ctr"/>
                      <a:r>
                        <a:rPr lang="fr-FR" sz="1000" u="none" strike="noStrike">
                          <a:effectLst/>
                        </a:rPr>
                        <a:t>Sait gérer un temps calme</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600653018"/>
                  </a:ext>
                </a:extLst>
              </a:tr>
              <a:tr h="255270">
                <a:tc vMerge="1">
                  <a:txBody>
                    <a:bodyPr/>
                    <a:lstStyle/>
                    <a:p>
                      <a:endParaRPr lang="fr-FR"/>
                    </a:p>
                  </a:txBody>
                  <a:tcPr/>
                </a:tc>
                <a:tc>
                  <a:txBody>
                    <a:bodyPr/>
                    <a:lstStyle/>
                    <a:p>
                      <a:pPr algn="ctr" fontAlgn="ctr"/>
                      <a:r>
                        <a:rPr lang="fr-FR" sz="1000" u="none" strike="noStrike">
                          <a:effectLst/>
                        </a:rPr>
                        <a:t>Sait gérer un temp d'activité</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630784763"/>
                  </a:ext>
                </a:extLst>
              </a:tr>
              <a:tr h="255270">
                <a:tc vMerge="1">
                  <a:txBody>
                    <a:bodyPr/>
                    <a:lstStyle/>
                    <a:p>
                      <a:endParaRPr lang="fr-FR"/>
                    </a:p>
                  </a:txBody>
                  <a:tcPr/>
                </a:tc>
                <a:tc>
                  <a:txBody>
                    <a:bodyPr/>
                    <a:lstStyle/>
                    <a:p>
                      <a:pPr algn="ctr" fontAlgn="ctr"/>
                      <a:r>
                        <a:rPr lang="fr-FR" sz="1000" u="none" strike="noStrike">
                          <a:effectLst/>
                        </a:rPr>
                        <a:t>Sait gérer un temp d'accueil</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594119194"/>
                  </a:ext>
                </a:extLst>
              </a:tr>
            </a:tbl>
          </a:graphicData>
        </a:graphic>
      </p:graphicFrame>
      <p:graphicFrame>
        <p:nvGraphicFramePr>
          <p:cNvPr id="7" name="Tableau 6">
            <a:extLst>
              <a:ext uri="{FF2B5EF4-FFF2-40B4-BE49-F238E27FC236}">
                <a16:creationId xmlns:a16="http://schemas.microsoft.com/office/drawing/2014/main" id="{60983A1D-5AA7-46B8-9DC1-FB030F647228}"/>
              </a:ext>
            </a:extLst>
          </p:cNvPr>
          <p:cNvGraphicFramePr>
            <a:graphicFrameLocks noGrp="1"/>
          </p:cNvGraphicFramePr>
          <p:nvPr>
            <p:extLst>
              <p:ext uri="{D42A27DB-BD31-4B8C-83A1-F6EECF244321}">
                <p14:modId xmlns:p14="http://schemas.microsoft.com/office/powerpoint/2010/main" val="783081640"/>
              </p:ext>
            </p:extLst>
          </p:nvPr>
        </p:nvGraphicFramePr>
        <p:xfrm>
          <a:off x="6339282" y="4070247"/>
          <a:ext cx="4978400" cy="2204085"/>
        </p:xfrm>
        <a:graphic>
          <a:graphicData uri="http://schemas.openxmlformats.org/drawingml/2006/table">
            <a:tbl>
              <a:tblPr>
                <a:tableStyleId>{8799B23B-EC83-4686-B30A-512413B5E67A}</a:tableStyleId>
              </a:tblPr>
              <a:tblGrid>
                <a:gridCol w="1630261">
                  <a:extLst>
                    <a:ext uri="{9D8B030D-6E8A-4147-A177-3AD203B41FA5}">
                      <a16:colId xmlns:a16="http://schemas.microsoft.com/office/drawing/2014/main" val="475725691"/>
                    </a:ext>
                  </a:extLst>
                </a:gridCol>
                <a:gridCol w="2709644">
                  <a:extLst>
                    <a:ext uri="{9D8B030D-6E8A-4147-A177-3AD203B41FA5}">
                      <a16:colId xmlns:a16="http://schemas.microsoft.com/office/drawing/2014/main" val="1620327448"/>
                    </a:ext>
                  </a:extLst>
                </a:gridCol>
                <a:gridCol w="151001">
                  <a:extLst>
                    <a:ext uri="{9D8B030D-6E8A-4147-A177-3AD203B41FA5}">
                      <a16:colId xmlns:a16="http://schemas.microsoft.com/office/drawing/2014/main" val="4161436486"/>
                    </a:ext>
                  </a:extLst>
                </a:gridCol>
                <a:gridCol w="176169">
                  <a:extLst>
                    <a:ext uri="{9D8B030D-6E8A-4147-A177-3AD203B41FA5}">
                      <a16:colId xmlns:a16="http://schemas.microsoft.com/office/drawing/2014/main" val="2926267452"/>
                    </a:ext>
                  </a:extLst>
                </a:gridCol>
                <a:gridCol w="151002">
                  <a:extLst>
                    <a:ext uri="{9D8B030D-6E8A-4147-A177-3AD203B41FA5}">
                      <a16:colId xmlns:a16="http://schemas.microsoft.com/office/drawing/2014/main" val="1493497942"/>
                    </a:ext>
                  </a:extLst>
                </a:gridCol>
                <a:gridCol w="160323">
                  <a:extLst>
                    <a:ext uri="{9D8B030D-6E8A-4147-A177-3AD203B41FA5}">
                      <a16:colId xmlns:a16="http://schemas.microsoft.com/office/drawing/2014/main" val="3938205789"/>
                    </a:ext>
                  </a:extLst>
                </a:gridCol>
              </a:tblGrid>
              <a:tr h="0">
                <a:tc rowSpan="8">
                  <a:txBody>
                    <a:bodyPr/>
                    <a:lstStyle/>
                    <a:p>
                      <a:pPr algn="ctr" fontAlgn="ctr"/>
                      <a:r>
                        <a:rPr lang="fr-FR" sz="1000" b="1" u="none" strike="noStrike" dirty="0">
                          <a:effectLst/>
                        </a:rPr>
                        <a:t>Organiser la vie quotidienne des enfants en respectant les règles de sécurité et d'hygiène</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Sait garantir la sécurité morale et affective de l'enfant</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697470375"/>
                  </a:ext>
                </a:extLst>
              </a:tr>
              <a:tr h="0">
                <a:tc vMerge="1">
                  <a:txBody>
                    <a:bodyPr/>
                    <a:lstStyle/>
                    <a:p>
                      <a:endParaRPr lang="fr-FR"/>
                    </a:p>
                  </a:txBody>
                  <a:tcPr/>
                </a:tc>
                <a:tc>
                  <a:txBody>
                    <a:bodyPr/>
                    <a:lstStyle/>
                    <a:p>
                      <a:pPr algn="ctr" fontAlgn="ctr"/>
                      <a:r>
                        <a:rPr lang="fr-FR" sz="1000" u="none" strike="noStrike">
                          <a:effectLst/>
                        </a:rPr>
                        <a:t>Sait garantir la sécurité physique des enfants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097129700"/>
                  </a:ext>
                </a:extLst>
              </a:tr>
              <a:tr h="255270">
                <a:tc vMerge="1">
                  <a:txBody>
                    <a:bodyPr/>
                    <a:lstStyle/>
                    <a:p>
                      <a:endParaRPr lang="fr-FR"/>
                    </a:p>
                  </a:txBody>
                  <a:tcPr/>
                </a:tc>
                <a:tc>
                  <a:txBody>
                    <a:bodyPr/>
                    <a:lstStyle/>
                    <a:p>
                      <a:pPr algn="ctr" fontAlgn="ctr"/>
                      <a:r>
                        <a:rPr lang="fr-FR" sz="1000" u="none" strike="noStrike">
                          <a:effectLst/>
                        </a:rPr>
                        <a:t>Sait rassurer les enfants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4055142"/>
                  </a:ext>
                </a:extLst>
              </a:tr>
              <a:tr h="0">
                <a:tc vMerge="1">
                  <a:txBody>
                    <a:bodyPr/>
                    <a:lstStyle/>
                    <a:p>
                      <a:endParaRPr lang="fr-FR"/>
                    </a:p>
                  </a:txBody>
                  <a:tcPr/>
                </a:tc>
                <a:tc>
                  <a:txBody>
                    <a:bodyPr/>
                    <a:lstStyle/>
                    <a:p>
                      <a:pPr algn="ctr" fontAlgn="ctr"/>
                      <a:r>
                        <a:rPr lang="fr-FR" sz="1000" u="none" strike="noStrike">
                          <a:effectLst/>
                        </a:rPr>
                        <a:t>Sait apporter les soins basiques en cas de petits incidents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109151520"/>
                  </a:ext>
                </a:extLst>
              </a:tr>
              <a:tr h="0">
                <a:tc vMerge="1">
                  <a:txBody>
                    <a:bodyPr/>
                    <a:lstStyle/>
                    <a:p>
                      <a:endParaRPr lang="fr-FR"/>
                    </a:p>
                  </a:txBody>
                  <a:tcPr/>
                </a:tc>
                <a:tc>
                  <a:txBody>
                    <a:bodyPr/>
                    <a:lstStyle/>
                    <a:p>
                      <a:pPr algn="ctr" fontAlgn="ctr"/>
                      <a:r>
                        <a:rPr lang="fr-FR" sz="1000" u="none" strike="noStrike">
                          <a:effectLst/>
                        </a:rPr>
                        <a:t>Connaît l'essentiel de la legislation jeunesse et sports en matiere d'accueil de mineurs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101864281"/>
                  </a:ext>
                </a:extLst>
              </a:tr>
              <a:tr h="333375">
                <a:tc vMerge="1">
                  <a:txBody>
                    <a:bodyPr/>
                    <a:lstStyle/>
                    <a:p>
                      <a:endParaRPr lang="fr-FR"/>
                    </a:p>
                  </a:txBody>
                  <a:tcPr/>
                </a:tc>
                <a:tc>
                  <a:txBody>
                    <a:bodyPr/>
                    <a:lstStyle/>
                    <a:p>
                      <a:pPr algn="ctr" fontAlgn="ctr"/>
                      <a:r>
                        <a:rPr lang="fr-FR" sz="1000" u="none" strike="noStrike" dirty="0">
                          <a:effectLst/>
                        </a:rPr>
                        <a:t>Sait être à l'écoute des enfants et adapte sa pédagogie en fonction des situations</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248065642"/>
                  </a:ext>
                </a:extLst>
              </a:tr>
              <a:tr h="255270">
                <a:tc vMerge="1">
                  <a:txBody>
                    <a:bodyPr/>
                    <a:lstStyle/>
                    <a:p>
                      <a:endParaRPr lang="fr-FR"/>
                    </a:p>
                  </a:txBody>
                  <a:tcPr/>
                </a:tc>
                <a:tc>
                  <a:txBody>
                    <a:bodyPr/>
                    <a:lstStyle/>
                    <a:p>
                      <a:pPr algn="ctr" fontAlgn="ctr"/>
                      <a:r>
                        <a:rPr lang="fr-FR" sz="1000" u="none" strike="noStrike">
                          <a:effectLst/>
                        </a:rPr>
                        <a:t>Connait les spécificités de son public</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140655911"/>
                  </a:ext>
                </a:extLst>
              </a:tr>
              <a:tr h="255270">
                <a:tc vMerge="1">
                  <a:txBody>
                    <a:bodyPr/>
                    <a:lstStyle/>
                    <a:p>
                      <a:endParaRPr lang="fr-FR"/>
                    </a:p>
                  </a:txBody>
                  <a:tcPr/>
                </a:tc>
                <a:tc>
                  <a:txBody>
                    <a:bodyPr/>
                    <a:lstStyle/>
                    <a:p>
                      <a:pPr algn="ctr" fontAlgn="ctr"/>
                      <a:r>
                        <a:rPr lang="fr-FR" sz="1000" u="none" strike="noStrike">
                          <a:effectLst/>
                        </a:rPr>
                        <a:t>Utilise un discours positif (parle positivement)</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766901368"/>
                  </a:ext>
                </a:extLst>
              </a:tr>
            </a:tbl>
          </a:graphicData>
        </a:graphic>
      </p:graphicFrame>
      <p:graphicFrame>
        <p:nvGraphicFramePr>
          <p:cNvPr id="9" name="Tableau 8">
            <a:extLst>
              <a:ext uri="{FF2B5EF4-FFF2-40B4-BE49-F238E27FC236}">
                <a16:creationId xmlns:a16="http://schemas.microsoft.com/office/drawing/2014/main" id="{245ED7B3-DEAE-444B-864C-E0789AA51FF2}"/>
              </a:ext>
            </a:extLst>
          </p:cNvPr>
          <p:cNvGraphicFramePr>
            <a:graphicFrameLocks noGrp="1"/>
          </p:cNvGraphicFramePr>
          <p:nvPr>
            <p:extLst>
              <p:ext uri="{D42A27DB-BD31-4B8C-83A1-F6EECF244321}">
                <p14:modId xmlns:p14="http://schemas.microsoft.com/office/powerpoint/2010/main" val="687736791"/>
              </p:ext>
            </p:extLst>
          </p:nvPr>
        </p:nvGraphicFramePr>
        <p:xfrm>
          <a:off x="609600" y="4378690"/>
          <a:ext cx="4978400" cy="866775"/>
        </p:xfrm>
        <a:graphic>
          <a:graphicData uri="http://schemas.openxmlformats.org/drawingml/2006/table">
            <a:tbl>
              <a:tblPr>
                <a:tableStyleId>{8799B23B-EC83-4686-B30A-512413B5E67A}</a:tableStyleId>
              </a:tblPr>
              <a:tblGrid>
                <a:gridCol w="1647037">
                  <a:extLst>
                    <a:ext uri="{9D8B030D-6E8A-4147-A177-3AD203B41FA5}">
                      <a16:colId xmlns:a16="http://schemas.microsoft.com/office/drawing/2014/main" val="3386219991"/>
                    </a:ext>
                  </a:extLst>
                </a:gridCol>
                <a:gridCol w="2701255">
                  <a:extLst>
                    <a:ext uri="{9D8B030D-6E8A-4147-A177-3AD203B41FA5}">
                      <a16:colId xmlns:a16="http://schemas.microsoft.com/office/drawing/2014/main" val="1739735261"/>
                    </a:ext>
                  </a:extLst>
                </a:gridCol>
                <a:gridCol w="159391">
                  <a:extLst>
                    <a:ext uri="{9D8B030D-6E8A-4147-A177-3AD203B41FA5}">
                      <a16:colId xmlns:a16="http://schemas.microsoft.com/office/drawing/2014/main" val="3908616169"/>
                    </a:ext>
                  </a:extLst>
                </a:gridCol>
                <a:gridCol w="167780">
                  <a:extLst>
                    <a:ext uri="{9D8B030D-6E8A-4147-A177-3AD203B41FA5}">
                      <a16:colId xmlns:a16="http://schemas.microsoft.com/office/drawing/2014/main" val="3192738983"/>
                    </a:ext>
                  </a:extLst>
                </a:gridCol>
                <a:gridCol w="167044">
                  <a:extLst>
                    <a:ext uri="{9D8B030D-6E8A-4147-A177-3AD203B41FA5}">
                      <a16:colId xmlns:a16="http://schemas.microsoft.com/office/drawing/2014/main" val="3664863495"/>
                    </a:ext>
                  </a:extLst>
                </a:gridCol>
                <a:gridCol w="135893">
                  <a:extLst>
                    <a:ext uri="{9D8B030D-6E8A-4147-A177-3AD203B41FA5}">
                      <a16:colId xmlns:a16="http://schemas.microsoft.com/office/drawing/2014/main" val="2154637843"/>
                    </a:ext>
                  </a:extLst>
                </a:gridCol>
              </a:tblGrid>
              <a:tr h="428625">
                <a:tc rowSpan="2">
                  <a:txBody>
                    <a:bodyPr/>
                    <a:lstStyle/>
                    <a:p>
                      <a:pPr algn="ctr" fontAlgn="ctr"/>
                      <a:r>
                        <a:rPr lang="fr-FR" sz="1000" b="1" u="none" strike="noStrike" dirty="0">
                          <a:effectLst/>
                        </a:rPr>
                        <a:t>Communiquer avec les parents et l'environnement</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Sait prendre en compte les demandes des familles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958067849"/>
                  </a:ext>
                </a:extLst>
              </a:tr>
              <a:tr h="438150">
                <a:tc vMerge="1">
                  <a:txBody>
                    <a:bodyPr/>
                    <a:lstStyle/>
                    <a:p>
                      <a:endParaRPr lang="fr-FR"/>
                    </a:p>
                  </a:txBody>
                  <a:tcPr/>
                </a:tc>
                <a:tc>
                  <a:txBody>
                    <a:bodyPr/>
                    <a:lstStyle/>
                    <a:p>
                      <a:pPr algn="ctr" fontAlgn="ctr"/>
                      <a:r>
                        <a:rPr lang="fr-FR" sz="1000" u="none" strike="noStrike" dirty="0">
                          <a:effectLst/>
                        </a:rPr>
                        <a:t>Propose un accueil chaleureux aux familles et aux enfants</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669555567"/>
                  </a:ext>
                </a:extLst>
              </a:tr>
            </a:tbl>
          </a:graphicData>
        </a:graphic>
      </p:graphicFrame>
      <p:pic>
        <p:nvPicPr>
          <p:cNvPr id="10" name="Image 9">
            <a:extLst>
              <a:ext uri="{FF2B5EF4-FFF2-40B4-BE49-F238E27FC236}">
                <a16:creationId xmlns:a16="http://schemas.microsoft.com/office/drawing/2014/main" id="{69B5E497-F9B8-4BB4-AE7C-78FB77BA3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727" y="5318976"/>
            <a:ext cx="2076273" cy="1484534"/>
          </a:xfrm>
          <a:prstGeom prst="rect">
            <a:avLst/>
          </a:prstGeom>
        </p:spPr>
      </p:pic>
      <p:graphicFrame>
        <p:nvGraphicFramePr>
          <p:cNvPr id="8" name="Tableau 7">
            <a:extLst>
              <a:ext uri="{FF2B5EF4-FFF2-40B4-BE49-F238E27FC236}">
                <a16:creationId xmlns:a16="http://schemas.microsoft.com/office/drawing/2014/main" id="{4D912859-5A70-40F4-AFEA-41E284685522}"/>
              </a:ext>
            </a:extLst>
          </p:cNvPr>
          <p:cNvGraphicFramePr>
            <a:graphicFrameLocks noGrp="1"/>
          </p:cNvGraphicFramePr>
          <p:nvPr>
            <p:extLst>
              <p:ext uri="{D42A27DB-BD31-4B8C-83A1-F6EECF244321}">
                <p14:modId xmlns:p14="http://schemas.microsoft.com/office/powerpoint/2010/main" val="1197322238"/>
              </p:ext>
            </p:extLst>
          </p:nvPr>
        </p:nvGraphicFramePr>
        <p:xfrm>
          <a:off x="6339282" y="1353429"/>
          <a:ext cx="4978400" cy="2667000"/>
        </p:xfrm>
        <a:graphic>
          <a:graphicData uri="http://schemas.openxmlformats.org/drawingml/2006/table">
            <a:tbl>
              <a:tblPr>
                <a:tableStyleId>{8799B23B-EC83-4686-B30A-512413B5E67A}</a:tableStyleId>
              </a:tblPr>
              <a:tblGrid>
                <a:gridCol w="1638649">
                  <a:extLst>
                    <a:ext uri="{9D8B030D-6E8A-4147-A177-3AD203B41FA5}">
                      <a16:colId xmlns:a16="http://schemas.microsoft.com/office/drawing/2014/main" val="3264716838"/>
                    </a:ext>
                  </a:extLst>
                </a:gridCol>
                <a:gridCol w="2701255">
                  <a:extLst>
                    <a:ext uri="{9D8B030D-6E8A-4147-A177-3AD203B41FA5}">
                      <a16:colId xmlns:a16="http://schemas.microsoft.com/office/drawing/2014/main" val="148062147"/>
                    </a:ext>
                  </a:extLst>
                </a:gridCol>
                <a:gridCol w="151001">
                  <a:extLst>
                    <a:ext uri="{9D8B030D-6E8A-4147-A177-3AD203B41FA5}">
                      <a16:colId xmlns:a16="http://schemas.microsoft.com/office/drawing/2014/main" val="2797597808"/>
                    </a:ext>
                  </a:extLst>
                </a:gridCol>
                <a:gridCol w="176169">
                  <a:extLst>
                    <a:ext uri="{9D8B030D-6E8A-4147-A177-3AD203B41FA5}">
                      <a16:colId xmlns:a16="http://schemas.microsoft.com/office/drawing/2014/main" val="669987384"/>
                    </a:ext>
                  </a:extLst>
                </a:gridCol>
                <a:gridCol w="142613">
                  <a:extLst>
                    <a:ext uri="{9D8B030D-6E8A-4147-A177-3AD203B41FA5}">
                      <a16:colId xmlns:a16="http://schemas.microsoft.com/office/drawing/2014/main" val="245943666"/>
                    </a:ext>
                  </a:extLst>
                </a:gridCol>
                <a:gridCol w="168713">
                  <a:extLst>
                    <a:ext uri="{9D8B030D-6E8A-4147-A177-3AD203B41FA5}">
                      <a16:colId xmlns:a16="http://schemas.microsoft.com/office/drawing/2014/main" val="1959888395"/>
                    </a:ext>
                  </a:extLst>
                </a:gridCol>
              </a:tblGrid>
              <a:tr h="409575">
                <a:tc rowSpan="3">
                  <a:txBody>
                    <a:bodyPr/>
                    <a:lstStyle/>
                    <a:p>
                      <a:pPr algn="ctr" fontAlgn="ctr"/>
                      <a:r>
                        <a:rPr lang="fr-FR" sz="1000" b="1" u="none" strike="noStrike" dirty="0">
                          <a:effectLst/>
                        </a:rPr>
                        <a:t>Contribuer à l'organisation de la vie collective</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Participation aux temps de repas et de goûter</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582861717"/>
                  </a:ext>
                </a:extLst>
              </a:tr>
              <a:tr h="352425">
                <a:tc vMerge="1">
                  <a:txBody>
                    <a:bodyPr/>
                    <a:lstStyle/>
                    <a:p>
                      <a:endParaRPr lang="fr-FR"/>
                    </a:p>
                  </a:txBody>
                  <a:tcPr/>
                </a:tc>
                <a:tc>
                  <a:txBody>
                    <a:bodyPr/>
                    <a:lstStyle/>
                    <a:p>
                      <a:pPr algn="ctr" fontAlgn="ctr"/>
                      <a:r>
                        <a:rPr lang="fr-FR" sz="1000" u="none" strike="noStrike">
                          <a:effectLst/>
                        </a:rPr>
                        <a:t>Sait mener une analyse sur l'organisation de la vie collective</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585346690"/>
                  </a:ext>
                </a:extLst>
              </a:tr>
              <a:tr h="314325">
                <a:tc vMerge="1">
                  <a:txBody>
                    <a:bodyPr/>
                    <a:lstStyle/>
                    <a:p>
                      <a:endParaRPr lang="fr-FR"/>
                    </a:p>
                  </a:txBody>
                  <a:tcPr/>
                </a:tc>
                <a:tc>
                  <a:txBody>
                    <a:bodyPr/>
                    <a:lstStyle/>
                    <a:p>
                      <a:pPr algn="ctr" fontAlgn="ctr"/>
                      <a:r>
                        <a:rPr lang="fr-FR" sz="1000" u="none" strike="noStrike">
                          <a:effectLst/>
                        </a:rPr>
                        <a:t>Fait des propositions sur l'organisation de la vie collective</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557894599"/>
                  </a:ext>
                </a:extLst>
              </a:tr>
              <a:tr h="0">
                <a:tc rowSpan="6">
                  <a:txBody>
                    <a:bodyPr/>
                    <a:lstStyle/>
                    <a:p>
                      <a:pPr algn="ctr" fontAlgn="ctr"/>
                      <a:r>
                        <a:rPr lang="fr-FR" sz="1000" b="1" u="none" strike="noStrike" dirty="0">
                          <a:effectLst/>
                        </a:rPr>
                        <a:t>Agir dans une équipe en étant acteur de sa formation  (formation continue)</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Participe activement aux préparations et aux réunions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916255851"/>
                  </a:ext>
                </a:extLst>
              </a:tr>
              <a:tr h="255270">
                <a:tc vMerge="1">
                  <a:txBody>
                    <a:bodyPr/>
                    <a:lstStyle/>
                    <a:p>
                      <a:endParaRPr lang="fr-FR"/>
                    </a:p>
                  </a:txBody>
                  <a:tcPr/>
                </a:tc>
                <a:tc>
                  <a:txBody>
                    <a:bodyPr/>
                    <a:lstStyle/>
                    <a:p>
                      <a:pPr algn="ctr" fontAlgn="ctr"/>
                      <a:r>
                        <a:rPr lang="fr-FR" sz="1000" u="none" strike="noStrike" dirty="0">
                          <a:effectLst/>
                        </a:rPr>
                        <a:t>Sait écouter ses collègues </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929253233"/>
                  </a:ext>
                </a:extLst>
              </a:tr>
              <a:tr h="255270">
                <a:tc vMerge="1">
                  <a:txBody>
                    <a:bodyPr/>
                    <a:lstStyle/>
                    <a:p>
                      <a:endParaRPr lang="fr-FR"/>
                    </a:p>
                  </a:txBody>
                  <a:tcPr/>
                </a:tc>
                <a:tc>
                  <a:txBody>
                    <a:bodyPr/>
                    <a:lstStyle/>
                    <a:p>
                      <a:pPr algn="ctr" fontAlgn="ctr"/>
                      <a:r>
                        <a:rPr lang="fr-FR" sz="1000" u="none" strike="noStrike">
                          <a:effectLst/>
                        </a:rPr>
                        <a:t>Se positionne comme force de proposition</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649116211"/>
                  </a:ext>
                </a:extLst>
              </a:tr>
              <a:tr h="255270">
                <a:tc vMerge="1">
                  <a:txBody>
                    <a:bodyPr/>
                    <a:lstStyle/>
                    <a:p>
                      <a:endParaRPr lang="fr-FR"/>
                    </a:p>
                  </a:txBody>
                  <a:tcPr/>
                </a:tc>
                <a:tc>
                  <a:txBody>
                    <a:bodyPr/>
                    <a:lstStyle/>
                    <a:p>
                      <a:pPr algn="ctr" fontAlgn="ctr"/>
                      <a:r>
                        <a:rPr lang="fr-FR" sz="1000" u="none" strike="noStrike">
                          <a:effectLst/>
                        </a:rPr>
                        <a:t>A une capacité d'analyse globale de son action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807117259"/>
                  </a:ext>
                </a:extLst>
              </a:tr>
              <a:tr h="255270">
                <a:tc vMerge="1">
                  <a:txBody>
                    <a:bodyPr/>
                    <a:lstStyle/>
                    <a:p>
                      <a:endParaRPr lang="fr-FR"/>
                    </a:p>
                  </a:txBody>
                  <a:tcPr/>
                </a:tc>
                <a:tc>
                  <a:txBody>
                    <a:bodyPr/>
                    <a:lstStyle/>
                    <a:p>
                      <a:pPr algn="ctr" fontAlgn="ctr"/>
                      <a:r>
                        <a:rPr lang="fr-FR" sz="1000" u="none" strike="noStrike">
                          <a:effectLst/>
                        </a:rPr>
                        <a:t>Effectuer des recherches</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563267791"/>
                  </a:ext>
                </a:extLst>
              </a:tr>
              <a:tr h="255270">
                <a:tc vMerge="1">
                  <a:txBody>
                    <a:bodyPr/>
                    <a:lstStyle/>
                    <a:p>
                      <a:endParaRPr lang="fr-FR"/>
                    </a:p>
                  </a:txBody>
                  <a:tcPr/>
                </a:tc>
                <a:tc>
                  <a:txBody>
                    <a:bodyPr/>
                    <a:lstStyle/>
                    <a:p>
                      <a:pPr algn="ctr" fontAlgn="ctr"/>
                      <a:r>
                        <a:rPr lang="fr-FR" sz="1000" u="none" strike="noStrike" dirty="0">
                          <a:effectLst/>
                        </a:rPr>
                        <a:t>Prend des initiatives</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a:t>
                      </a:r>
                      <a:endParaRPr lang="fr-FR" sz="1000" b="0" i="0" u="none" strike="noStrike">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281852188"/>
                  </a:ext>
                </a:extLst>
              </a:tr>
            </a:tbl>
          </a:graphicData>
        </a:graphic>
      </p:graphicFrame>
    </p:spTree>
    <p:extLst>
      <p:ext uri="{BB962C8B-B14F-4D97-AF65-F5344CB8AC3E}">
        <p14:creationId xmlns:p14="http://schemas.microsoft.com/office/powerpoint/2010/main" val="19429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599" y="324579"/>
            <a:ext cx="10972800" cy="1143000"/>
          </a:xfrm>
        </p:spPr>
        <p:txBody>
          <a:bodyPr rtlCol="0">
            <a:normAutofit/>
          </a:bodyPr>
          <a:lstStyle/>
          <a:p>
            <a:pPr rtl="0"/>
            <a:r>
              <a:rPr lang="fr-FR" dirty="0"/>
              <a:t>Intentions éducatives </a:t>
            </a:r>
            <a:r>
              <a:rPr lang="fr-FR" dirty="0" smtClean="0"/>
              <a:t>de la direction</a:t>
            </a:r>
            <a:endParaRPr lang="fr-FR" dirty="0"/>
          </a:p>
        </p:txBody>
      </p:sp>
      <p:sp>
        <p:nvSpPr>
          <p:cNvPr id="10" name="Espace réservé du contenu 1">
            <a:extLst>
              <a:ext uri="{FF2B5EF4-FFF2-40B4-BE49-F238E27FC236}">
                <a16:creationId xmlns:a16="http://schemas.microsoft.com/office/drawing/2014/main" id="{B051330F-44F9-49AF-9AA4-5CAF81F24E23}"/>
              </a:ext>
            </a:extLst>
          </p:cNvPr>
          <p:cNvSpPr>
            <a:spLocks noGrp="1"/>
          </p:cNvSpPr>
          <p:nvPr>
            <p:ph idx="1"/>
          </p:nvPr>
        </p:nvSpPr>
        <p:spPr>
          <a:xfrm>
            <a:off x="609599" y="1767841"/>
            <a:ext cx="10972800" cy="4765580"/>
          </a:xfrm>
        </p:spPr>
        <p:txBody>
          <a:bodyPr rtlCol="0">
            <a:normAutofit fontScale="77500" lnSpcReduction="20000"/>
          </a:bodyPr>
          <a:lstStyle/>
          <a:p>
            <a:pPr lvl="0">
              <a:spcBef>
                <a:spcPts val="0"/>
              </a:spcBef>
              <a:spcAft>
                <a:spcPts val="0"/>
              </a:spcAft>
              <a:buFont typeface="Courier New" panose="02070309020205020404" pitchFamily="49" charset="0"/>
              <a:buChar char="o"/>
            </a:pPr>
            <a:r>
              <a:rPr lang="fr-FR" dirty="0"/>
              <a:t>Créer une dynamique locale afin de travailler en cohérence avec les diverses associations communales ou commerçants.</a:t>
            </a:r>
          </a:p>
          <a:p>
            <a:pPr lvl="0">
              <a:spcBef>
                <a:spcPts val="0"/>
              </a:spcBef>
              <a:spcAft>
                <a:spcPts val="0"/>
              </a:spcAft>
              <a:buFont typeface="Courier New" panose="02070309020205020404" pitchFamily="49" charset="0"/>
              <a:buChar char="o"/>
            </a:pPr>
            <a:endParaRPr lang="fr-FR" sz="900" dirty="0"/>
          </a:p>
          <a:p>
            <a:pPr lvl="0">
              <a:spcBef>
                <a:spcPts val="0"/>
              </a:spcBef>
              <a:spcAft>
                <a:spcPts val="0"/>
              </a:spcAft>
              <a:buFont typeface="Courier New" panose="02070309020205020404" pitchFamily="49" charset="0"/>
              <a:buChar char="o"/>
            </a:pPr>
            <a:r>
              <a:rPr lang="fr-FR" dirty="0"/>
              <a:t>Sensibiliser l’équipe d’animation aux méthodes participatives</a:t>
            </a:r>
          </a:p>
          <a:p>
            <a:pPr lvl="0">
              <a:spcBef>
                <a:spcPts val="0"/>
              </a:spcBef>
              <a:spcAft>
                <a:spcPts val="0"/>
              </a:spcAft>
              <a:buFont typeface="Courier New" panose="02070309020205020404" pitchFamily="49" charset="0"/>
              <a:buChar char="o"/>
            </a:pPr>
            <a:endParaRPr lang="fr-FR" sz="900" dirty="0"/>
          </a:p>
          <a:p>
            <a:pPr lvl="0">
              <a:spcBef>
                <a:spcPts val="0"/>
              </a:spcBef>
              <a:spcAft>
                <a:spcPts val="0"/>
              </a:spcAft>
              <a:buFont typeface="Courier New" panose="02070309020205020404" pitchFamily="49" charset="0"/>
              <a:buChar char="o"/>
            </a:pPr>
            <a:r>
              <a:rPr lang="fr-FR" dirty="0"/>
              <a:t>Donner l’accès aux jeunes aux nouvelles technologies (multimédia…)</a:t>
            </a:r>
          </a:p>
          <a:p>
            <a:pPr lvl="0">
              <a:spcBef>
                <a:spcPts val="0"/>
              </a:spcBef>
              <a:spcAft>
                <a:spcPts val="0"/>
              </a:spcAft>
              <a:buFont typeface="Courier New" panose="02070309020205020404" pitchFamily="49" charset="0"/>
              <a:buChar char="o"/>
            </a:pPr>
            <a:endParaRPr lang="fr-FR" sz="900" dirty="0"/>
          </a:p>
          <a:p>
            <a:pPr lvl="0">
              <a:spcBef>
                <a:spcPts val="0"/>
              </a:spcBef>
              <a:spcAft>
                <a:spcPts val="0"/>
              </a:spcAft>
              <a:buFont typeface="Courier New" panose="02070309020205020404" pitchFamily="49" charset="0"/>
              <a:buChar char="o"/>
            </a:pPr>
            <a:r>
              <a:rPr lang="fr-FR" dirty="0"/>
              <a:t>Faire découvrir d’autres façons de jouer. (Création d’un pôle animation jeux)</a:t>
            </a:r>
          </a:p>
          <a:p>
            <a:pPr lvl="0">
              <a:spcBef>
                <a:spcPts val="0"/>
              </a:spcBef>
              <a:spcAft>
                <a:spcPts val="0"/>
              </a:spcAft>
              <a:buFont typeface="Courier New" panose="02070309020205020404" pitchFamily="49" charset="0"/>
              <a:buChar char="o"/>
            </a:pPr>
            <a:endParaRPr lang="fr-FR" sz="800" dirty="0"/>
          </a:p>
          <a:p>
            <a:pPr lvl="0">
              <a:spcBef>
                <a:spcPts val="0"/>
              </a:spcBef>
              <a:spcAft>
                <a:spcPts val="0"/>
              </a:spcAft>
              <a:buFont typeface="Courier New" panose="02070309020205020404" pitchFamily="49" charset="0"/>
              <a:buChar char="o"/>
            </a:pPr>
            <a:r>
              <a:rPr lang="fr-FR" dirty="0"/>
              <a:t>Profiter du riche patrimoine culturel et sportif de l’Auvergne et de l’Allier, élaborer nos activités en fonction</a:t>
            </a:r>
          </a:p>
          <a:p>
            <a:pPr lvl="0">
              <a:spcBef>
                <a:spcPts val="0"/>
              </a:spcBef>
              <a:spcAft>
                <a:spcPts val="0"/>
              </a:spcAft>
              <a:buFont typeface="Courier New" panose="02070309020205020404" pitchFamily="49" charset="0"/>
              <a:buChar char="o"/>
            </a:pPr>
            <a:r>
              <a:rPr lang="fr-FR" dirty="0"/>
              <a:t>Découverte scientifique et technique (mini-expériences, manipulation, construction…)</a:t>
            </a:r>
          </a:p>
          <a:p>
            <a:pPr marL="0" lvl="0" indent="0">
              <a:spcBef>
                <a:spcPts val="0"/>
              </a:spcBef>
              <a:spcAft>
                <a:spcPts val="0"/>
              </a:spcAft>
              <a:buNone/>
            </a:pPr>
            <a:endParaRPr lang="fr-FR" sz="800" dirty="0"/>
          </a:p>
          <a:p>
            <a:pPr lvl="0">
              <a:spcBef>
                <a:spcPts val="0"/>
              </a:spcBef>
              <a:spcAft>
                <a:spcPts val="0"/>
              </a:spcAft>
              <a:buFont typeface="Courier New" panose="02070309020205020404" pitchFamily="49" charset="0"/>
              <a:buChar char="o"/>
            </a:pPr>
            <a:r>
              <a:rPr lang="fr-FR" dirty="0"/>
              <a:t>Mettre en place des activités permettant à l’enfant d’être acteur et pas simple consommateur</a:t>
            </a:r>
          </a:p>
          <a:p>
            <a:pPr lvl="0">
              <a:spcBef>
                <a:spcPts val="0"/>
              </a:spcBef>
              <a:spcAft>
                <a:spcPts val="0"/>
              </a:spcAft>
              <a:buFont typeface="Courier New" panose="02070309020205020404" pitchFamily="49" charset="0"/>
              <a:buChar char="o"/>
            </a:pPr>
            <a:endParaRPr lang="fr-FR" sz="800" dirty="0"/>
          </a:p>
          <a:p>
            <a:pPr lvl="0">
              <a:spcBef>
                <a:spcPts val="0"/>
              </a:spcBef>
              <a:spcAft>
                <a:spcPts val="0"/>
              </a:spcAft>
              <a:buFont typeface="Courier New" panose="02070309020205020404" pitchFamily="49" charset="0"/>
              <a:buChar char="o"/>
            </a:pPr>
            <a:r>
              <a:rPr lang="fr-FR" dirty="0"/>
              <a:t>Tenir compte des capacités de chacun en organisant des activités adaptées</a:t>
            </a:r>
          </a:p>
          <a:p>
            <a:pPr lvl="0">
              <a:spcBef>
                <a:spcPts val="0"/>
              </a:spcBef>
              <a:spcAft>
                <a:spcPts val="0"/>
              </a:spcAft>
              <a:buFont typeface="Courier New" panose="02070309020205020404" pitchFamily="49" charset="0"/>
              <a:buChar char="o"/>
            </a:pPr>
            <a:endParaRPr lang="fr-FR" sz="800" dirty="0"/>
          </a:p>
          <a:p>
            <a:pPr lvl="0">
              <a:spcBef>
                <a:spcPts val="0"/>
              </a:spcBef>
              <a:spcAft>
                <a:spcPts val="0"/>
              </a:spcAft>
              <a:buFont typeface="Courier New" panose="02070309020205020404" pitchFamily="49" charset="0"/>
              <a:buChar char="o"/>
            </a:pPr>
            <a:r>
              <a:rPr lang="fr-FR" dirty="0"/>
              <a:t>Développer l’expression et la créativité à travers les différentes activités proposées dans le centre (manuelles, sportives, culturelles……)</a:t>
            </a:r>
          </a:p>
          <a:p>
            <a:pPr lvl="0">
              <a:spcBef>
                <a:spcPts val="0"/>
              </a:spcBef>
              <a:spcAft>
                <a:spcPts val="0"/>
              </a:spcAft>
              <a:buFont typeface="Courier New" panose="02070309020205020404" pitchFamily="49" charset="0"/>
              <a:buChar char="o"/>
            </a:pPr>
            <a:endParaRPr lang="fr-FR" sz="800" dirty="0"/>
          </a:p>
          <a:p>
            <a:pPr lvl="0">
              <a:spcBef>
                <a:spcPts val="0"/>
              </a:spcBef>
              <a:spcAft>
                <a:spcPts val="0"/>
              </a:spcAft>
              <a:buFont typeface="Courier New" panose="02070309020205020404" pitchFamily="49" charset="0"/>
              <a:buChar char="o"/>
            </a:pPr>
            <a:r>
              <a:rPr lang="fr-FR" dirty="0"/>
              <a:t>Sensibilisation environnementale et animale</a:t>
            </a:r>
          </a:p>
          <a:p>
            <a:pPr marL="0" lvl="0" indent="0">
              <a:spcBef>
                <a:spcPts val="0"/>
              </a:spcBef>
              <a:spcAft>
                <a:spcPts val="0"/>
              </a:spcAft>
              <a:buNone/>
            </a:pPr>
            <a:endParaRPr lang="fr-FR" sz="500" dirty="0"/>
          </a:p>
          <a:p>
            <a:pPr lvl="0">
              <a:spcBef>
                <a:spcPts val="0"/>
              </a:spcBef>
              <a:spcAft>
                <a:spcPts val="0"/>
              </a:spcAft>
              <a:buFont typeface="Courier New" panose="02070309020205020404" pitchFamily="49" charset="0"/>
              <a:buChar char="o"/>
            </a:pPr>
            <a:r>
              <a:rPr lang="fr-FR" dirty="0"/>
              <a:t>Respecter le rythme de l’enfant en organisant les journées en fonction (</a:t>
            </a:r>
            <a:r>
              <a:rPr lang="fr-FR" dirty="0" smtClean="0"/>
              <a:t>temps </a:t>
            </a:r>
            <a:r>
              <a:rPr lang="fr-FR" dirty="0"/>
              <a:t>calme, repas, accueil)</a:t>
            </a:r>
          </a:p>
          <a:p>
            <a:pPr marL="0" indent="0" rtl="0">
              <a:buNone/>
            </a:pPr>
            <a:endParaRPr lang="fr-FR" sz="2000" dirty="0"/>
          </a:p>
          <a:p>
            <a:pPr marL="0" indent="0">
              <a:buNone/>
            </a:pPr>
            <a:endParaRPr lang="fr-FR" sz="2000" dirty="0"/>
          </a:p>
          <a:p>
            <a:pPr marL="0" indent="0">
              <a:buNone/>
            </a:pPr>
            <a:endParaRPr lang="fr-FR" sz="2000" dirty="0"/>
          </a:p>
          <a:p>
            <a:pPr marL="0" indent="0" rtl="0">
              <a:buNone/>
            </a:pPr>
            <a:endParaRPr lang="fr-FR" dirty="0"/>
          </a:p>
        </p:txBody>
      </p:sp>
      <p:pic>
        <p:nvPicPr>
          <p:cNvPr id="4" name="Image 3">
            <a:extLst>
              <a:ext uri="{FF2B5EF4-FFF2-40B4-BE49-F238E27FC236}">
                <a16:creationId xmlns:a16="http://schemas.microsoft.com/office/drawing/2014/main" id="{1E890EF0-FE3B-4E1B-97C8-F8B32D982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5948" y="2356247"/>
            <a:ext cx="1689948" cy="949661"/>
          </a:xfrm>
          <a:prstGeom prst="rect">
            <a:avLst/>
          </a:prstGeom>
        </p:spPr>
      </p:pic>
    </p:spTree>
    <p:extLst>
      <p:ext uri="{BB962C8B-B14F-4D97-AF65-F5344CB8AC3E}">
        <p14:creationId xmlns:p14="http://schemas.microsoft.com/office/powerpoint/2010/main" val="52538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427" y="-414420"/>
            <a:ext cx="10972800" cy="1143000"/>
          </a:xfrm>
        </p:spPr>
        <p:txBody>
          <a:bodyPr rtlCol="0">
            <a:normAutofit/>
          </a:bodyPr>
          <a:lstStyle/>
          <a:p>
            <a:pPr rtl="0"/>
            <a:r>
              <a:rPr lang="fr-FR" dirty="0"/>
              <a:t>Objectifs pédagogiques transversaux</a:t>
            </a:r>
          </a:p>
        </p:txBody>
      </p:sp>
      <p:sp>
        <p:nvSpPr>
          <p:cNvPr id="10" name="Espace réservé du contenu 1">
            <a:extLst>
              <a:ext uri="{FF2B5EF4-FFF2-40B4-BE49-F238E27FC236}">
                <a16:creationId xmlns:a16="http://schemas.microsoft.com/office/drawing/2014/main" id="{B051330F-44F9-49AF-9AA4-5CAF81F24E23}"/>
              </a:ext>
            </a:extLst>
          </p:cNvPr>
          <p:cNvSpPr>
            <a:spLocks noGrp="1"/>
          </p:cNvSpPr>
          <p:nvPr>
            <p:ph idx="1"/>
          </p:nvPr>
        </p:nvSpPr>
        <p:spPr>
          <a:xfrm>
            <a:off x="257145" y="633816"/>
            <a:ext cx="6617518" cy="6088076"/>
          </a:xfrm>
        </p:spPr>
        <p:txBody>
          <a:bodyPr rtlCol="0">
            <a:normAutofit fontScale="70000" lnSpcReduction="20000"/>
          </a:bodyPr>
          <a:lstStyle/>
          <a:p>
            <a:pPr marL="0" indent="0">
              <a:buNone/>
            </a:pPr>
            <a:r>
              <a:rPr lang="fr-FR" b="1" i="1" u="sng" dirty="0"/>
              <a:t>Communs à tous les âges</a:t>
            </a:r>
            <a:r>
              <a:rPr lang="fr-FR" b="1" i="1" dirty="0"/>
              <a:t> :</a:t>
            </a:r>
          </a:p>
          <a:p>
            <a:pPr marL="0" indent="0">
              <a:buNone/>
            </a:pPr>
            <a:endParaRPr lang="fr-FR" sz="1100" dirty="0"/>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Assurer la sécurité physique, affective et morale de l’enfant.</a:t>
            </a:r>
            <a:endParaRPr lang="fr-FR" sz="1400" dirty="0">
              <a:latin typeface="Palatino Linotype" panose="02040502050505030304" pitchFamily="18" charset="0"/>
            </a:endParaRPr>
          </a:p>
          <a:p>
            <a:pPr marL="0" indent="0">
              <a:lnSpc>
                <a:spcPct val="120000"/>
              </a:lnSpc>
              <a:spcBef>
                <a:spcPts val="0"/>
              </a:spcBef>
              <a:spcAft>
                <a:spcPts val="0"/>
              </a:spcAft>
              <a:buNone/>
            </a:pPr>
            <a:r>
              <a:rPr lang="fr-FR" sz="1400" dirty="0">
                <a:latin typeface="Palatino Linotype" panose="02040502050505030304" pitchFamily="18" charset="0"/>
              </a:rPr>
              <a:t>- Respecter la législation.</a:t>
            </a:r>
          </a:p>
          <a:p>
            <a:pPr marL="0" indent="0">
              <a:lnSpc>
                <a:spcPct val="120000"/>
              </a:lnSpc>
              <a:spcBef>
                <a:spcPts val="0"/>
              </a:spcBef>
              <a:spcAft>
                <a:spcPts val="0"/>
              </a:spcAft>
              <a:buNone/>
            </a:pPr>
            <a:r>
              <a:rPr lang="fr-FR" sz="1400" dirty="0">
                <a:latin typeface="Palatino Linotype" panose="02040502050505030304" pitchFamily="18" charset="0"/>
              </a:rPr>
              <a:t>- Eviter de laisser le matériel dangereux à la portée des enfants.</a:t>
            </a:r>
          </a:p>
          <a:p>
            <a:pPr marL="0" indent="0">
              <a:lnSpc>
                <a:spcPct val="120000"/>
              </a:lnSpc>
              <a:spcBef>
                <a:spcPts val="0"/>
              </a:spcBef>
              <a:spcAft>
                <a:spcPts val="0"/>
              </a:spcAft>
              <a:buNone/>
            </a:pPr>
            <a:r>
              <a:rPr lang="fr-FR" sz="1400" dirty="0">
                <a:latin typeface="Palatino Linotype" panose="02040502050505030304" pitchFamily="18" charset="0"/>
              </a:rPr>
              <a:t>- Avoir une attitude rassurante et sécurisante.</a:t>
            </a:r>
          </a:p>
          <a:p>
            <a:pPr marL="0" indent="0">
              <a:lnSpc>
                <a:spcPct val="120000"/>
              </a:lnSpc>
              <a:spcBef>
                <a:spcPts val="0"/>
              </a:spcBef>
              <a:spcAft>
                <a:spcPts val="0"/>
              </a:spcAft>
              <a:buNone/>
            </a:pPr>
            <a:r>
              <a:rPr lang="fr-FR" sz="1400" dirty="0">
                <a:latin typeface="Palatino Linotype" panose="02040502050505030304" pitchFamily="18" charset="0"/>
              </a:rPr>
              <a:t>- Être à l’écoute des enfants à tout moment de la journée.</a:t>
            </a:r>
          </a:p>
          <a:p>
            <a:pPr marL="0" indent="0">
              <a:lnSpc>
                <a:spcPct val="120000"/>
              </a:lnSpc>
              <a:spcBef>
                <a:spcPts val="0"/>
              </a:spcBef>
              <a:spcAft>
                <a:spcPts val="0"/>
              </a:spcAft>
              <a:buNone/>
            </a:pPr>
            <a:endParaRPr lang="fr-FR" sz="1400" dirty="0">
              <a:latin typeface="Palatino Linotype" panose="02040502050505030304" pitchFamily="18" charset="0"/>
            </a:endParaRPr>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Conduire l’enfant dans son rôle de futur citoyen. </a:t>
            </a:r>
            <a:endParaRPr lang="fr-FR" sz="1400" dirty="0">
              <a:latin typeface="Palatino Linotype" panose="02040502050505030304" pitchFamily="18" charset="0"/>
            </a:endParaRPr>
          </a:p>
          <a:p>
            <a:pPr marL="0" indent="0">
              <a:lnSpc>
                <a:spcPct val="120000"/>
              </a:lnSpc>
              <a:spcBef>
                <a:spcPts val="0"/>
              </a:spcBef>
              <a:spcAft>
                <a:spcPts val="0"/>
              </a:spcAft>
              <a:buNone/>
            </a:pPr>
            <a:endParaRPr lang="fr-FR" sz="1400" dirty="0">
              <a:latin typeface="Palatino Linotype" panose="02040502050505030304" pitchFamily="18" charset="0"/>
            </a:endParaRPr>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Développer des notions de partage, d’entraide et de solidarité.</a:t>
            </a:r>
            <a:endParaRPr lang="fr-FR" sz="1400" dirty="0">
              <a:latin typeface="Palatino Linotype" panose="02040502050505030304" pitchFamily="18" charset="0"/>
            </a:endParaRPr>
          </a:p>
          <a:p>
            <a:pPr marL="0" indent="0">
              <a:lnSpc>
                <a:spcPct val="120000"/>
              </a:lnSpc>
              <a:spcBef>
                <a:spcPts val="0"/>
              </a:spcBef>
              <a:spcAft>
                <a:spcPts val="0"/>
              </a:spcAft>
              <a:buNone/>
            </a:pPr>
            <a:r>
              <a:rPr lang="fr-FR" sz="1400" dirty="0">
                <a:latin typeface="Palatino Linotype" panose="02040502050505030304" pitchFamily="18" charset="0"/>
              </a:rPr>
              <a:t>- Etablir des règles de vie avec une approche ludique.</a:t>
            </a:r>
          </a:p>
          <a:p>
            <a:pPr marL="0" indent="0">
              <a:lnSpc>
                <a:spcPct val="120000"/>
              </a:lnSpc>
              <a:spcBef>
                <a:spcPts val="0"/>
              </a:spcBef>
              <a:spcAft>
                <a:spcPts val="0"/>
              </a:spcAft>
              <a:buNone/>
            </a:pPr>
            <a:r>
              <a:rPr lang="fr-FR" sz="1400" dirty="0">
                <a:latin typeface="Palatino Linotype" panose="02040502050505030304" pitchFamily="18" charset="0"/>
              </a:rPr>
              <a:t>- Mise en place d’activités en groupe qui nécessite la coopération.</a:t>
            </a:r>
          </a:p>
          <a:p>
            <a:pPr marL="0" indent="0">
              <a:lnSpc>
                <a:spcPct val="120000"/>
              </a:lnSpc>
              <a:spcBef>
                <a:spcPts val="0"/>
              </a:spcBef>
              <a:spcAft>
                <a:spcPts val="0"/>
              </a:spcAft>
              <a:buNone/>
            </a:pPr>
            <a:r>
              <a:rPr lang="fr-FR" sz="1400" dirty="0">
                <a:latin typeface="Palatino Linotype" panose="02040502050505030304" pitchFamily="18" charset="0"/>
              </a:rPr>
              <a:t>- Donner aux enfants des moyens de prendre des initiatives et des décisions.</a:t>
            </a:r>
          </a:p>
          <a:p>
            <a:pPr marL="0" indent="0">
              <a:lnSpc>
                <a:spcPct val="120000"/>
              </a:lnSpc>
              <a:spcBef>
                <a:spcPts val="0"/>
              </a:spcBef>
              <a:spcAft>
                <a:spcPts val="0"/>
              </a:spcAft>
              <a:buNone/>
            </a:pPr>
            <a:r>
              <a:rPr lang="fr-FR" sz="1400" dirty="0">
                <a:latin typeface="Palatino Linotype" panose="02040502050505030304" pitchFamily="18" charset="0"/>
              </a:rPr>
              <a:t>- Mise en place de jeux coopératifs.</a:t>
            </a:r>
          </a:p>
          <a:p>
            <a:pPr marL="0" indent="0">
              <a:lnSpc>
                <a:spcPct val="120000"/>
              </a:lnSpc>
              <a:spcBef>
                <a:spcPts val="0"/>
              </a:spcBef>
              <a:spcAft>
                <a:spcPts val="0"/>
              </a:spcAft>
              <a:buNone/>
            </a:pPr>
            <a:r>
              <a:rPr lang="fr-FR" sz="1400" dirty="0">
                <a:latin typeface="Palatino Linotype" panose="02040502050505030304" pitchFamily="18" charset="0"/>
              </a:rPr>
              <a:t>- Proposer en finalité une réalisation collective.</a:t>
            </a:r>
          </a:p>
          <a:p>
            <a:pPr marL="0" indent="0">
              <a:lnSpc>
                <a:spcPct val="120000"/>
              </a:lnSpc>
              <a:spcBef>
                <a:spcPts val="0"/>
              </a:spcBef>
              <a:spcAft>
                <a:spcPts val="0"/>
              </a:spcAft>
              <a:buNone/>
            </a:pPr>
            <a:endParaRPr lang="fr-FR" sz="1400" dirty="0">
              <a:latin typeface="Palatino Linotype" panose="02040502050505030304" pitchFamily="18" charset="0"/>
            </a:endParaRPr>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Adapter les journées selon le rythme et les besoins de chacun.</a:t>
            </a:r>
            <a:endParaRPr lang="fr-FR" sz="1400" dirty="0">
              <a:latin typeface="Palatino Linotype" panose="02040502050505030304" pitchFamily="18" charset="0"/>
            </a:endParaRPr>
          </a:p>
          <a:p>
            <a:pPr marL="0" indent="0">
              <a:lnSpc>
                <a:spcPct val="120000"/>
              </a:lnSpc>
              <a:spcBef>
                <a:spcPts val="0"/>
              </a:spcBef>
              <a:spcAft>
                <a:spcPts val="0"/>
              </a:spcAft>
              <a:buNone/>
            </a:pPr>
            <a:r>
              <a:rPr lang="fr-FR" sz="1400" dirty="0">
                <a:latin typeface="Palatino Linotype" panose="02040502050505030304" pitchFamily="18" charset="0"/>
              </a:rPr>
              <a:t>- Accueil échelonné.</a:t>
            </a:r>
          </a:p>
          <a:p>
            <a:pPr marL="0" indent="0">
              <a:lnSpc>
                <a:spcPct val="120000"/>
              </a:lnSpc>
              <a:spcBef>
                <a:spcPts val="0"/>
              </a:spcBef>
              <a:spcAft>
                <a:spcPts val="0"/>
              </a:spcAft>
              <a:buNone/>
            </a:pPr>
            <a:r>
              <a:rPr lang="fr-FR" sz="1400" dirty="0">
                <a:latin typeface="Palatino Linotype" panose="02040502050505030304" pitchFamily="18" charset="0"/>
              </a:rPr>
              <a:t>- Sieste pour les petits.</a:t>
            </a:r>
          </a:p>
          <a:p>
            <a:pPr marL="0" indent="0">
              <a:lnSpc>
                <a:spcPct val="120000"/>
              </a:lnSpc>
              <a:spcBef>
                <a:spcPts val="0"/>
              </a:spcBef>
              <a:spcAft>
                <a:spcPts val="0"/>
              </a:spcAft>
              <a:buNone/>
            </a:pPr>
            <a:r>
              <a:rPr lang="fr-FR" sz="1400" dirty="0">
                <a:latin typeface="Palatino Linotype" panose="02040502050505030304" pitchFamily="18" charset="0"/>
              </a:rPr>
              <a:t>-Alternance d’activités (Temps libre/temps fort, Jeux sportifs /Activités manuelles, Jeux collectifs/Jeux individuels).</a:t>
            </a:r>
          </a:p>
          <a:p>
            <a:pPr marL="0" indent="0">
              <a:lnSpc>
                <a:spcPct val="120000"/>
              </a:lnSpc>
              <a:spcBef>
                <a:spcPts val="0"/>
              </a:spcBef>
              <a:spcAft>
                <a:spcPts val="0"/>
              </a:spcAft>
              <a:buNone/>
            </a:pPr>
            <a:endParaRPr lang="fr-FR" sz="1400" dirty="0">
              <a:latin typeface="Palatino Linotype" panose="02040502050505030304" pitchFamily="18" charset="0"/>
            </a:endParaRPr>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Sensibiliser les enfants aux règles d’hygiène et de santé.</a:t>
            </a:r>
            <a:endParaRPr lang="fr-FR" sz="1400" dirty="0">
              <a:latin typeface="Palatino Linotype" panose="02040502050505030304" pitchFamily="18" charset="0"/>
            </a:endParaRPr>
          </a:p>
          <a:p>
            <a:pPr marL="0" indent="0">
              <a:lnSpc>
                <a:spcPct val="120000"/>
              </a:lnSpc>
              <a:spcBef>
                <a:spcPts val="0"/>
              </a:spcBef>
              <a:spcAft>
                <a:spcPts val="0"/>
              </a:spcAft>
              <a:buNone/>
            </a:pPr>
            <a:r>
              <a:rPr lang="fr-FR" sz="1400" dirty="0">
                <a:latin typeface="Palatino Linotype" panose="02040502050505030304" pitchFamily="18" charset="0"/>
              </a:rPr>
              <a:t>- Lavage des mains, brossage des dents.</a:t>
            </a:r>
          </a:p>
          <a:p>
            <a:pPr>
              <a:lnSpc>
                <a:spcPct val="120000"/>
              </a:lnSpc>
              <a:spcBef>
                <a:spcPts val="0"/>
              </a:spcBef>
              <a:spcAft>
                <a:spcPts val="0"/>
              </a:spcAft>
              <a:buFontTx/>
              <a:buChar char="-"/>
            </a:pPr>
            <a:r>
              <a:rPr lang="fr-FR" sz="1400" dirty="0">
                <a:latin typeface="Palatino Linotype" panose="02040502050505030304" pitchFamily="18" charset="0"/>
              </a:rPr>
              <a:t>Accrochage d’affiche de prévention, groupes alimentaires…</a:t>
            </a:r>
          </a:p>
          <a:p>
            <a:pPr>
              <a:lnSpc>
                <a:spcPct val="120000"/>
              </a:lnSpc>
              <a:spcBef>
                <a:spcPts val="0"/>
              </a:spcBef>
              <a:spcAft>
                <a:spcPts val="0"/>
              </a:spcAft>
              <a:buFontTx/>
              <a:buChar char="-"/>
            </a:pPr>
            <a:r>
              <a:rPr lang="fr-FR" sz="1400" dirty="0">
                <a:latin typeface="Palatino Linotype" panose="02040502050505030304" pitchFamily="18" charset="0"/>
              </a:rPr>
              <a:t>Respect des notions d’équilibre alimentaire (carte de self, élaboration de menus…).</a:t>
            </a:r>
          </a:p>
          <a:p>
            <a:pPr marL="0" indent="0">
              <a:lnSpc>
                <a:spcPct val="120000"/>
              </a:lnSpc>
              <a:spcBef>
                <a:spcPts val="0"/>
              </a:spcBef>
              <a:spcAft>
                <a:spcPts val="0"/>
              </a:spcAft>
              <a:buNone/>
            </a:pPr>
            <a:endParaRPr lang="fr-FR" sz="1400" dirty="0">
              <a:latin typeface="Palatino Linotype" panose="02040502050505030304" pitchFamily="18" charset="0"/>
            </a:endParaRPr>
          </a:p>
          <a:p>
            <a:pPr>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rPr>
              <a:t>Adopter une démarche participative auprès des enfants.</a:t>
            </a:r>
            <a:endParaRPr lang="fr-FR" sz="1400" dirty="0">
              <a:latin typeface="Palatino Linotype" panose="02040502050505030304" pitchFamily="18" charset="0"/>
            </a:endParaRPr>
          </a:p>
          <a:p>
            <a:pPr marL="0" indent="0">
              <a:lnSpc>
                <a:spcPct val="120000"/>
              </a:lnSpc>
              <a:spcBef>
                <a:spcPts val="0"/>
              </a:spcBef>
              <a:spcAft>
                <a:spcPts val="0"/>
              </a:spcAft>
              <a:buNone/>
            </a:pPr>
            <a:r>
              <a:rPr lang="fr-FR" sz="1400" dirty="0">
                <a:latin typeface="Palatino Linotype" panose="02040502050505030304" pitchFamily="18" charset="0"/>
              </a:rPr>
              <a:t>- Organiser des moments de débats.</a:t>
            </a:r>
          </a:p>
          <a:p>
            <a:pPr marL="0" indent="0">
              <a:lnSpc>
                <a:spcPct val="120000"/>
              </a:lnSpc>
              <a:spcBef>
                <a:spcPts val="0"/>
              </a:spcBef>
              <a:spcAft>
                <a:spcPts val="0"/>
              </a:spcAft>
              <a:buNone/>
            </a:pPr>
            <a:r>
              <a:rPr lang="fr-FR" sz="1400" dirty="0">
                <a:latin typeface="Palatino Linotype" panose="02040502050505030304" pitchFamily="18" charset="0"/>
              </a:rPr>
              <a:t>- Prévoir un temps de régulation tous les soirs avec un outil ludique </a:t>
            </a:r>
          </a:p>
          <a:p>
            <a:pPr marL="0" indent="0">
              <a:lnSpc>
                <a:spcPct val="120000"/>
              </a:lnSpc>
              <a:spcBef>
                <a:spcPts val="0"/>
              </a:spcBef>
              <a:spcAft>
                <a:spcPts val="0"/>
              </a:spcAft>
              <a:buNone/>
            </a:pPr>
            <a:r>
              <a:rPr lang="fr-FR" sz="1400" dirty="0">
                <a:latin typeface="Palatino Linotype" panose="02040502050505030304" pitchFamily="18" charset="0"/>
              </a:rPr>
              <a:t>(Avec différents critères : Animateur / Vie de groupe / Activités / Repas… en concertation avec les enfants</a:t>
            </a:r>
          </a:p>
          <a:p>
            <a:pPr>
              <a:lnSpc>
                <a:spcPct val="120000"/>
              </a:lnSpc>
              <a:spcBef>
                <a:spcPts val="0"/>
              </a:spcBef>
              <a:spcAft>
                <a:spcPts val="0"/>
              </a:spcAft>
              <a:buFontTx/>
              <a:buChar char="-"/>
            </a:pPr>
            <a:r>
              <a:rPr lang="fr-FR" sz="1400" dirty="0">
                <a:latin typeface="Palatino Linotype" panose="02040502050505030304" pitchFamily="18" charset="0"/>
              </a:rPr>
              <a:t>Permettre aux enfants d’organiser des repas (exemple : Pique-nique), jeux, veillée…</a:t>
            </a:r>
          </a:p>
          <a:p>
            <a:pPr>
              <a:lnSpc>
                <a:spcPct val="120000"/>
              </a:lnSpc>
              <a:spcBef>
                <a:spcPts val="0"/>
              </a:spcBef>
              <a:spcAft>
                <a:spcPts val="0"/>
              </a:spcAft>
              <a:buFontTx/>
              <a:buChar char="-"/>
            </a:pPr>
            <a:endParaRPr lang="fr-FR" sz="1400" dirty="0">
              <a:latin typeface="Palatino Linotype" panose="02040502050505030304" pitchFamily="18" charset="0"/>
            </a:endParaRPr>
          </a:p>
          <a:p>
            <a:pPr algn="just">
              <a:lnSpc>
                <a:spcPct val="120000"/>
              </a:lnSpc>
              <a:spcBef>
                <a:spcPts val="0"/>
              </a:spcBef>
              <a:spcAft>
                <a:spcPts val="0"/>
              </a:spcAft>
              <a:buFont typeface="Arial" panose="020B0604020202020204" pitchFamily="34" charset="0"/>
              <a:buChar char="•"/>
            </a:pPr>
            <a:r>
              <a:rPr lang="fr-FR" sz="1400" b="1" dirty="0">
                <a:latin typeface="Palatino Linotype" panose="02040502050505030304" pitchFamily="18" charset="0"/>
                <a:ea typeface="Times New Roman" panose="02020603050405020304" pitchFamily="18" charset="0"/>
              </a:rPr>
              <a:t>Permettre à l’enfant de découvrir et de pratiquer des activités diversifiées </a:t>
            </a:r>
          </a:p>
          <a:p>
            <a:pPr marL="0" indent="0" algn="just">
              <a:lnSpc>
                <a:spcPct val="120000"/>
              </a:lnSpc>
              <a:spcBef>
                <a:spcPts val="0"/>
              </a:spcBef>
              <a:spcAft>
                <a:spcPts val="0"/>
              </a:spcAft>
              <a:buNone/>
            </a:pPr>
            <a:r>
              <a:rPr lang="fr-FR" sz="1400" b="1" dirty="0">
                <a:latin typeface="Palatino Linotype" panose="02040502050505030304" pitchFamily="18" charset="0"/>
                <a:ea typeface="Times New Roman" panose="02020603050405020304" pitchFamily="18" charset="0"/>
              </a:rPr>
              <a:t>afin d’acquérir de nouvelles compétences.</a:t>
            </a:r>
          </a:p>
          <a:p>
            <a:pPr marL="0" indent="0" algn="just">
              <a:lnSpc>
                <a:spcPct val="120000"/>
              </a:lnSpc>
              <a:spcBef>
                <a:spcPts val="0"/>
              </a:spcBef>
              <a:spcAft>
                <a:spcPts val="0"/>
              </a:spcAft>
              <a:buNone/>
            </a:pPr>
            <a:r>
              <a:rPr lang="fr-FR" sz="1400" b="1" dirty="0">
                <a:latin typeface="Palatino Linotype" panose="02040502050505030304" pitchFamily="18" charset="0"/>
                <a:ea typeface="Times New Roman" panose="02020603050405020304" pitchFamily="18" charset="0"/>
              </a:rPr>
              <a:t>- </a:t>
            </a:r>
            <a:r>
              <a:rPr lang="fr-FR" sz="1400" dirty="0">
                <a:latin typeface="Palatino Linotype" panose="02040502050505030304" pitchFamily="18" charset="0"/>
                <a:ea typeface="Times New Roman" panose="02020603050405020304" pitchFamily="18" charset="0"/>
              </a:rPr>
              <a:t>Mise en place de différents pôles d’activités (scientifiques, sportives, manuelles, culturelles…).</a:t>
            </a:r>
          </a:p>
          <a:p>
            <a:endParaRPr lang="fr-FR" dirty="0"/>
          </a:p>
          <a:p>
            <a:endParaRPr lang="fr-FR" dirty="0"/>
          </a:p>
          <a:p>
            <a:pPr marL="0" indent="0" rtl="0">
              <a:buNone/>
            </a:pPr>
            <a:endParaRPr lang="fr-FR" dirty="0"/>
          </a:p>
        </p:txBody>
      </p:sp>
      <p:sp>
        <p:nvSpPr>
          <p:cNvPr id="4" name="Espace réservé du contenu 1">
            <a:extLst>
              <a:ext uri="{FF2B5EF4-FFF2-40B4-BE49-F238E27FC236}">
                <a16:creationId xmlns:a16="http://schemas.microsoft.com/office/drawing/2014/main" id="{BD1640FA-2DBF-4074-93A2-1078EFE2C32E}"/>
              </a:ext>
            </a:extLst>
          </p:cNvPr>
          <p:cNvSpPr txBox="1">
            <a:spLocks/>
          </p:cNvSpPr>
          <p:nvPr/>
        </p:nvSpPr>
        <p:spPr>
          <a:xfrm>
            <a:off x="6214844" y="1598035"/>
            <a:ext cx="6185484" cy="510288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fr-FR" dirty="0"/>
          </a:p>
          <a:p>
            <a:pPr marL="0" indent="0">
              <a:buFont typeface="Wingdings 2"/>
              <a:buNone/>
            </a:pPr>
            <a:endParaRPr lang="fr-FR" dirty="0"/>
          </a:p>
        </p:txBody>
      </p:sp>
      <p:sp>
        <p:nvSpPr>
          <p:cNvPr id="2" name="Rectangle 1">
            <a:extLst>
              <a:ext uri="{FF2B5EF4-FFF2-40B4-BE49-F238E27FC236}">
                <a16:creationId xmlns:a16="http://schemas.microsoft.com/office/drawing/2014/main" id="{81F6A994-AC4C-4F43-A192-ABEB7450DB77}"/>
              </a:ext>
            </a:extLst>
          </p:cNvPr>
          <p:cNvSpPr/>
          <p:nvPr/>
        </p:nvSpPr>
        <p:spPr>
          <a:xfrm>
            <a:off x="6870467" y="612844"/>
            <a:ext cx="5264209" cy="5940088"/>
          </a:xfrm>
          <a:prstGeom prst="rect">
            <a:avLst/>
          </a:prstGeom>
        </p:spPr>
        <p:txBody>
          <a:bodyPr wrap="square">
            <a:spAutoFit/>
          </a:bodyPr>
          <a:lstStyle/>
          <a:p>
            <a:pPr algn="just">
              <a:spcAft>
                <a:spcPts val="0"/>
              </a:spcAft>
            </a:pPr>
            <a:r>
              <a:rPr lang="fr-FR" sz="1000" b="1" dirty="0">
                <a:latin typeface="Palatino Linotype" panose="02040502050505030304" pitchFamily="18" charset="0"/>
                <a:ea typeface="Times New Roman" panose="02020603050405020304" pitchFamily="18" charset="0"/>
              </a:rPr>
              <a:t> </a:t>
            </a:r>
            <a:endParaRPr lang="fr-FR" sz="1000" dirty="0">
              <a:latin typeface="Palatino Linotype" panose="02040502050505030304" pitchFamily="18" charset="0"/>
              <a:ea typeface="Times New Roman" panose="02020603050405020304" pitchFamily="18" charset="0"/>
            </a:endParaRP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Favoriser les échanges intergénérationnels.</a:t>
            </a:r>
          </a:p>
          <a:p>
            <a:pPr marL="171450" indent="-171450" algn="just">
              <a:spcAft>
                <a:spcPts val="0"/>
              </a:spcAft>
              <a:buFontTx/>
              <a:buChar char="-"/>
            </a:pPr>
            <a:r>
              <a:rPr lang="fr-FR" sz="1000" dirty="0">
                <a:latin typeface="Palatino Linotype" panose="02040502050505030304" pitchFamily="18" charset="0"/>
                <a:ea typeface="Times New Roman" panose="02020603050405020304" pitchFamily="18" charset="0"/>
              </a:rPr>
              <a:t>Mise en place d’échanges avec les maisons de retraites</a:t>
            </a:r>
          </a:p>
          <a:p>
            <a:pPr marL="171450" indent="-171450" algn="just">
              <a:spcAft>
                <a:spcPts val="0"/>
              </a:spcAft>
              <a:buFontTx/>
              <a:buChar char="-"/>
            </a:pPr>
            <a:r>
              <a:rPr lang="fr-FR" sz="1000" dirty="0">
                <a:latin typeface="Palatino Linotype" panose="02040502050505030304" pitchFamily="18" charset="0"/>
                <a:ea typeface="Times New Roman" panose="02020603050405020304" pitchFamily="18" charset="0"/>
              </a:rPr>
              <a:t>Mise en place d’animation au restaurant le Parc des Séquoia </a:t>
            </a:r>
          </a:p>
          <a:p>
            <a:pPr algn="just">
              <a:spcAft>
                <a:spcPts val="0"/>
              </a:spcAft>
            </a:pPr>
            <a:r>
              <a:rPr lang="fr-FR" sz="1000" dirty="0">
                <a:latin typeface="Palatino Linotype" panose="02040502050505030304" pitchFamily="18" charset="0"/>
                <a:ea typeface="Times New Roman" panose="02020603050405020304" pitchFamily="18" charset="0"/>
              </a:rPr>
              <a:t>-    Mise en place de jeux petits et grands</a:t>
            </a:r>
          </a:p>
          <a:p>
            <a:pPr algn="just">
              <a:spcAft>
                <a:spcPts val="0"/>
              </a:spcAft>
            </a:pPr>
            <a:r>
              <a:rPr lang="fr-FR" sz="1000" b="1" dirty="0">
                <a:latin typeface="Palatino Linotype" panose="02040502050505030304" pitchFamily="18" charset="0"/>
                <a:ea typeface="Times New Roman" panose="02020603050405020304" pitchFamily="18" charset="0"/>
              </a:rPr>
              <a:t> </a:t>
            </a:r>
            <a:endParaRPr lang="fr-FR" sz="1000" dirty="0">
              <a:latin typeface="Palatino Linotype" panose="02040502050505030304" pitchFamily="18" charset="0"/>
              <a:ea typeface="Times New Roman" panose="02020603050405020304" pitchFamily="18" charset="0"/>
            </a:endParaRP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Développer l’expression et la créativité de chacun.</a:t>
            </a:r>
          </a:p>
          <a:p>
            <a:pPr algn="just">
              <a:spcAft>
                <a:spcPts val="0"/>
              </a:spcAft>
            </a:pPr>
            <a:r>
              <a:rPr lang="fr-FR" sz="1000" dirty="0">
                <a:latin typeface="Palatino Linotype" panose="02040502050505030304" pitchFamily="18" charset="0"/>
                <a:ea typeface="Times New Roman" panose="02020603050405020304" pitchFamily="18" charset="0"/>
              </a:rPr>
              <a:t>- Mise en place d’activités manuelles, culturelles, théâtrales.</a:t>
            </a:r>
          </a:p>
          <a:p>
            <a:pPr algn="just">
              <a:spcAft>
                <a:spcPts val="0"/>
              </a:spcAft>
            </a:pPr>
            <a:r>
              <a:rPr lang="fr-FR" sz="1000" dirty="0">
                <a:latin typeface="Palatino Linotype" panose="02040502050505030304" pitchFamily="18" charset="0"/>
                <a:ea typeface="Times New Roman" panose="02020603050405020304" pitchFamily="18" charset="0"/>
              </a:rPr>
              <a:t>- Mise en place d’un espace expression (art-plastique).</a:t>
            </a:r>
          </a:p>
          <a:p>
            <a:pPr algn="just">
              <a:spcAft>
                <a:spcPts val="0"/>
              </a:spcAft>
            </a:pPr>
            <a:r>
              <a:rPr lang="fr-FR" sz="1000" dirty="0">
                <a:latin typeface="Palatino Linotype" panose="02040502050505030304" pitchFamily="18" charset="0"/>
                <a:ea typeface="Times New Roman" panose="02020603050405020304" pitchFamily="18" charset="0"/>
              </a:rPr>
              <a:t>- Mise en place d’un cahier d’expression.</a:t>
            </a:r>
          </a:p>
          <a:p>
            <a:pPr algn="just">
              <a:spcAft>
                <a:spcPts val="0"/>
              </a:spcAft>
            </a:pPr>
            <a:r>
              <a:rPr lang="fr-FR" sz="1000" dirty="0">
                <a:latin typeface="Palatino Linotype" panose="02040502050505030304" pitchFamily="18" charset="0"/>
                <a:ea typeface="Times New Roman" panose="02020603050405020304" pitchFamily="18" charset="0"/>
              </a:rPr>
              <a:t> </a:t>
            </a: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Favoriser l’intérêt aux pratiques culturelles.</a:t>
            </a:r>
          </a:p>
          <a:p>
            <a:pPr algn="just">
              <a:spcAft>
                <a:spcPts val="0"/>
              </a:spcAft>
            </a:pPr>
            <a:r>
              <a:rPr lang="fr-FR" sz="1000" b="1" dirty="0">
                <a:latin typeface="Palatino Linotype" panose="02040502050505030304" pitchFamily="18" charset="0"/>
                <a:ea typeface="Times New Roman" panose="02020603050405020304" pitchFamily="18" charset="0"/>
              </a:rPr>
              <a:t> </a:t>
            </a:r>
            <a:endParaRPr lang="fr-FR" sz="1000" dirty="0">
              <a:latin typeface="Palatino Linotype" panose="02040502050505030304" pitchFamily="18" charset="0"/>
              <a:ea typeface="Times New Roman" panose="02020603050405020304" pitchFamily="18" charset="0"/>
            </a:endParaRP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Permettre l’accessibilité à tous à une diversité de pratiques culturelles.</a:t>
            </a:r>
          </a:p>
          <a:p>
            <a:pPr algn="just">
              <a:spcAft>
                <a:spcPts val="0"/>
              </a:spcAft>
            </a:pPr>
            <a:r>
              <a:rPr lang="fr-FR" sz="1000" dirty="0">
                <a:latin typeface="Palatino Linotype" panose="02040502050505030304" pitchFamily="18" charset="0"/>
                <a:ea typeface="Times New Roman" panose="02020603050405020304" pitchFamily="18" charset="0"/>
              </a:rPr>
              <a:t>- Adopter une approche ludique et récréative.</a:t>
            </a:r>
          </a:p>
          <a:p>
            <a:pPr algn="just">
              <a:spcAft>
                <a:spcPts val="0"/>
              </a:spcAft>
            </a:pPr>
            <a:r>
              <a:rPr lang="fr-FR" sz="1000" dirty="0">
                <a:latin typeface="Palatino Linotype" panose="02040502050505030304" pitchFamily="18" charset="0"/>
                <a:ea typeface="Times New Roman" panose="02020603050405020304" pitchFamily="18" charset="0"/>
              </a:rPr>
              <a:t>- Proposer des activités variées autour de la lecture, des contes, des chants, des danses.</a:t>
            </a:r>
          </a:p>
          <a:p>
            <a:pPr algn="just">
              <a:spcAft>
                <a:spcPts val="0"/>
              </a:spcAft>
            </a:pPr>
            <a:r>
              <a:rPr lang="fr-FR" sz="1000" dirty="0">
                <a:latin typeface="Palatino Linotype" panose="02040502050505030304" pitchFamily="18" charset="0"/>
                <a:ea typeface="Times New Roman" panose="02020603050405020304" pitchFamily="18" charset="0"/>
              </a:rPr>
              <a:t> </a:t>
            </a: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Permettre à l’enfant de découvrir son patrimoine local.</a:t>
            </a:r>
          </a:p>
          <a:p>
            <a:pPr algn="just">
              <a:spcAft>
                <a:spcPts val="0"/>
              </a:spcAft>
            </a:pPr>
            <a:r>
              <a:rPr lang="fr-FR" sz="1000" dirty="0">
                <a:latin typeface="Palatino Linotype" panose="02040502050505030304" pitchFamily="18" charset="0"/>
                <a:ea typeface="Times New Roman" panose="02020603050405020304" pitchFamily="18" charset="0"/>
              </a:rPr>
              <a:t>- Organisation de sortie proche de chez lui.</a:t>
            </a:r>
          </a:p>
          <a:p>
            <a:pPr algn="just">
              <a:spcAft>
                <a:spcPts val="0"/>
              </a:spcAft>
            </a:pPr>
            <a:r>
              <a:rPr lang="fr-FR" sz="1000" dirty="0">
                <a:latin typeface="Palatino Linotype" panose="02040502050505030304" pitchFamily="18" charset="0"/>
                <a:ea typeface="Times New Roman" panose="02020603050405020304" pitchFamily="18" charset="0"/>
              </a:rPr>
              <a:t>- Mise en place d’activités leur permettant de découvrir leur environnement proche </a:t>
            </a:r>
          </a:p>
          <a:p>
            <a:pPr algn="just">
              <a:spcAft>
                <a:spcPts val="0"/>
              </a:spcAft>
            </a:pPr>
            <a:r>
              <a:rPr lang="fr-FR" sz="1000" dirty="0">
                <a:latin typeface="Palatino Linotype" panose="02040502050505030304" pitchFamily="18" charset="0"/>
                <a:ea typeface="Times New Roman" panose="02020603050405020304" pitchFamily="18" charset="0"/>
              </a:rPr>
              <a:t>(Tradition, folklore, cuisine…).</a:t>
            </a:r>
          </a:p>
          <a:p>
            <a:pPr algn="just">
              <a:spcAft>
                <a:spcPts val="0"/>
              </a:spcAft>
            </a:pPr>
            <a:r>
              <a:rPr lang="fr-FR" sz="1000" dirty="0">
                <a:latin typeface="Palatino Linotype" panose="02040502050505030304" pitchFamily="18" charset="0"/>
                <a:ea typeface="Times New Roman" panose="02020603050405020304" pitchFamily="18" charset="0"/>
              </a:rPr>
              <a:t> </a:t>
            </a:r>
          </a:p>
          <a:p>
            <a:pPr marL="91440" indent="-91440" defTabSz="914400">
              <a:spcAft>
                <a:spcPts val="0"/>
              </a:spcAft>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Sensibiliser l’enfant au développement durable et à la protection animale.</a:t>
            </a:r>
          </a:p>
          <a:p>
            <a:pPr algn="just">
              <a:spcAft>
                <a:spcPts val="0"/>
              </a:spcAft>
            </a:pPr>
            <a:r>
              <a:rPr lang="fr-FR" sz="1000" dirty="0">
                <a:latin typeface="Palatino Linotype" panose="02040502050505030304" pitchFamily="18" charset="0"/>
                <a:ea typeface="Times New Roman" panose="02020603050405020304" pitchFamily="18" charset="0"/>
              </a:rPr>
              <a:t>- Mise en place d’un tri sélectif, composteur, jardin pédagogique, médiation animale.</a:t>
            </a:r>
          </a:p>
          <a:p>
            <a:pPr algn="just">
              <a:spcAft>
                <a:spcPts val="0"/>
              </a:spcAft>
            </a:pPr>
            <a:r>
              <a:rPr lang="fr-FR" sz="1000" dirty="0">
                <a:latin typeface="Palatino Linotype" panose="02040502050505030304" pitchFamily="18" charset="0"/>
                <a:ea typeface="Times New Roman" panose="02020603050405020304" pitchFamily="18" charset="0"/>
              </a:rPr>
              <a:t>- Mise en place d’ateliers autour du développement durable sous une approche ludique.</a:t>
            </a:r>
          </a:p>
          <a:p>
            <a:pPr algn="just">
              <a:spcAft>
                <a:spcPts val="0"/>
              </a:spcAft>
            </a:pPr>
            <a:r>
              <a:rPr lang="fr-FR" sz="1000" dirty="0">
                <a:latin typeface="Palatino Linotype" panose="02040502050505030304" pitchFamily="18" charset="0"/>
                <a:ea typeface="Times New Roman" panose="02020603050405020304" pitchFamily="18" charset="0"/>
              </a:rPr>
              <a:t> </a:t>
            </a:r>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Développer des échanges avec les différentes associations composant la commune.</a:t>
            </a:r>
          </a:p>
          <a:p>
            <a:pPr algn="just">
              <a:spcAft>
                <a:spcPts val="0"/>
              </a:spcAft>
            </a:pPr>
            <a:r>
              <a:rPr lang="fr-FR" sz="1000" dirty="0">
                <a:latin typeface="Palatino Linotype" panose="02040502050505030304" pitchFamily="18" charset="0"/>
                <a:ea typeface="Times New Roman" panose="02020603050405020304" pitchFamily="18" charset="0"/>
              </a:rPr>
              <a:t>- Interventions d’associations dans le projet du centre.</a:t>
            </a:r>
          </a:p>
          <a:p>
            <a:pPr algn="just">
              <a:spcAft>
                <a:spcPts val="0"/>
              </a:spcAft>
            </a:pPr>
            <a:r>
              <a:rPr lang="fr-FR" sz="1000" dirty="0">
                <a:latin typeface="Palatino Linotype" panose="02040502050505030304" pitchFamily="18" charset="0"/>
                <a:ea typeface="Times New Roman" panose="02020603050405020304" pitchFamily="18" charset="0"/>
              </a:rPr>
              <a:t> </a:t>
            </a:r>
          </a:p>
          <a:p>
            <a:pPr marL="91440" indent="-91440" defTabSz="914400">
              <a:spcAft>
                <a:spcPts val="0"/>
              </a:spcAft>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Favoriser et faciliter l’implication des familles dans la vie du centre respectant le protocole sanitaire.</a:t>
            </a:r>
          </a:p>
          <a:p>
            <a:pPr algn="just">
              <a:spcAft>
                <a:spcPts val="0"/>
              </a:spcAft>
            </a:pPr>
            <a:r>
              <a:rPr lang="fr-FR" sz="1000" dirty="0">
                <a:latin typeface="Palatino Linotype" panose="02040502050505030304" pitchFamily="18" charset="0"/>
                <a:ea typeface="Times New Roman" panose="02020603050405020304" pitchFamily="18" charset="0"/>
              </a:rPr>
              <a:t>- Proposer un accueil thé ou café.</a:t>
            </a:r>
          </a:p>
          <a:p>
            <a:pPr algn="just">
              <a:spcAft>
                <a:spcPts val="0"/>
              </a:spcAft>
            </a:pPr>
            <a:r>
              <a:rPr lang="fr-FR" sz="1000" dirty="0">
                <a:latin typeface="Palatino Linotype" panose="02040502050505030304" pitchFamily="18" charset="0"/>
                <a:ea typeface="Times New Roman" panose="02020603050405020304" pitchFamily="18" charset="0"/>
              </a:rPr>
              <a:t>- Participation aux sorties.</a:t>
            </a:r>
          </a:p>
          <a:p>
            <a:pPr algn="just">
              <a:spcAft>
                <a:spcPts val="0"/>
              </a:spcAft>
            </a:pPr>
            <a:r>
              <a:rPr lang="fr-FR" sz="1000" dirty="0">
                <a:latin typeface="Palatino Linotype" panose="02040502050505030304" pitchFamily="18" charset="0"/>
                <a:ea typeface="Times New Roman" panose="02020603050405020304" pitchFamily="18" charset="0"/>
              </a:rPr>
              <a:t>- Affichage des plannings, menus…  Informations parents.</a:t>
            </a:r>
          </a:p>
          <a:p>
            <a:pPr algn="just">
              <a:spcAft>
                <a:spcPts val="0"/>
              </a:spcAft>
            </a:pPr>
            <a:r>
              <a:rPr lang="fr-FR" sz="1000" dirty="0">
                <a:latin typeface="Palatino Linotype" panose="02040502050505030304" pitchFamily="18" charset="0"/>
                <a:ea typeface="Times New Roman" panose="02020603050405020304" pitchFamily="18" charset="0"/>
              </a:rPr>
              <a:t>- Distribution aux parents : programme (lettre), enquête…</a:t>
            </a:r>
          </a:p>
          <a:p>
            <a:pPr algn="just">
              <a:spcAft>
                <a:spcPts val="0"/>
              </a:spcAft>
            </a:pPr>
            <a:r>
              <a:rPr lang="fr-FR" sz="1000" dirty="0">
                <a:latin typeface="Palatino Linotype" panose="02040502050505030304" pitchFamily="18" charset="0"/>
                <a:ea typeface="Times New Roman" panose="02020603050405020304" pitchFamily="18" charset="0"/>
              </a:rPr>
              <a:t>- Ecoute des parents : organisation de réunions.</a:t>
            </a:r>
          </a:p>
          <a:p>
            <a:pPr algn="just">
              <a:spcAft>
                <a:spcPts val="0"/>
              </a:spcAft>
            </a:pPr>
            <a:r>
              <a:rPr lang="fr-FR" sz="1000" dirty="0">
                <a:latin typeface="Palatino Linotype" panose="02040502050505030304" pitchFamily="18" charset="0"/>
                <a:ea typeface="Times New Roman" panose="02020603050405020304" pitchFamily="18" charset="0"/>
              </a:rPr>
              <a:t>- Proposition aux parents de participer à des ateliers famille.</a:t>
            </a:r>
            <a:endParaRPr lang="fr-FR" sz="1000" dirty="0">
              <a:effectLst/>
              <a:latin typeface="Palatino Linotype" panose="0204050205050503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4C179E52-B084-4B46-95C7-FA742FA47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7083">
            <a:off x="4127764" y="1570944"/>
            <a:ext cx="2621527" cy="1146918"/>
          </a:xfrm>
          <a:prstGeom prst="rect">
            <a:avLst/>
          </a:prstGeom>
        </p:spPr>
      </p:pic>
    </p:spTree>
    <p:extLst>
      <p:ext uri="{BB962C8B-B14F-4D97-AF65-F5344CB8AC3E}">
        <p14:creationId xmlns:p14="http://schemas.microsoft.com/office/powerpoint/2010/main" val="2206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427" y="-414420"/>
            <a:ext cx="10972800" cy="1143000"/>
          </a:xfrm>
        </p:spPr>
        <p:txBody>
          <a:bodyPr rtlCol="0">
            <a:normAutofit/>
          </a:bodyPr>
          <a:lstStyle/>
          <a:p>
            <a:pPr rtl="0"/>
            <a:r>
              <a:rPr lang="fr-FR" dirty="0"/>
              <a:t>Objectifs pédagogiques transversaux</a:t>
            </a:r>
          </a:p>
        </p:txBody>
      </p:sp>
      <p:sp>
        <p:nvSpPr>
          <p:cNvPr id="10" name="Espace réservé du contenu 1">
            <a:extLst>
              <a:ext uri="{FF2B5EF4-FFF2-40B4-BE49-F238E27FC236}">
                <a16:creationId xmlns:a16="http://schemas.microsoft.com/office/drawing/2014/main" id="{B051330F-44F9-49AF-9AA4-5CAF81F24E23}"/>
              </a:ext>
            </a:extLst>
          </p:cNvPr>
          <p:cNvSpPr>
            <a:spLocks noGrp="1"/>
          </p:cNvSpPr>
          <p:nvPr>
            <p:ph idx="1"/>
          </p:nvPr>
        </p:nvSpPr>
        <p:spPr>
          <a:xfrm>
            <a:off x="250271" y="1444722"/>
            <a:ext cx="6185484" cy="4662463"/>
          </a:xfrm>
        </p:spPr>
        <p:txBody>
          <a:bodyPr rtlCol="0">
            <a:normAutofit/>
          </a:bodyPr>
          <a:lstStyle/>
          <a:p>
            <a:pPr marL="0" indent="0">
              <a:lnSpc>
                <a:spcPct val="120000"/>
              </a:lnSpc>
              <a:spcBef>
                <a:spcPts val="0"/>
              </a:spcBef>
              <a:spcAft>
                <a:spcPts val="0"/>
              </a:spcAft>
              <a:buNone/>
            </a:pPr>
            <a:r>
              <a:rPr lang="fr-FR" sz="1600" b="1" i="1" u="sng" dirty="0"/>
              <a:t>Objectifs pour les 3-5 ans</a:t>
            </a:r>
            <a:r>
              <a:rPr lang="fr-FR" sz="1600" b="1" i="1" dirty="0"/>
              <a:t> :</a:t>
            </a:r>
            <a:endParaRPr lang="fr-FR" sz="1600" dirty="0"/>
          </a:p>
          <a:p>
            <a:pPr marL="0" indent="0">
              <a:lnSpc>
                <a:spcPct val="120000"/>
              </a:lnSpc>
              <a:spcBef>
                <a:spcPts val="0"/>
              </a:spcBef>
              <a:spcAft>
                <a:spcPts val="0"/>
              </a:spcAft>
              <a:buNone/>
            </a:pPr>
            <a:endParaRPr lang="fr-FR" sz="1000" dirty="0"/>
          </a:p>
          <a:p>
            <a:pPr>
              <a:lnSpc>
                <a:spcPct val="100000"/>
              </a:lnSpc>
              <a:spcBef>
                <a:spcPts val="0"/>
              </a:spcBef>
              <a:spcAft>
                <a:spcPts val="0"/>
              </a:spcAft>
              <a:buFont typeface="Arial" panose="020B0604020202020204" pitchFamily="34" charset="0"/>
              <a:buChar char="•"/>
            </a:pPr>
            <a:r>
              <a:rPr lang="fr-FR" sz="1000" b="1" dirty="0">
                <a:latin typeface="Palatino Linotype" panose="02040502050505030304" pitchFamily="18" charset="0"/>
              </a:rPr>
              <a:t>Permettre à l’enfant d’être plus autonome.</a:t>
            </a:r>
          </a:p>
          <a:p>
            <a:pPr marL="0" indent="0">
              <a:lnSpc>
                <a:spcPct val="120000"/>
              </a:lnSpc>
              <a:spcBef>
                <a:spcPts val="0"/>
              </a:spcBef>
              <a:spcAft>
                <a:spcPts val="0"/>
              </a:spcAft>
              <a:buNone/>
            </a:pPr>
            <a:r>
              <a:rPr lang="fr-FR" sz="1000" dirty="0"/>
              <a:t>- Mise en place au repas de matériel adapté à leur petite main et laisser l’enfant se servir seul</a:t>
            </a:r>
          </a:p>
          <a:p>
            <a:pPr marL="0" indent="0">
              <a:lnSpc>
                <a:spcPct val="120000"/>
              </a:lnSpc>
              <a:spcBef>
                <a:spcPts val="0"/>
              </a:spcBef>
              <a:spcAft>
                <a:spcPts val="0"/>
              </a:spcAft>
              <a:buNone/>
            </a:pPr>
            <a:r>
              <a:rPr lang="fr-FR" sz="1000" dirty="0"/>
              <a:t>- Mise en place de repères pour ses affaires </a:t>
            </a:r>
          </a:p>
          <a:p>
            <a:pPr marL="0" indent="0">
              <a:lnSpc>
                <a:spcPct val="120000"/>
              </a:lnSpc>
              <a:spcBef>
                <a:spcPts val="0"/>
              </a:spcBef>
              <a:spcAft>
                <a:spcPts val="0"/>
              </a:spcAft>
              <a:buNone/>
            </a:pPr>
            <a:r>
              <a:rPr lang="fr-FR" sz="1000" dirty="0"/>
              <a:t>(étiquettes avec prénoms ou photos au porte-manteau)</a:t>
            </a:r>
          </a:p>
          <a:p>
            <a:pPr marL="0" indent="0">
              <a:lnSpc>
                <a:spcPct val="120000"/>
              </a:lnSpc>
              <a:spcBef>
                <a:spcPts val="0"/>
              </a:spcBef>
              <a:spcAft>
                <a:spcPts val="0"/>
              </a:spcAft>
              <a:buNone/>
            </a:pPr>
            <a:r>
              <a:rPr lang="fr-FR" sz="1000" dirty="0"/>
              <a:t>- Mise en place de repère pour le rangement des jeux, jouets, dessins…</a:t>
            </a:r>
          </a:p>
          <a:p>
            <a:pPr marL="0" indent="0">
              <a:lnSpc>
                <a:spcPct val="120000"/>
              </a:lnSpc>
              <a:spcBef>
                <a:spcPts val="0"/>
              </a:spcBef>
              <a:spcAft>
                <a:spcPts val="0"/>
              </a:spcAft>
              <a:buNone/>
            </a:pPr>
            <a:r>
              <a:rPr lang="fr-FR" sz="1000" dirty="0"/>
              <a:t>(avec des étiquettes représentant un dessin de ce qui doit être rangé)</a:t>
            </a:r>
          </a:p>
          <a:p>
            <a:pPr marL="0" indent="0">
              <a:lnSpc>
                <a:spcPct val="120000"/>
              </a:lnSpc>
              <a:spcBef>
                <a:spcPts val="0"/>
              </a:spcBef>
              <a:spcAft>
                <a:spcPts val="0"/>
              </a:spcAft>
              <a:buNone/>
            </a:pPr>
            <a:r>
              <a:rPr lang="fr-FR" sz="1000" dirty="0"/>
              <a:t>- Mise en place d’espaces aménagés (espace dînette, dessins, jeux de construction…)</a:t>
            </a:r>
          </a:p>
          <a:p>
            <a:pPr>
              <a:lnSpc>
                <a:spcPct val="120000"/>
              </a:lnSpc>
              <a:spcBef>
                <a:spcPts val="0"/>
              </a:spcBef>
              <a:spcAft>
                <a:spcPts val="0"/>
              </a:spcAft>
            </a:pPr>
            <a:endParaRPr lang="fr-FR" sz="1000" dirty="0"/>
          </a:p>
          <a:p>
            <a:pPr>
              <a:lnSpc>
                <a:spcPct val="100000"/>
              </a:lnSpc>
              <a:spcBef>
                <a:spcPts val="0"/>
              </a:spcBef>
              <a:spcAft>
                <a:spcPts val="0"/>
              </a:spcAft>
              <a:buFont typeface="Arial" panose="020B0604020202020204" pitchFamily="34" charset="0"/>
              <a:buChar char="•"/>
            </a:pPr>
            <a:r>
              <a:rPr lang="fr-FR" sz="1000" b="1" dirty="0">
                <a:latin typeface="Palatino Linotype" panose="02040502050505030304" pitchFamily="18" charset="0"/>
              </a:rPr>
              <a:t>Favoriser l’apprentissage.</a:t>
            </a:r>
          </a:p>
          <a:p>
            <a:pPr marL="0" indent="0">
              <a:lnSpc>
                <a:spcPct val="120000"/>
              </a:lnSpc>
              <a:spcBef>
                <a:spcPts val="0"/>
              </a:spcBef>
              <a:spcAft>
                <a:spcPts val="0"/>
              </a:spcAft>
              <a:buNone/>
            </a:pPr>
            <a:r>
              <a:rPr lang="fr-FR" sz="1000" dirty="0"/>
              <a:t>- Mise en place d’activités libre (collage, découpage…)</a:t>
            </a:r>
          </a:p>
          <a:p>
            <a:pPr marL="0" indent="0">
              <a:lnSpc>
                <a:spcPct val="120000"/>
              </a:lnSpc>
              <a:spcBef>
                <a:spcPts val="0"/>
              </a:spcBef>
              <a:spcAft>
                <a:spcPts val="0"/>
              </a:spcAft>
              <a:buNone/>
            </a:pPr>
            <a:r>
              <a:rPr lang="fr-FR" sz="1000" dirty="0"/>
              <a:t>- Définir le niveau et le rôle de l’animateur (ses interventions, son discours)</a:t>
            </a:r>
          </a:p>
          <a:p>
            <a:pPr marL="0" indent="0">
              <a:lnSpc>
                <a:spcPct val="120000"/>
              </a:lnSpc>
              <a:spcBef>
                <a:spcPts val="0"/>
              </a:spcBef>
              <a:spcAft>
                <a:spcPts val="0"/>
              </a:spcAft>
              <a:buNone/>
            </a:pPr>
            <a:endParaRPr lang="fr-FR" sz="1000" dirty="0"/>
          </a:p>
          <a:p>
            <a:pPr>
              <a:lnSpc>
                <a:spcPct val="100000"/>
              </a:lnSpc>
              <a:spcBef>
                <a:spcPts val="0"/>
              </a:spcBef>
              <a:spcAft>
                <a:spcPts val="0"/>
              </a:spcAft>
              <a:buFont typeface="Arial" panose="020B0604020202020204" pitchFamily="34" charset="0"/>
              <a:buChar char="•"/>
            </a:pPr>
            <a:r>
              <a:rPr lang="fr-FR" sz="1000" b="1" dirty="0">
                <a:latin typeface="Palatino Linotype" panose="02040502050505030304" pitchFamily="18" charset="0"/>
              </a:rPr>
              <a:t>Favoriser l’éveil de l’enfant.</a:t>
            </a:r>
          </a:p>
          <a:p>
            <a:pPr marL="0" indent="0">
              <a:lnSpc>
                <a:spcPct val="120000"/>
              </a:lnSpc>
              <a:spcBef>
                <a:spcPts val="0"/>
              </a:spcBef>
              <a:spcAft>
                <a:spcPts val="0"/>
              </a:spcAft>
              <a:buNone/>
            </a:pPr>
            <a:r>
              <a:rPr lang="fr-FR" sz="1000" dirty="0"/>
              <a:t>- Proposer une activité manuelle artistique en lui montrant des techniques et le laisser créer selon son imagination. (attention cette activité se prépare avec l’équipe pédagogique)</a:t>
            </a:r>
          </a:p>
          <a:p>
            <a:pPr>
              <a:lnSpc>
                <a:spcPct val="120000"/>
              </a:lnSpc>
              <a:spcBef>
                <a:spcPts val="0"/>
              </a:spcBef>
              <a:spcAft>
                <a:spcPts val="0"/>
              </a:spcAft>
              <a:buFontTx/>
              <a:buChar char="-"/>
            </a:pPr>
            <a:r>
              <a:rPr lang="fr-FR" sz="1000" dirty="0"/>
              <a:t>Mettre en place des activités lui permettant de découvrir son environnement</a:t>
            </a:r>
          </a:p>
          <a:p>
            <a:pPr marL="0" indent="0">
              <a:lnSpc>
                <a:spcPct val="120000"/>
              </a:lnSpc>
              <a:spcBef>
                <a:spcPts val="0"/>
              </a:spcBef>
              <a:spcAft>
                <a:spcPts val="0"/>
              </a:spcAft>
              <a:buNone/>
            </a:pPr>
            <a:endParaRPr lang="fr-FR" sz="1000" dirty="0"/>
          </a:p>
          <a:p>
            <a:pPr>
              <a:lnSpc>
                <a:spcPct val="100000"/>
              </a:lnSpc>
              <a:spcBef>
                <a:spcPts val="0"/>
              </a:spcBef>
              <a:spcAft>
                <a:spcPts val="0"/>
              </a:spcAft>
              <a:buFont typeface="Arial" panose="020B0604020202020204" pitchFamily="34" charset="0"/>
              <a:buChar char="•"/>
            </a:pPr>
            <a:r>
              <a:rPr lang="fr-FR" sz="1000" b="1" dirty="0">
                <a:latin typeface="Palatino Linotype" panose="02040502050505030304" pitchFamily="18" charset="0"/>
              </a:rPr>
              <a:t>Plonger l’enfant dans l’imaginaire</a:t>
            </a:r>
          </a:p>
          <a:p>
            <a:pPr marL="0" indent="0">
              <a:lnSpc>
                <a:spcPct val="120000"/>
              </a:lnSpc>
              <a:spcBef>
                <a:spcPts val="0"/>
              </a:spcBef>
              <a:spcAft>
                <a:spcPts val="0"/>
              </a:spcAft>
              <a:buNone/>
            </a:pPr>
            <a:r>
              <a:rPr lang="fr-FR" sz="1000" dirty="0"/>
              <a:t>- Intervention de personnages imaginaires leur donnant des défis à travers des lettres, vidéos, poupées imaginaires créées par les animateurs</a:t>
            </a:r>
          </a:p>
          <a:p>
            <a:endParaRPr lang="fr-FR" dirty="0"/>
          </a:p>
          <a:p>
            <a:endParaRPr lang="fr-FR" dirty="0"/>
          </a:p>
          <a:p>
            <a:pPr marL="0" indent="0" rtl="0">
              <a:buNone/>
            </a:pPr>
            <a:endParaRPr lang="fr-FR" dirty="0"/>
          </a:p>
        </p:txBody>
      </p:sp>
      <p:sp>
        <p:nvSpPr>
          <p:cNvPr id="4" name="Espace réservé du contenu 1">
            <a:extLst>
              <a:ext uri="{FF2B5EF4-FFF2-40B4-BE49-F238E27FC236}">
                <a16:creationId xmlns:a16="http://schemas.microsoft.com/office/drawing/2014/main" id="{BD1640FA-2DBF-4074-93A2-1078EFE2C32E}"/>
              </a:ext>
            </a:extLst>
          </p:cNvPr>
          <p:cNvSpPr txBox="1">
            <a:spLocks/>
          </p:cNvSpPr>
          <p:nvPr/>
        </p:nvSpPr>
        <p:spPr>
          <a:xfrm>
            <a:off x="6214844" y="1598035"/>
            <a:ext cx="6185484" cy="510288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fr-FR" dirty="0"/>
          </a:p>
          <a:p>
            <a:pPr marL="0" indent="0">
              <a:buFont typeface="Wingdings 2"/>
              <a:buNone/>
            </a:pPr>
            <a:endParaRPr lang="fr-FR" dirty="0"/>
          </a:p>
        </p:txBody>
      </p:sp>
      <p:sp>
        <p:nvSpPr>
          <p:cNvPr id="2" name="Rectangle 1">
            <a:extLst>
              <a:ext uri="{FF2B5EF4-FFF2-40B4-BE49-F238E27FC236}">
                <a16:creationId xmlns:a16="http://schemas.microsoft.com/office/drawing/2014/main" id="{81F6A994-AC4C-4F43-A192-ABEB7450DB77}"/>
              </a:ext>
            </a:extLst>
          </p:cNvPr>
          <p:cNvSpPr/>
          <p:nvPr/>
        </p:nvSpPr>
        <p:spPr>
          <a:xfrm>
            <a:off x="6656666" y="2621363"/>
            <a:ext cx="5264209" cy="1880515"/>
          </a:xfrm>
          <a:prstGeom prst="rect">
            <a:avLst/>
          </a:prstGeom>
        </p:spPr>
        <p:txBody>
          <a:bodyPr wrap="square">
            <a:spAutoFit/>
          </a:bodyPr>
          <a:lstStyle/>
          <a:p>
            <a:r>
              <a:rPr lang="fr-FR" sz="1600" b="1" i="1" u="sng" dirty="0"/>
              <a:t>Objectifs pour les 6-11 ans</a:t>
            </a:r>
            <a:r>
              <a:rPr lang="fr-FR" sz="1600" b="1" i="1" dirty="0"/>
              <a:t> :</a:t>
            </a:r>
            <a:endParaRPr lang="fr-FR" sz="1600" dirty="0"/>
          </a:p>
          <a:p>
            <a:r>
              <a:rPr lang="fr-FR" sz="1000" b="1" dirty="0"/>
              <a:t> </a:t>
            </a:r>
            <a:endParaRPr lang="fr-FR" sz="1000" dirty="0"/>
          </a:p>
          <a:p>
            <a:pPr marL="91440" indent="-91440" defTabSz="914400">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Permettre à l’enfant d’être le plus autonome possible.</a:t>
            </a:r>
          </a:p>
          <a:p>
            <a:pPr>
              <a:lnSpc>
                <a:spcPct val="80000"/>
              </a:lnSpc>
              <a:spcBef>
                <a:spcPct val="20000"/>
              </a:spcBef>
              <a:buClr>
                <a:schemeClr val="accent3">
                  <a:lumMod val="50000"/>
                </a:schemeClr>
              </a:buClr>
              <a:buSzPct val="95000"/>
              <a:buFont typeface="Wingdings 2"/>
            </a:pPr>
            <a:r>
              <a:rPr lang="fr-FR" sz="1000" dirty="0"/>
              <a:t>- Mise en place d’une signalétique (différentes pièces, coins jeux)</a:t>
            </a:r>
          </a:p>
          <a:p>
            <a:pPr>
              <a:lnSpc>
                <a:spcPct val="80000"/>
              </a:lnSpc>
              <a:spcBef>
                <a:spcPct val="20000"/>
              </a:spcBef>
              <a:buClr>
                <a:schemeClr val="accent3">
                  <a:lumMod val="50000"/>
                </a:schemeClr>
              </a:buClr>
              <a:buSzPct val="95000"/>
              <a:buFont typeface="Wingdings 2"/>
            </a:pPr>
            <a:r>
              <a:rPr lang="fr-FR" sz="1000" dirty="0"/>
              <a:t>- Mise en place d’un rangement précis des placards</a:t>
            </a:r>
          </a:p>
          <a:p>
            <a:pPr>
              <a:lnSpc>
                <a:spcPct val="80000"/>
              </a:lnSpc>
              <a:spcBef>
                <a:spcPct val="20000"/>
              </a:spcBef>
              <a:buClr>
                <a:schemeClr val="accent3">
                  <a:lumMod val="50000"/>
                </a:schemeClr>
              </a:buClr>
              <a:buSzPct val="95000"/>
              <a:buFont typeface="Wingdings 2"/>
            </a:pPr>
            <a:r>
              <a:rPr lang="fr-FR" sz="1000" dirty="0"/>
              <a:t> </a:t>
            </a:r>
          </a:p>
          <a:p>
            <a:pPr marL="91440" indent="-91440" defTabSz="914400">
              <a:lnSpc>
                <a:spcPct val="80000"/>
              </a:lnSpc>
              <a:spcBef>
                <a:spcPct val="20000"/>
              </a:spcBef>
              <a:buClr>
                <a:schemeClr val="accent1"/>
              </a:buClr>
              <a:buSzPct val="100000"/>
              <a:buFont typeface="Arial" panose="020B0604020202020204" pitchFamily="34" charset="0"/>
              <a:buChar char="•"/>
            </a:pPr>
            <a:r>
              <a:rPr lang="fr-FR" sz="1000" b="1" dirty="0">
                <a:solidFill>
                  <a:schemeClr val="tx1">
                    <a:lumMod val="75000"/>
                    <a:lumOff val="25000"/>
                  </a:schemeClr>
                </a:solidFill>
                <a:latin typeface="Palatino Linotype" panose="02040502050505030304" pitchFamily="18" charset="0"/>
              </a:rPr>
              <a:t>Permettre à l’enfant de prendre des responsabilités </a:t>
            </a:r>
            <a:r>
              <a:rPr lang="fr-FR" sz="1000" b="1" dirty="0"/>
              <a:t>et des initiatives dans le groupe.</a:t>
            </a:r>
          </a:p>
          <a:p>
            <a:pPr>
              <a:lnSpc>
                <a:spcPct val="80000"/>
              </a:lnSpc>
              <a:spcBef>
                <a:spcPct val="20000"/>
              </a:spcBef>
              <a:buClr>
                <a:schemeClr val="accent3">
                  <a:lumMod val="50000"/>
                </a:schemeClr>
              </a:buClr>
              <a:buSzPct val="95000"/>
              <a:buFont typeface="Wingdings 2"/>
            </a:pPr>
            <a:r>
              <a:rPr lang="fr-FR" sz="1000" dirty="0"/>
              <a:t>- Mise en place de temps de discussion, d’échanges et de débats</a:t>
            </a:r>
          </a:p>
          <a:p>
            <a:pPr>
              <a:lnSpc>
                <a:spcPct val="80000"/>
              </a:lnSpc>
              <a:spcBef>
                <a:spcPct val="20000"/>
              </a:spcBef>
              <a:buClr>
                <a:schemeClr val="accent3">
                  <a:lumMod val="50000"/>
                </a:schemeClr>
              </a:buClr>
              <a:buSzPct val="95000"/>
              <a:buFont typeface="Wingdings 2"/>
            </a:pPr>
            <a:r>
              <a:rPr lang="fr-FR" sz="1000" dirty="0"/>
              <a:t>- Organisation de la vie collective (planning)</a:t>
            </a:r>
          </a:p>
          <a:p>
            <a:pPr>
              <a:lnSpc>
                <a:spcPct val="80000"/>
              </a:lnSpc>
              <a:spcBef>
                <a:spcPct val="20000"/>
              </a:spcBef>
              <a:buClr>
                <a:schemeClr val="accent3">
                  <a:lumMod val="50000"/>
                </a:schemeClr>
              </a:buClr>
              <a:buSzPct val="95000"/>
              <a:buFont typeface="Wingdings 2"/>
            </a:pPr>
            <a:r>
              <a:rPr lang="fr-FR" sz="1000" dirty="0"/>
              <a:t>- Donner à chacun une tâche définie</a:t>
            </a:r>
          </a:p>
          <a:p>
            <a:pPr>
              <a:lnSpc>
                <a:spcPct val="80000"/>
              </a:lnSpc>
              <a:spcBef>
                <a:spcPct val="20000"/>
              </a:spcBef>
              <a:buClr>
                <a:schemeClr val="accent3">
                  <a:lumMod val="50000"/>
                </a:schemeClr>
              </a:buClr>
              <a:buSzPct val="95000"/>
              <a:buFont typeface="Wingdings 2"/>
            </a:pPr>
            <a:r>
              <a:rPr lang="fr-FR" sz="1000" dirty="0"/>
              <a:t>- Mise en place d’un cahier afin d’exprimer ses choix et ses idées</a:t>
            </a:r>
          </a:p>
        </p:txBody>
      </p:sp>
      <p:pic>
        <p:nvPicPr>
          <p:cNvPr id="30722" name="Picture 2" descr="Concept D&amp;#39;entreprise Avec Coupe D&amp;#39;escalier Et De Trophée. Flèche Direction  Au Vainqueur | Vecteur Premium"/>
          <p:cNvPicPr>
            <a:picLocks noChangeAspect="1" noChangeArrowheads="1"/>
          </p:cNvPicPr>
          <p:nvPr/>
        </p:nvPicPr>
        <p:blipFill>
          <a:blip r:embed="rId3"/>
          <a:srcRect/>
          <a:stretch>
            <a:fillRect/>
          </a:stretch>
        </p:blipFill>
        <p:spPr bwMode="auto">
          <a:xfrm>
            <a:off x="6564613" y="4619067"/>
            <a:ext cx="3127434" cy="2078295"/>
          </a:xfrm>
          <a:prstGeom prst="rect">
            <a:avLst/>
          </a:prstGeom>
          <a:noFill/>
        </p:spPr>
      </p:pic>
    </p:spTree>
    <p:extLst>
      <p:ext uri="{BB962C8B-B14F-4D97-AF65-F5344CB8AC3E}">
        <p14:creationId xmlns:p14="http://schemas.microsoft.com/office/powerpoint/2010/main" val="111232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1673603"/>
            <a:ext cx="10972800" cy="1143000"/>
          </a:xfrm>
        </p:spPr>
        <p:txBody>
          <a:bodyPr rtlCol="0">
            <a:normAutofit/>
          </a:bodyPr>
          <a:lstStyle/>
          <a:p>
            <a:pPr algn="ctr" rtl="0"/>
            <a:r>
              <a:rPr lang="fr-FR" dirty="0"/>
              <a:t>Le plan mercredi, les projets </a:t>
            </a:r>
            <a:br>
              <a:rPr lang="fr-FR" dirty="0"/>
            </a:br>
            <a:r>
              <a:rPr lang="fr-FR" sz="2200" dirty="0"/>
              <a:t>(</a:t>
            </a:r>
            <a:r>
              <a:rPr lang="fr-FR" sz="2200" i="1" dirty="0"/>
              <a:t>Cycles de vacances à vacances)</a:t>
            </a:r>
          </a:p>
        </p:txBody>
      </p:sp>
      <p:pic>
        <p:nvPicPr>
          <p:cNvPr id="7" name="Image 6">
            <a:extLst>
              <a:ext uri="{FF2B5EF4-FFF2-40B4-BE49-F238E27FC236}">
                <a16:creationId xmlns:a16="http://schemas.microsoft.com/office/drawing/2014/main" id="{05E0FB83-CBBE-453F-8F53-4AFBB565B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706" y="3123759"/>
            <a:ext cx="5149442" cy="2694875"/>
          </a:xfrm>
          <a:prstGeom prst="rect">
            <a:avLst/>
          </a:prstGeom>
        </p:spPr>
      </p:pic>
    </p:spTree>
    <p:extLst>
      <p:ext uri="{BB962C8B-B14F-4D97-AF65-F5344CB8AC3E}">
        <p14:creationId xmlns:p14="http://schemas.microsoft.com/office/powerpoint/2010/main" val="8150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6426" y="187273"/>
            <a:ext cx="10972800" cy="341851"/>
          </a:xfrm>
        </p:spPr>
        <p:txBody>
          <a:bodyPr rtlCol="0">
            <a:normAutofit fontScale="90000"/>
          </a:bodyPr>
          <a:lstStyle/>
          <a:p>
            <a:pPr algn="ctr" rtl="0"/>
            <a:r>
              <a:rPr lang="fr-FR" sz="2200" i="1" dirty="0"/>
              <a:t>Journée type</a:t>
            </a:r>
          </a:p>
        </p:txBody>
      </p:sp>
      <p:graphicFrame>
        <p:nvGraphicFramePr>
          <p:cNvPr id="2" name="Tableau 1">
            <a:extLst>
              <a:ext uri="{FF2B5EF4-FFF2-40B4-BE49-F238E27FC236}">
                <a16:creationId xmlns:a16="http://schemas.microsoft.com/office/drawing/2014/main" id="{37E0B585-34B5-4BE1-807B-220558F88703}"/>
              </a:ext>
            </a:extLst>
          </p:cNvPr>
          <p:cNvGraphicFramePr>
            <a:graphicFrameLocks noGrp="1"/>
          </p:cNvGraphicFramePr>
          <p:nvPr>
            <p:extLst>
              <p:ext uri="{D42A27DB-BD31-4B8C-83A1-F6EECF244321}">
                <p14:modId xmlns:p14="http://schemas.microsoft.com/office/powerpoint/2010/main" val="1349858254"/>
              </p:ext>
            </p:extLst>
          </p:nvPr>
        </p:nvGraphicFramePr>
        <p:xfrm>
          <a:off x="749067" y="510926"/>
          <a:ext cx="11049712" cy="5871210"/>
        </p:xfrm>
        <a:graphic>
          <a:graphicData uri="http://schemas.openxmlformats.org/drawingml/2006/table">
            <a:tbl>
              <a:tblPr firstRow="1" firstCol="1" bandRow="1">
                <a:tableStyleId>{8799B23B-EC83-4686-B30A-512413B5E67A}</a:tableStyleId>
              </a:tblPr>
              <a:tblGrid>
                <a:gridCol w="2236929">
                  <a:extLst>
                    <a:ext uri="{9D8B030D-6E8A-4147-A177-3AD203B41FA5}">
                      <a16:colId xmlns:a16="http://schemas.microsoft.com/office/drawing/2014/main" val="1056828723"/>
                    </a:ext>
                  </a:extLst>
                </a:gridCol>
                <a:gridCol w="1230902">
                  <a:extLst>
                    <a:ext uri="{9D8B030D-6E8A-4147-A177-3AD203B41FA5}">
                      <a16:colId xmlns:a16="http://schemas.microsoft.com/office/drawing/2014/main" val="3069510599"/>
                    </a:ext>
                  </a:extLst>
                </a:gridCol>
                <a:gridCol w="1118068">
                  <a:extLst>
                    <a:ext uri="{9D8B030D-6E8A-4147-A177-3AD203B41FA5}">
                      <a16:colId xmlns:a16="http://schemas.microsoft.com/office/drawing/2014/main" val="1940438892"/>
                    </a:ext>
                  </a:extLst>
                </a:gridCol>
                <a:gridCol w="2796357">
                  <a:extLst>
                    <a:ext uri="{9D8B030D-6E8A-4147-A177-3AD203B41FA5}">
                      <a16:colId xmlns:a16="http://schemas.microsoft.com/office/drawing/2014/main" val="812717031"/>
                    </a:ext>
                  </a:extLst>
                </a:gridCol>
                <a:gridCol w="3667456">
                  <a:extLst>
                    <a:ext uri="{9D8B030D-6E8A-4147-A177-3AD203B41FA5}">
                      <a16:colId xmlns:a16="http://schemas.microsoft.com/office/drawing/2014/main" val="2133670293"/>
                    </a:ext>
                  </a:extLst>
                </a:gridCol>
              </a:tblGrid>
              <a:tr h="356538">
                <a:tc>
                  <a:txBody>
                    <a:bodyPr/>
                    <a:lstStyle/>
                    <a:p>
                      <a:pPr algn="ctr">
                        <a:lnSpc>
                          <a:spcPct val="107000"/>
                        </a:lnSpc>
                        <a:spcAft>
                          <a:spcPts val="0"/>
                        </a:spcAft>
                      </a:pPr>
                      <a:r>
                        <a:rPr lang="fr-FR" sz="1200" dirty="0">
                          <a:effectLst/>
                        </a:rPr>
                        <a:t>Horaires</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Plus de 6 ans</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Moins de 6 ans</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dirty="0">
                          <a:effectLst/>
                        </a:rPr>
                        <a:t>Répartition des animateurs</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Rôle de l’animateur</a:t>
                      </a:r>
                      <a:endParaRPr lang="fr-FR" sz="120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3373341149"/>
                  </a:ext>
                </a:extLst>
              </a:tr>
              <a:tr h="604546">
                <a:tc>
                  <a:txBody>
                    <a:bodyPr/>
                    <a:lstStyle/>
                    <a:p>
                      <a:pPr algn="ctr">
                        <a:lnSpc>
                          <a:spcPct val="107000"/>
                        </a:lnSpc>
                        <a:spcAft>
                          <a:spcPts val="0"/>
                        </a:spcAft>
                      </a:pPr>
                      <a:r>
                        <a:rPr lang="fr-FR" sz="1200" dirty="0">
                          <a:effectLst/>
                        </a:rPr>
                        <a:t>7h30 – </a:t>
                      </a:r>
                      <a:r>
                        <a:rPr lang="fr-FR" sz="1200" dirty="0" smtClean="0">
                          <a:effectLst/>
                        </a:rPr>
                        <a:t>9h30</a:t>
                      </a:r>
                      <a:endParaRPr lang="fr-FR" sz="1200" dirty="0">
                        <a:effectLst/>
                      </a:endParaRPr>
                    </a:p>
                    <a:p>
                      <a:pPr algn="ctr">
                        <a:lnSpc>
                          <a:spcPct val="107000"/>
                        </a:lnSpc>
                        <a:spcAft>
                          <a:spcPts val="0"/>
                        </a:spcAft>
                      </a:pPr>
                      <a:endParaRPr lang="fr-FR" sz="1200" dirty="0">
                        <a:effectLst/>
                      </a:endParaRPr>
                    </a:p>
                    <a:p>
                      <a:pPr algn="ctr">
                        <a:lnSpc>
                          <a:spcPct val="107000"/>
                        </a:lnSpc>
                        <a:spcAft>
                          <a:spcPts val="0"/>
                        </a:spcAft>
                      </a:pPr>
                      <a:endParaRPr lang="fr-FR" sz="1200" dirty="0">
                        <a:effectLst/>
                      </a:endParaRP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dirty="0">
                          <a:effectLst/>
                        </a:rPr>
                        <a:t>Temps d’accueil </a:t>
                      </a:r>
                    </a:p>
                    <a:p>
                      <a:pPr algn="ctr">
                        <a:lnSpc>
                          <a:spcPct val="107000"/>
                        </a:lnSpc>
                        <a:spcAft>
                          <a:spcPts val="0"/>
                        </a:spcAft>
                      </a:pPr>
                      <a:r>
                        <a:rPr lang="fr-FR" sz="1200" dirty="0">
                          <a:effectLst/>
                        </a:rPr>
                        <a:t>(ateliers libres proposés </a:t>
                      </a:r>
                    </a:p>
                    <a:p>
                      <a:pPr algn="ctr">
                        <a:lnSpc>
                          <a:spcPct val="107000"/>
                        </a:lnSpc>
                        <a:spcAft>
                          <a:spcPts val="0"/>
                        </a:spcAft>
                      </a:pPr>
                      <a:r>
                        <a:rPr lang="fr-FR" sz="1200" dirty="0">
                          <a:effectLst/>
                        </a:rPr>
                        <a:t>par les animateurs)</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a:effectLst/>
                        </a:rPr>
                        <a:t>1 animateur à l’accueil</a:t>
                      </a:r>
                    </a:p>
                    <a:p>
                      <a:pPr>
                        <a:lnSpc>
                          <a:spcPct val="107000"/>
                        </a:lnSpc>
                        <a:spcAft>
                          <a:spcPts val="0"/>
                        </a:spcAft>
                      </a:pPr>
                      <a:r>
                        <a:rPr lang="fr-FR" sz="1200">
                          <a:effectLst/>
                        </a:rPr>
                        <a:t> </a:t>
                      </a:r>
                    </a:p>
                    <a:p>
                      <a:pPr>
                        <a:lnSpc>
                          <a:spcPct val="107000"/>
                        </a:lnSpc>
                        <a:spcAft>
                          <a:spcPts val="0"/>
                        </a:spcAft>
                      </a:pPr>
                      <a:r>
                        <a:rPr lang="fr-FR" sz="1200">
                          <a:effectLst/>
                        </a:rPr>
                        <a:t>Les autres animateurs avec les enfants</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a:effectLst/>
                        </a:rPr>
                        <a:t>Accueil des familles, explication de la journée</a:t>
                      </a:r>
                    </a:p>
                    <a:p>
                      <a:pPr>
                        <a:lnSpc>
                          <a:spcPct val="107000"/>
                        </a:lnSpc>
                        <a:spcAft>
                          <a:spcPts val="0"/>
                        </a:spcAft>
                      </a:pPr>
                      <a:r>
                        <a:rPr lang="fr-FR" sz="1200">
                          <a:effectLst/>
                        </a:rPr>
                        <a:t> </a:t>
                      </a:r>
                    </a:p>
                    <a:p>
                      <a:pPr>
                        <a:lnSpc>
                          <a:spcPct val="107000"/>
                        </a:lnSpc>
                        <a:spcAft>
                          <a:spcPts val="0"/>
                        </a:spcAft>
                      </a:pPr>
                      <a:r>
                        <a:rPr lang="fr-FR" sz="1200">
                          <a:effectLst/>
                        </a:rPr>
                        <a:t>Arrivée progressive des animateurs accompagnant les enfants dans leur jeu</a:t>
                      </a:r>
                      <a:endParaRPr lang="fr-FR" sz="120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2510628864"/>
                  </a:ext>
                </a:extLst>
              </a:tr>
              <a:tr h="356538">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Calibri Light" panose="020F0302020204030204" pitchFamily="34" charset="0"/>
                        </a:rPr>
                        <a:t>9h – 9h45</a:t>
                      </a:r>
                    </a:p>
                  </a:txBody>
                  <a:tcPr marL="64651" marR="64651" marT="0" marB="0"/>
                </a:tc>
                <a:tc gridSpan="2">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Calibri Light" panose="020F0302020204030204" pitchFamily="34" charset="0"/>
                        </a:rPr>
                        <a:t>Réveil’ ta curiosité</a:t>
                      </a: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latin typeface="Calibri Light" panose="020F0302020204030204" pitchFamily="34" charset="0"/>
                          <a:ea typeface="Calibri" panose="020F0502020204030204" pitchFamily="34" charset="0"/>
                          <a:cs typeface="Calibri Light" panose="020F0302020204030204" pitchFamily="34" charset="0"/>
                        </a:rPr>
                        <a:t>1 animateur par groupe</a:t>
                      </a:r>
                    </a:p>
                  </a:txBody>
                  <a:tcPr marL="64651" marR="64651" marT="0" marB="0"/>
                </a:tc>
                <a:tc>
                  <a:txBody>
                    <a:bodyPr/>
                    <a:lstStyle/>
                    <a:p>
                      <a:pPr>
                        <a:lnSpc>
                          <a:spcPct val="107000"/>
                        </a:lnSpc>
                        <a:spcAft>
                          <a:spcPts val="0"/>
                        </a:spcAft>
                      </a:pPr>
                      <a:r>
                        <a:rPr lang="fr-FR" sz="1200" dirty="0">
                          <a:effectLst/>
                          <a:latin typeface="Calibri Light" panose="020F0302020204030204" pitchFamily="34" charset="0"/>
                          <a:ea typeface="Calibri" panose="020F0502020204030204" pitchFamily="34" charset="0"/>
                          <a:cs typeface="Calibri Light" panose="020F0302020204030204" pitchFamily="34" charset="0"/>
                        </a:rPr>
                        <a:t>Proposition par</a:t>
                      </a:r>
                      <a:r>
                        <a:rPr lang="fr-FR" sz="1200" baseline="0" dirty="0">
                          <a:effectLst/>
                          <a:latin typeface="Calibri Light" panose="020F0302020204030204" pitchFamily="34" charset="0"/>
                          <a:ea typeface="Calibri" panose="020F0502020204030204" pitchFamily="34" charset="0"/>
                          <a:cs typeface="Calibri Light" panose="020F0302020204030204" pitchFamily="34" charset="0"/>
                        </a:rPr>
                        <a:t> chaque animateur d’une activité découverte hors thème</a:t>
                      </a:r>
                      <a:endParaRPr lang="fr-FR" sz="1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4651" marR="64651" marT="0" marB="0"/>
                </a:tc>
                <a:extLst>
                  <a:ext uri="{0D108BD9-81ED-4DB2-BD59-A6C34878D82A}">
                    <a16:rowId xmlns:a16="http://schemas.microsoft.com/office/drawing/2014/main" val="2733628789"/>
                  </a:ext>
                </a:extLst>
              </a:tr>
              <a:tr h="356538">
                <a:tc>
                  <a:txBody>
                    <a:bodyPr/>
                    <a:lstStyle/>
                    <a:p>
                      <a:pPr algn="ctr">
                        <a:lnSpc>
                          <a:spcPct val="107000"/>
                        </a:lnSpc>
                        <a:spcAft>
                          <a:spcPts val="0"/>
                        </a:spcAft>
                      </a:pPr>
                      <a:r>
                        <a:rPr lang="fr-FR" sz="1200" dirty="0">
                          <a:effectLst/>
                        </a:rPr>
                        <a:t>9h45 – 11h00</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dirty="0">
                          <a:effectLst/>
                        </a:rPr>
                        <a:t>Temps fort (thème)</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rPr>
                        <a:t>1 animateur par pôle d’activité</a:t>
                      </a:r>
                    </a:p>
                    <a:p>
                      <a:pP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Chaque animateur doit proposer une activité en fonction du projet proposé</a:t>
                      </a:r>
                      <a:endParaRPr lang="fr-FR" sz="1200" dirty="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1700404010"/>
                  </a:ext>
                </a:extLst>
              </a:tr>
              <a:tr h="450820">
                <a:tc>
                  <a:txBody>
                    <a:bodyPr/>
                    <a:lstStyle/>
                    <a:p>
                      <a:pPr algn="ctr">
                        <a:lnSpc>
                          <a:spcPct val="107000"/>
                        </a:lnSpc>
                        <a:spcAft>
                          <a:spcPts val="0"/>
                        </a:spcAft>
                      </a:pPr>
                      <a:r>
                        <a:rPr lang="fr-FR" sz="1200" dirty="0">
                          <a:effectLst/>
                        </a:rPr>
                        <a:t>11h00 – 11h30</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dirty="0">
                          <a:effectLst/>
                        </a:rPr>
                        <a:t>Temps calme </a:t>
                      </a:r>
                    </a:p>
                    <a:p>
                      <a:pPr algn="ctr">
                        <a:lnSpc>
                          <a:spcPct val="107000"/>
                        </a:lnSpc>
                        <a:spcAft>
                          <a:spcPts val="0"/>
                        </a:spcAft>
                      </a:pPr>
                      <a:r>
                        <a:rPr lang="fr-FR" sz="1200" dirty="0">
                          <a:effectLst/>
                        </a:rPr>
                        <a:t>(autour de la lecture, de jeux de société, art plastique simple)</a:t>
                      </a:r>
                      <a:endParaRPr lang="fr-FR" sz="1200" dirty="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rPr>
                        <a:t>1 animateur par groupe d’âge</a:t>
                      </a:r>
                    </a:p>
                    <a:p>
                      <a:pP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Chaque animateur doit proposer des ateliers favorisant le retour au calme des enfants afin d’anticiper calmement le repas</a:t>
                      </a:r>
                      <a:endParaRPr lang="fr-FR" sz="1200" dirty="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131227379"/>
                  </a:ext>
                </a:extLst>
              </a:tr>
              <a:tr h="450820">
                <a:tc>
                  <a:txBody>
                    <a:bodyPr/>
                    <a:lstStyle/>
                    <a:p>
                      <a:pPr algn="ctr">
                        <a:lnSpc>
                          <a:spcPct val="107000"/>
                        </a:lnSpc>
                        <a:spcAft>
                          <a:spcPts val="0"/>
                        </a:spcAft>
                      </a:pPr>
                      <a:r>
                        <a:rPr lang="fr-FR" sz="1200" dirty="0">
                          <a:effectLst/>
                        </a:rPr>
                        <a:t>11h30 – 13h00</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a:effectLst/>
                        </a:rPr>
                        <a:t>Repas</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rPr>
                        <a:t>1 animateur par groupe d’âge </a:t>
                      </a:r>
                    </a:p>
                    <a:p>
                      <a:pPr>
                        <a:lnSpc>
                          <a:spcPct val="107000"/>
                        </a:lnSpc>
                        <a:spcAft>
                          <a:spcPts val="0"/>
                        </a:spcAft>
                      </a:pPr>
                      <a:r>
                        <a:rPr lang="fr-FR" sz="1200" dirty="0">
                          <a:effectLst/>
                        </a:rPr>
                        <a:t> </a:t>
                      </a:r>
                    </a:p>
                    <a:p>
                      <a:pPr>
                        <a:lnSpc>
                          <a:spcPct val="107000"/>
                        </a:lnSpc>
                        <a:spcAft>
                          <a:spcPts val="0"/>
                        </a:spcAft>
                      </a:pPr>
                      <a:r>
                        <a:rPr lang="fr-FR" sz="1200" dirty="0">
                          <a:effectLst/>
                        </a:rPr>
                        <a:t>1 animateur en pause tous les 45 min</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a:effectLst/>
                        </a:rPr>
                        <a:t>Les animateurs devront manger avec les enfants, servir, et suivre les protocoles du service</a:t>
                      </a:r>
                    </a:p>
                    <a:p>
                      <a:pPr>
                        <a:lnSpc>
                          <a:spcPct val="107000"/>
                        </a:lnSpc>
                        <a:spcAft>
                          <a:spcPts val="0"/>
                        </a:spcAft>
                      </a:pPr>
                      <a:r>
                        <a:rPr lang="fr-FR" sz="1200">
                          <a:effectLst/>
                        </a:rPr>
                        <a:t>Ils pourront également prendre leur pause</a:t>
                      </a:r>
                      <a:endParaRPr lang="fr-FR" sz="120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1252127912"/>
                  </a:ext>
                </a:extLst>
              </a:tr>
              <a:tr h="356538">
                <a:tc>
                  <a:txBody>
                    <a:bodyPr/>
                    <a:lstStyle/>
                    <a:p>
                      <a:pPr algn="ctr">
                        <a:lnSpc>
                          <a:spcPct val="107000"/>
                        </a:lnSpc>
                        <a:spcAft>
                          <a:spcPts val="0"/>
                        </a:spcAft>
                      </a:pPr>
                      <a:r>
                        <a:rPr lang="fr-FR" sz="1200">
                          <a:effectLst/>
                        </a:rPr>
                        <a:t>13h00 – 14h30</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Temps libre</a:t>
                      </a:r>
                    </a:p>
                    <a:p>
                      <a:pPr algn="ctr">
                        <a:lnSpc>
                          <a:spcPct val="107000"/>
                        </a:lnSpc>
                        <a:spcAft>
                          <a:spcPts val="0"/>
                        </a:spcAft>
                      </a:pPr>
                      <a:r>
                        <a:rPr lang="fr-FR" sz="1200">
                          <a:effectLst/>
                        </a:rPr>
                        <a:t>(ateliers libres)</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Début de sieste</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1 animateur par groupe d’âge</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a:effectLst/>
                        </a:rPr>
                        <a:t>Les animateurs laisseront les enfants sur l’activité de leur choix tout en favorisant leur autonomie</a:t>
                      </a:r>
                      <a:endParaRPr lang="fr-FR" sz="120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912334782"/>
                  </a:ext>
                </a:extLst>
              </a:tr>
              <a:tr h="604546">
                <a:tc>
                  <a:txBody>
                    <a:bodyPr/>
                    <a:lstStyle/>
                    <a:p>
                      <a:pPr algn="ctr">
                        <a:lnSpc>
                          <a:spcPct val="107000"/>
                        </a:lnSpc>
                        <a:spcAft>
                          <a:spcPts val="0"/>
                        </a:spcAft>
                      </a:pPr>
                      <a:r>
                        <a:rPr lang="fr-FR" sz="1200">
                          <a:effectLst/>
                        </a:rPr>
                        <a:t>14h30 – 16h15</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a:effectLst/>
                        </a:rPr>
                        <a:t>Pôles d’activités</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gn="ctr">
                        <a:lnSpc>
                          <a:spcPct val="107000"/>
                        </a:lnSpc>
                        <a:spcAft>
                          <a:spcPts val="0"/>
                        </a:spcAft>
                      </a:pPr>
                      <a:r>
                        <a:rPr lang="fr-FR" sz="1200" dirty="0">
                          <a:effectLst/>
                        </a:rPr>
                        <a:t>Fin de sieste </a:t>
                      </a:r>
                    </a:p>
                    <a:p>
                      <a:pPr algn="ctr">
                        <a:lnSpc>
                          <a:spcPct val="107000"/>
                        </a:lnSpc>
                        <a:spcAft>
                          <a:spcPts val="0"/>
                        </a:spcAft>
                      </a:pPr>
                      <a:r>
                        <a:rPr lang="fr-FR" sz="1200" dirty="0">
                          <a:effectLst/>
                        </a:rPr>
                        <a:t>(15h45 max)</a:t>
                      </a:r>
                    </a:p>
                    <a:p>
                      <a:pPr algn="ctr">
                        <a:lnSpc>
                          <a:spcPct val="107000"/>
                        </a:lnSpc>
                        <a:spcAft>
                          <a:spcPts val="0"/>
                        </a:spcAft>
                      </a:pPr>
                      <a:r>
                        <a:rPr lang="fr-FR" sz="1200" dirty="0">
                          <a:effectLst/>
                        </a:rPr>
                        <a:t>Puis activité (thème)</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a:effectLst/>
                        </a:rPr>
                        <a:t>1 animateur par groupe d’âge proposant des jeux d’ambiance ou un jeu collectif d’ambiance ou en fonction du thème</a:t>
                      </a:r>
                      <a:endParaRPr lang="fr-FR" sz="120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1 animateur réfèrent par groupe d’âge proposera un ou plusieurs jeux d’ambiance favorisant l’esprit d’équipe et la cohésion du groupe</a:t>
                      </a:r>
                      <a:endParaRPr lang="fr-FR" sz="1200" dirty="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279830120"/>
                  </a:ext>
                </a:extLst>
              </a:tr>
              <a:tr h="604546">
                <a:tc>
                  <a:txBody>
                    <a:bodyPr/>
                    <a:lstStyle/>
                    <a:p>
                      <a:pPr algn="ctr">
                        <a:lnSpc>
                          <a:spcPct val="107000"/>
                        </a:lnSpc>
                        <a:spcAft>
                          <a:spcPts val="0"/>
                        </a:spcAft>
                      </a:pPr>
                      <a:r>
                        <a:rPr lang="fr-FR" sz="1200">
                          <a:effectLst/>
                        </a:rPr>
                        <a:t>16h15 – 16h45</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dirty="0">
                          <a:effectLst/>
                        </a:rPr>
                        <a:t>Goûter</a:t>
                      </a:r>
                    </a:p>
                    <a:p>
                      <a:pPr algn="ct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rPr>
                        <a:t>1 animateur par groupe d’âge</a:t>
                      </a:r>
                    </a:p>
                    <a:p>
                      <a:pPr>
                        <a:lnSpc>
                          <a:spcPct val="107000"/>
                        </a:lnSpc>
                        <a:spcAft>
                          <a:spcPts val="0"/>
                        </a:spcAft>
                      </a:pPr>
                      <a:r>
                        <a:rPr lang="fr-FR" sz="1200" dirty="0">
                          <a:effectLst/>
                        </a:rPr>
                        <a:t>(rassemblement – de 6 ans et + de 6 ans)</a:t>
                      </a:r>
                    </a:p>
                    <a:p>
                      <a:pPr>
                        <a:lnSpc>
                          <a:spcPct val="107000"/>
                        </a:lnSpc>
                        <a:spcAft>
                          <a:spcPts val="0"/>
                        </a:spcAft>
                      </a:pPr>
                      <a:r>
                        <a:rPr lang="fr-FR" sz="1200" dirty="0">
                          <a:effectLst/>
                        </a:rPr>
                        <a:t> </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Chaque animateur devra goûter avec les enfants afin de favoriser le dialogue, ce doit être un moment d’échange et de confiance, le temps d’évaluation pourra se faire à ce moment là</a:t>
                      </a:r>
                      <a:endParaRPr lang="fr-FR" sz="1200" dirty="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2978286147"/>
                  </a:ext>
                </a:extLst>
              </a:tr>
              <a:tr h="604546">
                <a:tc>
                  <a:txBody>
                    <a:bodyPr/>
                    <a:lstStyle/>
                    <a:p>
                      <a:pPr algn="ctr">
                        <a:lnSpc>
                          <a:spcPct val="107000"/>
                        </a:lnSpc>
                        <a:spcAft>
                          <a:spcPts val="0"/>
                        </a:spcAft>
                      </a:pPr>
                      <a:r>
                        <a:rPr lang="fr-FR" sz="1200">
                          <a:effectLst/>
                        </a:rPr>
                        <a:t>16h45 – 18h30</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gridSpan="2">
                  <a:txBody>
                    <a:bodyPr/>
                    <a:lstStyle/>
                    <a:p>
                      <a:pPr algn="ctr">
                        <a:lnSpc>
                          <a:spcPct val="107000"/>
                        </a:lnSpc>
                        <a:spcAft>
                          <a:spcPts val="0"/>
                        </a:spcAft>
                      </a:pPr>
                      <a:r>
                        <a:rPr lang="fr-FR" sz="1200">
                          <a:effectLst/>
                        </a:rPr>
                        <a:t>Temps d’accueil (ateliers libres)</a:t>
                      </a:r>
                    </a:p>
                    <a:p>
                      <a:pPr algn="ctr">
                        <a:lnSpc>
                          <a:spcPct val="107000"/>
                        </a:lnSpc>
                        <a:spcAft>
                          <a:spcPts val="0"/>
                        </a:spcAft>
                      </a:pPr>
                      <a:r>
                        <a:rPr lang="fr-FR" sz="1200">
                          <a:effectLst/>
                        </a:rPr>
                        <a:t> </a:t>
                      </a:r>
                      <a:endParaRPr lang="fr-FR" sz="1200">
                        <a:effectLst/>
                        <a:latin typeface="Times New Roman" panose="02020603050405020304" pitchFamily="18" charset="0"/>
                        <a:ea typeface="Calibri" panose="020F0502020204030204" pitchFamily="34" charset="0"/>
                      </a:endParaRPr>
                    </a:p>
                  </a:txBody>
                  <a:tcPr marL="64651" marR="64651" marT="0" marB="0"/>
                </a:tc>
                <a:tc hMerge="1">
                  <a:txBody>
                    <a:bodyPr/>
                    <a:lstStyle/>
                    <a:p>
                      <a:endParaRPr lang="fr-FR"/>
                    </a:p>
                  </a:txBody>
                  <a:tcPr/>
                </a:tc>
                <a:tc>
                  <a:txBody>
                    <a:bodyPr/>
                    <a:lstStyle/>
                    <a:p>
                      <a:pPr>
                        <a:lnSpc>
                          <a:spcPct val="107000"/>
                        </a:lnSpc>
                        <a:spcAft>
                          <a:spcPts val="0"/>
                        </a:spcAft>
                      </a:pPr>
                      <a:r>
                        <a:rPr lang="fr-FR" sz="1200" dirty="0">
                          <a:effectLst/>
                        </a:rPr>
                        <a:t>1 animateur à l’accueil</a:t>
                      </a:r>
                    </a:p>
                    <a:p>
                      <a:pPr>
                        <a:lnSpc>
                          <a:spcPct val="107000"/>
                        </a:lnSpc>
                        <a:spcAft>
                          <a:spcPts val="0"/>
                        </a:spcAft>
                      </a:pPr>
                      <a:r>
                        <a:rPr lang="fr-FR" sz="1200" dirty="0">
                          <a:effectLst/>
                        </a:rPr>
                        <a:t> </a:t>
                      </a:r>
                    </a:p>
                    <a:p>
                      <a:pPr>
                        <a:lnSpc>
                          <a:spcPct val="107000"/>
                        </a:lnSpc>
                        <a:spcAft>
                          <a:spcPts val="0"/>
                        </a:spcAft>
                      </a:pPr>
                      <a:r>
                        <a:rPr lang="fr-FR" sz="1200" dirty="0">
                          <a:effectLst/>
                        </a:rPr>
                        <a:t>1 animateur par atelier adapté favorisant l’hétérogénéité des âges</a:t>
                      </a:r>
                      <a:endParaRPr lang="fr-FR" sz="1200" dirty="0">
                        <a:effectLst/>
                        <a:latin typeface="Times New Roman" panose="02020603050405020304" pitchFamily="18" charset="0"/>
                        <a:ea typeface="Calibri" panose="020F0502020204030204" pitchFamily="34" charset="0"/>
                      </a:endParaRPr>
                    </a:p>
                  </a:txBody>
                  <a:tcPr marL="64651" marR="64651" marT="0" marB="0"/>
                </a:tc>
                <a:tc>
                  <a:txBody>
                    <a:bodyPr/>
                    <a:lstStyle/>
                    <a:p>
                      <a:pPr>
                        <a:lnSpc>
                          <a:spcPct val="107000"/>
                        </a:lnSpc>
                        <a:spcAft>
                          <a:spcPts val="0"/>
                        </a:spcAft>
                      </a:pPr>
                      <a:r>
                        <a:rPr lang="fr-FR" sz="1200" dirty="0">
                          <a:effectLst/>
                        </a:rPr>
                        <a:t>Suivi des groupes et du départ des enfants (accueil familles) </a:t>
                      </a:r>
                    </a:p>
                    <a:p>
                      <a:pPr>
                        <a:lnSpc>
                          <a:spcPct val="107000"/>
                        </a:lnSpc>
                        <a:spcAft>
                          <a:spcPts val="0"/>
                        </a:spcAft>
                      </a:pPr>
                      <a:r>
                        <a:rPr lang="fr-FR" sz="1200" dirty="0">
                          <a:effectLst/>
                        </a:rPr>
                        <a:t>Ateliers adaptés et permettant le départ progressif des enfants</a:t>
                      </a:r>
                      <a:endParaRPr lang="fr-FR" sz="1200" dirty="0">
                        <a:effectLst/>
                        <a:latin typeface="Times New Roman" panose="02020603050405020304" pitchFamily="18" charset="0"/>
                        <a:ea typeface="Calibri" panose="020F0502020204030204" pitchFamily="34" charset="0"/>
                      </a:endParaRPr>
                    </a:p>
                  </a:txBody>
                  <a:tcPr marL="64651" marR="64651" marT="0" marB="0"/>
                </a:tc>
                <a:extLst>
                  <a:ext uri="{0D108BD9-81ED-4DB2-BD59-A6C34878D82A}">
                    <a16:rowId xmlns:a16="http://schemas.microsoft.com/office/drawing/2014/main" val="956665529"/>
                  </a:ext>
                </a:extLst>
              </a:tr>
            </a:tbl>
          </a:graphicData>
        </a:graphic>
      </p:graphicFrame>
      <p:pic>
        <p:nvPicPr>
          <p:cNvPr id="9" name="Image 8">
            <a:extLst>
              <a:ext uri="{FF2B5EF4-FFF2-40B4-BE49-F238E27FC236}">
                <a16:creationId xmlns:a16="http://schemas.microsoft.com/office/drawing/2014/main" id="{4C734DCD-54CB-47B0-9EFA-BDEB91F88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3" y="62823"/>
            <a:ext cx="2211700" cy="1425318"/>
          </a:xfrm>
          <a:prstGeom prst="rect">
            <a:avLst/>
          </a:prstGeom>
        </p:spPr>
      </p:pic>
    </p:spTree>
    <p:extLst>
      <p:ext uri="{BB962C8B-B14F-4D97-AF65-F5344CB8AC3E}">
        <p14:creationId xmlns:p14="http://schemas.microsoft.com/office/powerpoint/2010/main" val="29506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8A568-687F-40AE-A46B-7053A76CEA59}"/>
              </a:ext>
            </a:extLst>
          </p:cNvPr>
          <p:cNvSpPr>
            <a:spLocks noGrp="1"/>
          </p:cNvSpPr>
          <p:nvPr>
            <p:ph type="title"/>
          </p:nvPr>
        </p:nvSpPr>
        <p:spPr>
          <a:xfrm>
            <a:off x="648789" y="0"/>
            <a:ext cx="9956800" cy="1143000"/>
          </a:xfrm>
        </p:spPr>
        <p:txBody>
          <a:bodyPr/>
          <a:lstStyle/>
          <a:p>
            <a:pPr algn="ctr"/>
            <a:r>
              <a:rPr lang="fr-FR" dirty="0"/>
              <a:t>« Réveille ta curiosité » </a:t>
            </a:r>
          </a:p>
        </p:txBody>
      </p:sp>
      <p:sp>
        <p:nvSpPr>
          <p:cNvPr id="3" name="Espace réservé du contenu 2">
            <a:extLst>
              <a:ext uri="{FF2B5EF4-FFF2-40B4-BE49-F238E27FC236}">
                <a16:creationId xmlns:a16="http://schemas.microsoft.com/office/drawing/2014/main" id="{C4AF4727-EE64-4B65-AA10-93C524637F03}"/>
              </a:ext>
            </a:extLst>
          </p:cNvPr>
          <p:cNvSpPr>
            <a:spLocks noGrp="1"/>
          </p:cNvSpPr>
          <p:nvPr>
            <p:ph idx="1"/>
          </p:nvPr>
        </p:nvSpPr>
        <p:spPr>
          <a:xfrm>
            <a:off x="583472" y="1046206"/>
            <a:ext cx="11089543" cy="5550538"/>
          </a:xfrm>
        </p:spPr>
        <p:txBody>
          <a:bodyPr>
            <a:normAutofit lnSpcReduction="10000"/>
          </a:bodyPr>
          <a:lstStyle/>
          <a:p>
            <a:r>
              <a:rPr lang="fr-FR" sz="2200" b="1" dirty="0">
                <a:solidFill>
                  <a:schemeClr val="accent1"/>
                </a:solidFill>
              </a:rPr>
              <a:t>Lecture / écriture /expression orale : </a:t>
            </a:r>
            <a:r>
              <a:rPr lang="fr-FR" b="1" dirty="0">
                <a:solidFill>
                  <a:schemeClr val="accent1"/>
                </a:solidFill>
              </a:rPr>
              <a:t>	</a:t>
            </a:r>
            <a:r>
              <a:rPr lang="fr-FR" dirty="0"/>
              <a:t>			</a:t>
            </a:r>
          </a:p>
          <a:p>
            <a:pPr>
              <a:buNone/>
            </a:pPr>
            <a:r>
              <a:rPr lang="fr-FR" sz="2100" dirty="0" err="1"/>
              <a:t>Kamishibaï</a:t>
            </a:r>
            <a:r>
              <a:rPr lang="fr-FR" dirty="0"/>
              <a:t>							 </a:t>
            </a:r>
            <a:r>
              <a:rPr lang="fr-FR" sz="1900" b="1" dirty="0"/>
              <a:t>Quelques ateliers mis en place</a:t>
            </a:r>
            <a:endParaRPr lang="fr-FR" b="1" dirty="0"/>
          </a:p>
          <a:p>
            <a:pPr>
              <a:buNone/>
            </a:pPr>
            <a:r>
              <a:rPr lang="fr-FR" sz="2100" dirty="0"/>
              <a:t>Raconte – tapis 	Jeux d’expression et corporels</a:t>
            </a:r>
          </a:p>
          <a:p>
            <a:r>
              <a:rPr lang="fr-FR" sz="2200" b="1" dirty="0">
                <a:solidFill>
                  <a:schemeClr val="accent1"/>
                </a:solidFill>
              </a:rPr>
              <a:t>Développement durable et exploration de la nature: </a:t>
            </a:r>
          </a:p>
          <a:p>
            <a:pPr>
              <a:buNone/>
            </a:pPr>
            <a:r>
              <a:rPr lang="fr-FR" sz="2100" dirty="0"/>
              <a:t>Découverte de la nature   	Jardinage	   Ateliers nature</a:t>
            </a:r>
          </a:p>
          <a:p>
            <a:pPr>
              <a:buNone/>
            </a:pPr>
            <a:endParaRPr lang="fr-FR" sz="1000" dirty="0"/>
          </a:p>
          <a:p>
            <a:r>
              <a:rPr lang="fr-FR" sz="2200" b="1" dirty="0">
                <a:solidFill>
                  <a:schemeClr val="accent1"/>
                </a:solidFill>
              </a:rPr>
              <a:t>Activités artistiques : </a:t>
            </a:r>
          </a:p>
          <a:p>
            <a:pPr>
              <a:buNone/>
            </a:pPr>
            <a:r>
              <a:rPr lang="fr-FR" sz="2100" dirty="0"/>
              <a:t>Ateliers manuels (origami, jeux de société, activités scientifiques)</a:t>
            </a:r>
          </a:p>
          <a:p>
            <a:pPr>
              <a:buNone/>
            </a:pPr>
            <a:r>
              <a:rPr lang="fr-FR" sz="2100" dirty="0"/>
              <a:t>Ateliers musicaux</a:t>
            </a:r>
          </a:p>
          <a:p>
            <a:pPr>
              <a:buNone/>
            </a:pPr>
            <a:r>
              <a:rPr lang="fr-FR" sz="2100" dirty="0"/>
              <a:t>Découverte des arts de la scène</a:t>
            </a:r>
          </a:p>
          <a:p>
            <a:pPr>
              <a:buNone/>
            </a:pPr>
            <a:endParaRPr lang="fr-FR" sz="1300" b="1" dirty="0"/>
          </a:p>
          <a:p>
            <a:r>
              <a:rPr lang="fr-FR" sz="2200" b="1" dirty="0">
                <a:solidFill>
                  <a:schemeClr val="accent1"/>
                </a:solidFill>
              </a:rPr>
              <a:t>Activités physiques et sportives: </a:t>
            </a:r>
          </a:p>
          <a:p>
            <a:pPr>
              <a:buNone/>
            </a:pPr>
            <a:r>
              <a:rPr lang="fr-FR" sz="1900" dirty="0"/>
              <a:t>Parcours, réveil musculaire</a:t>
            </a:r>
          </a:p>
          <a:p>
            <a:pPr marL="0" indent="0">
              <a:buNone/>
            </a:pPr>
            <a:endParaRPr lang="fr-FR" sz="100" dirty="0"/>
          </a:p>
          <a:p>
            <a:r>
              <a:rPr lang="fr-FR" sz="2200" b="1" dirty="0">
                <a:solidFill>
                  <a:schemeClr val="accent1"/>
                </a:solidFill>
              </a:rPr>
              <a:t>Activités numériques : </a:t>
            </a:r>
          </a:p>
          <a:p>
            <a:pPr>
              <a:buNone/>
            </a:pPr>
            <a:r>
              <a:rPr lang="fr-FR" sz="1900" dirty="0"/>
              <a:t>Recherche	Montage photos/vidéo	     Jeux éducatifs</a:t>
            </a:r>
          </a:p>
          <a:p>
            <a:pPr>
              <a:buFontTx/>
              <a:buChar char="-"/>
            </a:pPr>
            <a:endParaRPr lang="fr-FR" dirty="0"/>
          </a:p>
          <a:p>
            <a:pPr marL="0" indent="0">
              <a:buNone/>
            </a:pPr>
            <a:endParaRPr lang="fr-FR" dirty="0"/>
          </a:p>
        </p:txBody>
      </p:sp>
      <p:sp>
        <p:nvSpPr>
          <p:cNvPr id="4" name="Rectangle 3">
            <a:extLst>
              <a:ext uri="{FF2B5EF4-FFF2-40B4-BE49-F238E27FC236}">
                <a16:creationId xmlns:a16="http://schemas.microsoft.com/office/drawing/2014/main" id="{8FA35844-7E9C-4FBB-BECA-2824293EA352}"/>
              </a:ext>
            </a:extLst>
          </p:cNvPr>
          <p:cNvSpPr/>
          <p:nvPr/>
        </p:nvSpPr>
        <p:spPr>
          <a:xfrm>
            <a:off x="7536334" y="2590136"/>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Dessin musical</a:t>
            </a:r>
          </a:p>
        </p:txBody>
      </p:sp>
      <p:sp>
        <p:nvSpPr>
          <p:cNvPr id="7" name="Rectangle 6">
            <a:extLst>
              <a:ext uri="{FF2B5EF4-FFF2-40B4-BE49-F238E27FC236}">
                <a16:creationId xmlns:a16="http://schemas.microsoft.com/office/drawing/2014/main" id="{5D791334-4F18-44EC-8874-9FB10A23D17A}"/>
              </a:ext>
            </a:extLst>
          </p:cNvPr>
          <p:cNvSpPr/>
          <p:nvPr/>
        </p:nvSpPr>
        <p:spPr>
          <a:xfrm>
            <a:off x="10448716" y="3140166"/>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Arbre à mains</a:t>
            </a:r>
          </a:p>
        </p:txBody>
      </p:sp>
      <p:sp>
        <p:nvSpPr>
          <p:cNvPr id="9" name="Rectangle 8">
            <a:extLst>
              <a:ext uri="{FF2B5EF4-FFF2-40B4-BE49-F238E27FC236}">
                <a16:creationId xmlns:a16="http://schemas.microsoft.com/office/drawing/2014/main" id="{4D631BAE-8053-4357-B9BA-C7CF8B07451B}"/>
              </a:ext>
            </a:extLst>
          </p:cNvPr>
          <p:cNvSpPr/>
          <p:nvPr/>
        </p:nvSpPr>
        <p:spPr>
          <a:xfrm>
            <a:off x="7008662" y="5296922"/>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Foot pétanque</a:t>
            </a:r>
          </a:p>
        </p:txBody>
      </p:sp>
      <p:sp>
        <p:nvSpPr>
          <p:cNvPr id="11" name="Rectangle 10">
            <a:extLst>
              <a:ext uri="{FF2B5EF4-FFF2-40B4-BE49-F238E27FC236}">
                <a16:creationId xmlns:a16="http://schemas.microsoft.com/office/drawing/2014/main" id="{F824B73D-4F1C-492E-BD9C-B0CD22F93828}"/>
              </a:ext>
            </a:extLst>
          </p:cNvPr>
          <p:cNvSpPr/>
          <p:nvPr/>
        </p:nvSpPr>
        <p:spPr>
          <a:xfrm>
            <a:off x="7909127" y="1924837"/>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Jeux d’adresse</a:t>
            </a:r>
          </a:p>
        </p:txBody>
      </p:sp>
      <p:sp>
        <p:nvSpPr>
          <p:cNvPr id="13" name="Rectangle 12">
            <a:extLst>
              <a:ext uri="{FF2B5EF4-FFF2-40B4-BE49-F238E27FC236}">
                <a16:creationId xmlns:a16="http://schemas.microsoft.com/office/drawing/2014/main" id="{8C8632E6-DCC6-449A-9E24-E8088C054165}"/>
              </a:ext>
            </a:extLst>
          </p:cNvPr>
          <p:cNvSpPr/>
          <p:nvPr/>
        </p:nvSpPr>
        <p:spPr>
          <a:xfrm>
            <a:off x="9579293" y="1919411"/>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Bracelets japonais</a:t>
            </a:r>
          </a:p>
        </p:txBody>
      </p:sp>
      <p:sp>
        <p:nvSpPr>
          <p:cNvPr id="15" name="Rectangle 14">
            <a:extLst>
              <a:ext uri="{FF2B5EF4-FFF2-40B4-BE49-F238E27FC236}">
                <a16:creationId xmlns:a16="http://schemas.microsoft.com/office/drawing/2014/main" id="{8C723DB8-EC41-4CA8-8DBE-E890A121F340}"/>
              </a:ext>
            </a:extLst>
          </p:cNvPr>
          <p:cNvSpPr/>
          <p:nvPr/>
        </p:nvSpPr>
        <p:spPr>
          <a:xfrm>
            <a:off x="10576779" y="2529638"/>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Origami</a:t>
            </a:r>
          </a:p>
        </p:txBody>
      </p:sp>
      <p:sp>
        <p:nvSpPr>
          <p:cNvPr id="19" name="Rectangle 18">
            <a:extLst>
              <a:ext uri="{FF2B5EF4-FFF2-40B4-BE49-F238E27FC236}">
                <a16:creationId xmlns:a16="http://schemas.microsoft.com/office/drawing/2014/main" id="{DC02B6ED-7038-441D-A64D-979EA6C0B288}"/>
              </a:ext>
            </a:extLst>
          </p:cNvPr>
          <p:cNvSpPr/>
          <p:nvPr/>
        </p:nvSpPr>
        <p:spPr>
          <a:xfrm>
            <a:off x="9010457" y="4674629"/>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Jeu de l’oie géant</a:t>
            </a:r>
          </a:p>
        </p:txBody>
      </p:sp>
      <p:sp>
        <p:nvSpPr>
          <p:cNvPr id="23" name="Rectangle 22">
            <a:extLst>
              <a:ext uri="{FF2B5EF4-FFF2-40B4-BE49-F238E27FC236}">
                <a16:creationId xmlns:a16="http://schemas.microsoft.com/office/drawing/2014/main" id="{120358C8-BB2A-45D7-AE3B-288A84196879}"/>
              </a:ext>
            </a:extLst>
          </p:cNvPr>
          <p:cNvSpPr/>
          <p:nvPr/>
        </p:nvSpPr>
        <p:spPr>
          <a:xfrm>
            <a:off x="9060309" y="2598005"/>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Blind test</a:t>
            </a:r>
          </a:p>
        </p:txBody>
      </p:sp>
      <p:sp>
        <p:nvSpPr>
          <p:cNvPr id="25" name="Rectangle 24">
            <a:extLst>
              <a:ext uri="{FF2B5EF4-FFF2-40B4-BE49-F238E27FC236}">
                <a16:creationId xmlns:a16="http://schemas.microsoft.com/office/drawing/2014/main" id="{5447B5CB-A394-45DF-BE6D-5EE082BE58E8}"/>
              </a:ext>
            </a:extLst>
          </p:cNvPr>
          <p:cNvSpPr/>
          <p:nvPr/>
        </p:nvSpPr>
        <p:spPr>
          <a:xfrm>
            <a:off x="7557233" y="3330732"/>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Défi lego à thème</a:t>
            </a:r>
          </a:p>
        </p:txBody>
      </p:sp>
      <p:sp>
        <p:nvSpPr>
          <p:cNvPr id="27" name="Rectangle 26">
            <a:extLst>
              <a:ext uri="{FF2B5EF4-FFF2-40B4-BE49-F238E27FC236}">
                <a16:creationId xmlns:a16="http://schemas.microsoft.com/office/drawing/2014/main" id="{36F7464C-E40B-4F08-8609-315A53AFDB3E}"/>
              </a:ext>
            </a:extLst>
          </p:cNvPr>
          <p:cNvSpPr/>
          <p:nvPr/>
        </p:nvSpPr>
        <p:spPr>
          <a:xfrm>
            <a:off x="8343644" y="3929902"/>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Land’Art</a:t>
            </a:r>
            <a:endParaRPr lang="fr-FR" sz="1200" dirty="0"/>
          </a:p>
        </p:txBody>
      </p:sp>
      <p:sp>
        <p:nvSpPr>
          <p:cNvPr id="29" name="Rectangle 28">
            <a:extLst>
              <a:ext uri="{FF2B5EF4-FFF2-40B4-BE49-F238E27FC236}">
                <a16:creationId xmlns:a16="http://schemas.microsoft.com/office/drawing/2014/main" id="{1A45503A-A73F-496B-BBDD-46C273821F7B}"/>
              </a:ext>
            </a:extLst>
          </p:cNvPr>
          <p:cNvSpPr/>
          <p:nvPr/>
        </p:nvSpPr>
        <p:spPr>
          <a:xfrm>
            <a:off x="10304929" y="3827103"/>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Bowling</a:t>
            </a:r>
          </a:p>
        </p:txBody>
      </p:sp>
      <p:sp>
        <p:nvSpPr>
          <p:cNvPr id="31" name="Rectangle 30">
            <a:extLst>
              <a:ext uri="{FF2B5EF4-FFF2-40B4-BE49-F238E27FC236}">
                <a16:creationId xmlns:a16="http://schemas.microsoft.com/office/drawing/2014/main" id="{AC6EE84C-D647-4638-8FBC-1A2E2C38B927}"/>
              </a:ext>
            </a:extLst>
          </p:cNvPr>
          <p:cNvSpPr/>
          <p:nvPr/>
        </p:nvSpPr>
        <p:spPr>
          <a:xfrm>
            <a:off x="6827429" y="4027911"/>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Morpion</a:t>
            </a:r>
          </a:p>
        </p:txBody>
      </p:sp>
      <p:sp>
        <p:nvSpPr>
          <p:cNvPr id="35" name="Rectangle 34">
            <a:extLst>
              <a:ext uri="{FF2B5EF4-FFF2-40B4-BE49-F238E27FC236}">
                <a16:creationId xmlns:a16="http://schemas.microsoft.com/office/drawing/2014/main" id="{25C612B8-F201-4D84-BA23-D2C9B70706A3}"/>
              </a:ext>
            </a:extLst>
          </p:cNvPr>
          <p:cNvSpPr/>
          <p:nvPr/>
        </p:nvSpPr>
        <p:spPr>
          <a:xfrm>
            <a:off x="10551357" y="4635844"/>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Ateliers culinaires</a:t>
            </a:r>
          </a:p>
        </p:txBody>
      </p:sp>
      <p:sp>
        <p:nvSpPr>
          <p:cNvPr id="37" name="Rectangle 36">
            <a:extLst>
              <a:ext uri="{FF2B5EF4-FFF2-40B4-BE49-F238E27FC236}">
                <a16:creationId xmlns:a16="http://schemas.microsoft.com/office/drawing/2014/main" id="{8A53E55D-58DC-486E-8235-DC81ADB769FC}"/>
              </a:ext>
            </a:extLst>
          </p:cNvPr>
          <p:cNvSpPr/>
          <p:nvPr/>
        </p:nvSpPr>
        <p:spPr>
          <a:xfrm>
            <a:off x="7518024" y="4652866"/>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Instruments de musique en récup’</a:t>
            </a:r>
          </a:p>
        </p:txBody>
      </p:sp>
      <p:sp>
        <p:nvSpPr>
          <p:cNvPr id="39" name="Rectangle 38">
            <a:extLst>
              <a:ext uri="{FF2B5EF4-FFF2-40B4-BE49-F238E27FC236}">
                <a16:creationId xmlns:a16="http://schemas.microsoft.com/office/drawing/2014/main" id="{656BF62C-007C-4D97-921F-D0BFCD3A8598}"/>
              </a:ext>
            </a:extLst>
          </p:cNvPr>
          <p:cNvSpPr/>
          <p:nvPr/>
        </p:nvSpPr>
        <p:spPr>
          <a:xfrm>
            <a:off x="9048281" y="3275078"/>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Expériences scientifiques</a:t>
            </a:r>
          </a:p>
        </p:txBody>
      </p:sp>
      <p:sp>
        <p:nvSpPr>
          <p:cNvPr id="41" name="Rectangle 40">
            <a:extLst>
              <a:ext uri="{FF2B5EF4-FFF2-40B4-BE49-F238E27FC236}">
                <a16:creationId xmlns:a16="http://schemas.microsoft.com/office/drawing/2014/main" id="{8B923A54-7C90-4AF2-B949-B9F41B89507C}"/>
              </a:ext>
            </a:extLst>
          </p:cNvPr>
          <p:cNvSpPr/>
          <p:nvPr/>
        </p:nvSpPr>
        <p:spPr>
          <a:xfrm>
            <a:off x="8780249" y="5422673"/>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Fabrication pâte à modeler</a:t>
            </a:r>
          </a:p>
        </p:txBody>
      </p:sp>
      <p:sp>
        <p:nvSpPr>
          <p:cNvPr id="45" name="Rectangle 44">
            <a:extLst>
              <a:ext uri="{FF2B5EF4-FFF2-40B4-BE49-F238E27FC236}">
                <a16:creationId xmlns:a16="http://schemas.microsoft.com/office/drawing/2014/main" id="{D48B2607-F401-4E75-862E-C957E0909EEA}"/>
              </a:ext>
            </a:extLst>
          </p:cNvPr>
          <p:cNvSpPr/>
          <p:nvPr/>
        </p:nvSpPr>
        <p:spPr>
          <a:xfrm>
            <a:off x="10700345" y="5481599"/>
            <a:ext cx="1291905"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Jeux d’expression / théâtre</a:t>
            </a:r>
          </a:p>
        </p:txBody>
      </p:sp>
    </p:spTree>
    <p:extLst>
      <p:ext uri="{BB962C8B-B14F-4D97-AF65-F5344CB8AC3E}">
        <p14:creationId xmlns:p14="http://schemas.microsoft.com/office/powerpoint/2010/main" val="287238045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46495" y="1747143"/>
            <a:ext cx="6989963" cy="4706738"/>
          </a:xfrm>
        </p:spPr>
        <p:txBody>
          <a:bodyPr rtlCol="0">
            <a:normAutofit fontScale="62500" lnSpcReduction="20000"/>
          </a:bodyPr>
          <a:lstStyle/>
          <a:p>
            <a:pPr marL="0" indent="0">
              <a:lnSpc>
                <a:spcPct val="120000"/>
              </a:lnSpc>
              <a:spcBef>
                <a:spcPts val="0"/>
              </a:spcBef>
              <a:buNone/>
            </a:pPr>
            <a:r>
              <a:rPr lang="fr-FR" b="1" dirty="0">
                <a:solidFill>
                  <a:schemeClr val="accent1">
                    <a:lumMod val="50000"/>
                  </a:schemeClr>
                </a:solidFill>
              </a:rPr>
              <a:t>Jeu m’amuse ! </a:t>
            </a:r>
            <a:endParaRPr lang="fr-FR" dirty="0">
              <a:solidFill>
                <a:schemeClr val="accent1">
                  <a:lumMod val="50000"/>
                </a:schemeClr>
              </a:solidFill>
            </a:endParaRPr>
          </a:p>
          <a:p>
            <a:pPr marL="0" indent="0">
              <a:lnSpc>
                <a:spcPct val="120000"/>
              </a:lnSpc>
              <a:spcBef>
                <a:spcPts val="0"/>
              </a:spcBef>
              <a:buNone/>
            </a:pPr>
            <a:r>
              <a:rPr lang="fr-FR" dirty="0" smtClean="0">
                <a:solidFill>
                  <a:schemeClr val="accent1">
                    <a:lumMod val="50000"/>
                  </a:schemeClr>
                </a:solidFill>
              </a:rPr>
              <a:t>Période </a:t>
            </a:r>
            <a:r>
              <a:rPr lang="fr-FR" dirty="0">
                <a:solidFill>
                  <a:schemeClr val="accent1">
                    <a:lumMod val="50000"/>
                  </a:schemeClr>
                </a:solidFill>
              </a:rPr>
              <a:t>: sur tous les cycles</a:t>
            </a:r>
          </a:p>
          <a:p>
            <a:pPr marL="0" indent="0">
              <a:lnSpc>
                <a:spcPct val="120000"/>
              </a:lnSpc>
              <a:spcBef>
                <a:spcPts val="0"/>
              </a:spcBef>
              <a:buNone/>
            </a:pPr>
            <a:endParaRPr lang="fr-FR" sz="2000" dirty="0">
              <a:solidFill>
                <a:schemeClr val="accent1">
                  <a:lumMod val="50000"/>
                </a:schemeClr>
              </a:solidFill>
            </a:endParaRPr>
          </a:p>
          <a:p>
            <a:pPr marL="0" indent="0">
              <a:lnSpc>
                <a:spcPct val="120000"/>
              </a:lnSpc>
              <a:spcBef>
                <a:spcPts val="0"/>
              </a:spcBef>
              <a:buNone/>
            </a:pPr>
            <a:r>
              <a:rPr lang="fr-FR" dirty="0">
                <a:solidFill>
                  <a:schemeClr val="accent1">
                    <a:lumMod val="50000"/>
                  </a:schemeClr>
                </a:solidFill>
              </a:rPr>
              <a:t> </a:t>
            </a:r>
            <a:r>
              <a:rPr lang="fr-FR" sz="2000" dirty="0">
                <a:solidFill>
                  <a:schemeClr val="accent1">
                    <a:lumMod val="50000"/>
                  </a:schemeClr>
                </a:solidFill>
              </a:rPr>
              <a:t>Objectifs terminaux :</a:t>
            </a:r>
          </a:p>
          <a:p>
            <a:pPr>
              <a:lnSpc>
                <a:spcPct val="120000"/>
              </a:lnSpc>
              <a:spcBef>
                <a:spcPts val="0"/>
              </a:spcBef>
              <a:buFontTx/>
              <a:buChar char="-"/>
            </a:pPr>
            <a:r>
              <a:rPr lang="fr-FR" dirty="0">
                <a:solidFill>
                  <a:schemeClr val="accent1">
                    <a:lumMod val="50000"/>
                  </a:schemeClr>
                </a:solidFill>
              </a:rPr>
              <a:t>Développer la créativité</a:t>
            </a:r>
          </a:p>
          <a:p>
            <a:pPr>
              <a:lnSpc>
                <a:spcPct val="120000"/>
              </a:lnSpc>
              <a:spcBef>
                <a:spcPts val="0"/>
              </a:spcBef>
              <a:buFontTx/>
              <a:buChar char="-"/>
            </a:pPr>
            <a:r>
              <a:rPr lang="fr-FR" dirty="0">
                <a:solidFill>
                  <a:schemeClr val="accent1">
                    <a:lumMod val="50000"/>
                  </a:schemeClr>
                </a:solidFill>
              </a:rPr>
              <a:t>Favoriser l’autonomie</a:t>
            </a:r>
          </a:p>
          <a:p>
            <a:pPr>
              <a:lnSpc>
                <a:spcPct val="120000"/>
              </a:lnSpc>
              <a:spcBef>
                <a:spcPts val="0"/>
              </a:spcBef>
              <a:buFontTx/>
              <a:buChar char="-"/>
            </a:pPr>
            <a:r>
              <a:rPr lang="fr-FR" dirty="0">
                <a:solidFill>
                  <a:schemeClr val="accent1">
                    <a:lumMod val="50000"/>
                  </a:schemeClr>
                </a:solidFill>
              </a:rPr>
              <a:t>Favoriser l’entraide et l’esprit d’équipe</a:t>
            </a:r>
          </a:p>
          <a:p>
            <a:pPr>
              <a:lnSpc>
                <a:spcPct val="120000"/>
              </a:lnSpc>
              <a:spcBef>
                <a:spcPts val="0"/>
              </a:spcBef>
              <a:buFontTx/>
              <a:buChar char="-"/>
            </a:pPr>
            <a:r>
              <a:rPr lang="fr-FR" dirty="0">
                <a:solidFill>
                  <a:schemeClr val="accent1">
                    <a:lumMod val="50000"/>
                  </a:schemeClr>
                </a:solidFill>
              </a:rPr>
              <a:t>Redécouvrir des jeux de manière innovante</a:t>
            </a:r>
          </a:p>
          <a:p>
            <a:pPr>
              <a:lnSpc>
                <a:spcPct val="120000"/>
              </a:lnSpc>
              <a:spcBef>
                <a:spcPts val="0"/>
              </a:spcBef>
              <a:buFontTx/>
              <a:buChar char="-"/>
            </a:pPr>
            <a:r>
              <a:rPr lang="fr-FR" dirty="0">
                <a:solidFill>
                  <a:schemeClr val="accent1">
                    <a:lumMod val="50000"/>
                  </a:schemeClr>
                </a:solidFill>
              </a:rPr>
              <a:t>Aborder des jeux de différentes générations </a:t>
            </a:r>
          </a:p>
          <a:p>
            <a:pPr>
              <a:lnSpc>
                <a:spcPct val="120000"/>
              </a:lnSpc>
              <a:spcBef>
                <a:spcPts val="0"/>
              </a:spcBef>
              <a:buFontTx/>
              <a:buChar char="-"/>
            </a:pPr>
            <a:r>
              <a:rPr lang="fr-FR" dirty="0">
                <a:solidFill>
                  <a:schemeClr val="accent1">
                    <a:lumMod val="50000"/>
                  </a:schemeClr>
                </a:solidFill>
              </a:rPr>
              <a:t>Favoriser la communication familles/enfants/animateurs</a:t>
            </a:r>
          </a:p>
          <a:p>
            <a:pPr marL="0" indent="0">
              <a:lnSpc>
                <a:spcPct val="120000"/>
              </a:lnSpc>
              <a:spcBef>
                <a:spcPts val="0"/>
              </a:spcBef>
              <a:buNone/>
            </a:pPr>
            <a:endParaRPr lang="fr-FR" sz="2000" dirty="0">
              <a:solidFill>
                <a:schemeClr val="accent1">
                  <a:lumMod val="50000"/>
                </a:schemeClr>
              </a:solidFill>
            </a:endParaRPr>
          </a:p>
          <a:p>
            <a:pPr marL="0" indent="0">
              <a:lnSpc>
                <a:spcPct val="120000"/>
              </a:lnSpc>
              <a:spcBef>
                <a:spcPts val="0"/>
              </a:spcBef>
              <a:buNone/>
            </a:pPr>
            <a:r>
              <a:rPr lang="fr-FR" sz="2000" dirty="0">
                <a:solidFill>
                  <a:schemeClr val="accent1">
                    <a:lumMod val="50000"/>
                  </a:schemeClr>
                </a:solidFill>
              </a:rPr>
              <a:t>Objectifs opérationnels :</a:t>
            </a:r>
          </a:p>
          <a:p>
            <a:pPr>
              <a:lnSpc>
                <a:spcPct val="120000"/>
              </a:lnSpc>
              <a:spcBef>
                <a:spcPts val="0"/>
              </a:spcBef>
              <a:buFontTx/>
              <a:buChar char="-"/>
            </a:pPr>
            <a:r>
              <a:rPr lang="fr-FR" dirty="0">
                <a:solidFill>
                  <a:schemeClr val="accent1">
                    <a:lumMod val="50000"/>
                  </a:schemeClr>
                </a:solidFill>
              </a:rPr>
              <a:t>Être capable de faire preuve de cohésion au sein du groupe</a:t>
            </a:r>
          </a:p>
          <a:p>
            <a:pPr>
              <a:lnSpc>
                <a:spcPct val="120000"/>
              </a:lnSpc>
              <a:spcBef>
                <a:spcPts val="0"/>
              </a:spcBef>
              <a:buFontTx/>
              <a:buChar char="-"/>
            </a:pPr>
            <a:r>
              <a:rPr lang="fr-FR" dirty="0">
                <a:solidFill>
                  <a:schemeClr val="accent1">
                    <a:lumMod val="50000"/>
                  </a:schemeClr>
                </a:solidFill>
              </a:rPr>
              <a:t>Être capable de proposer des variantes ou créations de jeux </a:t>
            </a:r>
          </a:p>
          <a:p>
            <a:pPr>
              <a:lnSpc>
                <a:spcPct val="120000"/>
              </a:lnSpc>
              <a:spcBef>
                <a:spcPts val="0"/>
              </a:spcBef>
              <a:buFontTx/>
              <a:buChar char="-"/>
            </a:pPr>
            <a:r>
              <a:rPr lang="fr-FR" dirty="0">
                <a:solidFill>
                  <a:schemeClr val="accent1">
                    <a:lumMod val="50000"/>
                  </a:schemeClr>
                </a:solidFill>
              </a:rPr>
              <a:t>Être capable de comprendre les consignes pour une meilleure autonomie</a:t>
            </a:r>
          </a:p>
          <a:p>
            <a:pPr>
              <a:lnSpc>
                <a:spcPct val="120000"/>
              </a:lnSpc>
              <a:spcBef>
                <a:spcPts val="0"/>
              </a:spcBef>
              <a:buFontTx/>
              <a:buChar char="-"/>
            </a:pPr>
            <a:r>
              <a:rPr lang="fr-FR" dirty="0">
                <a:solidFill>
                  <a:schemeClr val="accent1">
                    <a:lumMod val="50000"/>
                  </a:schemeClr>
                </a:solidFill>
              </a:rPr>
              <a:t>Être capable d’écouter et échanger ses idées avec le reste du groupe</a:t>
            </a:r>
          </a:p>
          <a:p>
            <a:pPr>
              <a:lnSpc>
                <a:spcPct val="120000"/>
              </a:lnSpc>
              <a:spcBef>
                <a:spcPts val="0"/>
              </a:spcBef>
              <a:buFontTx/>
              <a:buChar char="-"/>
            </a:pPr>
            <a:endParaRPr lang="fr-FR" dirty="0">
              <a:solidFill>
                <a:schemeClr val="accent1">
                  <a:lumMod val="50000"/>
                </a:schemeClr>
              </a:solidFill>
            </a:endParaRPr>
          </a:p>
          <a:p>
            <a:pPr marL="0" indent="0">
              <a:lnSpc>
                <a:spcPct val="120000"/>
              </a:lnSpc>
              <a:spcBef>
                <a:spcPts val="0"/>
              </a:spcBef>
              <a:buNone/>
            </a:pPr>
            <a:r>
              <a:rPr lang="fr-FR" sz="2300" dirty="0">
                <a:solidFill>
                  <a:schemeClr val="accent1">
                    <a:lumMod val="50000"/>
                  </a:schemeClr>
                </a:solidFill>
              </a:rPr>
              <a:t>Intervention de</a:t>
            </a:r>
            <a:r>
              <a:rPr lang="fr-FR" sz="2300" dirty="0">
                <a:solidFill>
                  <a:srgbClr val="FF0000"/>
                </a:solidFill>
              </a:rPr>
              <a:t> </a:t>
            </a:r>
            <a:r>
              <a:rPr lang="fr-FR" sz="2300" dirty="0">
                <a:solidFill>
                  <a:schemeClr val="accent1">
                    <a:lumMod val="50000"/>
                  </a:schemeClr>
                </a:solidFill>
              </a:rPr>
              <a:t>LUDIVERS </a:t>
            </a:r>
            <a:r>
              <a:rPr lang="fr-FR" sz="2300" dirty="0" smtClean="0">
                <a:solidFill>
                  <a:schemeClr val="accent1">
                    <a:lumMod val="50000"/>
                  </a:schemeClr>
                </a:solidFill>
              </a:rPr>
              <a:t>ponctuellement</a:t>
            </a:r>
            <a:endParaRPr lang="fr-FR" sz="2000" dirty="0">
              <a:solidFill>
                <a:schemeClr val="accent1">
                  <a:lumMod val="50000"/>
                </a:schemeClr>
              </a:solidFill>
            </a:endParaRPr>
          </a:p>
          <a:p>
            <a:pPr>
              <a:buFontTx/>
              <a:buChar char="-"/>
            </a:pPr>
            <a:endParaRPr lang="fr-FR" sz="2000" dirty="0"/>
          </a:p>
          <a:p>
            <a:pPr marL="0" indent="0">
              <a:buNone/>
            </a:pPr>
            <a:endParaRPr lang="fr-FR" sz="2000" dirty="0"/>
          </a:p>
          <a:p>
            <a:endParaRPr lang="fr-FR" sz="2000" dirty="0"/>
          </a:p>
          <a:p>
            <a:endParaRPr lang="fr-FR" sz="2000" i="1" dirty="0"/>
          </a:p>
          <a:p>
            <a:pPr>
              <a:buFontTx/>
              <a:buChar char="-"/>
            </a:pPr>
            <a:endParaRPr lang="fr-FR" sz="2000" dirty="0"/>
          </a:p>
          <a:p>
            <a:pPr marL="0" indent="0">
              <a:buNone/>
            </a:pPr>
            <a:endParaRPr lang="fr-FR" sz="2000" dirty="0"/>
          </a:p>
          <a:p>
            <a:pPr marL="0" indent="0" rtl="0">
              <a:buNone/>
            </a:pPr>
            <a:endParaRPr lang="fr-FR" dirty="0"/>
          </a:p>
        </p:txBody>
      </p:sp>
      <p:sp>
        <p:nvSpPr>
          <p:cNvPr id="6" name="ZoneTexte 5">
            <a:extLst>
              <a:ext uri="{FF2B5EF4-FFF2-40B4-BE49-F238E27FC236}">
                <a16:creationId xmlns:a16="http://schemas.microsoft.com/office/drawing/2014/main" id="{90174E69-3D8C-4056-A29E-F028269D1828}"/>
              </a:ext>
            </a:extLst>
          </p:cNvPr>
          <p:cNvSpPr txBox="1"/>
          <p:nvPr/>
        </p:nvSpPr>
        <p:spPr>
          <a:xfrm>
            <a:off x="1146495" y="1135518"/>
            <a:ext cx="3590488" cy="369332"/>
          </a:xfrm>
          <a:prstGeom prst="rect">
            <a:avLst/>
          </a:prstGeom>
          <a:noFill/>
          <a:ln>
            <a:solidFill>
              <a:schemeClr val="bg2"/>
            </a:solidFill>
          </a:ln>
        </p:spPr>
        <p:txBody>
          <a:bodyPr wrap="square" rtlCol="0">
            <a:spAutoFit/>
          </a:bodyPr>
          <a:lstStyle/>
          <a:p>
            <a:r>
              <a:rPr lang="fr-FR" dirty="0">
                <a:solidFill>
                  <a:schemeClr val="accent1">
                    <a:lumMod val="50000"/>
                  </a:schemeClr>
                </a:solidFill>
              </a:rPr>
              <a:t>LES MERCREDIS :</a:t>
            </a:r>
          </a:p>
        </p:txBody>
      </p:sp>
      <p:pic>
        <p:nvPicPr>
          <p:cNvPr id="3" name="Image 2">
            <a:extLst>
              <a:ext uri="{FF2B5EF4-FFF2-40B4-BE49-F238E27FC236}">
                <a16:creationId xmlns:a16="http://schemas.microsoft.com/office/drawing/2014/main" id="{CF2AC801-8D16-4525-9028-51E39AD9B06A}"/>
              </a:ext>
            </a:extLst>
          </p:cNvPr>
          <p:cNvPicPr>
            <a:picLocks noChangeAspect="1"/>
          </p:cNvPicPr>
          <p:nvPr/>
        </p:nvPicPr>
        <p:blipFill>
          <a:blip r:embed="rId3" cstate="print"/>
          <a:stretch>
            <a:fillRect/>
          </a:stretch>
        </p:blipFill>
        <p:spPr>
          <a:xfrm>
            <a:off x="890441" y="2873406"/>
            <a:ext cx="256054" cy="256054"/>
          </a:xfrm>
          <a:prstGeom prst="rect">
            <a:avLst/>
          </a:prstGeom>
        </p:spPr>
      </p:pic>
      <p:pic>
        <p:nvPicPr>
          <p:cNvPr id="7" name="Image 6">
            <a:extLst>
              <a:ext uri="{FF2B5EF4-FFF2-40B4-BE49-F238E27FC236}">
                <a16:creationId xmlns:a16="http://schemas.microsoft.com/office/drawing/2014/main" id="{080CFA0E-3D8E-46A3-B0EE-6F438E9ECA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9320" y="5012254"/>
            <a:ext cx="257175" cy="257175"/>
          </a:xfrm>
          <a:prstGeom prst="rect">
            <a:avLst/>
          </a:prstGeom>
        </p:spPr>
      </p:pic>
      <p:pic>
        <p:nvPicPr>
          <p:cNvPr id="23554" name="Picture 2" descr="Top 10 de nos jeux de société préférés 😍 (version 2019) - YouTube"/>
          <p:cNvPicPr>
            <a:picLocks noChangeAspect="1" noChangeArrowheads="1"/>
          </p:cNvPicPr>
          <p:nvPr/>
        </p:nvPicPr>
        <p:blipFill>
          <a:blip r:embed="rId5"/>
          <a:srcRect/>
          <a:stretch>
            <a:fillRect/>
          </a:stretch>
        </p:blipFill>
        <p:spPr bwMode="auto">
          <a:xfrm>
            <a:off x="7215402" y="902044"/>
            <a:ext cx="2857500" cy="2857500"/>
          </a:xfrm>
          <a:prstGeom prst="rect">
            <a:avLst/>
          </a:prstGeom>
          <a:noFill/>
        </p:spPr>
      </p:pic>
      <p:pic>
        <p:nvPicPr>
          <p:cNvPr id="23556" name="Picture 4" descr="Jeux de société"/>
          <p:cNvPicPr>
            <a:picLocks noChangeAspect="1" noChangeArrowheads="1"/>
          </p:cNvPicPr>
          <p:nvPr/>
        </p:nvPicPr>
        <p:blipFill>
          <a:blip r:embed="rId6"/>
          <a:srcRect/>
          <a:stretch>
            <a:fillRect/>
          </a:stretch>
        </p:blipFill>
        <p:spPr bwMode="auto">
          <a:xfrm>
            <a:off x="8681737" y="3653481"/>
            <a:ext cx="2857500" cy="2857500"/>
          </a:xfrm>
          <a:prstGeom prst="rect">
            <a:avLst/>
          </a:prstGeom>
          <a:noFill/>
        </p:spPr>
      </p:pic>
    </p:spTree>
    <p:extLst>
      <p:ext uri="{BB962C8B-B14F-4D97-AF65-F5344CB8AC3E}">
        <p14:creationId xmlns:p14="http://schemas.microsoft.com/office/powerpoint/2010/main" val="22381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96830" y="1786855"/>
            <a:ext cx="7578054" cy="4504888"/>
          </a:xfrm>
        </p:spPr>
        <p:txBody>
          <a:bodyPr rtlCol="0">
            <a:normAutofit fontScale="47500" lnSpcReduction="20000"/>
          </a:bodyPr>
          <a:lstStyle/>
          <a:p>
            <a:pPr marL="0" indent="0">
              <a:lnSpc>
                <a:spcPct val="120000"/>
              </a:lnSpc>
              <a:spcBef>
                <a:spcPts val="0"/>
              </a:spcBef>
              <a:buNone/>
            </a:pPr>
            <a:r>
              <a:rPr lang="fr-FR" b="1" dirty="0">
                <a:solidFill>
                  <a:schemeClr val="tx1">
                    <a:lumMod val="65000"/>
                    <a:lumOff val="35000"/>
                  </a:schemeClr>
                </a:solidFill>
              </a:rPr>
              <a:t>« Pôle multimédia D’clic » </a:t>
            </a:r>
            <a:endParaRPr lang="fr-FR" b="1" dirty="0" smtClean="0">
              <a:solidFill>
                <a:schemeClr val="tx1">
                  <a:lumMod val="65000"/>
                  <a:lumOff val="35000"/>
                </a:schemeClr>
              </a:solidFill>
            </a:endParaRPr>
          </a:p>
          <a:p>
            <a:pPr marL="0" indent="0">
              <a:lnSpc>
                <a:spcPct val="120000"/>
              </a:lnSpc>
              <a:spcBef>
                <a:spcPts val="0"/>
              </a:spcBef>
              <a:buNone/>
            </a:pPr>
            <a:r>
              <a:rPr lang="fr-FR" smtClean="0">
                <a:solidFill>
                  <a:schemeClr val="tx1">
                    <a:lumMod val="65000"/>
                    <a:lumOff val="35000"/>
                  </a:schemeClr>
                </a:solidFill>
              </a:rPr>
              <a:t>Période </a:t>
            </a:r>
            <a:r>
              <a:rPr lang="fr-FR" dirty="0">
                <a:solidFill>
                  <a:schemeClr val="tx1">
                    <a:lumMod val="65000"/>
                    <a:lumOff val="35000"/>
                  </a:schemeClr>
                </a:solidFill>
              </a:rPr>
              <a:t>: deux à trois demies journées lors de tous les cycles</a:t>
            </a:r>
          </a:p>
          <a:p>
            <a:pPr marL="0" indent="0">
              <a:lnSpc>
                <a:spcPct val="120000"/>
              </a:lnSpc>
              <a:spcBef>
                <a:spcPts val="0"/>
              </a:spcBef>
              <a:buNone/>
            </a:pPr>
            <a:endParaRPr lang="fr-FR" sz="2000" dirty="0">
              <a:solidFill>
                <a:schemeClr val="tx1">
                  <a:lumMod val="65000"/>
                  <a:lumOff val="35000"/>
                </a:schemeClr>
              </a:solidFill>
            </a:endParaRPr>
          </a:p>
          <a:p>
            <a:pPr marL="0" indent="0">
              <a:lnSpc>
                <a:spcPct val="120000"/>
              </a:lnSpc>
              <a:spcBef>
                <a:spcPts val="0"/>
              </a:spcBef>
              <a:buNone/>
            </a:pPr>
            <a:r>
              <a:rPr lang="fr-FR" sz="2000" dirty="0">
                <a:solidFill>
                  <a:schemeClr val="tx1">
                    <a:lumMod val="65000"/>
                    <a:lumOff val="35000"/>
                  </a:schemeClr>
                </a:solidFill>
              </a:rPr>
              <a:t>Objectifs terminaux :</a:t>
            </a:r>
          </a:p>
          <a:p>
            <a:pPr>
              <a:lnSpc>
                <a:spcPct val="120000"/>
              </a:lnSpc>
              <a:spcBef>
                <a:spcPts val="0"/>
              </a:spcBef>
              <a:buFontTx/>
              <a:buChar char="-"/>
            </a:pPr>
            <a:r>
              <a:rPr lang="fr-FR" dirty="0">
                <a:solidFill>
                  <a:schemeClr val="tx1">
                    <a:lumMod val="65000"/>
                    <a:lumOff val="35000"/>
                  </a:schemeClr>
                </a:solidFill>
              </a:rPr>
              <a:t>Sensibiliser les enfants à l’information et à son rôle dans notre société</a:t>
            </a:r>
          </a:p>
          <a:p>
            <a:pPr>
              <a:lnSpc>
                <a:spcPct val="120000"/>
              </a:lnSpc>
              <a:spcBef>
                <a:spcPts val="0"/>
              </a:spcBef>
              <a:buFontTx/>
              <a:buChar char="-"/>
            </a:pPr>
            <a:r>
              <a:rPr lang="fr-FR" dirty="0">
                <a:solidFill>
                  <a:schemeClr val="tx1">
                    <a:lumMod val="65000"/>
                    <a:lumOff val="35000"/>
                  </a:schemeClr>
                </a:solidFill>
              </a:rPr>
              <a:t>Utiliser la technologie numérique et le </a:t>
            </a:r>
            <a:r>
              <a:rPr lang="fr-FR" dirty="0" err="1">
                <a:solidFill>
                  <a:schemeClr val="tx1">
                    <a:lumMod val="65000"/>
                    <a:lumOff val="35000"/>
                  </a:schemeClr>
                </a:solidFill>
              </a:rPr>
              <a:t>smartphone</a:t>
            </a:r>
            <a:r>
              <a:rPr lang="fr-FR" dirty="0">
                <a:solidFill>
                  <a:schemeClr val="tx1">
                    <a:lumMod val="65000"/>
                    <a:lumOff val="35000"/>
                  </a:schemeClr>
                </a:solidFill>
              </a:rPr>
              <a:t> comme outil ludique et comme outil d’apprentissage</a:t>
            </a:r>
          </a:p>
          <a:p>
            <a:pPr>
              <a:lnSpc>
                <a:spcPct val="120000"/>
              </a:lnSpc>
              <a:spcBef>
                <a:spcPts val="0"/>
              </a:spcBef>
              <a:buFontTx/>
              <a:buChar char="-"/>
            </a:pPr>
            <a:r>
              <a:rPr lang="fr-FR" dirty="0">
                <a:solidFill>
                  <a:schemeClr val="tx1">
                    <a:lumMod val="65000"/>
                    <a:lumOff val="35000"/>
                  </a:schemeClr>
                </a:solidFill>
              </a:rPr>
              <a:t>Familiariser l’enfant aux techniques numériques</a:t>
            </a:r>
          </a:p>
          <a:p>
            <a:pPr>
              <a:lnSpc>
                <a:spcPct val="120000"/>
              </a:lnSpc>
              <a:spcBef>
                <a:spcPts val="0"/>
              </a:spcBef>
              <a:buFontTx/>
              <a:buChar char="-"/>
            </a:pPr>
            <a:r>
              <a:rPr lang="fr-FR" dirty="0">
                <a:solidFill>
                  <a:schemeClr val="tx1">
                    <a:lumMod val="65000"/>
                    <a:lumOff val="35000"/>
                  </a:schemeClr>
                </a:solidFill>
              </a:rPr>
              <a:t>Découverte et prise en main du matériel audio, vidéo et numérique</a:t>
            </a:r>
          </a:p>
          <a:p>
            <a:pPr marL="0" indent="0">
              <a:lnSpc>
                <a:spcPct val="120000"/>
              </a:lnSpc>
              <a:spcBef>
                <a:spcPts val="0"/>
              </a:spcBef>
              <a:buNone/>
            </a:pPr>
            <a:endParaRPr lang="fr-FR" sz="2000" dirty="0">
              <a:solidFill>
                <a:schemeClr val="tx1">
                  <a:lumMod val="65000"/>
                  <a:lumOff val="35000"/>
                </a:schemeClr>
              </a:solidFill>
            </a:endParaRPr>
          </a:p>
          <a:p>
            <a:pPr marL="0" indent="0">
              <a:lnSpc>
                <a:spcPct val="120000"/>
              </a:lnSpc>
              <a:spcBef>
                <a:spcPts val="0"/>
              </a:spcBef>
              <a:buNone/>
            </a:pPr>
            <a:r>
              <a:rPr lang="fr-FR" sz="2000" dirty="0">
                <a:solidFill>
                  <a:schemeClr val="tx1">
                    <a:lumMod val="65000"/>
                    <a:lumOff val="35000"/>
                  </a:schemeClr>
                </a:solidFill>
              </a:rPr>
              <a:t>Objectifs opérationnels :</a:t>
            </a:r>
          </a:p>
          <a:p>
            <a:pPr>
              <a:lnSpc>
                <a:spcPct val="120000"/>
              </a:lnSpc>
              <a:spcBef>
                <a:spcPts val="0"/>
              </a:spcBef>
              <a:buFontTx/>
              <a:buChar char="-"/>
            </a:pPr>
            <a:r>
              <a:rPr lang="fr-FR" dirty="0">
                <a:solidFill>
                  <a:schemeClr val="tx1">
                    <a:lumMod val="65000"/>
                    <a:lumOff val="35000"/>
                  </a:schemeClr>
                </a:solidFill>
              </a:rPr>
              <a:t>Être capable d’utiliser les médias, chercher des informations</a:t>
            </a:r>
          </a:p>
          <a:p>
            <a:pPr>
              <a:lnSpc>
                <a:spcPct val="120000"/>
              </a:lnSpc>
              <a:spcBef>
                <a:spcPts val="0"/>
              </a:spcBef>
              <a:buFontTx/>
              <a:buChar char="-"/>
            </a:pPr>
            <a:r>
              <a:rPr lang="fr-FR" dirty="0">
                <a:solidFill>
                  <a:schemeClr val="tx1">
                    <a:lumMod val="65000"/>
                    <a:lumOff val="35000"/>
                  </a:schemeClr>
                </a:solidFill>
              </a:rPr>
              <a:t>Être capable de connaitre les risques liés à internet et aux réseaux sociaux</a:t>
            </a:r>
          </a:p>
          <a:p>
            <a:pPr>
              <a:lnSpc>
                <a:spcPct val="120000"/>
              </a:lnSpc>
              <a:spcBef>
                <a:spcPts val="0"/>
              </a:spcBef>
              <a:buFontTx/>
              <a:buChar char="-"/>
            </a:pPr>
            <a:r>
              <a:rPr lang="fr-FR" dirty="0">
                <a:solidFill>
                  <a:schemeClr val="tx1">
                    <a:lumMod val="65000"/>
                    <a:lumOff val="35000"/>
                  </a:schemeClr>
                </a:solidFill>
              </a:rPr>
              <a:t>Être capable d’utiliser le matériel audio, photo et vidéo (micro, vidéoprojecteur, ordinateur …)</a:t>
            </a:r>
          </a:p>
          <a:p>
            <a:pPr>
              <a:lnSpc>
                <a:spcPct val="120000"/>
              </a:lnSpc>
              <a:spcBef>
                <a:spcPts val="0"/>
              </a:spcBef>
              <a:buFontTx/>
              <a:buChar char="-"/>
            </a:pPr>
            <a:r>
              <a:rPr lang="fr-FR" dirty="0">
                <a:solidFill>
                  <a:schemeClr val="tx1">
                    <a:lumMod val="65000"/>
                    <a:lumOff val="35000"/>
                  </a:schemeClr>
                </a:solidFill>
              </a:rPr>
              <a:t>Être capable de travailler en équipe, s’écouter et faire des choix</a:t>
            </a:r>
          </a:p>
          <a:p>
            <a:pPr>
              <a:lnSpc>
                <a:spcPct val="120000"/>
              </a:lnSpc>
              <a:spcBef>
                <a:spcPts val="0"/>
              </a:spcBef>
              <a:buFontTx/>
              <a:buChar char="-"/>
            </a:pPr>
            <a:r>
              <a:rPr lang="fr-FR" dirty="0">
                <a:solidFill>
                  <a:schemeClr val="tx1">
                    <a:lumMod val="65000"/>
                    <a:lumOff val="35000"/>
                  </a:schemeClr>
                </a:solidFill>
              </a:rPr>
              <a:t>Être capable de s’investir dans un projet d’envergure</a:t>
            </a:r>
          </a:p>
          <a:p>
            <a:pPr>
              <a:lnSpc>
                <a:spcPct val="120000"/>
              </a:lnSpc>
              <a:spcBef>
                <a:spcPts val="0"/>
              </a:spcBef>
              <a:buFontTx/>
              <a:buChar char="-"/>
            </a:pPr>
            <a:r>
              <a:rPr lang="fr-FR" dirty="0">
                <a:solidFill>
                  <a:schemeClr val="tx1">
                    <a:lumMod val="65000"/>
                    <a:lumOff val="35000"/>
                  </a:schemeClr>
                </a:solidFill>
              </a:rPr>
              <a:t>Être capable de se servir d’un GPS sur Smartphone</a:t>
            </a:r>
          </a:p>
          <a:p>
            <a:pPr>
              <a:lnSpc>
                <a:spcPct val="120000"/>
              </a:lnSpc>
              <a:spcBef>
                <a:spcPts val="0"/>
              </a:spcBef>
              <a:buFontTx/>
              <a:buChar char="-"/>
            </a:pPr>
            <a:r>
              <a:rPr lang="fr-FR" dirty="0">
                <a:solidFill>
                  <a:schemeClr val="tx1">
                    <a:lumMod val="65000"/>
                    <a:lumOff val="35000"/>
                  </a:schemeClr>
                </a:solidFill>
              </a:rPr>
              <a:t>Être capable d’utiliser la boussole pour s’orienter</a:t>
            </a:r>
          </a:p>
          <a:p>
            <a:pPr>
              <a:lnSpc>
                <a:spcPct val="120000"/>
              </a:lnSpc>
              <a:spcBef>
                <a:spcPts val="0"/>
              </a:spcBef>
              <a:buFontTx/>
              <a:buChar char="-"/>
            </a:pPr>
            <a:r>
              <a:rPr lang="fr-FR" dirty="0">
                <a:solidFill>
                  <a:schemeClr val="tx1">
                    <a:lumMod val="65000"/>
                    <a:lumOff val="35000"/>
                  </a:schemeClr>
                </a:solidFill>
              </a:rPr>
              <a:t>Être capable de comprendre et faire de la création de vidéos et de jeux vidéo</a:t>
            </a:r>
          </a:p>
          <a:p>
            <a:pPr>
              <a:lnSpc>
                <a:spcPct val="120000"/>
              </a:lnSpc>
              <a:spcBef>
                <a:spcPts val="0"/>
              </a:spcBef>
              <a:buFontTx/>
              <a:buChar char="-"/>
            </a:pPr>
            <a:r>
              <a:rPr lang="fr-FR" dirty="0">
                <a:solidFill>
                  <a:schemeClr val="tx1">
                    <a:lumMod val="65000"/>
                    <a:lumOff val="35000"/>
                  </a:schemeClr>
                </a:solidFill>
              </a:rPr>
              <a:t>Être capable d’utiliser les applications de </a:t>
            </a:r>
            <a:r>
              <a:rPr lang="fr-FR" dirty="0" err="1">
                <a:solidFill>
                  <a:schemeClr val="tx1">
                    <a:lumMod val="65000"/>
                    <a:lumOff val="35000"/>
                  </a:schemeClr>
                </a:solidFill>
              </a:rPr>
              <a:t>géocatching</a:t>
            </a:r>
            <a:endParaRPr lang="fr-FR" dirty="0">
              <a:solidFill>
                <a:schemeClr val="tx1">
                  <a:lumMod val="65000"/>
                  <a:lumOff val="35000"/>
                </a:schemeClr>
              </a:solidFill>
            </a:endParaRPr>
          </a:p>
          <a:p>
            <a:pPr>
              <a:lnSpc>
                <a:spcPct val="120000"/>
              </a:lnSpc>
              <a:spcBef>
                <a:spcPts val="0"/>
              </a:spcBef>
              <a:buFontTx/>
              <a:buChar char="-"/>
            </a:pPr>
            <a:endParaRPr lang="fr-FR" dirty="0">
              <a:solidFill>
                <a:schemeClr val="tx1">
                  <a:lumMod val="65000"/>
                  <a:lumOff val="35000"/>
                </a:schemeClr>
              </a:solidFill>
            </a:endParaRPr>
          </a:p>
          <a:p>
            <a:pPr>
              <a:lnSpc>
                <a:spcPct val="120000"/>
              </a:lnSpc>
              <a:spcBef>
                <a:spcPts val="0"/>
              </a:spcBef>
              <a:buFontTx/>
              <a:buChar char="-"/>
            </a:pPr>
            <a:endParaRPr lang="fr-FR" sz="2000" dirty="0">
              <a:solidFill>
                <a:schemeClr val="tx1">
                  <a:lumMod val="65000"/>
                  <a:lumOff val="35000"/>
                </a:schemeClr>
              </a:solidFill>
            </a:endParaRPr>
          </a:p>
          <a:p>
            <a:pPr marL="0" indent="0">
              <a:lnSpc>
                <a:spcPct val="120000"/>
              </a:lnSpc>
              <a:spcBef>
                <a:spcPts val="0"/>
              </a:spcBef>
              <a:buNone/>
            </a:pPr>
            <a:r>
              <a:rPr lang="fr-FR" sz="2000" dirty="0">
                <a:solidFill>
                  <a:schemeClr val="tx1">
                    <a:lumMod val="65000"/>
                    <a:lumOff val="35000"/>
                  </a:schemeClr>
                </a:solidFill>
              </a:rPr>
              <a:t>Supports pédagogiques et d’animation : Intervenant sp</a:t>
            </a:r>
            <a:r>
              <a:rPr lang="fr-FR" dirty="0">
                <a:solidFill>
                  <a:schemeClr val="tx1">
                    <a:lumMod val="65000"/>
                    <a:lumOff val="35000"/>
                  </a:schemeClr>
                </a:solidFill>
              </a:rPr>
              <a:t>écialisé dans la création de jeux vidéos, </a:t>
            </a:r>
            <a:r>
              <a:rPr lang="fr-FR" dirty="0" err="1">
                <a:solidFill>
                  <a:schemeClr val="tx1">
                    <a:lumMod val="65000"/>
                    <a:lumOff val="35000"/>
                  </a:schemeClr>
                </a:solidFill>
              </a:rPr>
              <a:t>mapping</a:t>
            </a:r>
            <a:endParaRPr lang="fr-FR" dirty="0">
              <a:solidFill>
                <a:schemeClr val="tx1">
                  <a:lumMod val="65000"/>
                  <a:lumOff val="35000"/>
                </a:schemeClr>
              </a:solidFill>
            </a:endParaRPr>
          </a:p>
        </p:txBody>
      </p:sp>
      <p:sp>
        <p:nvSpPr>
          <p:cNvPr id="3" name="ZoneTexte 2">
            <a:extLst>
              <a:ext uri="{FF2B5EF4-FFF2-40B4-BE49-F238E27FC236}">
                <a16:creationId xmlns:a16="http://schemas.microsoft.com/office/drawing/2014/main" id="{9E633B07-C1D0-4A42-9FE3-B5D3049955B5}"/>
              </a:ext>
            </a:extLst>
          </p:cNvPr>
          <p:cNvSpPr txBox="1"/>
          <p:nvPr/>
        </p:nvSpPr>
        <p:spPr>
          <a:xfrm>
            <a:off x="1196830" y="1135519"/>
            <a:ext cx="3590488" cy="369332"/>
          </a:xfrm>
          <a:prstGeom prst="rect">
            <a:avLst/>
          </a:prstGeom>
          <a:noFill/>
          <a:ln>
            <a:solidFill>
              <a:schemeClr val="bg2"/>
            </a:solidFill>
          </a:ln>
        </p:spPr>
        <p:txBody>
          <a:bodyPr wrap="square" rtlCol="0">
            <a:spAutoFit/>
          </a:bodyPr>
          <a:lstStyle/>
          <a:p>
            <a:r>
              <a:rPr lang="fr-FR" dirty="0">
                <a:solidFill>
                  <a:schemeClr val="accent1">
                    <a:lumMod val="50000"/>
                  </a:schemeClr>
                </a:solidFill>
              </a:rPr>
              <a:t>LES MERCREDIS :</a:t>
            </a:r>
          </a:p>
        </p:txBody>
      </p:sp>
      <p:pic>
        <p:nvPicPr>
          <p:cNvPr id="22530" name="Picture 2" descr="GovTech : les nouvelles technologies au service des citoyens - Actualité  fonction publique territoriale"/>
          <p:cNvPicPr>
            <a:picLocks noChangeAspect="1" noChangeArrowheads="1"/>
          </p:cNvPicPr>
          <p:nvPr/>
        </p:nvPicPr>
        <p:blipFill>
          <a:blip r:embed="rId3"/>
          <a:srcRect/>
          <a:stretch>
            <a:fillRect/>
          </a:stretch>
        </p:blipFill>
        <p:spPr bwMode="auto">
          <a:xfrm>
            <a:off x="7411361" y="730309"/>
            <a:ext cx="3503774" cy="1708091"/>
          </a:xfrm>
          <a:prstGeom prst="rect">
            <a:avLst/>
          </a:prstGeom>
          <a:noFill/>
        </p:spPr>
      </p:pic>
      <p:pic>
        <p:nvPicPr>
          <p:cNvPr id="21506" name="Picture 2" descr="Enfants et écrans : halte aux idées reçues – Grains de sel"/>
          <p:cNvPicPr>
            <a:picLocks noChangeAspect="1" noChangeArrowheads="1"/>
          </p:cNvPicPr>
          <p:nvPr/>
        </p:nvPicPr>
        <p:blipFill>
          <a:blip r:embed="rId4"/>
          <a:srcRect/>
          <a:stretch>
            <a:fillRect/>
          </a:stretch>
        </p:blipFill>
        <p:spPr bwMode="auto">
          <a:xfrm>
            <a:off x="8097794" y="2973859"/>
            <a:ext cx="3451655" cy="3451655"/>
          </a:xfrm>
          <a:prstGeom prst="rect">
            <a:avLst/>
          </a:prstGeom>
          <a:noFill/>
        </p:spPr>
      </p:pic>
    </p:spTree>
    <p:extLst>
      <p:ext uri="{BB962C8B-B14F-4D97-AF65-F5344CB8AC3E}">
        <p14:creationId xmlns:p14="http://schemas.microsoft.com/office/powerpoint/2010/main" val="15047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675" y="495177"/>
            <a:ext cx="10058400" cy="327782"/>
          </a:xfrm>
          <a:noFill/>
          <a:ln>
            <a:solidFill>
              <a:schemeClr val="bg2"/>
            </a:solidFill>
          </a:ln>
        </p:spPr>
        <p:txBody>
          <a:bodyPr wrap="square" rtlCol="0">
            <a:spAutoFit/>
          </a:bodyPr>
          <a:lstStyle/>
          <a:p>
            <a:pPr defTabSz="457200"/>
            <a:r>
              <a:rPr lang="fr-FR" sz="1800" dirty="0">
                <a:solidFill>
                  <a:schemeClr val="accent1">
                    <a:lumMod val="50000"/>
                  </a:schemeClr>
                </a:solidFill>
                <a:latin typeface="+mn-lt"/>
                <a:ea typeface="+mn-ea"/>
                <a:cs typeface="+mn-cs"/>
              </a:rPr>
              <a:t>Les mercredis</a:t>
            </a:r>
          </a:p>
        </p:txBody>
      </p:sp>
      <p:sp>
        <p:nvSpPr>
          <p:cNvPr id="3" name="Espace réservé du contenu 2"/>
          <p:cNvSpPr>
            <a:spLocks noGrp="1"/>
          </p:cNvSpPr>
          <p:nvPr>
            <p:ph idx="1"/>
          </p:nvPr>
        </p:nvSpPr>
        <p:spPr>
          <a:xfrm>
            <a:off x="627724" y="1087395"/>
            <a:ext cx="10058400" cy="5346356"/>
          </a:xfrm>
        </p:spPr>
        <p:txBody>
          <a:bodyPr>
            <a:noAutofit/>
          </a:bodyPr>
          <a:lstStyle/>
          <a:p>
            <a:pPr marL="0" indent="0">
              <a:lnSpc>
                <a:spcPct val="120000"/>
              </a:lnSpc>
              <a:spcBef>
                <a:spcPts val="0"/>
              </a:spcBef>
              <a:buNone/>
            </a:pPr>
            <a:r>
              <a:rPr lang="fr-FR" sz="1400" b="1" dirty="0">
                <a:solidFill>
                  <a:schemeClr val="accent1">
                    <a:lumMod val="50000"/>
                  </a:schemeClr>
                </a:solidFill>
              </a:rPr>
              <a:t>«</a:t>
            </a:r>
            <a:r>
              <a:rPr lang="fr-FR" sz="1400" b="1" dirty="0">
                <a:solidFill>
                  <a:schemeClr val="tx1">
                    <a:lumMod val="65000"/>
                    <a:lumOff val="35000"/>
                  </a:schemeClr>
                </a:solidFill>
              </a:rPr>
              <a:t> Exprime – toi ! » éveil et découverte artistique</a:t>
            </a:r>
            <a:endParaRPr lang="fr-FR" sz="1400" dirty="0">
              <a:solidFill>
                <a:schemeClr val="tx1">
                  <a:lumMod val="65000"/>
                  <a:lumOff val="35000"/>
                </a:schemeClr>
              </a:solidFill>
            </a:endParaRPr>
          </a:p>
          <a:p>
            <a:pPr marL="0" indent="0">
              <a:lnSpc>
                <a:spcPct val="120000"/>
              </a:lnSpc>
              <a:spcBef>
                <a:spcPts val="0"/>
              </a:spcBef>
              <a:buNone/>
            </a:pPr>
            <a:r>
              <a:rPr lang="fr-FR" sz="1400" dirty="0">
                <a:solidFill>
                  <a:schemeClr val="tx1">
                    <a:lumMod val="65000"/>
                    <a:lumOff val="35000"/>
                  </a:schemeClr>
                </a:solidFill>
              </a:rPr>
              <a:t>Période : les mercredi lors de tous les cycles</a:t>
            </a:r>
          </a:p>
          <a:p>
            <a:pPr marL="0" indent="0">
              <a:lnSpc>
                <a:spcPct val="120000"/>
              </a:lnSpc>
              <a:spcBef>
                <a:spcPts val="0"/>
              </a:spcBef>
              <a:buNone/>
            </a:pPr>
            <a:endParaRPr lang="fr-FR" sz="1400" dirty="0">
              <a:solidFill>
                <a:srgbClr val="FF0000"/>
              </a:solidFill>
            </a:endParaRPr>
          </a:p>
          <a:p>
            <a:pPr marL="0" indent="0">
              <a:lnSpc>
                <a:spcPct val="120000"/>
              </a:lnSpc>
              <a:spcBef>
                <a:spcPts val="0"/>
              </a:spcBef>
              <a:buNone/>
            </a:pPr>
            <a:r>
              <a:rPr lang="fr-FR" sz="1400" b="1" dirty="0">
                <a:solidFill>
                  <a:schemeClr val="tx1">
                    <a:lumMod val="65000"/>
                    <a:lumOff val="35000"/>
                  </a:schemeClr>
                </a:solidFill>
              </a:rPr>
              <a:t>Objectifs terminaux :</a:t>
            </a:r>
          </a:p>
          <a:p>
            <a:pPr>
              <a:lnSpc>
                <a:spcPct val="120000"/>
              </a:lnSpc>
              <a:spcBef>
                <a:spcPts val="0"/>
              </a:spcBef>
              <a:spcAft>
                <a:spcPts val="0"/>
              </a:spcAft>
            </a:pPr>
            <a:r>
              <a:rPr lang="fr-FR" sz="1400" dirty="0"/>
              <a:t>- Sensibiliser et donner l’accès au plus grand nombre à la culture et aux arts du spectacle</a:t>
            </a:r>
          </a:p>
          <a:p>
            <a:pPr>
              <a:lnSpc>
                <a:spcPct val="120000"/>
              </a:lnSpc>
              <a:spcBef>
                <a:spcPts val="0"/>
              </a:spcBef>
              <a:spcAft>
                <a:spcPts val="0"/>
              </a:spcAft>
            </a:pPr>
            <a:r>
              <a:rPr lang="fr-FR" sz="1400" dirty="0"/>
              <a:t>- Permettre aux enfants de s’exprimer,  laisser libre court à leur créativité et d’affirmer leur identité au travers d’activités artistiques</a:t>
            </a:r>
          </a:p>
          <a:p>
            <a:pPr marL="0" indent="0">
              <a:lnSpc>
                <a:spcPct val="120000"/>
              </a:lnSpc>
              <a:spcBef>
                <a:spcPts val="0"/>
              </a:spcBef>
              <a:spcAft>
                <a:spcPts val="0"/>
              </a:spcAft>
              <a:buNone/>
            </a:pPr>
            <a:endParaRPr lang="fr-FR" sz="1400" dirty="0">
              <a:solidFill>
                <a:srgbClr val="FF0000"/>
              </a:solidFill>
            </a:endParaRPr>
          </a:p>
          <a:p>
            <a:pPr marL="0" indent="0">
              <a:lnSpc>
                <a:spcPct val="120000"/>
              </a:lnSpc>
              <a:spcBef>
                <a:spcPts val="0"/>
              </a:spcBef>
              <a:spcAft>
                <a:spcPts val="0"/>
              </a:spcAft>
              <a:buNone/>
            </a:pPr>
            <a:r>
              <a:rPr lang="fr-FR" sz="1400" b="1" dirty="0">
                <a:solidFill>
                  <a:schemeClr val="tx1">
                    <a:lumMod val="65000"/>
                    <a:lumOff val="35000"/>
                  </a:schemeClr>
                </a:solidFill>
              </a:rPr>
              <a:t>Objectifs opérationnels :</a:t>
            </a:r>
          </a:p>
          <a:p>
            <a:pPr algn="just">
              <a:lnSpc>
                <a:spcPct val="120000"/>
              </a:lnSpc>
              <a:spcBef>
                <a:spcPts val="0"/>
              </a:spcBef>
              <a:spcAft>
                <a:spcPts val="0"/>
              </a:spcAft>
            </a:pPr>
            <a:r>
              <a:rPr lang="fr-FR" sz="1400" dirty="0">
                <a:ea typeface="Calibri"/>
                <a:cs typeface="Times New Roman"/>
              </a:rPr>
              <a:t>- Etre capable de différencier plusieurs formes d’expressions graphiques</a:t>
            </a:r>
          </a:p>
          <a:p>
            <a:pPr algn="just">
              <a:lnSpc>
                <a:spcPct val="120000"/>
              </a:lnSpc>
              <a:spcBef>
                <a:spcPts val="0"/>
              </a:spcBef>
              <a:spcAft>
                <a:spcPts val="0"/>
              </a:spcAft>
            </a:pPr>
            <a:r>
              <a:rPr lang="fr-FR" sz="1400" dirty="0">
                <a:ea typeface="Calibri"/>
                <a:cs typeface="Times New Roman"/>
              </a:rPr>
              <a:t>- Etre capable de différencier plusieurs genres artistiques</a:t>
            </a:r>
          </a:p>
          <a:p>
            <a:pPr algn="just">
              <a:lnSpc>
                <a:spcPct val="120000"/>
              </a:lnSpc>
              <a:spcBef>
                <a:spcPts val="0"/>
              </a:spcBef>
              <a:spcAft>
                <a:spcPts val="0"/>
              </a:spcAft>
            </a:pPr>
            <a:r>
              <a:rPr lang="fr-FR" sz="1400" dirty="0">
                <a:ea typeface="Calibri"/>
                <a:cs typeface="Times New Roman"/>
              </a:rPr>
              <a:t>- Etre capable d’être acteur au sein d’une création collective</a:t>
            </a:r>
          </a:p>
          <a:p>
            <a:pPr algn="just">
              <a:lnSpc>
                <a:spcPct val="120000"/>
              </a:lnSpc>
              <a:spcBef>
                <a:spcPts val="0"/>
              </a:spcBef>
              <a:spcAft>
                <a:spcPts val="0"/>
              </a:spcAft>
            </a:pPr>
            <a:r>
              <a:rPr lang="fr-FR" sz="1400" dirty="0">
                <a:ea typeface="Calibri"/>
                <a:cs typeface="Times New Roman"/>
              </a:rPr>
              <a:t>- Etre capable de s’exprimer au travers de différents modes d’expression</a:t>
            </a:r>
          </a:p>
          <a:p>
            <a:pPr algn="just">
              <a:lnSpc>
                <a:spcPct val="120000"/>
              </a:lnSpc>
              <a:spcBef>
                <a:spcPts val="0"/>
              </a:spcBef>
              <a:spcAft>
                <a:spcPts val="0"/>
              </a:spcAft>
            </a:pPr>
            <a:r>
              <a:rPr lang="fr-FR" sz="1400" dirty="0">
                <a:ea typeface="Calibri"/>
                <a:cs typeface="Times New Roman"/>
              </a:rPr>
              <a:t>- Etre capable d’apprécier les différentes formes artistiques</a:t>
            </a:r>
          </a:p>
          <a:p>
            <a:pPr algn="just">
              <a:lnSpc>
                <a:spcPct val="120000"/>
              </a:lnSpc>
              <a:spcBef>
                <a:spcPts val="0"/>
              </a:spcBef>
              <a:spcAft>
                <a:spcPts val="0"/>
              </a:spcAft>
            </a:pPr>
            <a:r>
              <a:rPr lang="fr-FR" sz="1400" dirty="0">
                <a:ea typeface="Calibri"/>
                <a:cs typeface="Times New Roman"/>
              </a:rPr>
              <a:t>- Etre capable de créer des décors, des costumes pour une représentation</a:t>
            </a:r>
          </a:p>
          <a:p>
            <a:pPr algn="just">
              <a:lnSpc>
                <a:spcPct val="120000"/>
              </a:lnSpc>
              <a:spcBef>
                <a:spcPts val="0"/>
              </a:spcBef>
              <a:spcAft>
                <a:spcPts val="0"/>
              </a:spcAft>
            </a:pPr>
            <a:r>
              <a:rPr lang="fr-FR" sz="1400" dirty="0">
                <a:ea typeface="Calibri"/>
                <a:cs typeface="Times New Roman"/>
              </a:rPr>
              <a:t>- Etre capable de mettre en scène différents genres artistiques</a:t>
            </a:r>
          </a:p>
          <a:p>
            <a:pPr algn="just">
              <a:lnSpc>
                <a:spcPct val="120000"/>
              </a:lnSpc>
              <a:spcBef>
                <a:spcPts val="0"/>
              </a:spcBef>
              <a:spcAft>
                <a:spcPts val="0"/>
              </a:spcAft>
            </a:pPr>
            <a:r>
              <a:rPr lang="fr-FR" sz="1400" dirty="0">
                <a:ea typeface="Calibri"/>
                <a:cs typeface="Times New Roman"/>
              </a:rPr>
              <a:t>- Etre capable de proposer ses idées pour des ateliers d’expression</a:t>
            </a:r>
          </a:p>
          <a:p>
            <a:pPr>
              <a:lnSpc>
                <a:spcPct val="120000"/>
              </a:lnSpc>
              <a:spcBef>
                <a:spcPts val="0"/>
              </a:spcBef>
              <a:spcAft>
                <a:spcPts val="0"/>
              </a:spcAft>
            </a:pPr>
            <a:r>
              <a:rPr lang="fr-FR" sz="1400" dirty="0">
                <a:ea typeface="Calibri"/>
                <a:cs typeface="Times New Roman"/>
              </a:rPr>
              <a:t>- Etre capable de partager, d’échanger</a:t>
            </a:r>
          </a:p>
          <a:p>
            <a:pPr>
              <a:lnSpc>
                <a:spcPct val="120000"/>
              </a:lnSpc>
              <a:spcBef>
                <a:spcPts val="0"/>
              </a:spcBef>
              <a:spcAft>
                <a:spcPts val="0"/>
              </a:spcAft>
            </a:pPr>
            <a:endParaRPr lang="fr-FR" sz="1400" dirty="0">
              <a:cs typeface="Times New Roman"/>
            </a:endParaRPr>
          </a:p>
          <a:p>
            <a:pPr>
              <a:lnSpc>
                <a:spcPct val="120000"/>
              </a:lnSpc>
              <a:spcBef>
                <a:spcPts val="0"/>
              </a:spcBef>
              <a:spcAft>
                <a:spcPts val="0"/>
              </a:spcAft>
            </a:pPr>
            <a:r>
              <a:rPr lang="fr-FR" sz="1400" dirty="0">
                <a:solidFill>
                  <a:schemeClr val="tx1">
                    <a:lumMod val="65000"/>
                    <a:lumOff val="35000"/>
                  </a:schemeClr>
                </a:solidFill>
              </a:rPr>
              <a:t>Supports pédagogiques et d’animation : </a:t>
            </a:r>
            <a:r>
              <a:rPr lang="fr-FR" sz="1400" dirty="0" smtClean="0">
                <a:cs typeface="Times New Roman"/>
              </a:rPr>
              <a:t>méthodes de création de divers artistes</a:t>
            </a:r>
            <a:endParaRPr lang="fr-FR" sz="1400" dirty="0"/>
          </a:p>
        </p:txBody>
      </p:sp>
      <p:pic>
        <p:nvPicPr>
          <p:cNvPr id="19458" name="Picture 2" descr="Activités - l&amp;#39;éveil, le développement artistique, la découverte en s&amp;#39;amusant"/>
          <p:cNvPicPr>
            <a:picLocks noChangeAspect="1" noChangeArrowheads="1"/>
          </p:cNvPicPr>
          <p:nvPr/>
        </p:nvPicPr>
        <p:blipFill>
          <a:blip r:embed="rId2"/>
          <a:srcRect/>
          <a:stretch>
            <a:fillRect/>
          </a:stretch>
        </p:blipFill>
        <p:spPr bwMode="auto">
          <a:xfrm>
            <a:off x="6769915" y="3055034"/>
            <a:ext cx="3592113" cy="2653674"/>
          </a:xfrm>
          <a:prstGeom prst="rect">
            <a:avLst/>
          </a:prstGeom>
          <a:noFill/>
        </p:spPr>
      </p:pic>
      <p:pic>
        <p:nvPicPr>
          <p:cNvPr id="19460" name="Picture 4" descr="Free Note De Musique, Download Free Note De Musique png images, Free  ClipArts on Clipart Library"/>
          <p:cNvPicPr>
            <a:picLocks noChangeAspect="1" noChangeArrowheads="1"/>
          </p:cNvPicPr>
          <p:nvPr/>
        </p:nvPicPr>
        <p:blipFill>
          <a:blip r:embed="rId3" cstate="print"/>
          <a:srcRect/>
          <a:stretch>
            <a:fillRect/>
          </a:stretch>
        </p:blipFill>
        <p:spPr bwMode="auto">
          <a:xfrm>
            <a:off x="10838374" y="461394"/>
            <a:ext cx="863542" cy="1208015"/>
          </a:xfrm>
          <a:prstGeom prst="rect">
            <a:avLst/>
          </a:prstGeom>
          <a:noFill/>
        </p:spPr>
      </p:pic>
    </p:spTree>
    <p:extLst>
      <p:ext uri="{BB962C8B-B14F-4D97-AF65-F5344CB8AC3E}">
        <p14:creationId xmlns:p14="http://schemas.microsoft.com/office/powerpoint/2010/main" val="60048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r>
              <a:rPr lang="fr-FR" dirty="0"/>
              <a:t>Sommaire</a:t>
            </a:r>
          </a:p>
        </p:txBody>
      </p:sp>
      <p:sp>
        <p:nvSpPr>
          <p:cNvPr id="2" name="Espace réservé du contenu 1"/>
          <p:cNvSpPr>
            <a:spLocks noGrp="1"/>
          </p:cNvSpPr>
          <p:nvPr>
            <p:ph idx="1"/>
          </p:nvPr>
        </p:nvSpPr>
        <p:spPr>
          <a:xfrm>
            <a:off x="609600" y="2057820"/>
            <a:ext cx="9275806" cy="4389120"/>
          </a:xfrm>
        </p:spPr>
        <p:txBody>
          <a:bodyPr rtlCol="0">
            <a:normAutofit fontScale="85000" lnSpcReduction="20000"/>
          </a:bodyPr>
          <a:lstStyle/>
          <a:p>
            <a:pPr rtl="0">
              <a:buFont typeface="Wingdings" pitchFamily="2" charset="2"/>
              <a:buChar char="v"/>
            </a:pPr>
            <a:r>
              <a:rPr lang="fr-FR" dirty="0"/>
              <a:t> Présentation de l’équipe pédagogique</a:t>
            </a:r>
          </a:p>
          <a:p>
            <a:pPr>
              <a:buFont typeface="Wingdings" pitchFamily="2" charset="2"/>
              <a:buChar char="v"/>
            </a:pPr>
            <a:r>
              <a:rPr lang="fr-FR" dirty="0"/>
              <a:t> Présentation des points essentiels du règlement intérieur</a:t>
            </a:r>
          </a:p>
          <a:p>
            <a:pPr rtl="0">
              <a:buFont typeface="Wingdings" pitchFamily="2" charset="2"/>
              <a:buChar char="v"/>
            </a:pPr>
            <a:r>
              <a:rPr lang="fr-FR" dirty="0"/>
              <a:t> Description des salles d’activités</a:t>
            </a:r>
          </a:p>
          <a:p>
            <a:pPr rtl="0">
              <a:buFont typeface="Wingdings" pitchFamily="2" charset="2"/>
              <a:buChar char="v"/>
            </a:pPr>
            <a:r>
              <a:rPr lang="fr-FR" dirty="0"/>
              <a:t> Fonctionnement du centre (accueil des familles, restauration, infirmerie)</a:t>
            </a:r>
          </a:p>
          <a:p>
            <a:pPr rtl="0">
              <a:buFont typeface="Wingdings" pitchFamily="2" charset="2"/>
              <a:buChar char="v"/>
            </a:pPr>
            <a:r>
              <a:rPr lang="fr-FR" dirty="0" smtClean="0"/>
              <a:t> Modes </a:t>
            </a:r>
            <a:r>
              <a:rPr lang="fr-FR" dirty="0"/>
              <a:t>de communication avec les familles</a:t>
            </a:r>
          </a:p>
          <a:p>
            <a:pPr>
              <a:buFont typeface="Wingdings" pitchFamily="2" charset="2"/>
              <a:buChar char="v"/>
            </a:pPr>
            <a:r>
              <a:rPr lang="fr-FR" dirty="0"/>
              <a:t> Gestion des équipes et modalités d’évaluations</a:t>
            </a:r>
          </a:p>
          <a:p>
            <a:pPr>
              <a:buFont typeface="Wingdings" pitchFamily="2" charset="2"/>
              <a:buChar char="v"/>
            </a:pPr>
            <a:r>
              <a:rPr lang="fr-FR" dirty="0"/>
              <a:t> Intentions éducatives </a:t>
            </a:r>
            <a:r>
              <a:rPr lang="fr-FR" dirty="0" smtClean="0"/>
              <a:t>de la directrice </a:t>
            </a:r>
          </a:p>
          <a:p>
            <a:pPr>
              <a:buFont typeface="Wingdings" pitchFamily="2" charset="2"/>
              <a:buChar char="v"/>
            </a:pPr>
            <a:r>
              <a:rPr lang="fr-FR" dirty="0" smtClean="0"/>
              <a:t>Objectifs </a:t>
            </a:r>
            <a:r>
              <a:rPr lang="fr-FR" dirty="0"/>
              <a:t>pédagogiques transversaux</a:t>
            </a:r>
          </a:p>
          <a:p>
            <a:pPr marL="0" indent="0">
              <a:buNone/>
            </a:pPr>
            <a:endParaRPr lang="fr-FR" dirty="0"/>
          </a:p>
          <a:p>
            <a:pPr rtl="0">
              <a:buFont typeface="Wingdings" pitchFamily="2" charset="2"/>
              <a:buChar char="v"/>
            </a:pPr>
            <a:r>
              <a:rPr lang="fr-FR" dirty="0"/>
              <a:t> Activités proposées dans le cadre du plan mercredi</a:t>
            </a:r>
          </a:p>
          <a:p>
            <a:pPr rtl="0">
              <a:buFont typeface="Wingdings" pitchFamily="2" charset="2"/>
              <a:buChar char="v"/>
            </a:pPr>
            <a:r>
              <a:rPr lang="fr-FR" dirty="0"/>
              <a:t> Journée type</a:t>
            </a:r>
          </a:p>
          <a:p>
            <a:pPr rtl="0">
              <a:buFont typeface="Wingdings" pitchFamily="2" charset="2"/>
              <a:buChar char="v"/>
            </a:pPr>
            <a:r>
              <a:rPr lang="fr-FR" dirty="0"/>
              <a:t> Activités proposées en accueil pré et post scolaire</a:t>
            </a:r>
          </a:p>
          <a:p>
            <a:pPr marL="0" indent="0" rtl="0">
              <a:buNone/>
            </a:pPr>
            <a:endParaRPr lang="fr-FR"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8BE2-EC89-4711-AAFD-FCF1226F613A}"/>
              </a:ext>
            </a:extLst>
          </p:cNvPr>
          <p:cNvSpPr>
            <a:spLocks noGrp="1"/>
          </p:cNvSpPr>
          <p:nvPr>
            <p:ph idx="1"/>
          </p:nvPr>
        </p:nvSpPr>
        <p:spPr>
          <a:xfrm>
            <a:off x="712344" y="900588"/>
            <a:ext cx="10199335" cy="4967572"/>
          </a:xfrm>
        </p:spPr>
        <p:txBody>
          <a:bodyPr>
            <a:noAutofit/>
          </a:bodyPr>
          <a:lstStyle/>
          <a:p>
            <a:pPr marL="0" indent="0">
              <a:lnSpc>
                <a:spcPct val="120000"/>
              </a:lnSpc>
              <a:spcBef>
                <a:spcPts val="0"/>
              </a:spcBef>
              <a:spcAft>
                <a:spcPts val="0"/>
              </a:spcAft>
              <a:buNone/>
            </a:pPr>
            <a:r>
              <a:rPr lang="fr-FR" sz="1400" b="1" dirty="0">
                <a:solidFill>
                  <a:schemeClr val="accent1">
                    <a:lumMod val="50000"/>
                  </a:schemeClr>
                </a:solidFill>
              </a:rPr>
              <a:t>« Ludi’sport » </a:t>
            </a:r>
            <a:r>
              <a:rPr lang="fr-FR" sz="1400" dirty="0" smtClean="0">
                <a:solidFill>
                  <a:schemeClr val="accent1">
                    <a:lumMod val="50000"/>
                  </a:schemeClr>
                </a:solidFill>
              </a:rPr>
              <a:t>–</a:t>
            </a:r>
          </a:p>
          <a:p>
            <a:pPr marL="0" indent="0">
              <a:lnSpc>
                <a:spcPct val="120000"/>
              </a:lnSpc>
              <a:spcBef>
                <a:spcPts val="0"/>
              </a:spcBef>
              <a:spcAft>
                <a:spcPts val="0"/>
              </a:spcAft>
              <a:buNone/>
            </a:pPr>
            <a:r>
              <a:rPr lang="fr-FR" sz="1400" dirty="0" smtClean="0">
                <a:solidFill>
                  <a:schemeClr val="accent1">
                    <a:lumMod val="50000"/>
                  </a:schemeClr>
                </a:solidFill>
              </a:rPr>
              <a:t>Période </a:t>
            </a:r>
            <a:r>
              <a:rPr lang="fr-FR" sz="1400" dirty="0">
                <a:solidFill>
                  <a:schemeClr val="accent1">
                    <a:lumMod val="50000"/>
                  </a:schemeClr>
                </a:solidFill>
              </a:rPr>
              <a:t>: les Mercredi Matins et/ou Après-midi sur tous les cycles</a:t>
            </a:r>
          </a:p>
          <a:p>
            <a:pPr marL="0" indent="0">
              <a:lnSpc>
                <a:spcPct val="120000"/>
              </a:lnSpc>
              <a:spcBef>
                <a:spcPts val="0"/>
              </a:spcBef>
              <a:spcAft>
                <a:spcPts val="0"/>
              </a:spcAft>
              <a:buNone/>
            </a:pPr>
            <a:endParaRPr lang="fr-FR" sz="1400" dirty="0">
              <a:solidFill>
                <a:schemeClr val="accent1">
                  <a:lumMod val="50000"/>
                </a:schemeClr>
              </a:solidFill>
            </a:endParaRPr>
          </a:p>
          <a:p>
            <a:pPr marL="0" indent="0">
              <a:lnSpc>
                <a:spcPct val="120000"/>
              </a:lnSpc>
              <a:spcBef>
                <a:spcPts val="0"/>
              </a:spcBef>
              <a:spcAft>
                <a:spcPts val="0"/>
              </a:spcAft>
              <a:buNone/>
            </a:pPr>
            <a:r>
              <a:rPr lang="fr-FR" sz="1400" dirty="0">
                <a:solidFill>
                  <a:schemeClr val="accent1">
                    <a:lumMod val="50000"/>
                  </a:schemeClr>
                </a:solidFill>
              </a:rPr>
              <a:t>Objectifs terminaux :</a:t>
            </a:r>
          </a:p>
          <a:p>
            <a:pPr>
              <a:lnSpc>
                <a:spcPct val="120000"/>
              </a:lnSpc>
              <a:spcBef>
                <a:spcPts val="0"/>
              </a:spcBef>
              <a:spcAft>
                <a:spcPts val="0"/>
              </a:spcAft>
              <a:buFontTx/>
              <a:buChar char="-"/>
            </a:pPr>
            <a:r>
              <a:rPr lang="fr-FR" sz="1400" dirty="0">
                <a:solidFill>
                  <a:schemeClr val="accent1">
                    <a:lumMod val="50000"/>
                  </a:schemeClr>
                </a:solidFill>
              </a:rPr>
              <a:t>Découvrir des jeux sportifs d’équipes et/ou d’ambiance originaux</a:t>
            </a:r>
          </a:p>
          <a:p>
            <a:pPr>
              <a:lnSpc>
                <a:spcPct val="120000"/>
              </a:lnSpc>
              <a:spcBef>
                <a:spcPts val="0"/>
              </a:spcBef>
              <a:spcAft>
                <a:spcPts val="0"/>
              </a:spcAft>
              <a:buFontTx/>
              <a:buChar char="-"/>
            </a:pPr>
            <a:r>
              <a:rPr lang="fr-FR" sz="1400" dirty="0">
                <a:solidFill>
                  <a:schemeClr val="accent1">
                    <a:lumMod val="50000"/>
                  </a:schemeClr>
                </a:solidFill>
              </a:rPr>
              <a:t>Appréhender le sport de manière ludique</a:t>
            </a:r>
          </a:p>
          <a:p>
            <a:pPr>
              <a:lnSpc>
                <a:spcPct val="120000"/>
              </a:lnSpc>
              <a:spcBef>
                <a:spcPts val="0"/>
              </a:spcBef>
              <a:spcAft>
                <a:spcPts val="0"/>
              </a:spcAft>
              <a:buFontTx/>
              <a:buChar char="-"/>
            </a:pPr>
            <a:r>
              <a:rPr lang="fr-FR" sz="1400" dirty="0">
                <a:solidFill>
                  <a:schemeClr val="accent1">
                    <a:lumMod val="50000"/>
                  </a:schemeClr>
                </a:solidFill>
              </a:rPr>
              <a:t>Favoriser les rencontres</a:t>
            </a:r>
          </a:p>
          <a:p>
            <a:pPr>
              <a:lnSpc>
                <a:spcPct val="120000"/>
              </a:lnSpc>
              <a:spcBef>
                <a:spcPts val="0"/>
              </a:spcBef>
              <a:spcAft>
                <a:spcPts val="0"/>
              </a:spcAft>
              <a:buFontTx/>
              <a:buChar char="-"/>
            </a:pPr>
            <a:r>
              <a:rPr lang="fr-FR" sz="1400" dirty="0">
                <a:solidFill>
                  <a:schemeClr val="accent1">
                    <a:lumMod val="50000"/>
                  </a:schemeClr>
                </a:solidFill>
              </a:rPr>
              <a:t>Favoriser l’esprit d’équipe</a:t>
            </a:r>
          </a:p>
          <a:p>
            <a:pPr marL="0" indent="0">
              <a:lnSpc>
                <a:spcPct val="120000"/>
              </a:lnSpc>
              <a:spcBef>
                <a:spcPts val="0"/>
              </a:spcBef>
              <a:spcAft>
                <a:spcPts val="0"/>
              </a:spcAft>
              <a:buNone/>
            </a:pPr>
            <a:endParaRPr lang="fr-FR" sz="1400" dirty="0">
              <a:solidFill>
                <a:schemeClr val="accent1">
                  <a:lumMod val="50000"/>
                </a:schemeClr>
              </a:solidFill>
            </a:endParaRPr>
          </a:p>
          <a:p>
            <a:pPr marL="0" indent="0">
              <a:lnSpc>
                <a:spcPct val="120000"/>
              </a:lnSpc>
              <a:spcBef>
                <a:spcPts val="0"/>
              </a:spcBef>
              <a:spcAft>
                <a:spcPts val="0"/>
              </a:spcAft>
              <a:buNone/>
            </a:pPr>
            <a:r>
              <a:rPr lang="fr-FR" sz="1400" dirty="0">
                <a:solidFill>
                  <a:schemeClr val="accent1">
                    <a:lumMod val="50000"/>
                  </a:schemeClr>
                </a:solidFill>
              </a:rPr>
              <a:t>Objectifs opérationnels :</a:t>
            </a:r>
          </a:p>
          <a:p>
            <a:pPr>
              <a:lnSpc>
                <a:spcPct val="120000"/>
              </a:lnSpc>
              <a:spcBef>
                <a:spcPts val="0"/>
              </a:spcBef>
              <a:spcAft>
                <a:spcPts val="0"/>
              </a:spcAft>
              <a:buFontTx/>
              <a:buChar char="-"/>
            </a:pPr>
            <a:r>
              <a:rPr lang="fr-FR" sz="1400" dirty="0">
                <a:solidFill>
                  <a:schemeClr val="accent1">
                    <a:lumMod val="50000"/>
                  </a:schemeClr>
                </a:solidFill>
              </a:rPr>
              <a:t>Être capable de faire preuve de fairplay</a:t>
            </a:r>
          </a:p>
          <a:p>
            <a:pPr>
              <a:lnSpc>
                <a:spcPct val="120000"/>
              </a:lnSpc>
              <a:spcBef>
                <a:spcPts val="0"/>
              </a:spcBef>
              <a:spcAft>
                <a:spcPts val="0"/>
              </a:spcAft>
              <a:buFontTx/>
              <a:buChar char="-"/>
            </a:pPr>
            <a:r>
              <a:rPr lang="fr-FR" sz="1400" dirty="0">
                <a:solidFill>
                  <a:schemeClr val="accent1">
                    <a:lumMod val="50000"/>
                  </a:schemeClr>
                </a:solidFill>
              </a:rPr>
              <a:t>Être capable de comprendre et respecter des règles</a:t>
            </a:r>
          </a:p>
          <a:p>
            <a:pPr>
              <a:lnSpc>
                <a:spcPct val="120000"/>
              </a:lnSpc>
              <a:spcBef>
                <a:spcPts val="0"/>
              </a:spcBef>
              <a:spcAft>
                <a:spcPts val="0"/>
              </a:spcAft>
              <a:buFontTx/>
              <a:buChar char="-"/>
            </a:pPr>
            <a:r>
              <a:rPr lang="fr-FR" sz="1400" dirty="0">
                <a:solidFill>
                  <a:schemeClr val="accent1">
                    <a:lumMod val="50000"/>
                  </a:schemeClr>
                </a:solidFill>
              </a:rPr>
              <a:t>Être capable de bien se comporter et de s’entraider tout au long des jeux</a:t>
            </a:r>
          </a:p>
          <a:p>
            <a:pPr>
              <a:lnSpc>
                <a:spcPct val="120000"/>
              </a:lnSpc>
              <a:spcBef>
                <a:spcPts val="0"/>
              </a:spcBef>
              <a:spcAft>
                <a:spcPts val="0"/>
              </a:spcAft>
              <a:buFontTx/>
              <a:buChar char="-"/>
            </a:pPr>
            <a:r>
              <a:rPr lang="fr-FR" sz="1400" dirty="0">
                <a:solidFill>
                  <a:schemeClr val="accent1">
                    <a:lumMod val="50000"/>
                  </a:schemeClr>
                </a:solidFill>
              </a:rPr>
              <a:t>Être capable d’expliquer les règles du jeu à un ami</a:t>
            </a:r>
          </a:p>
          <a:p>
            <a:pPr>
              <a:lnSpc>
                <a:spcPct val="120000"/>
              </a:lnSpc>
              <a:spcBef>
                <a:spcPts val="0"/>
              </a:spcBef>
              <a:spcAft>
                <a:spcPts val="0"/>
              </a:spcAft>
              <a:buFontTx/>
              <a:buChar char="-"/>
            </a:pPr>
            <a:r>
              <a:rPr lang="fr-FR" sz="1400" dirty="0">
                <a:solidFill>
                  <a:schemeClr val="accent1">
                    <a:lumMod val="50000"/>
                  </a:schemeClr>
                </a:solidFill>
              </a:rPr>
              <a:t>Être capable de jouer à des jeux de coopération, de gagner ou de perdre ensemble</a:t>
            </a:r>
          </a:p>
          <a:p>
            <a:pPr marL="0" indent="0">
              <a:lnSpc>
                <a:spcPct val="120000"/>
              </a:lnSpc>
              <a:spcBef>
                <a:spcPts val="0"/>
              </a:spcBef>
              <a:spcAft>
                <a:spcPts val="0"/>
              </a:spcAft>
              <a:buNone/>
            </a:pPr>
            <a:endParaRPr lang="fr-FR" sz="1400" dirty="0">
              <a:solidFill>
                <a:schemeClr val="accent1">
                  <a:lumMod val="50000"/>
                </a:schemeClr>
              </a:solidFill>
            </a:endParaRPr>
          </a:p>
          <a:p>
            <a:pPr marL="0" indent="0">
              <a:lnSpc>
                <a:spcPct val="120000"/>
              </a:lnSpc>
              <a:spcBef>
                <a:spcPts val="0"/>
              </a:spcBef>
              <a:spcAft>
                <a:spcPts val="0"/>
              </a:spcAft>
              <a:buNone/>
            </a:pPr>
            <a:r>
              <a:rPr lang="fr-FR" sz="1400" dirty="0">
                <a:solidFill>
                  <a:schemeClr val="accent1">
                    <a:lumMod val="50000"/>
                  </a:schemeClr>
                </a:solidFill>
              </a:rPr>
              <a:t>Supports pédagogiques et d’animation : Ouvrages liés aux grands jeux sportifs et d’ambiance en </a:t>
            </a:r>
            <a:r>
              <a:rPr lang="fr-FR" sz="1400" dirty="0" smtClean="0">
                <a:solidFill>
                  <a:schemeClr val="accent1">
                    <a:lumMod val="50000"/>
                  </a:schemeClr>
                </a:solidFill>
              </a:rPr>
              <a:t>ACM</a:t>
            </a:r>
          </a:p>
          <a:p>
            <a:pPr marL="0" indent="0">
              <a:lnSpc>
                <a:spcPct val="120000"/>
              </a:lnSpc>
              <a:spcBef>
                <a:spcPts val="0"/>
              </a:spcBef>
              <a:spcAft>
                <a:spcPts val="0"/>
              </a:spcAft>
              <a:buNone/>
            </a:pPr>
            <a:r>
              <a:rPr lang="fr-FR" sz="1400" dirty="0" smtClean="0">
                <a:solidFill>
                  <a:schemeClr val="accent1">
                    <a:lumMod val="50000"/>
                  </a:schemeClr>
                </a:solidFill>
              </a:rPr>
              <a:t>Utilisation du centre omnisports</a:t>
            </a:r>
            <a:endParaRPr lang="fr-FR" sz="1400" dirty="0">
              <a:solidFill>
                <a:schemeClr val="accent1">
                  <a:lumMod val="50000"/>
                </a:schemeClr>
              </a:solidFill>
            </a:endParaRPr>
          </a:p>
          <a:p>
            <a:pPr marL="0" indent="0">
              <a:lnSpc>
                <a:spcPct val="120000"/>
              </a:lnSpc>
              <a:spcBef>
                <a:spcPts val="0"/>
              </a:spcBef>
              <a:spcAft>
                <a:spcPts val="0"/>
              </a:spcAft>
              <a:buNone/>
            </a:pPr>
            <a:r>
              <a:rPr lang="fr-FR" sz="1400" dirty="0">
                <a:solidFill>
                  <a:schemeClr val="accent1">
                    <a:lumMod val="50000"/>
                  </a:schemeClr>
                </a:solidFill>
              </a:rPr>
              <a:t>Intervenants : Maxime </a:t>
            </a:r>
            <a:r>
              <a:rPr lang="fr-FR" sz="1400" dirty="0" smtClean="0">
                <a:solidFill>
                  <a:schemeClr val="accent1">
                    <a:lumMod val="50000"/>
                  </a:schemeClr>
                </a:solidFill>
              </a:rPr>
              <a:t>PELLETIER</a:t>
            </a:r>
            <a:endParaRPr lang="fr-FR" sz="1400" dirty="0">
              <a:solidFill>
                <a:schemeClr val="accent1">
                  <a:lumMod val="50000"/>
                </a:schemeClr>
              </a:solidFill>
            </a:endParaRPr>
          </a:p>
        </p:txBody>
      </p:sp>
      <p:sp>
        <p:nvSpPr>
          <p:cNvPr id="5" name="ZoneTexte 4">
            <a:extLst>
              <a:ext uri="{FF2B5EF4-FFF2-40B4-BE49-F238E27FC236}">
                <a16:creationId xmlns:a16="http://schemas.microsoft.com/office/drawing/2014/main" id="{A56D48A1-3FA0-44D6-9B33-17806EA9934D}"/>
              </a:ext>
            </a:extLst>
          </p:cNvPr>
          <p:cNvSpPr txBox="1"/>
          <p:nvPr/>
        </p:nvSpPr>
        <p:spPr>
          <a:xfrm>
            <a:off x="1146495" y="457841"/>
            <a:ext cx="3590488" cy="369332"/>
          </a:xfrm>
          <a:prstGeom prst="rect">
            <a:avLst/>
          </a:prstGeom>
          <a:noFill/>
          <a:ln>
            <a:solidFill>
              <a:schemeClr val="bg2"/>
            </a:solidFill>
          </a:ln>
        </p:spPr>
        <p:txBody>
          <a:bodyPr wrap="square" rtlCol="0">
            <a:spAutoFit/>
          </a:bodyPr>
          <a:lstStyle/>
          <a:p>
            <a:r>
              <a:rPr lang="fr-FR" dirty="0">
                <a:solidFill>
                  <a:schemeClr val="accent1">
                    <a:lumMod val="50000"/>
                  </a:schemeClr>
                </a:solidFill>
              </a:rPr>
              <a:t>LES MERCREDIS :</a:t>
            </a:r>
          </a:p>
        </p:txBody>
      </p:sp>
      <p:pic>
        <p:nvPicPr>
          <p:cNvPr id="18434" name="Picture 2" descr="Licence Sport en Indre pour les 6-17 ans | Département de l&amp;#39;Indre"/>
          <p:cNvPicPr>
            <a:picLocks noChangeAspect="1" noChangeArrowheads="1"/>
          </p:cNvPicPr>
          <p:nvPr/>
        </p:nvPicPr>
        <p:blipFill>
          <a:blip r:embed="rId2"/>
          <a:srcRect/>
          <a:stretch>
            <a:fillRect/>
          </a:stretch>
        </p:blipFill>
        <p:spPr bwMode="auto">
          <a:xfrm>
            <a:off x="6717123" y="1016643"/>
            <a:ext cx="3720217" cy="2031357"/>
          </a:xfrm>
          <a:prstGeom prst="rect">
            <a:avLst/>
          </a:prstGeom>
          <a:noFill/>
        </p:spPr>
      </p:pic>
      <p:pic>
        <p:nvPicPr>
          <p:cNvPr id="18436" name="Picture 4" descr="Associations"/>
          <p:cNvPicPr>
            <a:picLocks noChangeAspect="1" noChangeArrowheads="1"/>
          </p:cNvPicPr>
          <p:nvPr/>
        </p:nvPicPr>
        <p:blipFill>
          <a:blip r:embed="rId3" cstate="print"/>
          <a:srcRect b="7704"/>
          <a:stretch>
            <a:fillRect/>
          </a:stretch>
        </p:blipFill>
        <p:spPr bwMode="auto">
          <a:xfrm>
            <a:off x="9992499" y="4450405"/>
            <a:ext cx="1791889" cy="1653834"/>
          </a:xfrm>
          <a:prstGeom prst="rect">
            <a:avLst/>
          </a:prstGeom>
          <a:noFill/>
        </p:spPr>
      </p:pic>
    </p:spTree>
    <p:extLst>
      <p:ext uri="{BB962C8B-B14F-4D97-AF65-F5344CB8AC3E}">
        <p14:creationId xmlns:p14="http://schemas.microsoft.com/office/powerpoint/2010/main" val="37532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68991" y="1776089"/>
            <a:ext cx="10972800" cy="4389120"/>
          </a:xfrm>
        </p:spPr>
        <p:txBody>
          <a:bodyPr rtlCol="0">
            <a:normAutofit fontScale="70000" lnSpcReduction="20000"/>
          </a:bodyPr>
          <a:lstStyle/>
          <a:p>
            <a:pPr marL="0" indent="0">
              <a:lnSpc>
                <a:spcPct val="120000"/>
              </a:lnSpc>
              <a:spcBef>
                <a:spcPts val="0"/>
              </a:spcBef>
              <a:spcAft>
                <a:spcPts val="0"/>
              </a:spcAft>
              <a:buNone/>
            </a:pPr>
            <a:r>
              <a:rPr lang="fr-FR" dirty="0">
                <a:solidFill>
                  <a:schemeClr val="accent1">
                    <a:lumMod val="50000"/>
                  </a:schemeClr>
                </a:solidFill>
              </a:rPr>
              <a:t>3/ </a:t>
            </a:r>
            <a:r>
              <a:rPr lang="fr-FR" b="1" dirty="0">
                <a:solidFill>
                  <a:schemeClr val="accent1">
                    <a:lumMod val="50000"/>
                  </a:schemeClr>
                </a:solidFill>
              </a:rPr>
              <a:t>Village de Noël </a:t>
            </a:r>
          </a:p>
          <a:p>
            <a:pPr marL="0" indent="0">
              <a:lnSpc>
                <a:spcPct val="120000"/>
              </a:lnSpc>
              <a:spcBef>
                <a:spcPts val="0"/>
              </a:spcBef>
              <a:spcAft>
                <a:spcPts val="0"/>
              </a:spcAft>
              <a:buNone/>
            </a:pPr>
            <a:r>
              <a:rPr lang="fr-FR" dirty="0">
                <a:solidFill>
                  <a:schemeClr val="accent1">
                    <a:lumMod val="50000"/>
                  </a:schemeClr>
                </a:solidFill>
              </a:rPr>
              <a:t>Période : lors du 2</a:t>
            </a:r>
            <a:r>
              <a:rPr lang="fr-FR" baseline="30000" dirty="0">
                <a:solidFill>
                  <a:schemeClr val="accent1">
                    <a:lumMod val="50000"/>
                  </a:schemeClr>
                </a:solidFill>
              </a:rPr>
              <a:t>ème</a:t>
            </a:r>
            <a:r>
              <a:rPr lang="fr-FR" dirty="0">
                <a:solidFill>
                  <a:schemeClr val="accent1">
                    <a:lumMod val="50000"/>
                  </a:schemeClr>
                </a:solidFill>
              </a:rPr>
              <a:t> cycle</a:t>
            </a:r>
          </a:p>
          <a:p>
            <a:pPr marL="0" indent="0">
              <a:lnSpc>
                <a:spcPct val="120000"/>
              </a:lnSpc>
              <a:spcBef>
                <a:spcPts val="0"/>
              </a:spcBef>
              <a:spcAft>
                <a:spcPts val="0"/>
              </a:spcAft>
              <a:buNone/>
            </a:pPr>
            <a:r>
              <a:rPr lang="fr-FR" dirty="0">
                <a:solidFill>
                  <a:schemeClr val="accent1">
                    <a:lumMod val="50000"/>
                  </a:schemeClr>
                </a:solidFill>
              </a:rPr>
              <a:t>Finalité : </a:t>
            </a:r>
            <a:r>
              <a:rPr lang="fr-FR" b="1" dirty="0"/>
              <a:t>le mercredi 18 décembre 2024</a:t>
            </a:r>
          </a:p>
          <a:p>
            <a:pPr marL="0" indent="0">
              <a:lnSpc>
                <a:spcPct val="120000"/>
              </a:lnSpc>
              <a:spcBef>
                <a:spcPts val="0"/>
              </a:spcBef>
              <a:spcAft>
                <a:spcPts val="0"/>
              </a:spcAft>
              <a:buNone/>
            </a:pPr>
            <a:endParaRPr lang="fr-FR" sz="2000" dirty="0">
              <a:solidFill>
                <a:schemeClr val="accent1">
                  <a:lumMod val="50000"/>
                </a:schemeClr>
              </a:solidFill>
            </a:endParaRPr>
          </a:p>
          <a:p>
            <a:pPr marL="0" indent="0">
              <a:lnSpc>
                <a:spcPct val="120000"/>
              </a:lnSpc>
              <a:spcBef>
                <a:spcPts val="0"/>
              </a:spcBef>
              <a:spcAft>
                <a:spcPts val="0"/>
              </a:spcAft>
              <a:buNone/>
            </a:pPr>
            <a:r>
              <a:rPr lang="fr-FR" sz="2000" dirty="0">
                <a:solidFill>
                  <a:schemeClr val="accent1">
                    <a:lumMod val="50000"/>
                  </a:schemeClr>
                </a:solidFill>
              </a:rPr>
              <a:t>Objectifs terminaux :</a:t>
            </a:r>
          </a:p>
          <a:p>
            <a:pPr>
              <a:lnSpc>
                <a:spcPct val="120000"/>
              </a:lnSpc>
              <a:spcBef>
                <a:spcPts val="0"/>
              </a:spcBef>
              <a:spcAft>
                <a:spcPts val="0"/>
              </a:spcAft>
              <a:buFontTx/>
              <a:buChar char="-"/>
            </a:pPr>
            <a:r>
              <a:rPr lang="fr-FR" sz="2000" dirty="0">
                <a:solidFill>
                  <a:schemeClr val="accent1">
                    <a:lumMod val="50000"/>
                  </a:schemeClr>
                </a:solidFill>
              </a:rPr>
              <a:t>Développer une complémentarité entre les centres de </a:t>
            </a:r>
            <a:r>
              <a:rPr lang="fr-FR" sz="2000" dirty="0" err="1">
                <a:solidFill>
                  <a:schemeClr val="accent1">
                    <a:lumMod val="50000"/>
                  </a:schemeClr>
                </a:solidFill>
              </a:rPr>
              <a:t>Charmeil</a:t>
            </a:r>
            <a:r>
              <a:rPr lang="fr-FR" sz="2000" dirty="0">
                <a:solidFill>
                  <a:schemeClr val="accent1">
                    <a:lumMod val="50000"/>
                  </a:schemeClr>
                </a:solidFill>
              </a:rPr>
              <a:t>, </a:t>
            </a:r>
            <a:r>
              <a:rPr lang="fr-FR" sz="2000" dirty="0" err="1">
                <a:solidFill>
                  <a:schemeClr val="accent1">
                    <a:lumMod val="50000"/>
                  </a:schemeClr>
                </a:solidFill>
              </a:rPr>
              <a:t>Creuzier</a:t>
            </a:r>
            <a:r>
              <a:rPr lang="fr-FR" sz="2000" dirty="0">
                <a:solidFill>
                  <a:schemeClr val="accent1">
                    <a:lumMod val="50000"/>
                  </a:schemeClr>
                </a:solidFill>
              </a:rPr>
              <a:t> le Neuf et de Saint-Rémy</a:t>
            </a:r>
          </a:p>
          <a:p>
            <a:pPr>
              <a:lnSpc>
                <a:spcPct val="120000"/>
              </a:lnSpc>
              <a:spcBef>
                <a:spcPts val="0"/>
              </a:spcBef>
              <a:spcAft>
                <a:spcPts val="0"/>
              </a:spcAft>
              <a:buFontTx/>
              <a:buChar char="-"/>
            </a:pPr>
            <a:r>
              <a:rPr lang="fr-FR" sz="2000" dirty="0">
                <a:solidFill>
                  <a:schemeClr val="accent1">
                    <a:lumMod val="50000"/>
                  </a:schemeClr>
                </a:solidFill>
              </a:rPr>
              <a:t>Proposer une après-midi festive gratuite pour les enfants des </a:t>
            </a:r>
            <a:r>
              <a:rPr lang="fr-FR" dirty="0">
                <a:solidFill>
                  <a:schemeClr val="accent1">
                    <a:lumMod val="50000"/>
                  </a:schemeClr>
                </a:solidFill>
              </a:rPr>
              <a:t>trois</a:t>
            </a:r>
            <a:r>
              <a:rPr lang="fr-FR" sz="2000" dirty="0">
                <a:solidFill>
                  <a:schemeClr val="accent1">
                    <a:lumMod val="50000"/>
                  </a:schemeClr>
                </a:solidFill>
              </a:rPr>
              <a:t> structures</a:t>
            </a:r>
          </a:p>
          <a:p>
            <a:pPr>
              <a:lnSpc>
                <a:spcPct val="120000"/>
              </a:lnSpc>
              <a:spcBef>
                <a:spcPts val="0"/>
              </a:spcBef>
              <a:spcAft>
                <a:spcPts val="0"/>
              </a:spcAft>
              <a:buFontTx/>
              <a:buChar char="-"/>
            </a:pPr>
            <a:r>
              <a:rPr lang="fr-FR" sz="2000" dirty="0">
                <a:solidFill>
                  <a:schemeClr val="accent1">
                    <a:lumMod val="50000"/>
                  </a:schemeClr>
                </a:solidFill>
              </a:rPr>
              <a:t>Organiser des ateliers favorisant les liens parents-enfants</a:t>
            </a:r>
          </a:p>
          <a:p>
            <a:pPr>
              <a:lnSpc>
                <a:spcPct val="120000"/>
              </a:lnSpc>
              <a:spcBef>
                <a:spcPts val="0"/>
              </a:spcBef>
              <a:spcAft>
                <a:spcPts val="0"/>
              </a:spcAft>
              <a:buFontTx/>
              <a:buChar char="-"/>
            </a:pPr>
            <a:r>
              <a:rPr lang="fr-FR" sz="2000" dirty="0">
                <a:solidFill>
                  <a:schemeClr val="accent1">
                    <a:lumMod val="50000"/>
                  </a:schemeClr>
                </a:solidFill>
              </a:rPr>
              <a:t>Organiser un marché de Noël et utiliser les fonds récoltés pour acheter des jeux et jouets pour les centres de loisirs</a:t>
            </a:r>
          </a:p>
          <a:p>
            <a:pPr marL="0" indent="0">
              <a:lnSpc>
                <a:spcPct val="120000"/>
              </a:lnSpc>
              <a:spcBef>
                <a:spcPts val="0"/>
              </a:spcBef>
              <a:spcAft>
                <a:spcPts val="0"/>
              </a:spcAft>
              <a:buNone/>
            </a:pPr>
            <a:endParaRPr lang="fr-FR" sz="2000" dirty="0">
              <a:solidFill>
                <a:schemeClr val="accent1">
                  <a:lumMod val="50000"/>
                </a:schemeClr>
              </a:solidFill>
            </a:endParaRPr>
          </a:p>
          <a:p>
            <a:pPr marL="0" indent="0">
              <a:lnSpc>
                <a:spcPct val="120000"/>
              </a:lnSpc>
              <a:spcBef>
                <a:spcPts val="0"/>
              </a:spcBef>
              <a:spcAft>
                <a:spcPts val="0"/>
              </a:spcAft>
              <a:buNone/>
            </a:pPr>
            <a:r>
              <a:rPr lang="fr-FR" sz="2000" dirty="0">
                <a:solidFill>
                  <a:schemeClr val="accent1">
                    <a:lumMod val="50000"/>
                  </a:schemeClr>
                </a:solidFill>
              </a:rPr>
              <a:t>Objectifs opérationnels :</a:t>
            </a:r>
          </a:p>
          <a:p>
            <a:pPr>
              <a:lnSpc>
                <a:spcPct val="120000"/>
              </a:lnSpc>
              <a:spcBef>
                <a:spcPts val="0"/>
              </a:spcBef>
              <a:spcAft>
                <a:spcPts val="0"/>
              </a:spcAft>
              <a:buFontTx/>
              <a:buChar char="-"/>
            </a:pPr>
            <a:r>
              <a:rPr lang="fr-FR" sz="2000" dirty="0">
                <a:solidFill>
                  <a:schemeClr val="accent1">
                    <a:lumMod val="50000"/>
                  </a:schemeClr>
                </a:solidFill>
              </a:rPr>
              <a:t>Être capable de concevoir des objets pour le marché de Noël</a:t>
            </a:r>
          </a:p>
          <a:p>
            <a:pPr>
              <a:lnSpc>
                <a:spcPct val="120000"/>
              </a:lnSpc>
              <a:spcBef>
                <a:spcPts val="0"/>
              </a:spcBef>
              <a:spcAft>
                <a:spcPts val="0"/>
              </a:spcAft>
              <a:buFontTx/>
              <a:buChar char="-"/>
            </a:pPr>
            <a:r>
              <a:rPr lang="fr-FR" sz="2000" dirty="0">
                <a:solidFill>
                  <a:schemeClr val="accent1">
                    <a:lumMod val="50000"/>
                  </a:schemeClr>
                </a:solidFill>
              </a:rPr>
              <a:t>Être capable de jouer et d’expliquer des règles à ses parents</a:t>
            </a:r>
          </a:p>
          <a:p>
            <a:pPr>
              <a:lnSpc>
                <a:spcPct val="120000"/>
              </a:lnSpc>
              <a:spcBef>
                <a:spcPts val="0"/>
              </a:spcBef>
              <a:spcAft>
                <a:spcPts val="0"/>
              </a:spcAft>
              <a:buFontTx/>
              <a:buChar char="-"/>
            </a:pPr>
            <a:r>
              <a:rPr lang="fr-FR" sz="2000" dirty="0">
                <a:solidFill>
                  <a:schemeClr val="accent1">
                    <a:lumMod val="50000"/>
                  </a:schemeClr>
                </a:solidFill>
              </a:rPr>
              <a:t>Être capable de vendre les objets de Noël en tenant le stand</a:t>
            </a:r>
          </a:p>
          <a:p>
            <a:pPr>
              <a:lnSpc>
                <a:spcPct val="120000"/>
              </a:lnSpc>
              <a:spcBef>
                <a:spcPts val="0"/>
              </a:spcBef>
              <a:spcAft>
                <a:spcPts val="0"/>
              </a:spcAft>
              <a:buFontTx/>
              <a:buChar char="-"/>
            </a:pPr>
            <a:r>
              <a:rPr lang="fr-FR" sz="2000" dirty="0">
                <a:solidFill>
                  <a:schemeClr val="accent1">
                    <a:lumMod val="50000"/>
                  </a:schemeClr>
                </a:solidFill>
              </a:rPr>
              <a:t>Être capable de bien se comporter et de s’entraider tout au long de la journée</a:t>
            </a:r>
          </a:p>
          <a:p>
            <a:pPr>
              <a:lnSpc>
                <a:spcPct val="120000"/>
              </a:lnSpc>
              <a:spcBef>
                <a:spcPts val="0"/>
              </a:spcBef>
              <a:spcAft>
                <a:spcPts val="0"/>
              </a:spcAft>
              <a:buFontTx/>
              <a:buChar char="-"/>
            </a:pPr>
            <a:endParaRPr lang="fr-FR" sz="2000" dirty="0">
              <a:solidFill>
                <a:schemeClr val="accent1">
                  <a:lumMod val="50000"/>
                </a:schemeClr>
              </a:solidFill>
            </a:endParaRPr>
          </a:p>
          <a:p>
            <a:pPr marL="0" indent="0">
              <a:lnSpc>
                <a:spcPct val="120000"/>
              </a:lnSpc>
              <a:spcBef>
                <a:spcPts val="0"/>
              </a:spcBef>
              <a:spcAft>
                <a:spcPts val="0"/>
              </a:spcAft>
              <a:buNone/>
            </a:pPr>
            <a:r>
              <a:rPr lang="fr-FR" sz="2000" dirty="0">
                <a:solidFill>
                  <a:schemeClr val="accent1">
                    <a:lumMod val="50000"/>
                  </a:schemeClr>
                </a:solidFill>
              </a:rPr>
              <a:t>Supports pédagogiques et d’animation : Tout ce qui est en référence à Noël</a:t>
            </a:r>
          </a:p>
          <a:p>
            <a:pPr marL="0" indent="0">
              <a:buNone/>
            </a:pPr>
            <a:endParaRPr lang="fr-FR" sz="2000" dirty="0"/>
          </a:p>
          <a:p>
            <a:pPr>
              <a:buFontTx/>
              <a:buChar char="-"/>
            </a:pPr>
            <a:endParaRPr lang="fr-FR" sz="2000" dirty="0"/>
          </a:p>
          <a:p>
            <a:pPr>
              <a:buFontTx/>
              <a:buChar char="-"/>
            </a:pPr>
            <a:endParaRPr lang="fr-FR" sz="2000" dirty="0"/>
          </a:p>
          <a:p>
            <a:pPr marL="0" indent="0">
              <a:buNone/>
            </a:pPr>
            <a:endParaRPr lang="fr-FR" sz="2000" dirty="0"/>
          </a:p>
          <a:p>
            <a:endParaRPr lang="fr-FR" sz="2000" dirty="0"/>
          </a:p>
          <a:p>
            <a:endParaRPr lang="fr-FR" sz="2000" i="1" dirty="0"/>
          </a:p>
          <a:p>
            <a:pPr>
              <a:buFontTx/>
              <a:buChar char="-"/>
            </a:pPr>
            <a:endParaRPr lang="fr-FR" sz="2000" dirty="0"/>
          </a:p>
          <a:p>
            <a:pPr marL="0" indent="0">
              <a:buNone/>
            </a:pPr>
            <a:endParaRPr lang="fr-FR" sz="2000" dirty="0"/>
          </a:p>
          <a:p>
            <a:pPr marL="0" indent="0" rtl="0">
              <a:buNone/>
            </a:pPr>
            <a:endParaRPr lang="fr-FR" dirty="0"/>
          </a:p>
        </p:txBody>
      </p:sp>
      <p:sp>
        <p:nvSpPr>
          <p:cNvPr id="3" name="ZoneTexte 2">
            <a:extLst>
              <a:ext uri="{FF2B5EF4-FFF2-40B4-BE49-F238E27FC236}">
                <a16:creationId xmlns:a16="http://schemas.microsoft.com/office/drawing/2014/main" id="{9E633B07-C1D0-4A42-9FE3-B5D3049955B5}"/>
              </a:ext>
            </a:extLst>
          </p:cNvPr>
          <p:cNvSpPr txBox="1"/>
          <p:nvPr/>
        </p:nvSpPr>
        <p:spPr>
          <a:xfrm>
            <a:off x="768991" y="1135519"/>
            <a:ext cx="3590488" cy="369332"/>
          </a:xfrm>
          <a:prstGeom prst="rect">
            <a:avLst/>
          </a:prstGeom>
          <a:noFill/>
          <a:ln>
            <a:solidFill>
              <a:schemeClr val="bg2"/>
            </a:solidFill>
          </a:ln>
        </p:spPr>
        <p:txBody>
          <a:bodyPr wrap="square" rtlCol="0">
            <a:spAutoFit/>
          </a:bodyPr>
          <a:lstStyle/>
          <a:p>
            <a:r>
              <a:rPr lang="fr-FR" dirty="0">
                <a:solidFill>
                  <a:schemeClr val="accent1">
                    <a:lumMod val="50000"/>
                  </a:schemeClr>
                </a:solidFill>
              </a:rPr>
              <a:t>LES MERCREDIS :</a:t>
            </a:r>
          </a:p>
        </p:txBody>
      </p:sp>
      <p:pic>
        <p:nvPicPr>
          <p:cNvPr id="5" name="Image 4">
            <a:extLst>
              <a:ext uri="{FF2B5EF4-FFF2-40B4-BE49-F238E27FC236}">
                <a16:creationId xmlns:a16="http://schemas.microsoft.com/office/drawing/2014/main" id="{62F202DE-E8A6-46D7-8681-224577150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55084">
            <a:off x="8582457" y="4485443"/>
            <a:ext cx="3119216" cy="2080315"/>
          </a:xfrm>
          <a:prstGeom prst="rect">
            <a:avLst/>
          </a:prstGeom>
          <a:ln>
            <a:noFill/>
          </a:ln>
          <a:effectLst>
            <a:outerShdw blurRad="190500" algn="tl" rotWithShape="0">
              <a:srgbClr val="000000">
                <a:alpha val="70000"/>
              </a:srgbClr>
            </a:outerShdw>
          </a:effectLst>
        </p:spPr>
      </p:pic>
      <p:pic>
        <p:nvPicPr>
          <p:cNvPr id="9" name="Image 8">
            <a:extLst>
              <a:ext uri="{FF2B5EF4-FFF2-40B4-BE49-F238E27FC236}">
                <a16:creationId xmlns:a16="http://schemas.microsoft.com/office/drawing/2014/main" id="{D159800E-1162-4811-B7C8-2C0D68C68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33" y="-927"/>
            <a:ext cx="3768104" cy="945402"/>
          </a:xfrm>
          <a:prstGeom prst="rect">
            <a:avLst/>
          </a:prstGeom>
        </p:spPr>
      </p:pic>
      <p:pic>
        <p:nvPicPr>
          <p:cNvPr id="10" name="Image 9">
            <a:extLst>
              <a:ext uri="{FF2B5EF4-FFF2-40B4-BE49-F238E27FC236}">
                <a16:creationId xmlns:a16="http://schemas.microsoft.com/office/drawing/2014/main" id="{966F6F94-8735-4915-8E85-B59BD43CD4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48" y="94595"/>
            <a:ext cx="3768104" cy="945402"/>
          </a:xfrm>
          <a:prstGeom prst="rect">
            <a:avLst/>
          </a:prstGeom>
        </p:spPr>
      </p:pic>
      <p:pic>
        <p:nvPicPr>
          <p:cNvPr id="11" name="Image 10">
            <a:extLst>
              <a:ext uri="{FF2B5EF4-FFF2-40B4-BE49-F238E27FC236}">
                <a16:creationId xmlns:a16="http://schemas.microsoft.com/office/drawing/2014/main" id="{ED6241C9-68B9-49B6-9E3B-BBAC345884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013" y="30362"/>
            <a:ext cx="3768104" cy="945402"/>
          </a:xfrm>
          <a:prstGeom prst="rect">
            <a:avLst/>
          </a:prstGeom>
        </p:spPr>
      </p:pic>
    </p:spTree>
    <p:extLst>
      <p:ext uri="{BB962C8B-B14F-4D97-AF65-F5344CB8AC3E}">
        <p14:creationId xmlns:p14="http://schemas.microsoft.com/office/powerpoint/2010/main" val="232510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46495" y="1750921"/>
            <a:ext cx="10972800" cy="4675045"/>
          </a:xfrm>
        </p:spPr>
        <p:txBody>
          <a:bodyPr rtlCol="0">
            <a:normAutofit fontScale="92500" lnSpcReduction="10000"/>
          </a:bodyPr>
          <a:lstStyle/>
          <a:p>
            <a:pPr marL="0" indent="0">
              <a:spcBef>
                <a:spcPts val="0"/>
              </a:spcBef>
              <a:spcAft>
                <a:spcPts val="0"/>
              </a:spcAft>
              <a:buNone/>
            </a:pPr>
            <a:r>
              <a:rPr lang="fr-FR" dirty="0">
                <a:solidFill>
                  <a:schemeClr val="accent1">
                    <a:lumMod val="50000"/>
                  </a:schemeClr>
                </a:solidFill>
              </a:rPr>
              <a:t>« </a:t>
            </a:r>
            <a:r>
              <a:rPr lang="fr-FR" b="1" dirty="0">
                <a:solidFill>
                  <a:schemeClr val="accent1">
                    <a:lumMod val="50000"/>
                  </a:schemeClr>
                </a:solidFill>
              </a:rPr>
              <a:t>Les ateliers famille » </a:t>
            </a:r>
          </a:p>
          <a:p>
            <a:pPr marL="0" indent="0">
              <a:spcBef>
                <a:spcPts val="0"/>
              </a:spcBef>
              <a:spcAft>
                <a:spcPts val="0"/>
              </a:spcAft>
              <a:buNone/>
            </a:pPr>
            <a:r>
              <a:rPr lang="fr-FR" dirty="0">
                <a:solidFill>
                  <a:schemeClr val="accent1">
                    <a:lumMod val="50000"/>
                  </a:schemeClr>
                </a:solidFill>
              </a:rPr>
              <a:t>Période : les matins et/ou après-midi sur tous les cycles</a:t>
            </a:r>
          </a:p>
          <a:p>
            <a:pPr marL="0" indent="0">
              <a:spcBef>
                <a:spcPts val="0"/>
              </a:spcBef>
              <a:spcAft>
                <a:spcPts val="0"/>
              </a:spcAft>
              <a:buNone/>
            </a:pPr>
            <a:endParaRPr lang="fr-FR" sz="2000" dirty="0">
              <a:solidFill>
                <a:schemeClr val="accent1">
                  <a:lumMod val="50000"/>
                </a:schemeClr>
              </a:solidFill>
            </a:endParaRPr>
          </a:p>
          <a:p>
            <a:pPr marL="0" indent="0">
              <a:spcBef>
                <a:spcPts val="0"/>
              </a:spcBef>
              <a:spcAft>
                <a:spcPts val="0"/>
              </a:spcAft>
              <a:buNone/>
            </a:pPr>
            <a:r>
              <a:rPr lang="fr-FR" sz="2000" dirty="0">
                <a:solidFill>
                  <a:schemeClr val="accent1">
                    <a:lumMod val="50000"/>
                  </a:schemeClr>
                </a:solidFill>
              </a:rPr>
              <a:t>Objectifs terminaux :</a:t>
            </a:r>
          </a:p>
          <a:p>
            <a:pPr>
              <a:spcBef>
                <a:spcPts val="0"/>
              </a:spcBef>
              <a:spcAft>
                <a:spcPts val="0"/>
              </a:spcAft>
              <a:buFontTx/>
              <a:buChar char="-"/>
            </a:pPr>
            <a:r>
              <a:rPr lang="fr-FR" sz="2000" dirty="0">
                <a:solidFill>
                  <a:schemeClr val="accent1">
                    <a:lumMod val="50000"/>
                  </a:schemeClr>
                </a:solidFill>
              </a:rPr>
              <a:t>Permettre aux parents de proposer des ateliers ou des animations selon leur compétences</a:t>
            </a:r>
          </a:p>
          <a:p>
            <a:pPr>
              <a:spcBef>
                <a:spcPts val="0"/>
              </a:spcBef>
              <a:spcAft>
                <a:spcPts val="0"/>
              </a:spcAft>
              <a:buFontTx/>
              <a:buChar char="-"/>
            </a:pPr>
            <a:r>
              <a:rPr lang="fr-FR" sz="2000" dirty="0">
                <a:solidFill>
                  <a:schemeClr val="accent1">
                    <a:lumMod val="50000"/>
                  </a:schemeClr>
                </a:solidFill>
              </a:rPr>
              <a:t>Sensibiliser les familles au rôle de l’animateur</a:t>
            </a:r>
          </a:p>
          <a:p>
            <a:pPr>
              <a:spcBef>
                <a:spcPts val="0"/>
              </a:spcBef>
              <a:spcAft>
                <a:spcPts val="0"/>
              </a:spcAft>
              <a:buFontTx/>
              <a:buChar char="-"/>
            </a:pPr>
            <a:r>
              <a:rPr lang="fr-FR" sz="2000" dirty="0">
                <a:solidFill>
                  <a:schemeClr val="accent1">
                    <a:lumMod val="50000"/>
                  </a:schemeClr>
                </a:solidFill>
              </a:rPr>
              <a:t>Tisser un lien avec les familles</a:t>
            </a:r>
          </a:p>
          <a:p>
            <a:pPr marL="0" indent="0">
              <a:spcBef>
                <a:spcPts val="0"/>
              </a:spcBef>
              <a:spcAft>
                <a:spcPts val="0"/>
              </a:spcAft>
              <a:buNone/>
            </a:pPr>
            <a:endParaRPr lang="fr-FR" sz="2000" dirty="0">
              <a:solidFill>
                <a:schemeClr val="accent1">
                  <a:lumMod val="50000"/>
                </a:schemeClr>
              </a:solidFill>
            </a:endParaRPr>
          </a:p>
          <a:p>
            <a:pPr marL="0" indent="0">
              <a:spcBef>
                <a:spcPts val="0"/>
              </a:spcBef>
              <a:spcAft>
                <a:spcPts val="0"/>
              </a:spcAft>
              <a:buNone/>
            </a:pPr>
            <a:r>
              <a:rPr lang="fr-FR" sz="2000" dirty="0">
                <a:solidFill>
                  <a:schemeClr val="accent1">
                    <a:lumMod val="50000"/>
                  </a:schemeClr>
                </a:solidFill>
              </a:rPr>
              <a:t>Objectifs opérationnels (pour les familles) :</a:t>
            </a:r>
          </a:p>
          <a:p>
            <a:pPr>
              <a:spcBef>
                <a:spcPts val="0"/>
              </a:spcBef>
              <a:spcAft>
                <a:spcPts val="0"/>
              </a:spcAft>
              <a:buFontTx/>
              <a:buChar char="-"/>
            </a:pPr>
            <a:r>
              <a:rPr lang="fr-FR" sz="2000" dirty="0">
                <a:solidFill>
                  <a:schemeClr val="accent1">
                    <a:lumMod val="50000"/>
                  </a:schemeClr>
                </a:solidFill>
              </a:rPr>
              <a:t>Être capable de proposer des ateliers culinaires</a:t>
            </a:r>
          </a:p>
          <a:p>
            <a:pPr>
              <a:spcBef>
                <a:spcPts val="0"/>
              </a:spcBef>
              <a:spcAft>
                <a:spcPts val="0"/>
              </a:spcAft>
              <a:buFontTx/>
              <a:buChar char="-"/>
            </a:pPr>
            <a:r>
              <a:rPr lang="fr-FR" sz="2000" dirty="0">
                <a:solidFill>
                  <a:schemeClr val="accent1">
                    <a:lumMod val="50000"/>
                  </a:schemeClr>
                </a:solidFill>
              </a:rPr>
              <a:t>Être capable de proposer des ateliers sportifs</a:t>
            </a:r>
          </a:p>
          <a:p>
            <a:pPr>
              <a:spcBef>
                <a:spcPts val="0"/>
              </a:spcBef>
              <a:spcAft>
                <a:spcPts val="0"/>
              </a:spcAft>
              <a:buFontTx/>
              <a:buChar char="-"/>
            </a:pPr>
            <a:r>
              <a:rPr lang="fr-FR" sz="2000" dirty="0">
                <a:solidFill>
                  <a:schemeClr val="accent1">
                    <a:lumMod val="50000"/>
                  </a:schemeClr>
                </a:solidFill>
              </a:rPr>
              <a:t>Être capables de proposer des ateliers culturels</a:t>
            </a:r>
          </a:p>
          <a:p>
            <a:pPr>
              <a:spcBef>
                <a:spcPts val="0"/>
              </a:spcBef>
              <a:spcAft>
                <a:spcPts val="0"/>
              </a:spcAft>
              <a:buFontTx/>
              <a:buChar char="-"/>
            </a:pPr>
            <a:r>
              <a:rPr lang="fr-FR" sz="2000" dirty="0">
                <a:solidFill>
                  <a:schemeClr val="accent1">
                    <a:lumMod val="50000"/>
                  </a:schemeClr>
                </a:solidFill>
              </a:rPr>
              <a:t>Être capable de proposer des ateliers créatifs</a:t>
            </a:r>
          </a:p>
          <a:p>
            <a:pPr>
              <a:spcBef>
                <a:spcPts val="0"/>
              </a:spcBef>
              <a:spcAft>
                <a:spcPts val="0"/>
              </a:spcAft>
              <a:buFontTx/>
              <a:buChar char="-"/>
            </a:pPr>
            <a:endParaRPr lang="fr-FR" sz="2000" dirty="0">
              <a:solidFill>
                <a:schemeClr val="accent1">
                  <a:lumMod val="50000"/>
                </a:schemeClr>
              </a:solidFill>
            </a:endParaRPr>
          </a:p>
          <a:p>
            <a:pPr>
              <a:spcBef>
                <a:spcPts val="0"/>
              </a:spcBef>
              <a:spcAft>
                <a:spcPts val="0"/>
              </a:spcAft>
              <a:buFontTx/>
              <a:buChar char="-"/>
            </a:pPr>
            <a:endParaRPr lang="fr-FR" sz="2000" dirty="0">
              <a:solidFill>
                <a:schemeClr val="accent1">
                  <a:lumMod val="50000"/>
                </a:schemeClr>
              </a:solidFill>
            </a:endParaRPr>
          </a:p>
          <a:p>
            <a:pPr marL="0" indent="0">
              <a:spcBef>
                <a:spcPts val="0"/>
              </a:spcBef>
              <a:spcAft>
                <a:spcPts val="0"/>
              </a:spcAft>
              <a:buNone/>
            </a:pPr>
            <a:r>
              <a:rPr lang="fr-FR" sz="2000" dirty="0">
                <a:solidFill>
                  <a:schemeClr val="accent1">
                    <a:lumMod val="50000"/>
                  </a:schemeClr>
                </a:solidFill>
              </a:rPr>
              <a:t>Supports pédagogiques et d’animation : Compétences des familles</a:t>
            </a:r>
          </a:p>
          <a:p>
            <a:pPr marL="0" indent="0">
              <a:spcBef>
                <a:spcPts val="0"/>
              </a:spcBef>
              <a:spcAft>
                <a:spcPts val="0"/>
              </a:spcAft>
              <a:buNone/>
            </a:pPr>
            <a:r>
              <a:rPr lang="fr-FR" sz="2000" dirty="0">
                <a:solidFill>
                  <a:schemeClr val="accent1">
                    <a:lumMod val="50000"/>
                  </a:schemeClr>
                </a:solidFill>
              </a:rPr>
              <a:t>Intervenants : Familles selon leur </a:t>
            </a:r>
            <a:r>
              <a:rPr lang="fr-FR" sz="2000" dirty="0" smtClean="0">
                <a:solidFill>
                  <a:schemeClr val="accent1">
                    <a:lumMod val="50000"/>
                  </a:schemeClr>
                </a:solidFill>
              </a:rPr>
              <a:t>disponibilité : Cuisine</a:t>
            </a:r>
            <a:r>
              <a:rPr lang="fr-FR" sz="2000" dirty="0">
                <a:solidFill>
                  <a:schemeClr val="accent1">
                    <a:lumMod val="50000"/>
                  </a:schemeClr>
                </a:solidFill>
              </a:rPr>
              <a:t>, Sports et/ou danse</a:t>
            </a:r>
          </a:p>
          <a:p>
            <a:pPr marL="0" indent="0">
              <a:buNone/>
            </a:pPr>
            <a:endParaRPr lang="fr-FR" sz="2000" dirty="0"/>
          </a:p>
          <a:p>
            <a:pPr>
              <a:buFontTx/>
              <a:buChar char="-"/>
            </a:pPr>
            <a:endParaRPr lang="fr-FR" sz="2000" dirty="0"/>
          </a:p>
          <a:p>
            <a:pPr>
              <a:buFontTx/>
              <a:buChar char="-"/>
            </a:pPr>
            <a:endParaRPr lang="fr-FR" sz="2000" dirty="0"/>
          </a:p>
          <a:p>
            <a:pPr marL="0" indent="0">
              <a:buNone/>
            </a:pPr>
            <a:endParaRPr lang="fr-FR" sz="2000" dirty="0"/>
          </a:p>
          <a:p>
            <a:endParaRPr lang="fr-FR" sz="2000" dirty="0"/>
          </a:p>
          <a:p>
            <a:endParaRPr lang="fr-FR" sz="2000" i="1" dirty="0"/>
          </a:p>
          <a:p>
            <a:pPr>
              <a:buFontTx/>
              <a:buChar char="-"/>
            </a:pPr>
            <a:endParaRPr lang="fr-FR" sz="2000" dirty="0"/>
          </a:p>
          <a:p>
            <a:pPr marL="0" indent="0">
              <a:buNone/>
            </a:pPr>
            <a:endParaRPr lang="fr-FR" sz="2000" dirty="0"/>
          </a:p>
          <a:p>
            <a:pPr marL="0" indent="0" rtl="0">
              <a:buNone/>
            </a:pPr>
            <a:endParaRPr lang="fr-FR" dirty="0"/>
          </a:p>
        </p:txBody>
      </p:sp>
      <p:pic>
        <p:nvPicPr>
          <p:cNvPr id="8" name="Image 7">
            <a:extLst>
              <a:ext uri="{FF2B5EF4-FFF2-40B4-BE49-F238E27FC236}">
                <a16:creationId xmlns:a16="http://schemas.microsoft.com/office/drawing/2014/main" id="{28219FBB-BAA2-40EA-AE02-BB4310D06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244" y="3429000"/>
            <a:ext cx="2432387" cy="2094625"/>
          </a:xfrm>
          <a:prstGeom prst="rect">
            <a:avLst/>
          </a:prstGeom>
        </p:spPr>
      </p:pic>
      <p:sp>
        <p:nvSpPr>
          <p:cNvPr id="5" name="ZoneTexte 4">
            <a:extLst>
              <a:ext uri="{FF2B5EF4-FFF2-40B4-BE49-F238E27FC236}">
                <a16:creationId xmlns:a16="http://schemas.microsoft.com/office/drawing/2014/main" id="{4E905F74-4F5F-47D9-9397-DD42B2527F15}"/>
              </a:ext>
            </a:extLst>
          </p:cNvPr>
          <p:cNvSpPr txBox="1"/>
          <p:nvPr/>
        </p:nvSpPr>
        <p:spPr>
          <a:xfrm>
            <a:off x="1146495" y="1135518"/>
            <a:ext cx="3590488" cy="369332"/>
          </a:xfrm>
          <a:prstGeom prst="rect">
            <a:avLst/>
          </a:prstGeom>
          <a:noFill/>
          <a:ln>
            <a:solidFill>
              <a:schemeClr val="bg2"/>
            </a:solidFill>
          </a:ln>
        </p:spPr>
        <p:txBody>
          <a:bodyPr wrap="square" rtlCol="0">
            <a:spAutoFit/>
          </a:bodyPr>
          <a:lstStyle/>
          <a:p>
            <a:r>
              <a:rPr lang="fr-FR" dirty="0">
                <a:solidFill>
                  <a:schemeClr val="accent1">
                    <a:lumMod val="50000"/>
                  </a:schemeClr>
                </a:solidFill>
              </a:rPr>
              <a:t>LES MERCREDIS :</a:t>
            </a:r>
          </a:p>
        </p:txBody>
      </p:sp>
      <p:pic>
        <p:nvPicPr>
          <p:cNvPr id="15362" name="Picture 2" descr="Quel jeu en famille êtes-vous ? | OpenAsk"/>
          <p:cNvPicPr>
            <a:picLocks noChangeAspect="1" noChangeArrowheads="1"/>
          </p:cNvPicPr>
          <p:nvPr/>
        </p:nvPicPr>
        <p:blipFill>
          <a:blip r:embed="rId4"/>
          <a:srcRect/>
          <a:stretch>
            <a:fillRect/>
          </a:stretch>
        </p:blipFill>
        <p:spPr bwMode="auto">
          <a:xfrm>
            <a:off x="8525219" y="794608"/>
            <a:ext cx="3510263" cy="1755132"/>
          </a:xfrm>
          <a:prstGeom prst="rect">
            <a:avLst/>
          </a:prstGeom>
          <a:noFill/>
        </p:spPr>
      </p:pic>
    </p:spTree>
    <p:extLst>
      <p:ext uri="{BB962C8B-B14F-4D97-AF65-F5344CB8AC3E}">
        <p14:creationId xmlns:p14="http://schemas.microsoft.com/office/powerpoint/2010/main" val="39521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EB1020-7E45-4401-BFDD-612623C1E1C3}"/>
              </a:ext>
            </a:extLst>
          </p:cNvPr>
          <p:cNvSpPr txBox="1">
            <a:spLocks noGrp="1"/>
          </p:cNvSpPr>
          <p:nvPr>
            <p:ph idx="1"/>
          </p:nvPr>
        </p:nvSpPr>
        <p:spPr>
          <a:xfrm>
            <a:off x="768973" y="673053"/>
            <a:ext cx="10972800" cy="5684204"/>
          </a:xfrm>
        </p:spPr>
        <p:txBody>
          <a:bodyPr>
            <a:noAutofit/>
          </a:bodyPr>
          <a:lstStyle/>
          <a:p>
            <a:pPr marL="0" lvl="0" indent="0">
              <a:lnSpc>
                <a:spcPct val="70000"/>
              </a:lnSpc>
              <a:buNone/>
            </a:pPr>
            <a:endParaRPr lang="fr-FR" sz="1200" b="1" dirty="0">
              <a:solidFill>
                <a:schemeClr val="tx1">
                  <a:lumMod val="65000"/>
                  <a:lumOff val="35000"/>
                </a:schemeClr>
              </a:solidFill>
            </a:endParaRPr>
          </a:p>
          <a:p>
            <a:pPr marL="0" lvl="0" indent="0">
              <a:lnSpc>
                <a:spcPct val="70000"/>
              </a:lnSpc>
              <a:buNone/>
            </a:pPr>
            <a:r>
              <a:rPr lang="fr-FR" sz="1200" b="1" dirty="0">
                <a:solidFill>
                  <a:schemeClr val="tx1">
                    <a:lumMod val="65000"/>
                    <a:lumOff val="35000"/>
                  </a:schemeClr>
                </a:solidFill>
              </a:rPr>
              <a:t>« Artistes en devenir »  </a:t>
            </a:r>
            <a:r>
              <a:rPr lang="fr-FR" sz="1200" dirty="0" smtClean="0">
                <a:solidFill>
                  <a:schemeClr val="tx1">
                    <a:lumMod val="65000"/>
                    <a:lumOff val="35000"/>
                  </a:schemeClr>
                </a:solidFill>
              </a:rPr>
              <a:t>–</a:t>
            </a:r>
          </a:p>
          <a:p>
            <a:pPr marL="0" lvl="0" indent="0">
              <a:lnSpc>
                <a:spcPct val="70000"/>
              </a:lnSpc>
              <a:buNone/>
            </a:pPr>
            <a:r>
              <a:rPr lang="fr-FR" sz="1200" dirty="0" smtClean="0">
                <a:solidFill>
                  <a:schemeClr val="tx1">
                    <a:lumMod val="65000"/>
                    <a:lumOff val="35000"/>
                  </a:schemeClr>
                </a:solidFill>
              </a:rPr>
              <a:t>Projets </a:t>
            </a:r>
            <a:r>
              <a:rPr lang="fr-FR" sz="1200" dirty="0">
                <a:solidFill>
                  <a:schemeClr val="tx1">
                    <a:lumMod val="65000"/>
                    <a:lumOff val="35000"/>
                  </a:schemeClr>
                </a:solidFill>
              </a:rPr>
              <a:t>sur la gestion des émotions et « les arts en vadrouille »</a:t>
            </a:r>
          </a:p>
          <a:p>
            <a:pPr marL="0" lvl="0" indent="0">
              <a:lnSpc>
                <a:spcPct val="70000"/>
              </a:lnSpc>
              <a:buNone/>
            </a:pPr>
            <a:r>
              <a:rPr lang="fr-FR" sz="1200" dirty="0">
                <a:solidFill>
                  <a:schemeClr val="accent1">
                    <a:lumMod val="50000"/>
                  </a:schemeClr>
                </a:solidFill>
              </a:rPr>
              <a:t>Période : Tous les cycles</a:t>
            </a:r>
          </a:p>
          <a:p>
            <a:pPr marL="0" lvl="0" indent="0">
              <a:lnSpc>
                <a:spcPct val="70000"/>
              </a:lnSpc>
              <a:buNone/>
            </a:pPr>
            <a:endParaRPr lang="fr-FR" sz="1200" dirty="0">
              <a:solidFill>
                <a:schemeClr val="accent1">
                  <a:lumMod val="50000"/>
                </a:schemeClr>
              </a:solidFill>
            </a:endParaRPr>
          </a:p>
          <a:p>
            <a:pPr marL="0" lvl="0" indent="0">
              <a:lnSpc>
                <a:spcPct val="100000"/>
              </a:lnSpc>
              <a:spcBef>
                <a:spcPts val="0"/>
              </a:spcBef>
              <a:spcAft>
                <a:spcPts val="0"/>
              </a:spcAft>
              <a:buNone/>
            </a:pPr>
            <a:r>
              <a:rPr lang="fr-FR" sz="1200" b="1" dirty="0">
                <a:solidFill>
                  <a:schemeClr val="accent1">
                    <a:lumMod val="50000"/>
                  </a:schemeClr>
                </a:solidFill>
              </a:rPr>
              <a:t>Objectifs terminaux :</a:t>
            </a:r>
          </a:p>
          <a:p>
            <a:pPr marL="0" lvl="0" indent="0">
              <a:lnSpc>
                <a:spcPct val="100000"/>
              </a:lnSpc>
              <a:spcBef>
                <a:spcPts val="0"/>
              </a:spcBef>
              <a:spcAft>
                <a:spcPts val="0"/>
              </a:spcAft>
              <a:buNone/>
            </a:pPr>
            <a:endParaRPr lang="fr-FR" sz="1200" b="1" dirty="0">
              <a:solidFill>
                <a:schemeClr val="accent1">
                  <a:lumMod val="50000"/>
                </a:schemeClr>
              </a:solidFill>
            </a:endParaRPr>
          </a:p>
          <a:p>
            <a:pPr marL="72000" lvl="0">
              <a:lnSpc>
                <a:spcPct val="100000"/>
              </a:lnSpc>
              <a:spcBef>
                <a:spcPts val="0"/>
              </a:spcBef>
              <a:spcAft>
                <a:spcPts val="0"/>
              </a:spcAft>
              <a:buFontTx/>
              <a:buChar char="-"/>
            </a:pPr>
            <a:r>
              <a:rPr lang="fr-FR" sz="1400" dirty="0">
                <a:solidFill>
                  <a:schemeClr val="accent1">
                    <a:lumMod val="50000"/>
                  </a:schemeClr>
                </a:solidFill>
              </a:rPr>
              <a:t>Eveiller et stimuler les cinq sens des enfants</a:t>
            </a:r>
          </a:p>
          <a:p>
            <a:pPr marL="72000" lvl="0">
              <a:lnSpc>
                <a:spcPct val="100000"/>
              </a:lnSpc>
              <a:spcBef>
                <a:spcPts val="0"/>
              </a:spcBef>
              <a:spcAft>
                <a:spcPts val="0"/>
              </a:spcAft>
              <a:buChar char="-"/>
            </a:pPr>
            <a:r>
              <a:rPr lang="fr-FR" sz="1400" dirty="0">
                <a:solidFill>
                  <a:schemeClr val="accent1">
                    <a:lumMod val="50000"/>
                  </a:schemeClr>
                </a:solidFill>
              </a:rPr>
              <a:t>Développer la motricité fine (dextérité)</a:t>
            </a:r>
          </a:p>
          <a:p>
            <a:pPr marL="72000" lvl="0">
              <a:lnSpc>
                <a:spcPct val="100000"/>
              </a:lnSpc>
              <a:spcBef>
                <a:spcPts val="0"/>
              </a:spcBef>
              <a:spcAft>
                <a:spcPts val="0"/>
              </a:spcAft>
              <a:buChar char="-"/>
            </a:pPr>
            <a:r>
              <a:rPr lang="fr-FR" sz="1400" dirty="0">
                <a:solidFill>
                  <a:schemeClr val="accent1">
                    <a:lumMod val="50000"/>
                  </a:schemeClr>
                </a:solidFill>
              </a:rPr>
              <a:t>Laisser exprimer l’imaginaire</a:t>
            </a:r>
          </a:p>
          <a:p>
            <a:pPr marL="72000" lvl="0">
              <a:lnSpc>
                <a:spcPct val="100000"/>
              </a:lnSpc>
              <a:spcBef>
                <a:spcPts val="0"/>
              </a:spcBef>
              <a:spcAft>
                <a:spcPts val="0"/>
              </a:spcAft>
              <a:buChar char="-"/>
            </a:pPr>
            <a:r>
              <a:rPr lang="fr-FR" sz="1400" dirty="0">
                <a:solidFill>
                  <a:schemeClr val="accent1">
                    <a:lumMod val="50000"/>
                  </a:schemeClr>
                </a:solidFill>
              </a:rPr>
              <a:t>Organiser des ateliers manuels</a:t>
            </a:r>
          </a:p>
          <a:p>
            <a:pPr marL="72000" lvl="0">
              <a:lnSpc>
                <a:spcPct val="100000"/>
              </a:lnSpc>
              <a:spcBef>
                <a:spcPts val="0"/>
              </a:spcBef>
              <a:spcAft>
                <a:spcPts val="0"/>
              </a:spcAft>
              <a:buChar char="-"/>
            </a:pPr>
            <a:r>
              <a:rPr lang="fr-FR" sz="1400" dirty="0">
                <a:solidFill>
                  <a:schemeClr val="accent1">
                    <a:lumMod val="50000"/>
                  </a:schemeClr>
                </a:solidFill>
              </a:rPr>
              <a:t>Développer la curiosité </a:t>
            </a:r>
          </a:p>
          <a:p>
            <a:pPr marL="72000" lvl="0">
              <a:lnSpc>
                <a:spcPct val="100000"/>
              </a:lnSpc>
              <a:spcBef>
                <a:spcPts val="0"/>
              </a:spcBef>
              <a:spcAft>
                <a:spcPts val="0"/>
              </a:spcAft>
              <a:buChar char="-"/>
            </a:pPr>
            <a:r>
              <a:rPr lang="fr-FR" sz="1400" dirty="0">
                <a:solidFill>
                  <a:schemeClr val="accent1">
                    <a:lumMod val="50000"/>
                  </a:schemeClr>
                </a:solidFill>
              </a:rPr>
              <a:t>Développer l’éveil musical</a:t>
            </a:r>
          </a:p>
          <a:p>
            <a:pPr marL="72000" lvl="0">
              <a:lnSpc>
                <a:spcPct val="100000"/>
              </a:lnSpc>
              <a:spcBef>
                <a:spcPts val="0"/>
              </a:spcBef>
              <a:spcAft>
                <a:spcPts val="0"/>
              </a:spcAft>
              <a:buChar char="-"/>
            </a:pPr>
            <a:r>
              <a:rPr lang="fr-FR" sz="1400" dirty="0">
                <a:solidFill>
                  <a:schemeClr val="accent1">
                    <a:lumMod val="50000"/>
                  </a:schemeClr>
                </a:solidFill>
              </a:rPr>
              <a:t>Découvrir de nouveaux outils</a:t>
            </a:r>
          </a:p>
          <a:p>
            <a:pPr marL="72000" lvl="0">
              <a:lnSpc>
                <a:spcPct val="100000"/>
              </a:lnSpc>
              <a:spcBef>
                <a:spcPts val="0"/>
              </a:spcBef>
              <a:spcAft>
                <a:spcPts val="0"/>
              </a:spcAft>
              <a:buChar char="-"/>
            </a:pPr>
            <a:endParaRPr lang="fr-FR" sz="1200" b="1" dirty="0">
              <a:solidFill>
                <a:schemeClr val="accent1">
                  <a:lumMod val="50000"/>
                </a:schemeClr>
              </a:solidFill>
            </a:endParaRPr>
          </a:p>
          <a:p>
            <a:pPr marL="0" lvl="0" indent="0">
              <a:lnSpc>
                <a:spcPct val="100000"/>
              </a:lnSpc>
              <a:spcBef>
                <a:spcPts val="0"/>
              </a:spcBef>
              <a:spcAft>
                <a:spcPts val="0"/>
              </a:spcAft>
              <a:buNone/>
            </a:pPr>
            <a:r>
              <a:rPr lang="fr-FR" sz="1200" b="1" dirty="0">
                <a:solidFill>
                  <a:schemeClr val="accent1">
                    <a:lumMod val="50000"/>
                  </a:schemeClr>
                </a:solidFill>
              </a:rPr>
              <a:t>Objectifs opérationnels :</a:t>
            </a:r>
          </a:p>
          <a:p>
            <a:pPr marL="0" lvl="0" indent="0">
              <a:lnSpc>
                <a:spcPct val="100000"/>
              </a:lnSpc>
              <a:spcBef>
                <a:spcPts val="0"/>
              </a:spcBef>
              <a:spcAft>
                <a:spcPts val="0"/>
              </a:spcAft>
              <a:buNone/>
            </a:pPr>
            <a:endParaRPr lang="fr-FR" sz="1200" b="1" dirty="0">
              <a:solidFill>
                <a:schemeClr val="accent1">
                  <a:lumMod val="50000"/>
                </a:schemeClr>
              </a:solidFill>
            </a:endParaRPr>
          </a:p>
          <a:p>
            <a:pPr lvl="0">
              <a:lnSpc>
                <a:spcPct val="100000"/>
              </a:lnSpc>
              <a:spcBef>
                <a:spcPts val="0"/>
              </a:spcBef>
              <a:spcAft>
                <a:spcPts val="0"/>
              </a:spcAft>
              <a:buChar char="-"/>
            </a:pPr>
            <a:r>
              <a:rPr lang="fr-FR" sz="1400" dirty="0">
                <a:solidFill>
                  <a:schemeClr val="accent1">
                    <a:lumMod val="50000"/>
                  </a:schemeClr>
                </a:solidFill>
              </a:rPr>
              <a:t>Être capable de comprendre des règles simples</a:t>
            </a:r>
          </a:p>
          <a:p>
            <a:pPr lvl="0">
              <a:lnSpc>
                <a:spcPct val="100000"/>
              </a:lnSpc>
              <a:spcBef>
                <a:spcPts val="0"/>
              </a:spcBef>
              <a:spcAft>
                <a:spcPts val="0"/>
              </a:spcAft>
              <a:buChar char="-"/>
            </a:pPr>
            <a:r>
              <a:rPr lang="fr-FR" sz="1400" dirty="0">
                <a:solidFill>
                  <a:schemeClr val="accent1">
                    <a:lumMod val="50000"/>
                  </a:schemeClr>
                </a:solidFill>
              </a:rPr>
              <a:t>Être capable de concevoir des créations collectives et individuelles</a:t>
            </a:r>
          </a:p>
          <a:p>
            <a:pPr lvl="0">
              <a:lnSpc>
                <a:spcPct val="100000"/>
              </a:lnSpc>
              <a:spcBef>
                <a:spcPts val="0"/>
              </a:spcBef>
              <a:spcAft>
                <a:spcPts val="0"/>
              </a:spcAft>
              <a:buChar char="-"/>
            </a:pPr>
            <a:r>
              <a:rPr lang="fr-FR" sz="1400" dirty="0">
                <a:solidFill>
                  <a:schemeClr val="accent1">
                    <a:lumMod val="50000"/>
                  </a:schemeClr>
                </a:solidFill>
              </a:rPr>
              <a:t>Être capable de se servir de différent matériel et support (peinture, tissus, ciseaux</a:t>
            </a:r>
          </a:p>
          <a:p>
            <a:pPr lvl="0">
              <a:lnSpc>
                <a:spcPct val="100000"/>
              </a:lnSpc>
              <a:spcBef>
                <a:spcPts val="0"/>
              </a:spcBef>
              <a:spcAft>
                <a:spcPts val="0"/>
              </a:spcAft>
              <a:buChar char="-"/>
            </a:pPr>
            <a:r>
              <a:rPr lang="fr-FR" sz="1400" dirty="0">
                <a:solidFill>
                  <a:schemeClr val="accent1">
                    <a:lumMod val="50000"/>
                  </a:schemeClr>
                </a:solidFill>
              </a:rPr>
              <a:t>Être capable d’écouter et de s’intéresser aux bruits, aux sons  (découverte d’instruments, comptines…)</a:t>
            </a:r>
          </a:p>
          <a:p>
            <a:pPr lvl="0">
              <a:lnSpc>
                <a:spcPct val="100000"/>
              </a:lnSpc>
              <a:spcBef>
                <a:spcPts val="0"/>
              </a:spcBef>
              <a:spcAft>
                <a:spcPts val="0"/>
              </a:spcAft>
              <a:buChar char="-"/>
            </a:pPr>
            <a:r>
              <a:rPr lang="fr-FR" sz="1400" dirty="0">
                <a:solidFill>
                  <a:schemeClr val="accent1">
                    <a:lumMod val="50000"/>
                  </a:schemeClr>
                </a:solidFill>
              </a:rPr>
              <a:t>Etre attentif à l’environnement qui nous entoure</a:t>
            </a:r>
          </a:p>
          <a:p>
            <a:pPr lvl="0">
              <a:lnSpc>
                <a:spcPct val="100000"/>
              </a:lnSpc>
              <a:spcBef>
                <a:spcPts val="0"/>
              </a:spcBef>
              <a:spcAft>
                <a:spcPts val="0"/>
              </a:spcAft>
              <a:buChar char="-"/>
            </a:pPr>
            <a:endParaRPr lang="fr-FR" sz="1400" dirty="0">
              <a:solidFill>
                <a:schemeClr val="accent1">
                  <a:lumMod val="50000"/>
                </a:schemeClr>
              </a:solidFill>
            </a:endParaRPr>
          </a:p>
          <a:p>
            <a:pPr marL="0" lvl="0" indent="0">
              <a:lnSpc>
                <a:spcPct val="100000"/>
              </a:lnSpc>
              <a:spcBef>
                <a:spcPts val="0"/>
              </a:spcBef>
              <a:spcAft>
                <a:spcPts val="0"/>
              </a:spcAft>
              <a:buNone/>
            </a:pPr>
            <a:r>
              <a:rPr lang="fr-FR" sz="1400" dirty="0">
                <a:solidFill>
                  <a:schemeClr val="accent1">
                    <a:lumMod val="50000"/>
                  </a:schemeClr>
                </a:solidFill>
              </a:rPr>
              <a:t>Finalité : organisation d’une exposition au centre de </a:t>
            </a:r>
            <a:r>
              <a:rPr lang="fr-FR" sz="1400" dirty="0" smtClean="0">
                <a:solidFill>
                  <a:schemeClr val="accent1">
                    <a:lumMod val="50000"/>
                  </a:schemeClr>
                </a:solidFill>
              </a:rPr>
              <a:t>loisirs, décoration du centre</a:t>
            </a:r>
            <a:endParaRPr lang="fr-FR" sz="1400" dirty="0">
              <a:solidFill>
                <a:schemeClr val="accent1">
                  <a:lumMod val="50000"/>
                </a:schemeClr>
              </a:solidFill>
            </a:endParaRPr>
          </a:p>
        </p:txBody>
      </p:sp>
      <p:sp>
        <p:nvSpPr>
          <p:cNvPr id="3" name="ZoneTexte 2">
            <a:extLst>
              <a:ext uri="{FF2B5EF4-FFF2-40B4-BE49-F238E27FC236}">
                <a16:creationId xmlns:a16="http://schemas.microsoft.com/office/drawing/2014/main" id="{9632CBF6-3C6D-4B6B-AB7E-02174E175F88}"/>
              </a:ext>
            </a:extLst>
          </p:cNvPr>
          <p:cNvSpPr txBox="1"/>
          <p:nvPr/>
        </p:nvSpPr>
        <p:spPr>
          <a:xfrm>
            <a:off x="768973" y="303718"/>
            <a:ext cx="3590492" cy="369335"/>
          </a:xfrm>
          <a:prstGeom prst="rect">
            <a:avLst/>
          </a:prstGeom>
          <a:noFill/>
          <a:ln w="9528">
            <a:solidFill>
              <a:srgbClr val="E7E6E6"/>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203864"/>
                </a:solidFill>
                <a:uFillTx/>
                <a:latin typeface="Calibri"/>
              </a:rPr>
              <a:t>LES MERCREDIS : PS/MS</a:t>
            </a:r>
          </a:p>
        </p:txBody>
      </p:sp>
      <p:pic>
        <p:nvPicPr>
          <p:cNvPr id="12290" name="Picture 2" descr="La Collection Des Enfants Faisant La Peinture | Vecteur Premium"/>
          <p:cNvPicPr>
            <a:picLocks noChangeAspect="1" noChangeArrowheads="1"/>
          </p:cNvPicPr>
          <p:nvPr/>
        </p:nvPicPr>
        <p:blipFill>
          <a:blip r:embed="rId3"/>
          <a:srcRect/>
          <a:stretch>
            <a:fillRect/>
          </a:stretch>
        </p:blipFill>
        <p:spPr bwMode="auto">
          <a:xfrm>
            <a:off x="8180173" y="709484"/>
            <a:ext cx="3251458" cy="3251458"/>
          </a:xfrm>
          <a:prstGeom prst="rect">
            <a:avLst/>
          </a:prstGeom>
          <a:noFill/>
        </p:spPr>
      </p:pic>
      <p:pic>
        <p:nvPicPr>
          <p:cNvPr id="13314" name="Picture 2" descr="Idées Originales de Déguisements - Thème : Les couleurs"/>
          <p:cNvPicPr>
            <a:picLocks noChangeAspect="1" noChangeArrowheads="1"/>
          </p:cNvPicPr>
          <p:nvPr/>
        </p:nvPicPr>
        <p:blipFill>
          <a:blip r:embed="rId4"/>
          <a:srcRect/>
          <a:stretch>
            <a:fillRect/>
          </a:stretch>
        </p:blipFill>
        <p:spPr bwMode="auto">
          <a:xfrm>
            <a:off x="5247846" y="1532238"/>
            <a:ext cx="1976738" cy="1976738"/>
          </a:xfrm>
          <a:prstGeom prst="rect">
            <a:avLst/>
          </a:prstGeom>
          <a:noFill/>
        </p:spPr>
      </p:pic>
      <p:pic>
        <p:nvPicPr>
          <p:cNvPr id="13316" name="Picture 4" descr="Idées Originales de Déguisements - Thème : Les couleurs"/>
          <p:cNvPicPr>
            <a:picLocks noChangeAspect="1" noChangeArrowheads="1"/>
          </p:cNvPicPr>
          <p:nvPr/>
        </p:nvPicPr>
        <p:blipFill>
          <a:blip r:embed="rId5"/>
          <a:srcRect/>
          <a:stretch>
            <a:fillRect/>
          </a:stretch>
        </p:blipFill>
        <p:spPr bwMode="auto">
          <a:xfrm>
            <a:off x="9340764" y="4871393"/>
            <a:ext cx="1689701" cy="1689701"/>
          </a:xfrm>
          <a:prstGeom prst="rect">
            <a:avLst/>
          </a:prstGeom>
          <a:noFill/>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FB240C-3BF8-4F15-8646-709A16F936AC}"/>
              </a:ext>
            </a:extLst>
          </p:cNvPr>
          <p:cNvSpPr txBox="1">
            <a:spLocks noGrp="1"/>
          </p:cNvSpPr>
          <p:nvPr>
            <p:ph idx="1"/>
          </p:nvPr>
        </p:nvSpPr>
        <p:spPr>
          <a:xfrm>
            <a:off x="693691" y="1190848"/>
            <a:ext cx="10972800" cy="5269114"/>
          </a:xfrm>
        </p:spPr>
        <p:txBody>
          <a:bodyPr>
            <a:normAutofit/>
          </a:bodyPr>
          <a:lstStyle/>
          <a:p>
            <a:pPr marL="0" lvl="0" indent="0">
              <a:lnSpc>
                <a:spcPct val="70000"/>
              </a:lnSpc>
              <a:buNone/>
            </a:pPr>
            <a:r>
              <a:rPr lang="fr-FR" sz="2200" dirty="0">
                <a:solidFill>
                  <a:srgbClr val="203864"/>
                </a:solidFill>
              </a:rPr>
              <a:t>« </a:t>
            </a:r>
            <a:r>
              <a:rPr lang="fr-FR" sz="2200" b="1" dirty="0" err="1">
                <a:solidFill>
                  <a:schemeClr val="tx1">
                    <a:lumMod val="65000"/>
                    <a:lumOff val="35000"/>
                  </a:schemeClr>
                </a:solidFill>
              </a:rPr>
              <a:t>Tout’p’tit</a:t>
            </a:r>
            <a:r>
              <a:rPr lang="fr-FR" sz="2200" b="1" dirty="0">
                <a:solidFill>
                  <a:schemeClr val="tx1">
                    <a:lumMod val="65000"/>
                    <a:lumOff val="35000"/>
                  </a:schemeClr>
                </a:solidFill>
              </a:rPr>
              <a:t> gym» </a:t>
            </a:r>
            <a:r>
              <a:rPr lang="fr-FR" sz="2200" dirty="0" smtClean="0">
                <a:solidFill>
                  <a:srgbClr val="203864"/>
                </a:solidFill>
              </a:rPr>
              <a:t>–</a:t>
            </a:r>
          </a:p>
          <a:p>
            <a:pPr marL="0" lvl="0" indent="0">
              <a:lnSpc>
                <a:spcPct val="70000"/>
              </a:lnSpc>
              <a:buNone/>
            </a:pPr>
            <a:r>
              <a:rPr lang="fr-FR" sz="2200" dirty="0" smtClean="0">
                <a:solidFill>
                  <a:srgbClr val="203864"/>
                </a:solidFill>
              </a:rPr>
              <a:t>Période </a:t>
            </a:r>
            <a:r>
              <a:rPr lang="fr-FR" sz="2200" dirty="0">
                <a:solidFill>
                  <a:srgbClr val="203864"/>
                </a:solidFill>
              </a:rPr>
              <a:t>: 1 à 2 Matins par mois sur tous les cycles</a:t>
            </a:r>
          </a:p>
          <a:p>
            <a:pPr marL="0" lvl="0" indent="0">
              <a:lnSpc>
                <a:spcPct val="70000"/>
              </a:lnSpc>
              <a:buNone/>
            </a:pPr>
            <a:endParaRPr lang="fr-FR" sz="1600" dirty="0">
              <a:solidFill>
                <a:srgbClr val="203864"/>
              </a:solidFill>
            </a:endParaRPr>
          </a:p>
          <a:p>
            <a:pPr marL="0" lvl="0" indent="0">
              <a:lnSpc>
                <a:spcPct val="70000"/>
              </a:lnSpc>
              <a:buNone/>
            </a:pPr>
            <a:r>
              <a:rPr lang="fr-FR" sz="1600" dirty="0">
                <a:solidFill>
                  <a:srgbClr val="203864"/>
                </a:solidFill>
              </a:rPr>
              <a:t>Objectifs terminaux :</a:t>
            </a:r>
          </a:p>
          <a:p>
            <a:pPr lvl="0">
              <a:lnSpc>
                <a:spcPct val="70000"/>
              </a:lnSpc>
              <a:buChar char="-"/>
            </a:pPr>
            <a:r>
              <a:rPr lang="fr-FR" sz="1600" dirty="0">
                <a:solidFill>
                  <a:srgbClr val="203864"/>
                </a:solidFill>
              </a:rPr>
              <a:t>Développer la motricité</a:t>
            </a:r>
          </a:p>
          <a:p>
            <a:pPr lvl="0">
              <a:lnSpc>
                <a:spcPct val="70000"/>
              </a:lnSpc>
              <a:buChar char="-"/>
            </a:pPr>
            <a:r>
              <a:rPr lang="fr-FR" sz="1600" dirty="0">
                <a:solidFill>
                  <a:srgbClr val="203864"/>
                </a:solidFill>
              </a:rPr>
              <a:t>Coordonner ses mouvements</a:t>
            </a:r>
          </a:p>
          <a:p>
            <a:pPr lvl="0">
              <a:lnSpc>
                <a:spcPct val="70000"/>
              </a:lnSpc>
              <a:buChar char="-"/>
            </a:pPr>
            <a:r>
              <a:rPr lang="fr-FR" sz="1600" dirty="0">
                <a:solidFill>
                  <a:srgbClr val="203864"/>
                </a:solidFill>
              </a:rPr>
              <a:t>Acquérir un bon sens de l’équilibre</a:t>
            </a:r>
          </a:p>
          <a:p>
            <a:pPr lvl="0">
              <a:lnSpc>
                <a:spcPct val="70000"/>
              </a:lnSpc>
              <a:buChar char="-"/>
            </a:pPr>
            <a:r>
              <a:rPr lang="fr-FR" sz="1600" dirty="0">
                <a:solidFill>
                  <a:srgbClr val="203864"/>
                </a:solidFill>
              </a:rPr>
              <a:t>Prendre conscience de son corps</a:t>
            </a:r>
          </a:p>
          <a:p>
            <a:pPr marL="0" lvl="0" indent="0">
              <a:lnSpc>
                <a:spcPct val="70000"/>
              </a:lnSpc>
              <a:buNone/>
            </a:pPr>
            <a:endParaRPr lang="fr-FR" sz="1600" dirty="0">
              <a:solidFill>
                <a:srgbClr val="203864"/>
              </a:solidFill>
            </a:endParaRPr>
          </a:p>
          <a:p>
            <a:pPr marL="0" lvl="0" indent="0">
              <a:lnSpc>
                <a:spcPct val="70000"/>
              </a:lnSpc>
              <a:buNone/>
            </a:pPr>
            <a:r>
              <a:rPr lang="fr-FR" sz="1600" dirty="0">
                <a:solidFill>
                  <a:srgbClr val="203864"/>
                </a:solidFill>
              </a:rPr>
              <a:t>Objectifs opérationnels :</a:t>
            </a:r>
          </a:p>
          <a:p>
            <a:pPr lvl="0">
              <a:lnSpc>
                <a:spcPct val="70000"/>
              </a:lnSpc>
              <a:buChar char="-"/>
            </a:pPr>
            <a:r>
              <a:rPr lang="fr-FR" sz="1600" dirty="0">
                <a:solidFill>
                  <a:srgbClr val="203864"/>
                </a:solidFill>
              </a:rPr>
              <a:t>Être capable de comprendre des règles simples</a:t>
            </a:r>
          </a:p>
          <a:p>
            <a:pPr lvl="0">
              <a:lnSpc>
                <a:spcPct val="70000"/>
              </a:lnSpc>
              <a:buChar char="-"/>
            </a:pPr>
            <a:r>
              <a:rPr lang="fr-FR" sz="1600" dirty="0">
                <a:solidFill>
                  <a:srgbClr val="203864"/>
                </a:solidFill>
              </a:rPr>
              <a:t>Être capable d’effectuer différents parcours</a:t>
            </a:r>
          </a:p>
          <a:p>
            <a:pPr lvl="0">
              <a:lnSpc>
                <a:spcPct val="70000"/>
              </a:lnSpc>
              <a:buChar char="-"/>
            </a:pPr>
            <a:r>
              <a:rPr lang="fr-FR" sz="1600" dirty="0">
                <a:solidFill>
                  <a:srgbClr val="203864"/>
                </a:solidFill>
              </a:rPr>
              <a:t>Être capable de se repérer dans l’espace (sens du parcours, arrivée et départ…)</a:t>
            </a:r>
          </a:p>
          <a:p>
            <a:pPr lvl="0">
              <a:lnSpc>
                <a:spcPct val="70000"/>
              </a:lnSpc>
              <a:buChar char="-"/>
            </a:pPr>
            <a:r>
              <a:rPr lang="fr-FR" sz="1600" dirty="0">
                <a:solidFill>
                  <a:srgbClr val="203864"/>
                </a:solidFill>
              </a:rPr>
              <a:t>Être capable de respecter le retour au calme (relaxation…)</a:t>
            </a:r>
          </a:p>
          <a:p>
            <a:pPr lvl="0">
              <a:lnSpc>
                <a:spcPct val="70000"/>
              </a:lnSpc>
              <a:buChar char="-"/>
            </a:pPr>
            <a:r>
              <a:rPr lang="fr-FR" sz="1600" dirty="0">
                <a:solidFill>
                  <a:srgbClr val="203864"/>
                </a:solidFill>
              </a:rPr>
              <a:t>Être capable de jouer à des jeux de coopération, de gagner ou de perdre ensemble</a:t>
            </a:r>
          </a:p>
          <a:p>
            <a:pPr marL="0" lvl="0" indent="0">
              <a:lnSpc>
                <a:spcPct val="70000"/>
              </a:lnSpc>
              <a:buNone/>
            </a:pPr>
            <a:endParaRPr lang="fr-FR" sz="1600" dirty="0">
              <a:solidFill>
                <a:srgbClr val="203864"/>
              </a:solidFill>
            </a:endParaRPr>
          </a:p>
          <a:p>
            <a:pPr marL="0" lvl="0" indent="0">
              <a:lnSpc>
                <a:spcPct val="70000"/>
              </a:lnSpc>
              <a:buNone/>
            </a:pPr>
            <a:endParaRPr lang="fr-FR" sz="1600" dirty="0">
              <a:solidFill>
                <a:srgbClr val="203864"/>
              </a:solidFill>
            </a:endParaRPr>
          </a:p>
          <a:p>
            <a:pPr marL="0" lvl="0" indent="0">
              <a:lnSpc>
                <a:spcPct val="70000"/>
              </a:lnSpc>
              <a:buNone/>
            </a:pPr>
            <a:endParaRPr lang="fr-FR" sz="1600" dirty="0">
              <a:solidFill>
                <a:srgbClr val="203864"/>
              </a:solidFill>
            </a:endParaRPr>
          </a:p>
          <a:p>
            <a:pPr lvl="0">
              <a:lnSpc>
                <a:spcPct val="70000"/>
              </a:lnSpc>
              <a:buChar char="-"/>
            </a:pPr>
            <a:endParaRPr lang="fr-FR" sz="1600" dirty="0">
              <a:solidFill>
                <a:srgbClr val="203864"/>
              </a:solidFill>
            </a:endParaRPr>
          </a:p>
          <a:p>
            <a:pPr lvl="0">
              <a:lnSpc>
                <a:spcPct val="70000"/>
              </a:lnSpc>
              <a:buChar char="-"/>
            </a:pPr>
            <a:endParaRPr lang="fr-FR" sz="1600" dirty="0">
              <a:solidFill>
                <a:srgbClr val="203864"/>
              </a:solidFill>
            </a:endParaRPr>
          </a:p>
          <a:p>
            <a:pPr marL="0" lvl="0" indent="0">
              <a:lnSpc>
                <a:spcPct val="70000"/>
              </a:lnSpc>
              <a:buNone/>
            </a:pPr>
            <a:endParaRPr lang="fr-FR" sz="1600" dirty="0">
              <a:solidFill>
                <a:srgbClr val="203864"/>
              </a:solidFill>
            </a:endParaRPr>
          </a:p>
          <a:p>
            <a:pPr marL="0" lvl="0" indent="0">
              <a:lnSpc>
                <a:spcPct val="70000"/>
              </a:lnSpc>
              <a:buNone/>
            </a:pPr>
            <a:endParaRPr lang="fr-FR" sz="1600" dirty="0"/>
          </a:p>
          <a:p>
            <a:pPr lvl="0">
              <a:lnSpc>
                <a:spcPct val="70000"/>
              </a:lnSpc>
              <a:buChar char="-"/>
            </a:pPr>
            <a:endParaRPr lang="fr-FR" sz="1600" dirty="0"/>
          </a:p>
          <a:p>
            <a:pPr lvl="0">
              <a:lnSpc>
                <a:spcPct val="70000"/>
              </a:lnSpc>
              <a:buChar char="-"/>
            </a:pPr>
            <a:endParaRPr lang="fr-FR" sz="1600" dirty="0"/>
          </a:p>
          <a:p>
            <a:pPr marL="0" lvl="0" indent="0">
              <a:lnSpc>
                <a:spcPct val="70000"/>
              </a:lnSpc>
              <a:buNone/>
            </a:pPr>
            <a:endParaRPr lang="fr-FR" sz="1600" dirty="0"/>
          </a:p>
          <a:p>
            <a:pPr lvl="0">
              <a:lnSpc>
                <a:spcPct val="70000"/>
              </a:lnSpc>
            </a:pPr>
            <a:endParaRPr lang="fr-FR" sz="1600" dirty="0"/>
          </a:p>
          <a:p>
            <a:pPr lvl="0">
              <a:lnSpc>
                <a:spcPct val="70000"/>
              </a:lnSpc>
            </a:pPr>
            <a:endParaRPr lang="fr-FR" sz="1600" i="1" dirty="0"/>
          </a:p>
          <a:p>
            <a:pPr lvl="0">
              <a:lnSpc>
                <a:spcPct val="70000"/>
              </a:lnSpc>
              <a:buChar char="-"/>
            </a:pPr>
            <a:endParaRPr lang="fr-FR" sz="1600" dirty="0"/>
          </a:p>
          <a:p>
            <a:pPr marL="0" lvl="0" indent="0">
              <a:lnSpc>
                <a:spcPct val="70000"/>
              </a:lnSpc>
              <a:buNone/>
            </a:pPr>
            <a:endParaRPr lang="fr-FR" sz="1600" dirty="0"/>
          </a:p>
          <a:p>
            <a:pPr marL="0" lvl="0" indent="0">
              <a:lnSpc>
                <a:spcPct val="70000"/>
              </a:lnSpc>
              <a:buNone/>
            </a:pPr>
            <a:endParaRPr lang="fr-FR" sz="2200" dirty="0"/>
          </a:p>
        </p:txBody>
      </p:sp>
      <p:sp>
        <p:nvSpPr>
          <p:cNvPr id="3" name="ZoneTexte 2">
            <a:extLst>
              <a:ext uri="{FF2B5EF4-FFF2-40B4-BE49-F238E27FC236}">
                <a16:creationId xmlns:a16="http://schemas.microsoft.com/office/drawing/2014/main" id="{7102A69B-F069-496E-A59C-512AE0060900}"/>
              </a:ext>
            </a:extLst>
          </p:cNvPr>
          <p:cNvSpPr txBox="1"/>
          <p:nvPr/>
        </p:nvSpPr>
        <p:spPr>
          <a:xfrm>
            <a:off x="693691" y="683696"/>
            <a:ext cx="3590492" cy="369335"/>
          </a:xfrm>
          <a:prstGeom prst="rect">
            <a:avLst/>
          </a:prstGeom>
          <a:noFill/>
          <a:ln w="9528">
            <a:solidFill>
              <a:srgbClr val="E7E6E6"/>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7030A0"/>
                </a:solidFill>
                <a:uFillTx/>
                <a:latin typeface="Palatino Linotype"/>
              </a:rPr>
              <a:t>LES MERCREDIS : PS/MS</a:t>
            </a:r>
          </a:p>
        </p:txBody>
      </p:sp>
      <p:pic>
        <p:nvPicPr>
          <p:cNvPr id="9218" name="Picture 2" descr="10h00-11h00 : Little baby gym (avant 3 ans) | Le CaFée Clochette – Salon de  Thé et Café Poussette au Pradet"/>
          <p:cNvPicPr>
            <a:picLocks noChangeAspect="1" noChangeArrowheads="1"/>
          </p:cNvPicPr>
          <p:nvPr/>
        </p:nvPicPr>
        <p:blipFill>
          <a:blip r:embed="rId3"/>
          <a:srcRect/>
          <a:stretch>
            <a:fillRect/>
          </a:stretch>
        </p:blipFill>
        <p:spPr bwMode="auto">
          <a:xfrm>
            <a:off x="7414053" y="1527518"/>
            <a:ext cx="2730929" cy="1918790"/>
          </a:xfrm>
          <a:prstGeom prst="rect">
            <a:avLst/>
          </a:prstGeom>
          <a:noFill/>
        </p:spPr>
      </p:pic>
      <p:pic>
        <p:nvPicPr>
          <p:cNvPr id="9220" name="Picture 4" descr="Un peu de gymnastique - École Fleury Marceau à Oullins"/>
          <p:cNvPicPr>
            <a:picLocks noChangeAspect="1" noChangeArrowheads="1"/>
          </p:cNvPicPr>
          <p:nvPr/>
        </p:nvPicPr>
        <p:blipFill>
          <a:blip r:embed="rId4" cstate="print"/>
          <a:srcRect/>
          <a:stretch>
            <a:fillRect/>
          </a:stretch>
        </p:blipFill>
        <p:spPr bwMode="auto">
          <a:xfrm>
            <a:off x="5839683" y="4794421"/>
            <a:ext cx="2845798" cy="1878227"/>
          </a:xfrm>
          <a:prstGeom prst="rect">
            <a:avLst/>
          </a:prstGeom>
          <a:noFill/>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450731"/>
            <a:ext cx="10972800" cy="4873869"/>
          </a:xfrm>
        </p:spPr>
        <p:txBody>
          <a:bodyPr/>
          <a:lstStyle/>
          <a:p>
            <a:pPr marL="0" lvl="0" indent="0">
              <a:lnSpc>
                <a:spcPct val="70000"/>
              </a:lnSpc>
              <a:buClr>
                <a:srgbClr val="0BD0D9"/>
              </a:buClr>
              <a:buNone/>
            </a:pPr>
            <a:r>
              <a:rPr lang="fr-FR" sz="2200" dirty="0">
                <a:solidFill>
                  <a:srgbClr val="203864"/>
                </a:solidFill>
              </a:rPr>
              <a:t>« </a:t>
            </a:r>
            <a:r>
              <a:rPr lang="fr-FR" sz="2200" b="1" dirty="0">
                <a:solidFill>
                  <a:prstClr val="black">
                    <a:lumMod val="65000"/>
                    <a:lumOff val="35000"/>
                  </a:prstClr>
                </a:solidFill>
              </a:rPr>
              <a:t>Tous à la bib’!» </a:t>
            </a:r>
            <a:endParaRPr lang="fr-FR" sz="2200" dirty="0" smtClean="0">
              <a:solidFill>
                <a:srgbClr val="203864"/>
              </a:solidFill>
            </a:endParaRPr>
          </a:p>
          <a:p>
            <a:pPr marL="0" lvl="0" indent="0">
              <a:lnSpc>
                <a:spcPct val="70000"/>
              </a:lnSpc>
              <a:buClr>
                <a:srgbClr val="0BD0D9"/>
              </a:buClr>
              <a:buNone/>
            </a:pPr>
            <a:r>
              <a:rPr lang="fr-FR" sz="1600" dirty="0" smtClean="0">
                <a:solidFill>
                  <a:srgbClr val="203864"/>
                </a:solidFill>
              </a:rPr>
              <a:t>Régulièrement </a:t>
            </a:r>
            <a:r>
              <a:rPr lang="fr-FR" sz="1600" dirty="0">
                <a:solidFill>
                  <a:srgbClr val="203864"/>
                </a:solidFill>
              </a:rPr>
              <a:t>sur chaque période</a:t>
            </a:r>
          </a:p>
          <a:p>
            <a:pPr marL="0" lvl="0" indent="0">
              <a:lnSpc>
                <a:spcPct val="70000"/>
              </a:lnSpc>
              <a:buClr>
                <a:srgbClr val="0BD0D9"/>
              </a:buClr>
              <a:buNone/>
            </a:pPr>
            <a:endParaRPr lang="fr-FR" sz="1600" dirty="0">
              <a:solidFill>
                <a:srgbClr val="203864"/>
              </a:solidFill>
            </a:endParaRPr>
          </a:p>
          <a:p>
            <a:pPr marL="0" lvl="0" indent="0">
              <a:lnSpc>
                <a:spcPct val="70000"/>
              </a:lnSpc>
              <a:buClr>
                <a:srgbClr val="0BD0D9"/>
              </a:buClr>
              <a:buNone/>
            </a:pPr>
            <a:r>
              <a:rPr lang="fr-FR" sz="1600" dirty="0">
                <a:solidFill>
                  <a:srgbClr val="203864"/>
                </a:solidFill>
              </a:rPr>
              <a:t>Objectifs terminaux :</a:t>
            </a:r>
          </a:p>
          <a:p>
            <a:pPr lvl="0">
              <a:lnSpc>
                <a:spcPct val="70000"/>
              </a:lnSpc>
              <a:buClr>
                <a:srgbClr val="0BD0D9"/>
              </a:buClr>
              <a:buFont typeface="Wingdings 2"/>
              <a:buChar char="-"/>
            </a:pPr>
            <a:r>
              <a:rPr lang="fr-FR" sz="1600" dirty="0">
                <a:solidFill>
                  <a:srgbClr val="203864"/>
                </a:solidFill>
              </a:rPr>
              <a:t>Découvrir l’univers littéraire</a:t>
            </a:r>
          </a:p>
          <a:p>
            <a:pPr lvl="0">
              <a:lnSpc>
                <a:spcPct val="70000"/>
              </a:lnSpc>
              <a:buClr>
                <a:srgbClr val="0BD0D9"/>
              </a:buClr>
              <a:buFont typeface="Wingdings 2"/>
              <a:buChar char="-"/>
            </a:pPr>
            <a:r>
              <a:rPr lang="fr-FR" sz="1600" dirty="0">
                <a:solidFill>
                  <a:srgbClr val="203864"/>
                </a:solidFill>
              </a:rPr>
              <a:t>Découvrir le fonctionnement d’une bibliothèque</a:t>
            </a:r>
          </a:p>
          <a:p>
            <a:pPr lvl="0">
              <a:lnSpc>
                <a:spcPct val="70000"/>
              </a:lnSpc>
              <a:buClr>
                <a:srgbClr val="0BD0D9"/>
              </a:buClr>
              <a:buFont typeface="Wingdings 2"/>
              <a:buChar char="-"/>
            </a:pPr>
            <a:r>
              <a:rPr lang="fr-FR" sz="1600" dirty="0">
                <a:solidFill>
                  <a:srgbClr val="203864"/>
                </a:solidFill>
              </a:rPr>
              <a:t>Acquérir un bon sens de l’équilibre</a:t>
            </a:r>
          </a:p>
          <a:p>
            <a:pPr lvl="0">
              <a:lnSpc>
                <a:spcPct val="70000"/>
              </a:lnSpc>
              <a:buClr>
                <a:srgbClr val="0BD0D9"/>
              </a:buClr>
              <a:buFont typeface="Wingdings 2"/>
              <a:buChar char="-"/>
            </a:pPr>
            <a:r>
              <a:rPr lang="fr-FR" sz="1600" dirty="0">
                <a:solidFill>
                  <a:srgbClr val="203864"/>
                </a:solidFill>
              </a:rPr>
              <a:t>Prendre conscience de son corps</a:t>
            </a:r>
          </a:p>
          <a:p>
            <a:pPr marL="0" lvl="0" indent="0">
              <a:lnSpc>
                <a:spcPct val="70000"/>
              </a:lnSpc>
              <a:buClr>
                <a:srgbClr val="0BD0D9"/>
              </a:buClr>
              <a:buNone/>
            </a:pPr>
            <a:endParaRPr lang="fr-FR" sz="1600" dirty="0">
              <a:solidFill>
                <a:srgbClr val="203864"/>
              </a:solidFill>
            </a:endParaRPr>
          </a:p>
          <a:p>
            <a:pPr marL="0" lvl="0" indent="0">
              <a:lnSpc>
                <a:spcPct val="70000"/>
              </a:lnSpc>
              <a:buClr>
                <a:srgbClr val="0BD0D9"/>
              </a:buClr>
              <a:buNone/>
            </a:pPr>
            <a:r>
              <a:rPr lang="fr-FR" sz="1600" dirty="0">
                <a:solidFill>
                  <a:srgbClr val="203864"/>
                </a:solidFill>
              </a:rPr>
              <a:t>Objectifs opérationnels :</a:t>
            </a:r>
          </a:p>
          <a:p>
            <a:pPr lvl="0">
              <a:lnSpc>
                <a:spcPct val="70000"/>
              </a:lnSpc>
              <a:buClr>
                <a:srgbClr val="0BD0D9"/>
              </a:buClr>
              <a:buFont typeface="Wingdings 2"/>
              <a:buChar char="-"/>
            </a:pPr>
            <a:r>
              <a:rPr lang="fr-FR" sz="1600" dirty="0">
                <a:solidFill>
                  <a:srgbClr val="203864"/>
                </a:solidFill>
              </a:rPr>
              <a:t>Être capable de comprendre des règles simples</a:t>
            </a:r>
          </a:p>
          <a:p>
            <a:pPr lvl="0">
              <a:lnSpc>
                <a:spcPct val="70000"/>
              </a:lnSpc>
              <a:buClr>
                <a:srgbClr val="0BD0D9"/>
              </a:buClr>
              <a:buFont typeface="Wingdings 2"/>
              <a:buChar char="-"/>
            </a:pPr>
            <a:r>
              <a:rPr lang="fr-FR" sz="1600" dirty="0">
                <a:solidFill>
                  <a:srgbClr val="203864"/>
                </a:solidFill>
              </a:rPr>
              <a:t>Être capable de classer des livres</a:t>
            </a:r>
          </a:p>
          <a:p>
            <a:pPr lvl="0">
              <a:lnSpc>
                <a:spcPct val="70000"/>
              </a:lnSpc>
              <a:buClr>
                <a:srgbClr val="0BD0D9"/>
              </a:buClr>
              <a:buFont typeface="Wingdings 2"/>
              <a:buChar char="-"/>
            </a:pPr>
            <a:r>
              <a:rPr lang="fr-FR" sz="1600" dirty="0">
                <a:solidFill>
                  <a:srgbClr val="203864"/>
                </a:solidFill>
              </a:rPr>
              <a:t>Être capable de prendre soin d’un livre</a:t>
            </a:r>
          </a:p>
          <a:p>
            <a:pPr lvl="0">
              <a:lnSpc>
                <a:spcPct val="70000"/>
              </a:lnSpc>
              <a:buClr>
                <a:srgbClr val="0BD0D9"/>
              </a:buClr>
              <a:buFont typeface="Wingdings 2"/>
              <a:buChar char="-"/>
            </a:pPr>
            <a:r>
              <a:rPr lang="fr-FR" sz="1600" dirty="0">
                <a:solidFill>
                  <a:srgbClr val="203864"/>
                </a:solidFill>
              </a:rPr>
              <a:t>Être capable de respecter l’environnement calme d’une bibliothèque</a:t>
            </a:r>
          </a:p>
          <a:p>
            <a:pPr lvl="0">
              <a:lnSpc>
                <a:spcPct val="70000"/>
              </a:lnSpc>
              <a:buClr>
                <a:srgbClr val="0BD0D9"/>
              </a:buClr>
              <a:buFont typeface="Wingdings 2"/>
              <a:buChar char="-"/>
            </a:pPr>
            <a:endParaRPr lang="fr-FR" sz="1600" dirty="0">
              <a:solidFill>
                <a:srgbClr val="203864"/>
              </a:solidFill>
            </a:endParaRPr>
          </a:p>
          <a:p>
            <a:pPr lvl="0">
              <a:lnSpc>
                <a:spcPct val="70000"/>
              </a:lnSpc>
              <a:buClr>
                <a:srgbClr val="0BD0D9"/>
              </a:buClr>
              <a:buFont typeface="Wingdings 2"/>
              <a:buChar char="-"/>
            </a:pPr>
            <a:endParaRPr lang="fr-FR" sz="1600" dirty="0">
              <a:solidFill>
                <a:srgbClr val="203864"/>
              </a:solidFill>
            </a:endParaRPr>
          </a:p>
          <a:p>
            <a:r>
              <a:rPr lang="fr-FR" sz="1600" dirty="0"/>
              <a:t>Ateliers créatifs en lien avec la thématique de certaines </a:t>
            </a:r>
            <a:r>
              <a:rPr lang="fr-FR" sz="1600" dirty="0" smtClean="0"/>
              <a:t>histoires ou de l’actualité</a:t>
            </a:r>
            <a:endParaRPr lang="fr-FR" sz="1600" dirty="0"/>
          </a:p>
        </p:txBody>
      </p:sp>
      <p:sp>
        <p:nvSpPr>
          <p:cNvPr id="4" name="Titre 3">
            <a:extLst>
              <a:ext uri="{FF2B5EF4-FFF2-40B4-BE49-F238E27FC236}">
                <a16:creationId xmlns:a16="http://schemas.microsoft.com/office/drawing/2014/main" id="{7102A69B-F069-496E-A59C-512AE0060900}"/>
              </a:ext>
            </a:extLst>
          </p:cNvPr>
          <p:cNvSpPr txBox="1">
            <a:spLocks noGrp="1"/>
          </p:cNvSpPr>
          <p:nvPr>
            <p:ph type="title"/>
          </p:nvPr>
        </p:nvSpPr>
        <p:spPr>
          <a:xfrm>
            <a:off x="609600" y="704088"/>
            <a:ext cx="10972800" cy="369332"/>
          </a:xfrm>
          <a:prstGeom prst="rect">
            <a:avLst/>
          </a:prstGeom>
          <a:noFill/>
          <a:ln w="9528">
            <a:solidFill>
              <a:srgbClr val="E7E6E6"/>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7030A0"/>
                </a:solidFill>
                <a:uFillTx/>
                <a:latin typeface="Palatino Linotype"/>
              </a:rPr>
              <a:t>LES MERCREDIS : pour tous</a:t>
            </a:r>
            <a:r>
              <a:rPr lang="fr-FR" sz="1800" b="0" i="0" u="none" strike="noStrike" kern="1200" cap="none" spc="0" dirty="0">
                <a:solidFill>
                  <a:srgbClr val="7030A0"/>
                </a:solidFill>
                <a:uFillTx/>
                <a:latin typeface="Palatino Linotype"/>
              </a:rPr>
              <a:t> les groupes</a:t>
            </a:r>
            <a:endParaRPr lang="fr-FR" sz="1800" b="0" i="0" u="none" strike="noStrike" kern="1200" cap="none" spc="0" baseline="0" dirty="0">
              <a:solidFill>
                <a:srgbClr val="7030A0"/>
              </a:solidFill>
              <a:uFillTx/>
              <a:latin typeface="Palatino Linotype"/>
            </a:endParaRPr>
          </a:p>
        </p:txBody>
      </p:sp>
    </p:spTree>
    <p:extLst>
      <p:ext uri="{BB962C8B-B14F-4D97-AF65-F5344CB8AC3E}">
        <p14:creationId xmlns:p14="http://schemas.microsoft.com/office/powerpoint/2010/main" val="388386578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746643"/>
          </a:xfrm>
        </p:spPr>
        <p:txBody>
          <a:bodyPr>
            <a:normAutofit fontScale="90000"/>
          </a:bodyPr>
          <a:lstStyle/>
          <a:p>
            <a:r>
              <a:rPr lang="fr-FR" sz="4000" dirty="0" smtClean="0"/>
              <a:t>Marché</a:t>
            </a:r>
            <a:r>
              <a:rPr lang="fr-FR" dirty="0" smtClean="0"/>
              <a:t> </a:t>
            </a:r>
            <a:r>
              <a:rPr lang="fr-FR" sz="4000" dirty="0" smtClean="0"/>
              <a:t>de printemps</a:t>
            </a:r>
            <a:endParaRPr lang="fr-FR" dirty="0"/>
          </a:p>
        </p:txBody>
      </p:sp>
      <p:sp>
        <p:nvSpPr>
          <p:cNvPr id="3" name="Espace réservé du contenu 2"/>
          <p:cNvSpPr>
            <a:spLocks noGrp="1"/>
          </p:cNvSpPr>
          <p:nvPr>
            <p:ph idx="1"/>
          </p:nvPr>
        </p:nvSpPr>
        <p:spPr>
          <a:xfrm>
            <a:off x="609600" y="1450731"/>
            <a:ext cx="10972800" cy="4873869"/>
          </a:xfrm>
        </p:spPr>
        <p:txBody>
          <a:bodyPr/>
          <a:lstStyle/>
          <a:p>
            <a:pPr marL="0" lvl="0" indent="0">
              <a:lnSpc>
                <a:spcPct val="70000"/>
              </a:lnSpc>
              <a:buClr>
                <a:srgbClr val="0BD0D9"/>
              </a:buClr>
              <a:buNone/>
            </a:pPr>
            <a:r>
              <a:rPr lang="fr-FR" sz="2200" dirty="0">
                <a:solidFill>
                  <a:srgbClr val="203864"/>
                </a:solidFill>
              </a:rPr>
              <a:t>« </a:t>
            </a:r>
            <a:r>
              <a:rPr lang="fr-FR" sz="2200" b="1" dirty="0" smtClean="0">
                <a:solidFill>
                  <a:prstClr val="black">
                    <a:lumMod val="65000"/>
                    <a:lumOff val="35000"/>
                  </a:prstClr>
                </a:solidFill>
              </a:rPr>
              <a:t>Le marché aux plantes</a:t>
            </a:r>
            <a:endParaRPr lang="fr-FR" sz="2200" dirty="0" smtClean="0">
              <a:solidFill>
                <a:srgbClr val="203864"/>
              </a:solidFill>
            </a:endParaRPr>
          </a:p>
          <a:p>
            <a:pPr marL="0" lvl="0" indent="0">
              <a:lnSpc>
                <a:spcPct val="70000"/>
              </a:lnSpc>
              <a:buClr>
                <a:srgbClr val="0BD0D9"/>
              </a:buClr>
              <a:buNone/>
            </a:pPr>
            <a:r>
              <a:rPr lang="fr-FR" sz="1600" dirty="0" smtClean="0">
                <a:solidFill>
                  <a:srgbClr val="203864"/>
                </a:solidFill>
              </a:rPr>
              <a:t>Période 3 et 4 : </a:t>
            </a:r>
            <a:endParaRPr lang="fr-FR" sz="1600" dirty="0">
              <a:solidFill>
                <a:srgbClr val="203864"/>
              </a:solidFill>
            </a:endParaRPr>
          </a:p>
          <a:p>
            <a:pPr marL="0" lvl="0" indent="0">
              <a:lnSpc>
                <a:spcPct val="70000"/>
              </a:lnSpc>
              <a:buClr>
                <a:srgbClr val="0BD0D9"/>
              </a:buClr>
              <a:buNone/>
            </a:pPr>
            <a:endParaRPr lang="fr-FR" sz="1600" dirty="0">
              <a:solidFill>
                <a:srgbClr val="203864"/>
              </a:solidFill>
            </a:endParaRPr>
          </a:p>
          <a:p>
            <a:pPr marL="0" lvl="0" indent="0">
              <a:lnSpc>
                <a:spcPct val="70000"/>
              </a:lnSpc>
              <a:buClr>
                <a:srgbClr val="0BD0D9"/>
              </a:buClr>
              <a:buNone/>
            </a:pPr>
            <a:r>
              <a:rPr lang="fr-FR" sz="1600" dirty="0">
                <a:solidFill>
                  <a:srgbClr val="203864"/>
                </a:solidFill>
              </a:rPr>
              <a:t>Objectifs terminaux :</a:t>
            </a:r>
          </a:p>
          <a:p>
            <a:pPr lvl="0">
              <a:lnSpc>
                <a:spcPct val="70000"/>
              </a:lnSpc>
              <a:buClr>
                <a:srgbClr val="0BD0D9"/>
              </a:buClr>
              <a:buFont typeface="Wingdings 2"/>
              <a:buChar char="-"/>
            </a:pPr>
            <a:r>
              <a:rPr lang="fr-FR" sz="1600" dirty="0" smtClean="0">
                <a:solidFill>
                  <a:srgbClr val="203864"/>
                </a:solidFill>
              </a:rPr>
              <a:t>Sensibilisation à l’environnement</a:t>
            </a:r>
            <a:endParaRPr lang="fr-FR" sz="1600" dirty="0">
              <a:solidFill>
                <a:srgbClr val="203864"/>
              </a:solidFill>
            </a:endParaRPr>
          </a:p>
          <a:p>
            <a:pPr lvl="0">
              <a:lnSpc>
                <a:spcPct val="70000"/>
              </a:lnSpc>
              <a:buClr>
                <a:srgbClr val="0BD0D9"/>
              </a:buClr>
              <a:buFont typeface="Wingdings 2"/>
              <a:buChar char="-"/>
            </a:pPr>
            <a:r>
              <a:rPr lang="fr-FR" sz="1600" dirty="0" smtClean="0">
                <a:solidFill>
                  <a:srgbClr val="203864"/>
                </a:solidFill>
              </a:rPr>
              <a:t>Découvrir et acquérir des notions de jardinage</a:t>
            </a:r>
            <a:endParaRPr lang="fr-FR" sz="1600" dirty="0">
              <a:solidFill>
                <a:srgbClr val="203864"/>
              </a:solidFill>
            </a:endParaRPr>
          </a:p>
          <a:p>
            <a:pPr lvl="0">
              <a:lnSpc>
                <a:spcPct val="70000"/>
              </a:lnSpc>
              <a:buClr>
                <a:srgbClr val="0BD0D9"/>
              </a:buClr>
              <a:buFont typeface="Wingdings 2"/>
              <a:buChar char="-"/>
            </a:pPr>
            <a:r>
              <a:rPr lang="fr-FR" sz="1600" dirty="0" smtClean="0">
                <a:solidFill>
                  <a:srgbClr val="203864"/>
                </a:solidFill>
              </a:rPr>
              <a:t>Acquérir une connaissance en nom des plantes</a:t>
            </a:r>
            <a:endParaRPr lang="fr-FR" sz="1600" dirty="0">
              <a:solidFill>
                <a:srgbClr val="203864"/>
              </a:solidFill>
            </a:endParaRPr>
          </a:p>
          <a:p>
            <a:pPr lvl="0">
              <a:lnSpc>
                <a:spcPct val="70000"/>
              </a:lnSpc>
              <a:buClr>
                <a:srgbClr val="0BD0D9"/>
              </a:buClr>
              <a:buFont typeface="Wingdings 2"/>
              <a:buChar char="-"/>
            </a:pPr>
            <a:r>
              <a:rPr lang="fr-FR" sz="1600" dirty="0">
                <a:solidFill>
                  <a:srgbClr val="203864"/>
                </a:solidFill>
              </a:rPr>
              <a:t>Prendre conscience </a:t>
            </a:r>
            <a:r>
              <a:rPr lang="fr-FR" sz="1600" dirty="0" smtClean="0">
                <a:solidFill>
                  <a:srgbClr val="203864"/>
                </a:solidFill>
              </a:rPr>
              <a:t>de son environnement immédiat</a:t>
            </a:r>
            <a:endParaRPr lang="fr-FR" sz="1600" dirty="0">
              <a:solidFill>
                <a:srgbClr val="203864"/>
              </a:solidFill>
            </a:endParaRPr>
          </a:p>
          <a:p>
            <a:pPr marL="0" lvl="0" indent="0">
              <a:lnSpc>
                <a:spcPct val="70000"/>
              </a:lnSpc>
              <a:buClr>
                <a:srgbClr val="0BD0D9"/>
              </a:buClr>
              <a:buNone/>
            </a:pPr>
            <a:endParaRPr lang="fr-FR" sz="1600" dirty="0">
              <a:solidFill>
                <a:srgbClr val="203864"/>
              </a:solidFill>
            </a:endParaRPr>
          </a:p>
          <a:p>
            <a:pPr marL="0" lvl="0" indent="0">
              <a:lnSpc>
                <a:spcPct val="70000"/>
              </a:lnSpc>
              <a:buClr>
                <a:srgbClr val="0BD0D9"/>
              </a:buClr>
              <a:buNone/>
            </a:pPr>
            <a:r>
              <a:rPr lang="fr-FR" sz="1600" dirty="0">
                <a:solidFill>
                  <a:srgbClr val="203864"/>
                </a:solidFill>
              </a:rPr>
              <a:t>Objectifs opérationnels :</a:t>
            </a:r>
          </a:p>
          <a:p>
            <a:pPr lvl="0">
              <a:lnSpc>
                <a:spcPct val="70000"/>
              </a:lnSpc>
              <a:buClr>
                <a:srgbClr val="0BD0D9"/>
              </a:buClr>
              <a:buFont typeface="Wingdings 2"/>
              <a:buChar char="-"/>
            </a:pPr>
            <a:r>
              <a:rPr lang="fr-FR" sz="1600" dirty="0">
                <a:solidFill>
                  <a:srgbClr val="203864"/>
                </a:solidFill>
              </a:rPr>
              <a:t>Être capable de comprendre des règles simples</a:t>
            </a:r>
          </a:p>
          <a:p>
            <a:pPr lvl="0">
              <a:lnSpc>
                <a:spcPct val="70000"/>
              </a:lnSpc>
              <a:buClr>
                <a:srgbClr val="0BD0D9"/>
              </a:buClr>
              <a:buFont typeface="Wingdings 2"/>
              <a:buChar char="-"/>
            </a:pPr>
            <a:r>
              <a:rPr lang="fr-FR" sz="1600" dirty="0">
                <a:solidFill>
                  <a:srgbClr val="203864"/>
                </a:solidFill>
              </a:rPr>
              <a:t>Être capable de </a:t>
            </a:r>
            <a:r>
              <a:rPr lang="fr-FR" sz="1600" dirty="0" smtClean="0">
                <a:solidFill>
                  <a:srgbClr val="203864"/>
                </a:solidFill>
              </a:rPr>
              <a:t>planter des graines</a:t>
            </a:r>
            <a:endParaRPr lang="fr-FR" sz="1600" dirty="0">
              <a:solidFill>
                <a:srgbClr val="203864"/>
              </a:solidFill>
            </a:endParaRPr>
          </a:p>
          <a:p>
            <a:pPr lvl="0">
              <a:lnSpc>
                <a:spcPct val="70000"/>
              </a:lnSpc>
              <a:buClr>
                <a:srgbClr val="0BD0D9"/>
              </a:buClr>
              <a:buFont typeface="Wingdings 2"/>
              <a:buChar char="-"/>
            </a:pPr>
            <a:r>
              <a:rPr lang="fr-FR" sz="1600" dirty="0">
                <a:solidFill>
                  <a:srgbClr val="203864"/>
                </a:solidFill>
              </a:rPr>
              <a:t>Être capable de </a:t>
            </a:r>
            <a:r>
              <a:rPr lang="fr-FR" sz="1600" dirty="0" smtClean="0">
                <a:solidFill>
                  <a:srgbClr val="203864"/>
                </a:solidFill>
              </a:rPr>
              <a:t>réaliser une activité dans le thème (carte à planter, porte plante…)</a:t>
            </a:r>
            <a:endParaRPr lang="fr-FR" sz="1600" dirty="0">
              <a:solidFill>
                <a:srgbClr val="203864"/>
              </a:solidFill>
            </a:endParaRPr>
          </a:p>
          <a:p>
            <a:pPr lvl="0">
              <a:lnSpc>
                <a:spcPct val="70000"/>
              </a:lnSpc>
              <a:buClr>
                <a:srgbClr val="0BD0D9"/>
              </a:buClr>
              <a:buFont typeface="Wingdings 2"/>
              <a:buChar char="-"/>
            </a:pPr>
            <a:r>
              <a:rPr lang="fr-FR" sz="1600" dirty="0">
                <a:solidFill>
                  <a:srgbClr val="203864"/>
                </a:solidFill>
              </a:rPr>
              <a:t>Être capable de respecter l’environnement </a:t>
            </a:r>
            <a:r>
              <a:rPr lang="fr-FR" sz="1600" dirty="0" smtClean="0">
                <a:solidFill>
                  <a:srgbClr val="203864"/>
                </a:solidFill>
              </a:rPr>
              <a:t>et utiliser des produits en adéquation </a:t>
            </a:r>
            <a:endParaRPr lang="fr-FR" sz="1600" dirty="0">
              <a:solidFill>
                <a:srgbClr val="203864"/>
              </a:solidFill>
            </a:endParaRPr>
          </a:p>
          <a:p>
            <a:pPr lvl="0">
              <a:lnSpc>
                <a:spcPct val="70000"/>
              </a:lnSpc>
              <a:buClr>
                <a:srgbClr val="0BD0D9"/>
              </a:buClr>
              <a:buFont typeface="Wingdings 2"/>
              <a:buChar char="-"/>
            </a:pPr>
            <a:endParaRPr lang="fr-FR" sz="1600" dirty="0">
              <a:solidFill>
                <a:srgbClr val="203864"/>
              </a:solidFill>
            </a:endParaRPr>
          </a:p>
          <a:p>
            <a:pPr lvl="0">
              <a:lnSpc>
                <a:spcPct val="70000"/>
              </a:lnSpc>
              <a:buClr>
                <a:srgbClr val="0BD0D9"/>
              </a:buClr>
              <a:buFont typeface="Wingdings 2"/>
              <a:buChar char="-"/>
            </a:pPr>
            <a:endParaRPr lang="fr-FR" sz="1600" dirty="0">
              <a:solidFill>
                <a:srgbClr val="203864"/>
              </a:solidFill>
            </a:endParaRPr>
          </a:p>
          <a:p>
            <a:r>
              <a:rPr lang="fr-FR" sz="1600" dirty="0" smtClean="0"/>
              <a:t>Plantations et créations extérieures pour notre marché de printemps le mercredi 16 avril 2025 .</a:t>
            </a:r>
          </a:p>
          <a:p>
            <a:r>
              <a:rPr lang="fr-FR" sz="1600" dirty="0" smtClean="0"/>
              <a:t>Des animations dans le thème se rajouteront à cet évènement afin d’en faire un moment ludique et d’échanges en famille</a:t>
            </a:r>
            <a:endParaRPr lang="fr-FR" sz="1600" dirty="0"/>
          </a:p>
        </p:txBody>
      </p:sp>
    </p:spTree>
    <p:extLst>
      <p:ext uri="{BB962C8B-B14F-4D97-AF65-F5344CB8AC3E}">
        <p14:creationId xmlns:p14="http://schemas.microsoft.com/office/powerpoint/2010/main" val="261337531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2286000"/>
            <a:ext cx="10972800" cy="1143000"/>
          </a:xfrm>
        </p:spPr>
        <p:txBody>
          <a:bodyPr rtlCol="0">
            <a:normAutofit fontScale="90000"/>
          </a:bodyPr>
          <a:lstStyle/>
          <a:p>
            <a:pPr algn="ctr" rtl="0"/>
            <a:r>
              <a:rPr lang="fr-FR" dirty="0"/>
              <a:t>Les ateliers pré </a:t>
            </a:r>
            <a:br>
              <a:rPr lang="fr-FR" dirty="0"/>
            </a:br>
            <a:r>
              <a:rPr lang="fr-FR" dirty="0"/>
              <a:t>et post scolaire 2024/2025</a:t>
            </a:r>
            <a:br>
              <a:rPr lang="fr-FR" dirty="0"/>
            </a:br>
            <a:r>
              <a:rPr lang="fr-FR" sz="2200" dirty="0"/>
              <a:t>(</a:t>
            </a:r>
            <a:r>
              <a:rPr lang="fr-FR" sz="2200" i="1" dirty="0"/>
              <a:t>Cycles de vacances à vacances)</a:t>
            </a:r>
          </a:p>
        </p:txBody>
      </p:sp>
      <p:pic>
        <p:nvPicPr>
          <p:cNvPr id="4" name="Image 3">
            <a:extLst>
              <a:ext uri="{FF2B5EF4-FFF2-40B4-BE49-F238E27FC236}">
                <a16:creationId xmlns:a16="http://schemas.microsoft.com/office/drawing/2014/main" id="{F530551E-ED3B-4150-AD89-DA5CDE345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604">
            <a:off x="440846" y="3415299"/>
            <a:ext cx="3509372" cy="2680283"/>
          </a:xfrm>
          <a:prstGeom prst="rect">
            <a:avLst/>
          </a:prstGeom>
        </p:spPr>
      </p:pic>
      <p:pic>
        <p:nvPicPr>
          <p:cNvPr id="7170" name="Picture 2" descr="Sticker Les enfants Cartoon • Pixers® - Nous vivons pour changer"/>
          <p:cNvPicPr>
            <a:picLocks noChangeAspect="1" noChangeArrowheads="1"/>
          </p:cNvPicPr>
          <p:nvPr/>
        </p:nvPicPr>
        <p:blipFill>
          <a:blip r:embed="rId4"/>
          <a:srcRect b="50471"/>
          <a:stretch>
            <a:fillRect/>
          </a:stretch>
        </p:blipFill>
        <p:spPr bwMode="auto">
          <a:xfrm>
            <a:off x="4999424" y="3668357"/>
            <a:ext cx="5520295" cy="3033124"/>
          </a:xfrm>
          <a:prstGeom prst="rect">
            <a:avLst/>
          </a:prstGeom>
          <a:noFill/>
        </p:spPr>
      </p:pic>
    </p:spTree>
    <p:extLst>
      <p:ext uri="{BB962C8B-B14F-4D97-AF65-F5344CB8AC3E}">
        <p14:creationId xmlns:p14="http://schemas.microsoft.com/office/powerpoint/2010/main" val="35662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2" y="372208"/>
            <a:ext cx="4824046" cy="4824046"/>
          </a:xfrm>
          <a:prstGeom prst="rect">
            <a:avLst/>
          </a:prstGeom>
        </p:spPr>
      </p:pic>
      <p:pic>
        <p:nvPicPr>
          <p:cNvPr id="4" name="Image 3"/>
          <p:cNvPicPr>
            <a:picLocks noChangeAspect="1"/>
          </p:cNvPicPr>
          <p:nvPr/>
        </p:nvPicPr>
        <p:blipFill>
          <a:blip r:embed="rId4"/>
          <a:stretch>
            <a:fillRect/>
          </a:stretch>
        </p:blipFill>
        <p:spPr>
          <a:xfrm>
            <a:off x="6248400" y="301869"/>
            <a:ext cx="4724400" cy="6096000"/>
          </a:xfrm>
          <a:prstGeom prst="rect">
            <a:avLst/>
          </a:prstGeom>
        </p:spPr>
      </p:pic>
    </p:spTree>
    <p:extLst>
      <p:ext uri="{BB962C8B-B14F-4D97-AF65-F5344CB8AC3E}">
        <p14:creationId xmlns:p14="http://schemas.microsoft.com/office/powerpoint/2010/main" val="34764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733800" y="160389"/>
            <a:ext cx="4671646" cy="6611886"/>
          </a:xfrm>
          <a:prstGeom prst="rect">
            <a:avLst/>
          </a:prstGeom>
        </p:spPr>
      </p:pic>
    </p:spTree>
    <p:extLst>
      <p:ext uri="{BB962C8B-B14F-4D97-AF65-F5344CB8AC3E}">
        <p14:creationId xmlns:p14="http://schemas.microsoft.com/office/powerpoint/2010/main" val="40574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24002"/>
            <a:ext cx="10972800" cy="1143000"/>
          </a:xfrm>
        </p:spPr>
        <p:txBody>
          <a:bodyPr rtlCol="0"/>
          <a:lstStyle/>
          <a:p>
            <a:pPr rtl="0"/>
            <a:r>
              <a:rPr lang="fr-FR" dirty="0"/>
              <a:t>Equipe pédagogique</a:t>
            </a:r>
          </a:p>
        </p:txBody>
      </p:sp>
      <p:sp>
        <p:nvSpPr>
          <p:cNvPr id="2" name="Espace réservé du contenu 1"/>
          <p:cNvSpPr>
            <a:spLocks noGrp="1"/>
          </p:cNvSpPr>
          <p:nvPr>
            <p:ph idx="1"/>
          </p:nvPr>
        </p:nvSpPr>
        <p:spPr>
          <a:xfrm>
            <a:off x="582415" y="1572772"/>
            <a:ext cx="10972800" cy="4389120"/>
          </a:xfrm>
        </p:spPr>
        <p:txBody>
          <a:bodyPr rtlCol="0">
            <a:normAutofit fontScale="92500" lnSpcReduction="20000"/>
          </a:bodyPr>
          <a:lstStyle/>
          <a:p>
            <a:pPr marL="0" indent="0" rtl="0">
              <a:spcBef>
                <a:spcPts val="0"/>
              </a:spcBef>
              <a:spcAft>
                <a:spcPts val="0"/>
              </a:spcAft>
              <a:buNone/>
            </a:pPr>
            <a:r>
              <a:rPr lang="fr-FR" sz="1800" dirty="0"/>
              <a:t>Directrice associative: </a:t>
            </a:r>
          </a:p>
          <a:p>
            <a:pPr marL="0" indent="0">
              <a:spcBef>
                <a:spcPts val="0"/>
              </a:spcBef>
              <a:spcAft>
                <a:spcPts val="0"/>
              </a:spcAft>
              <a:buNone/>
            </a:pPr>
            <a:r>
              <a:rPr lang="fr-FR" sz="1800" dirty="0"/>
              <a:t>- VIARD Vanessa– B.A.F.D ¹</a:t>
            </a:r>
          </a:p>
          <a:p>
            <a:pPr marL="0" indent="0">
              <a:spcBef>
                <a:spcPts val="0"/>
              </a:spcBef>
              <a:spcAft>
                <a:spcPts val="0"/>
              </a:spcAft>
              <a:buNone/>
            </a:pPr>
            <a:endParaRPr lang="fr-FR" sz="1800" dirty="0"/>
          </a:p>
          <a:p>
            <a:pPr marL="0" indent="0">
              <a:spcBef>
                <a:spcPts val="0"/>
              </a:spcBef>
              <a:spcAft>
                <a:spcPts val="0"/>
              </a:spcAft>
              <a:buNone/>
            </a:pPr>
            <a:r>
              <a:rPr lang="fr-FR" sz="1800" dirty="0"/>
              <a:t>Directrice centre de loisirs : </a:t>
            </a:r>
          </a:p>
          <a:p>
            <a:pPr marL="0" indent="0">
              <a:spcBef>
                <a:spcPts val="0"/>
              </a:spcBef>
              <a:spcAft>
                <a:spcPts val="0"/>
              </a:spcAft>
              <a:buNone/>
            </a:pPr>
            <a:r>
              <a:rPr lang="fr-FR" sz="1800" dirty="0"/>
              <a:t>- THOMAS Marie – B.P.J.E.P.S L.T.P</a:t>
            </a:r>
          </a:p>
          <a:p>
            <a:pPr marL="0" indent="0">
              <a:spcBef>
                <a:spcPts val="0"/>
              </a:spcBef>
              <a:spcAft>
                <a:spcPts val="0"/>
              </a:spcAft>
              <a:buNone/>
            </a:pPr>
            <a:endParaRPr lang="fr-FR" sz="1800" dirty="0"/>
          </a:p>
          <a:p>
            <a:pPr marL="0" indent="0">
              <a:spcBef>
                <a:spcPts val="0"/>
              </a:spcBef>
              <a:spcAft>
                <a:spcPts val="0"/>
              </a:spcAft>
              <a:buNone/>
            </a:pPr>
            <a:r>
              <a:rPr lang="fr-FR" sz="1800" dirty="0"/>
              <a:t>Animateurs référents :</a:t>
            </a:r>
          </a:p>
          <a:p>
            <a:pPr marL="0" indent="0">
              <a:spcBef>
                <a:spcPts val="0"/>
              </a:spcBef>
              <a:spcAft>
                <a:spcPts val="0"/>
              </a:spcAft>
              <a:buNone/>
            </a:pPr>
            <a:r>
              <a:rPr lang="fr-FR" sz="1800" dirty="0"/>
              <a:t>- PELLETIER Maxime – B.P.J.E.P.S³ (Activités Physiques pour Tous)</a:t>
            </a:r>
          </a:p>
          <a:p>
            <a:pPr>
              <a:spcBef>
                <a:spcPts val="0"/>
              </a:spcBef>
              <a:spcAft>
                <a:spcPts val="0"/>
              </a:spcAft>
              <a:buNone/>
            </a:pPr>
            <a:r>
              <a:rPr lang="fr-FR" sz="1800" dirty="0"/>
              <a:t>- CHAFFAT Bastien – CQP Périscolaire, </a:t>
            </a:r>
            <a:r>
              <a:rPr lang="fr-FR" sz="1800" dirty="0" smtClean="0"/>
              <a:t>B.P.J.E.P.S </a:t>
            </a:r>
            <a:r>
              <a:rPr lang="fr-FR" sz="1800" dirty="0"/>
              <a:t>(Activités Physiques pour Tous</a:t>
            </a:r>
            <a:r>
              <a:rPr lang="fr-FR" sz="1800" dirty="0" smtClean="0"/>
              <a:t>) </a:t>
            </a:r>
            <a:r>
              <a:rPr lang="fr-FR" sz="1500" dirty="0" smtClean="0"/>
              <a:t>(de septembre à décembre)</a:t>
            </a:r>
            <a:endParaRPr lang="fr-FR" sz="1500" dirty="0"/>
          </a:p>
          <a:p>
            <a:pPr marL="0" indent="0">
              <a:spcBef>
                <a:spcPts val="0"/>
              </a:spcBef>
              <a:spcAft>
                <a:spcPts val="0"/>
              </a:spcAft>
              <a:buClr>
                <a:srgbClr val="E48312"/>
              </a:buClr>
              <a:buNone/>
            </a:pPr>
            <a:r>
              <a:rPr lang="fr-FR" sz="1800" dirty="0"/>
              <a:t>- VEREZ Morgane – B.P.J.E.P.S (Loisirs Tout Public)</a:t>
            </a:r>
          </a:p>
          <a:p>
            <a:pPr marL="0" indent="0">
              <a:spcBef>
                <a:spcPts val="0"/>
              </a:spcBef>
              <a:spcAft>
                <a:spcPts val="0"/>
              </a:spcAft>
              <a:buClr>
                <a:srgbClr val="E48312"/>
              </a:buClr>
              <a:buNone/>
            </a:pPr>
            <a:r>
              <a:rPr lang="fr-FR" sz="1800" dirty="0" smtClean="0"/>
              <a:t>- LE </a:t>
            </a:r>
            <a:r>
              <a:rPr lang="fr-FR" sz="1800" dirty="0"/>
              <a:t>PORH Candice–B.A.F.A - stagiaire B.P.J.E.P.S </a:t>
            </a:r>
            <a:endParaRPr lang="fr-FR" sz="1800" dirty="0" smtClean="0"/>
          </a:p>
          <a:p>
            <a:pPr marL="0" indent="0">
              <a:spcBef>
                <a:spcPts val="0"/>
              </a:spcBef>
              <a:spcAft>
                <a:spcPts val="0"/>
              </a:spcAft>
              <a:buClr>
                <a:srgbClr val="E48312"/>
              </a:buClr>
              <a:buNone/>
            </a:pPr>
            <a:r>
              <a:rPr lang="fr-FR" sz="1800" dirty="0" smtClean="0"/>
              <a:t>- </a:t>
            </a:r>
            <a:r>
              <a:rPr lang="fr-FR" sz="1800" dirty="0"/>
              <a:t>HORN Amélie –B.A.F.A – stagiaire B.P.J.E.P.S (Loisirs Tout Public)</a:t>
            </a:r>
            <a:endParaRPr lang="fr-FR" sz="1600" dirty="0"/>
          </a:p>
          <a:p>
            <a:pPr marL="0" indent="0">
              <a:spcBef>
                <a:spcPts val="0"/>
              </a:spcBef>
              <a:spcAft>
                <a:spcPts val="0"/>
              </a:spcAft>
              <a:buNone/>
            </a:pPr>
            <a:r>
              <a:rPr lang="fr-FR" sz="1800" dirty="0"/>
              <a:t>- DUBOIS Mélanie – stagiaire B.A.F.A</a:t>
            </a:r>
          </a:p>
          <a:p>
            <a:pPr marL="0" indent="0">
              <a:spcBef>
                <a:spcPts val="0"/>
              </a:spcBef>
              <a:spcAft>
                <a:spcPts val="0"/>
              </a:spcAft>
              <a:buNone/>
            </a:pPr>
            <a:r>
              <a:rPr lang="fr-FR" sz="1800" dirty="0"/>
              <a:t>- DAULAT Clotilde  - B.A.FA (animatrice mercredis)</a:t>
            </a:r>
          </a:p>
          <a:p>
            <a:pPr marL="0" indent="0">
              <a:spcBef>
                <a:spcPts val="0"/>
              </a:spcBef>
              <a:spcAft>
                <a:spcPts val="0"/>
              </a:spcAft>
              <a:buNone/>
            </a:pPr>
            <a:r>
              <a:rPr lang="fr-FR" sz="1800" dirty="0"/>
              <a:t>- GARRY Jodie – B.A.F.A (animatrice mercredis)</a:t>
            </a:r>
          </a:p>
          <a:p>
            <a:pPr>
              <a:spcBef>
                <a:spcPts val="0"/>
              </a:spcBef>
              <a:spcAft>
                <a:spcPts val="0"/>
              </a:spcAft>
              <a:buFontTx/>
              <a:buChar char="-"/>
            </a:pPr>
            <a:endParaRPr lang="fr-FR" sz="1800" dirty="0"/>
          </a:p>
          <a:p>
            <a:pPr marL="0" indent="0">
              <a:spcBef>
                <a:spcPts val="0"/>
              </a:spcBef>
              <a:spcAft>
                <a:spcPts val="0"/>
              </a:spcAft>
              <a:buNone/>
            </a:pPr>
            <a:endParaRPr lang="fr-FR" sz="1800" dirty="0"/>
          </a:p>
          <a:p>
            <a:pPr marL="0" indent="0">
              <a:spcBef>
                <a:spcPts val="0"/>
              </a:spcBef>
              <a:spcAft>
                <a:spcPts val="0"/>
              </a:spcAft>
              <a:buNone/>
            </a:pPr>
            <a:r>
              <a:rPr lang="fr-FR" sz="1800" dirty="0"/>
              <a:t>Agent d’entretien et service </a:t>
            </a:r>
            <a:r>
              <a:rPr lang="fr-FR" sz="1800" dirty="0" smtClean="0"/>
              <a:t>:</a:t>
            </a:r>
          </a:p>
          <a:p>
            <a:pPr marL="0" indent="0">
              <a:spcBef>
                <a:spcPts val="0"/>
              </a:spcBef>
              <a:spcAft>
                <a:spcPts val="0"/>
              </a:spcAft>
              <a:buNone/>
            </a:pPr>
            <a:r>
              <a:rPr lang="fr-FR" sz="1800" dirty="0" smtClean="0"/>
              <a:t>- BOUCHON Raphaëlle – </a:t>
            </a:r>
            <a:r>
              <a:rPr lang="fr-FR" sz="1800" dirty="0"/>
              <a:t>non diplômée</a:t>
            </a:r>
          </a:p>
          <a:p>
            <a:pPr>
              <a:spcBef>
                <a:spcPts val="0"/>
              </a:spcBef>
              <a:spcAft>
                <a:spcPts val="0"/>
              </a:spcAft>
              <a:buFontTx/>
              <a:buChar char="-"/>
            </a:pPr>
            <a:endParaRPr lang="fr-FR" sz="1800" dirty="0"/>
          </a:p>
          <a:p>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rtl="0">
              <a:buNone/>
            </a:pPr>
            <a:endParaRPr lang="fr-FR" dirty="0"/>
          </a:p>
        </p:txBody>
      </p:sp>
      <p:sp>
        <p:nvSpPr>
          <p:cNvPr id="6" name="ZoneTexte 5"/>
          <p:cNvSpPr txBox="1"/>
          <p:nvPr/>
        </p:nvSpPr>
        <p:spPr>
          <a:xfrm>
            <a:off x="502509" y="5888504"/>
            <a:ext cx="11689491" cy="969496"/>
          </a:xfrm>
          <a:prstGeom prst="rect">
            <a:avLst/>
          </a:prstGeom>
          <a:noFill/>
        </p:spPr>
        <p:txBody>
          <a:bodyPr wrap="square" rtlCol="0">
            <a:spAutoFit/>
          </a:bodyPr>
          <a:lstStyle/>
          <a:p>
            <a:r>
              <a:rPr lang="fr-FR" sz="1050" dirty="0"/>
              <a:t>¹Diplôme d’Etat de la Jeunesse de l’Education Populaire et du Sport		² Brevet d’Aptitude aux Fonctions de Direction 													³Brevet professionnel de la jeunesse de l’éducation populaire et des sports			⁴Brevet d’Aptitude aux Fonctions d’animateur</a:t>
            </a:r>
          </a:p>
          <a:p>
            <a:endParaRPr lang="fr-FR" dirty="0"/>
          </a:p>
          <a:p>
            <a:endParaRPr lang="fr-FR" dirty="0"/>
          </a:p>
        </p:txBody>
      </p:sp>
      <p:pic>
        <p:nvPicPr>
          <p:cNvPr id="73732" name="Picture 4" descr="Les Ateliers créatifs, au plus proche de vous • Pliay"/>
          <p:cNvPicPr>
            <a:picLocks noChangeAspect="1" noChangeArrowheads="1"/>
          </p:cNvPicPr>
          <p:nvPr/>
        </p:nvPicPr>
        <p:blipFill>
          <a:blip r:embed="rId3"/>
          <a:srcRect/>
          <a:stretch>
            <a:fillRect/>
          </a:stretch>
        </p:blipFill>
        <p:spPr bwMode="auto">
          <a:xfrm>
            <a:off x="7116548" y="613304"/>
            <a:ext cx="4226447" cy="2655618"/>
          </a:xfrm>
          <a:prstGeom prst="rect">
            <a:avLst/>
          </a:prstGeom>
          <a:noFill/>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75503" y="1095424"/>
            <a:ext cx="10972800" cy="1143000"/>
          </a:xfrm>
        </p:spPr>
        <p:txBody>
          <a:bodyPr rtlCol="0">
            <a:normAutofit fontScale="90000"/>
          </a:bodyPr>
          <a:lstStyle/>
          <a:p>
            <a:pPr rtl="0"/>
            <a:r>
              <a:rPr lang="fr-FR" dirty="0"/>
              <a:t>Présentation du règlement intérieur</a:t>
            </a:r>
            <a:br>
              <a:rPr lang="fr-FR" dirty="0"/>
            </a:br>
            <a:r>
              <a:rPr lang="fr-FR" dirty="0"/>
              <a:t>(les grandes lignes</a:t>
            </a:r>
            <a:r>
              <a:rPr lang="fr-FR" dirty="0" smtClean="0"/>
              <a:t>)</a:t>
            </a:r>
            <a:endParaRPr lang="fr-FR" dirty="0"/>
          </a:p>
        </p:txBody>
      </p:sp>
      <p:sp>
        <p:nvSpPr>
          <p:cNvPr id="2" name="Espace réservé du contenu 1"/>
          <p:cNvSpPr>
            <a:spLocks noGrp="1"/>
          </p:cNvSpPr>
          <p:nvPr>
            <p:ph idx="1"/>
          </p:nvPr>
        </p:nvSpPr>
        <p:spPr>
          <a:xfrm>
            <a:off x="1019908" y="4229100"/>
            <a:ext cx="9656808" cy="2289307"/>
          </a:xfrm>
        </p:spPr>
        <p:txBody>
          <a:bodyPr rtlCol="0">
            <a:normAutofit fontScale="55000" lnSpcReduction="20000"/>
          </a:bodyPr>
          <a:lstStyle/>
          <a:p>
            <a:pPr marL="0" indent="0">
              <a:buNone/>
            </a:pPr>
            <a:r>
              <a:rPr lang="fr-FR" b="1" u="sng" dirty="0"/>
              <a:t>ARTICLE 1 – HORAIRES</a:t>
            </a:r>
          </a:p>
          <a:p>
            <a:pPr marL="0" indent="0">
              <a:buNone/>
            </a:pPr>
            <a:r>
              <a:rPr lang="fr-FR" dirty="0"/>
              <a:t> </a:t>
            </a:r>
          </a:p>
          <a:p>
            <a:pPr marL="0" indent="0">
              <a:buNone/>
            </a:pPr>
            <a:r>
              <a:rPr lang="fr-FR" dirty="0"/>
              <a:t>Lundis, mardis, jeudis et vendredis</a:t>
            </a:r>
          </a:p>
          <a:p>
            <a:pPr marL="0" indent="0">
              <a:buNone/>
            </a:pPr>
            <a:r>
              <a:rPr lang="fr-FR" dirty="0"/>
              <a:t>		Le matin, de 7h00 à 9h00</a:t>
            </a:r>
          </a:p>
          <a:p>
            <a:pPr marL="0" indent="0">
              <a:buNone/>
            </a:pPr>
            <a:r>
              <a:rPr lang="fr-FR" dirty="0"/>
              <a:t>		Le soir, de 16h30 à 18h30 </a:t>
            </a:r>
          </a:p>
          <a:p>
            <a:pPr marL="0" indent="0">
              <a:buNone/>
            </a:pPr>
            <a:endParaRPr lang="fr-FR" dirty="0"/>
          </a:p>
          <a:p>
            <a:pPr marL="0" indent="0">
              <a:buNone/>
            </a:pPr>
            <a:r>
              <a:rPr lang="fr-FR" dirty="0"/>
              <a:t>Mercredi</a:t>
            </a:r>
          </a:p>
          <a:p>
            <a:pPr marL="0" indent="0">
              <a:buNone/>
            </a:pPr>
            <a:r>
              <a:rPr lang="fr-FR" dirty="0"/>
              <a:t>		Le matin, de 7h30 à 12h </a:t>
            </a:r>
          </a:p>
          <a:p>
            <a:pPr marL="0" indent="0">
              <a:buNone/>
            </a:pPr>
            <a:r>
              <a:rPr lang="fr-FR" dirty="0"/>
              <a:t>		L’après-midi, de 13h30 à 18h30 </a:t>
            </a:r>
          </a:p>
          <a:p>
            <a:pPr marL="0" indent="0">
              <a:buNone/>
            </a:pPr>
            <a:r>
              <a:rPr lang="fr-FR" dirty="0"/>
              <a:t>		(Le repas se prendra de 12h à 13h30)</a:t>
            </a:r>
          </a:p>
        </p:txBody>
      </p:sp>
      <p:pic>
        <p:nvPicPr>
          <p:cNvPr id="71684" name="Picture 4" descr="Règlement intérieur de l&amp;#39;association Croisons Nos Pas"/>
          <p:cNvPicPr>
            <a:picLocks noChangeAspect="1" noChangeArrowheads="1"/>
          </p:cNvPicPr>
          <p:nvPr/>
        </p:nvPicPr>
        <p:blipFill>
          <a:blip r:embed="rId3"/>
          <a:srcRect/>
          <a:stretch>
            <a:fillRect/>
          </a:stretch>
        </p:blipFill>
        <p:spPr bwMode="auto">
          <a:xfrm>
            <a:off x="8022710" y="1494266"/>
            <a:ext cx="2952750" cy="2809876"/>
          </a:xfrm>
          <a:prstGeom prst="rect">
            <a:avLst/>
          </a:prstGeom>
          <a:noFill/>
        </p:spPr>
      </p:pic>
      <p:sp>
        <p:nvSpPr>
          <p:cNvPr id="4" name="ZoneTexte 3"/>
          <p:cNvSpPr txBox="1"/>
          <p:nvPr/>
        </p:nvSpPr>
        <p:spPr>
          <a:xfrm>
            <a:off x="931985" y="2479431"/>
            <a:ext cx="7090725" cy="1200329"/>
          </a:xfrm>
          <a:prstGeom prst="rect">
            <a:avLst/>
          </a:prstGeom>
          <a:noFill/>
        </p:spPr>
        <p:txBody>
          <a:bodyPr wrap="square" rtlCol="0">
            <a:spAutoFit/>
          </a:bodyPr>
          <a:lstStyle/>
          <a:p>
            <a:r>
              <a:rPr lang="fr-FR" dirty="0" smtClean="0"/>
              <a:t>Le règlement intérieur est présenté aux familles dans un livret famille, disponible via leur espace famille INOE, consultable au centre de loisirs sur demande ou bien téléchargeable sur notre site internet</a:t>
            </a:r>
          </a:p>
          <a:p>
            <a:r>
              <a:rPr lang="fr-FR" dirty="0" smtClean="0"/>
              <a:t> (aej-saintremy.com)</a:t>
            </a:r>
            <a:endParaRPr lang="fr-FR"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09600" y="1314694"/>
            <a:ext cx="10972800" cy="4698927"/>
          </a:xfrm>
        </p:spPr>
        <p:txBody>
          <a:bodyPr rtlCol="0">
            <a:normAutofit fontScale="70000" lnSpcReduction="20000"/>
          </a:bodyPr>
          <a:lstStyle/>
          <a:p>
            <a:pPr marL="0" indent="0">
              <a:buNone/>
            </a:pPr>
            <a:r>
              <a:rPr lang="fr-FR" b="1" u="sng" dirty="0"/>
              <a:t>ARTICLE 2 – INSCRIPTION</a:t>
            </a:r>
            <a:endParaRPr lang="fr-FR" dirty="0"/>
          </a:p>
          <a:p>
            <a:pPr marL="0" indent="0">
              <a:buNone/>
            </a:pPr>
            <a:r>
              <a:rPr lang="fr-FR" b="1" dirty="0"/>
              <a:t> </a:t>
            </a:r>
            <a:endParaRPr lang="fr-FR" dirty="0"/>
          </a:p>
          <a:p>
            <a:r>
              <a:rPr lang="fr-FR" dirty="0"/>
              <a:t>Toute inscription doit être effectuée à l’aide d’une </a:t>
            </a:r>
            <a:r>
              <a:rPr lang="fr-FR" dirty="0" smtClean="0"/>
              <a:t>fiche </a:t>
            </a:r>
            <a:r>
              <a:rPr lang="fr-FR" dirty="0" smtClean="0"/>
              <a:t>famille comprenant les renseignements généraux et sanitaires </a:t>
            </a:r>
            <a:r>
              <a:rPr lang="fr-FR" dirty="0" smtClean="0"/>
              <a:t>, </a:t>
            </a:r>
            <a:r>
              <a:rPr lang="fr-FR" dirty="0"/>
              <a:t>d’une attestation d’assurance (responsabilité civile et individuelle accident</a:t>
            </a:r>
            <a:r>
              <a:rPr lang="fr-FR" dirty="0" smtClean="0"/>
              <a:t>), </a:t>
            </a:r>
            <a:r>
              <a:rPr lang="fr-FR" dirty="0"/>
              <a:t>de l’avis d’imposition (N-1) par foyer </a:t>
            </a:r>
            <a:r>
              <a:rPr lang="fr-FR" b="1" dirty="0"/>
              <a:t>et/ou du n° de CAF en priorité </a:t>
            </a:r>
            <a:r>
              <a:rPr lang="fr-FR" dirty="0"/>
              <a:t>pour le calcul du tarif, à défaut le plafond de ressources CAF est appliqué.</a:t>
            </a:r>
          </a:p>
          <a:p>
            <a:r>
              <a:rPr lang="fr-FR" dirty="0"/>
              <a:t>Les familles extérieures peuvent compléter une demande de dérogation à demander à la direction du centre de loisirs, qui sera étudiée par le Président de l’association.</a:t>
            </a:r>
          </a:p>
          <a:p>
            <a:r>
              <a:rPr lang="fr-FR" dirty="0"/>
              <a:t>Les familles ont accès à un espace famille « INOE » sur lequel elles peuvent procéder aux inscriptions et aux réservations, une fois le dossier administratif validé par l’équipe de direction.</a:t>
            </a:r>
          </a:p>
          <a:p>
            <a:endParaRPr lang="fr-FR" dirty="0"/>
          </a:p>
          <a:p>
            <a:pPr>
              <a:buNone/>
            </a:pPr>
            <a:r>
              <a:rPr lang="fr-FR" b="1" dirty="0"/>
              <a:t>	</a:t>
            </a:r>
            <a:r>
              <a:rPr lang="fr-FR" b="1" u="sng" dirty="0"/>
              <a:t>RGPD</a:t>
            </a:r>
          </a:p>
          <a:p>
            <a:pPr>
              <a:buNone/>
            </a:pPr>
            <a:r>
              <a:rPr lang="fr-FR" dirty="0"/>
              <a:t>Les données transmises par les familles dans le dossier d’inscription sont enregistrées dans un </a:t>
            </a:r>
            <a:r>
              <a:rPr lang="fr-FR" dirty="0" smtClean="0"/>
              <a:t>fichier</a:t>
            </a:r>
          </a:p>
          <a:p>
            <a:pPr>
              <a:buNone/>
            </a:pPr>
            <a:r>
              <a:rPr lang="fr-FR" dirty="0" smtClean="0"/>
              <a:t>informatisé </a:t>
            </a:r>
            <a:r>
              <a:rPr lang="fr-FR" dirty="0"/>
              <a:t>par la direction de la structure pour établir la facturation et une bonne organisation du service.</a:t>
            </a:r>
          </a:p>
          <a:p>
            <a:pPr>
              <a:buNone/>
            </a:pPr>
            <a:r>
              <a:rPr lang="fr-FR" dirty="0"/>
              <a:t>Elles sont conservées pour une durée de 3 ans et sont destinées au service animation et facturation.</a:t>
            </a:r>
          </a:p>
          <a:p>
            <a:pPr>
              <a:buNone/>
            </a:pPr>
            <a:r>
              <a:rPr lang="fr-FR" dirty="0"/>
              <a:t>Conformément à la loi informatique et liberté, les familles peuvent exercer le droit aux données les </a:t>
            </a:r>
            <a:r>
              <a:rPr lang="fr-FR" dirty="0" smtClean="0"/>
              <a:t>concernant</a:t>
            </a:r>
          </a:p>
          <a:p>
            <a:pPr>
              <a:buNone/>
            </a:pPr>
            <a:r>
              <a:rPr lang="fr-FR" dirty="0" smtClean="0"/>
              <a:t>et </a:t>
            </a:r>
            <a:r>
              <a:rPr lang="fr-FR" dirty="0"/>
              <a:t>les faire rectifier en contactant la direction</a:t>
            </a:r>
          </a:p>
          <a:p>
            <a:endParaRPr lang="fr-FR"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4886" y="735587"/>
            <a:ext cx="10972800" cy="5513314"/>
          </a:xfrm>
        </p:spPr>
        <p:txBody>
          <a:bodyPr rtlCol="0">
            <a:normAutofit fontScale="77500" lnSpcReduction="20000"/>
          </a:bodyPr>
          <a:lstStyle/>
          <a:p>
            <a:r>
              <a:rPr lang="fr-FR" b="1" u="sng" dirty="0"/>
              <a:t>ARTICLE 3 – Modalités d’accueil</a:t>
            </a:r>
            <a:endParaRPr lang="fr-FR" dirty="0"/>
          </a:p>
          <a:p>
            <a:pPr>
              <a:buNone/>
            </a:pPr>
            <a:r>
              <a:rPr lang="fr-FR" dirty="0"/>
              <a:t>	- </a:t>
            </a:r>
            <a:r>
              <a:rPr lang="fr-FR" b="1" dirty="0"/>
              <a:t>En période périscolaire </a:t>
            </a:r>
            <a:r>
              <a:rPr lang="fr-FR" dirty="0"/>
              <a:t>: </a:t>
            </a:r>
          </a:p>
          <a:p>
            <a:pPr lvl="0">
              <a:buNone/>
            </a:pPr>
            <a:r>
              <a:rPr lang="fr-FR" dirty="0"/>
              <a:t>Seuls les enfants fréquentant le groupe scolaire « Saint Exupéry » de Saint Rémy sont admis.</a:t>
            </a:r>
          </a:p>
          <a:p>
            <a:pPr lvl="0"/>
            <a:endParaRPr lang="fr-FR" dirty="0"/>
          </a:p>
          <a:p>
            <a:pPr>
              <a:buNone/>
            </a:pPr>
            <a:r>
              <a:rPr lang="fr-FR" dirty="0"/>
              <a:t>	- </a:t>
            </a:r>
            <a:r>
              <a:rPr lang="fr-FR" b="1" dirty="0"/>
              <a:t>Les</a:t>
            </a:r>
            <a:r>
              <a:rPr lang="fr-FR" dirty="0"/>
              <a:t> </a:t>
            </a:r>
            <a:r>
              <a:rPr lang="fr-FR" b="1" dirty="0"/>
              <a:t>mercredis hors vacances</a:t>
            </a:r>
            <a:r>
              <a:rPr lang="fr-FR" dirty="0"/>
              <a:t> :</a:t>
            </a:r>
          </a:p>
          <a:p>
            <a:pPr lvl="0"/>
            <a:r>
              <a:rPr lang="fr-FR" dirty="0"/>
              <a:t>Les jeunes de 2,5 à 12 ans sont admis au centre de Loisirs. </a:t>
            </a:r>
          </a:p>
          <a:p>
            <a:pPr lvl="0"/>
            <a:r>
              <a:rPr lang="fr-FR" dirty="0"/>
              <a:t>Les jeunes résidants sur les communes de Saint Rémy En </a:t>
            </a:r>
            <a:r>
              <a:rPr lang="fr-FR" dirty="0" err="1"/>
              <a:t>Rollat</a:t>
            </a:r>
            <a:r>
              <a:rPr lang="fr-FR" dirty="0"/>
              <a:t>, de Saint Didier la Forêt, </a:t>
            </a:r>
            <a:r>
              <a:rPr lang="fr-FR" dirty="0" err="1"/>
              <a:t>Magnet</a:t>
            </a:r>
            <a:r>
              <a:rPr lang="fr-FR" dirty="0"/>
              <a:t>, Seuillet.</a:t>
            </a:r>
          </a:p>
          <a:p>
            <a:pPr lvl="0"/>
            <a:r>
              <a:rPr lang="fr-FR" dirty="0"/>
              <a:t>Les enfants des autres communes sont acceptés dans la limite des places disponibles avec une demande de dérogation rédigée au préalable.</a:t>
            </a:r>
          </a:p>
          <a:p>
            <a:pPr lvl="0"/>
            <a:r>
              <a:rPr lang="fr-FR" b="1" dirty="0" smtClean="0"/>
              <a:t>-Toute </a:t>
            </a:r>
            <a:r>
              <a:rPr lang="fr-FR" b="1" dirty="0"/>
              <a:t>absence non justifiée et non signalée</a:t>
            </a:r>
            <a:r>
              <a:rPr lang="fr-FR" dirty="0"/>
              <a:t> </a:t>
            </a:r>
            <a:r>
              <a:rPr lang="fr-FR" b="1" dirty="0"/>
              <a:t>(vacances et mercredis hors vacances</a:t>
            </a:r>
            <a:r>
              <a:rPr lang="fr-FR" b="1" dirty="0">
                <a:solidFill>
                  <a:schemeClr val="tx1"/>
                </a:solidFill>
              </a:rPr>
              <a:t>)</a:t>
            </a:r>
            <a:r>
              <a:rPr lang="fr-FR" b="1" dirty="0">
                <a:solidFill>
                  <a:srgbClr val="FF0000"/>
                </a:solidFill>
              </a:rPr>
              <a:t> </a:t>
            </a:r>
            <a:r>
              <a:rPr lang="fr-FR" dirty="0"/>
              <a:t>d’une raison médicale (certificat médical à fournir) suite à une inscription signée, sera facturée aux familles sur le coût d’une demi-journée, c'est-à-dire le minimum facturable.</a:t>
            </a:r>
          </a:p>
          <a:p>
            <a:pPr lvl="0"/>
            <a:r>
              <a:rPr lang="fr-FR" dirty="0"/>
              <a:t>En cas d’absence non justifiée et non signalée d’une raison médicale (certificat médical à fournir), le repas sera également facturé à la famille.</a:t>
            </a:r>
          </a:p>
          <a:p>
            <a:pPr lvl="0"/>
            <a:r>
              <a:rPr lang="fr-FR" dirty="0"/>
              <a:t>Le Centre de loisirs doit impérativement être prévenu trois jours à l’avance de la présence de l’enfant pour la période des mercredis hors vacances scolaires sous peine de refus de l’accueil de ce dernier, le jour de sa venue.</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09600" y="1088192"/>
            <a:ext cx="10972800" cy="5211940"/>
          </a:xfrm>
        </p:spPr>
        <p:txBody>
          <a:bodyPr rtlCol="0">
            <a:normAutofit fontScale="77500" lnSpcReduction="20000"/>
          </a:bodyPr>
          <a:lstStyle/>
          <a:p>
            <a:pPr marL="0" indent="0">
              <a:buNone/>
            </a:pPr>
            <a:r>
              <a:rPr lang="fr-FR" b="1" u="sng" dirty="0"/>
              <a:t>ARTICLE 4 – TARIFICATION</a:t>
            </a:r>
            <a:endParaRPr lang="fr-FR" dirty="0"/>
          </a:p>
          <a:p>
            <a:pPr marL="0" indent="0" algn="just">
              <a:buNone/>
            </a:pPr>
            <a:r>
              <a:rPr lang="fr-FR" b="1" dirty="0"/>
              <a:t> </a:t>
            </a:r>
            <a:endParaRPr lang="fr-FR" dirty="0"/>
          </a:p>
          <a:p>
            <a:pPr marL="0" indent="0" algn="just">
              <a:buNone/>
            </a:pPr>
            <a:r>
              <a:rPr lang="fr-FR" dirty="0"/>
              <a:t>-Le tarif par enfant à compter de la rentrée de septembre 2024 sera basé sur les revenus N-1 du foyer où vit l’enfant, la mise à jour des revenus étant effectuée le 1</a:t>
            </a:r>
            <a:r>
              <a:rPr lang="fr-FR" baseline="30000" dirty="0"/>
              <a:t>er</a:t>
            </a:r>
            <a:r>
              <a:rPr lang="fr-FR" dirty="0"/>
              <a:t> janvier de chaque année.</a:t>
            </a:r>
          </a:p>
          <a:p>
            <a:pPr marL="0" indent="0" algn="just">
              <a:buNone/>
            </a:pPr>
            <a:endParaRPr lang="fr-FR" dirty="0"/>
          </a:p>
          <a:p>
            <a:pPr marL="0" indent="0" algn="just">
              <a:buNone/>
            </a:pPr>
            <a:r>
              <a:rPr lang="fr-FR" dirty="0"/>
              <a:t>-En cas de changement de situation familiale ou financière en cours d’année civile, les familles devront avertir la direction de l’accueil de loisirs le plus rapidement possible et fournir une attestation ou tout document justifiant des changements. </a:t>
            </a:r>
          </a:p>
          <a:p>
            <a:pPr marL="0" indent="0" algn="just">
              <a:buNone/>
            </a:pPr>
            <a:endParaRPr lang="fr-FR" dirty="0"/>
          </a:p>
          <a:p>
            <a:pPr marL="0" indent="0" algn="just">
              <a:buNone/>
            </a:pPr>
            <a:r>
              <a:rPr lang="fr-FR" dirty="0"/>
              <a:t>-Aucune modification tarifaire ne peut être opérée en cours de mois.</a:t>
            </a:r>
          </a:p>
          <a:p>
            <a:pPr marL="0" indent="0" algn="just">
              <a:buNone/>
            </a:pPr>
            <a:endParaRPr lang="fr-FR" dirty="0"/>
          </a:p>
          <a:p>
            <a:pPr marL="0" indent="0" algn="just">
              <a:buNone/>
            </a:pPr>
            <a:r>
              <a:rPr lang="fr-FR" dirty="0"/>
              <a:t>-Un pointage quotidien des enfants présents sera effectué par le personnel de l’accueil de loisirs et une facturation sera établie chaque fin de mois et sera transmise par mail aux parents. </a:t>
            </a:r>
          </a:p>
          <a:p>
            <a:pPr marL="0" indent="0" algn="just">
              <a:buNone/>
            </a:pPr>
            <a:endParaRPr lang="fr-FR" dirty="0"/>
          </a:p>
          <a:p>
            <a:pPr marL="0" indent="0" algn="just">
              <a:buNone/>
            </a:pPr>
            <a:r>
              <a:rPr lang="fr-FR" dirty="0"/>
              <a:t>- La facturation pourra être adaptée pour les familles recomposées (une facturation père et une mère)</a:t>
            </a: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78716" y="982770"/>
            <a:ext cx="9968917" cy="1533927"/>
          </a:xfrm>
        </p:spPr>
        <p:txBody>
          <a:bodyPr rtlCol="0">
            <a:normAutofit fontScale="92500" lnSpcReduction="20000"/>
          </a:bodyPr>
          <a:lstStyle/>
          <a:p>
            <a:pPr marL="0" indent="0">
              <a:buNone/>
            </a:pPr>
            <a:r>
              <a:rPr lang="fr-FR" b="1" u="sng" dirty="0"/>
              <a:t>Période périscolaire (lundi, mardi, jeudi, vendredi)</a:t>
            </a:r>
            <a:endParaRPr lang="fr-FR" dirty="0"/>
          </a:p>
          <a:p>
            <a:pPr marL="0" indent="0" algn="just">
              <a:buNone/>
            </a:pPr>
            <a:r>
              <a:rPr lang="fr-FR" dirty="0"/>
              <a:t> </a:t>
            </a:r>
          </a:p>
          <a:p>
            <a:pPr marL="0" indent="0" algn="just">
              <a:buNone/>
            </a:pPr>
            <a:r>
              <a:rPr lang="fr-FR" dirty="0"/>
              <a:t>Tranches basées sur le revenu annuel brut du foyer figurant sur l’avis d’imposition.</a:t>
            </a:r>
          </a:p>
          <a:p>
            <a:pPr marL="0" indent="0" rtl="0">
              <a:buNone/>
            </a:pPr>
            <a:endParaRPr lang="fr-FR" dirty="0"/>
          </a:p>
        </p:txBody>
      </p:sp>
      <p:graphicFrame>
        <p:nvGraphicFramePr>
          <p:cNvPr id="8" name="Tableau 7">
            <a:extLst>
              <a:ext uri="{FF2B5EF4-FFF2-40B4-BE49-F238E27FC236}">
                <a16:creationId xmlns:a16="http://schemas.microsoft.com/office/drawing/2014/main" id="{435616CE-CB96-4BEA-ABF4-A1E6D57CC349}"/>
              </a:ext>
            </a:extLst>
          </p:cNvPr>
          <p:cNvGraphicFramePr>
            <a:graphicFrameLocks noGrp="1"/>
          </p:cNvGraphicFramePr>
          <p:nvPr>
            <p:extLst>
              <p:ext uri="{D42A27DB-BD31-4B8C-83A1-F6EECF244321}">
                <p14:modId xmlns:p14="http://schemas.microsoft.com/office/powerpoint/2010/main" val="3318466911"/>
              </p:ext>
            </p:extLst>
          </p:nvPr>
        </p:nvGraphicFramePr>
        <p:xfrm>
          <a:off x="2994869" y="2894182"/>
          <a:ext cx="5680948" cy="2155736"/>
        </p:xfrm>
        <a:graphic>
          <a:graphicData uri="http://schemas.openxmlformats.org/drawingml/2006/table">
            <a:tbl>
              <a:tblPr firstRow="1" firstCol="1" bandRow="1"/>
              <a:tblGrid>
                <a:gridCol w="2840474">
                  <a:extLst>
                    <a:ext uri="{9D8B030D-6E8A-4147-A177-3AD203B41FA5}">
                      <a16:colId xmlns:a16="http://schemas.microsoft.com/office/drawing/2014/main" val="737543842"/>
                    </a:ext>
                  </a:extLst>
                </a:gridCol>
                <a:gridCol w="2840474">
                  <a:extLst>
                    <a:ext uri="{9D8B030D-6E8A-4147-A177-3AD203B41FA5}">
                      <a16:colId xmlns:a16="http://schemas.microsoft.com/office/drawing/2014/main" val="800500047"/>
                    </a:ext>
                  </a:extLst>
                </a:gridCol>
              </a:tblGrid>
              <a:tr h="692696">
                <a:tc>
                  <a:txBody>
                    <a:bodyPr/>
                    <a:lstStyle/>
                    <a:p>
                      <a:pPr algn="ct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Tranches de revenus</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i="1" kern="50" dirty="0">
                          <a:effectLst/>
                          <a:latin typeface="Calibri" panose="020F0502020204030204" pitchFamily="34" charset="0"/>
                          <a:ea typeface="Lucida Sans Unicode" panose="020B0602030504020204" pitchFamily="34" charset="0"/>
                          <a:cs typeface="Mangal" panose="02040503050203030202" pitchFamily="18" charset="0"/>
                        </a:rPr>
                        <a:t>(tarifs à l’heure)</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602235"/>
                  </a:ext>
                </a:extLst>
              </a:tr>
              <a:tr h="346348">
                <a:tc>
                  <a:txBody>
                    <a:bodyPr/>
                    <a:lstStyle/>
                    <a:p>
                      <a:pP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Jusqu’à 10375 €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0,70 €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478753"/>
                  </a:ext>
                </a:extLst>
              </a:tr>
              <a:tr h="346348">
                <a:tc>
                  <a:txBody>
                    <a:bodyPr/>
                    <a:lstStyle/>
                    <a:p>
                      <a:pP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De 10376 à 24208 €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1,15 €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6996"/>
                  </a:ext>
                </a:extLst>
              </a:tr>
              <a:tr h="346348">
                <a:tc>
                  <a:txBody>
                    <a:bodyPr/>
                    <a:lstStyle/>
                    <a:p>
                      <a:pP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De 24209 à 34583 €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1,50 €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289047"/>
                  </a:ext>
                </a:extLst>
              </a:tr>
              <a:tr h="346348">
                <a:tc>
                  <a:txBody>
                    <a:bodyPr/>
                    <a:lstStyle/>
                    <a:p>
                      <a:pP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De 34584 € à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kern="50" dirty="0">
                          <a:effectLst/>
                          <a:latin typeface="Calibri" panose="020F0502020204030204" pitchFamily="34" charset="0"/>
                          <a:ea typeface="Lucida Sans Unicode" panose="020B0602030504020204" pitchFamily="34" charset="0"/>
                          <a:cs typeface="Mangal" panose="02040503050203030202" pitchFamily="18" charset="0"/>
                        </a:rPr>
                        <a:t>1.90 €</a:t>
                      </a:r>
                      <a:endParaRPr lang="fr-FR" sz="2400" kern="50" dirty="0">
                        <a:effectLst/>
                        <a:latin typeface="Times New Roman" panose="02020603050405020304" pitchFamily="18" charset="0"/>
                        <a:ea typeface="Lucida Sans Unicode" panose="020B060203050402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382486"/>
                  </a:ext>
                </a:extLst>
              </a:tr>
            </a:tbl>
          </a:graphicData>
        </a:graphic>
      </p:graphicFrame>
      <p:pic>
        <p:nvPicPr>
          <p:cNvPr id="10" name="Image 9">
            <a:extLst>
              <a:ext uri="{FF2B5EF4-FFF2-40B4-BE49-F238E27FC236}">
                <a16:creationId xmlns:a16="http://schemas.microsoft.com/office/drawing/2014/main" id="{F31EBEB0-6229-4B9E-AFDE-DE35FAE7F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760" y="96101"/>
            <a:ext cx="1631047" cy="1635761"/>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2788</TotalTime>
  <Words>2683</Words>
  <Application>Microsoft Office PowerPoint</Application>
  <PresentationFormat>Grand écran</PresentationFormat>
  <Paragraphs>938</Paragraphs>
  <Slides>39</Slides>
  <Notes>34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39</vt:i4>
      </vt:variant>
    </vt:vector>
  </HeadingPairs>
  <TitlesOfParts>
    <vt:vector size="53" baseType="lpstr">
      <vt:lpstr>Arial</vt:lpstr>
      <vt:lpstr>Bahnschrift Condensed</vt:lpstr>
      <vt:lpstr>Bahnschrift Light SemiCondensed</vt:lpstr>
      <vt:lpstr>Calibri</vt:lpstr>
      <vt:lpstr>Calibri Light</vt:lpstr>
      <vt:lpstr>Constantia</vt:lpstr>
      <vt:lpstr>Courier New</vt:lpstr>
      <vt:lpstr>Lucida Sans Unicode</vt:lpstr>
      <vt:lpstr>Mangal</vt:lpstr>
      <vt:lpstr>Palatino Linotype</vt:lpstr>
      <vt:lpstr>Times New Roman</vt:lpstr>
      <vt:lpstr>Wingdings</vt:lpstr>
      <vt:lpstr>Wingdings 2</vt:lpstr>
      <vt:lpstr>Débit</vt:lpstr>
      <vt:lpstr>Accueil de loisirs ST-EXUPERY  Saint-Rémy-En-Rollat</vt:lpstr>
      <vt:lpstr>Fiche signalétique</vt:lpstr>
      <vt:lpstr>Sommaire</vt:lpstr>
      <vt:lpstr>Equipe pédagogique</vt:lpstr>
      <vt:lpstr>Présentation du règlement intérieur (les grandes lignes)</vt:lpstr>
      <vt:lpstr>Présentation PowerPoint</vt:lpstr>
      <vt:lpstr>Présentation PowerPoint</vt:lpstr>
      <vt:lpstr>Présentation PowerPoint</vt:lpstr>
      <vt:lpstr>Présentation PowerPoint</vt:lpstr>
      <vt:lpstr>Présentation PowerPoint</vt:lpstr>
      <vt:lpstr>Présentation PowerPoint</vt:lpstr>
      <vt:lpstr>Bâtiments</vt:lpstr>
      <vt:lpstr>Fonctionnement du centre</vt:lpstr>
      <vt:lpstr>Fonctionnement du centre</vt:lpstr>
      <vt:lpstr>Fonctionnement du centre</vt:lpstr>
      <vt:lpstr>Fonctionnement du centre</vt:lpstr>
      <vt:lpstr>Fonctionnement du centre</vt:lpstr>
      <vt:lpstr>Canaux de communication</vt:lpstr>
      <vt:lpstr>Gestion des équipes et évaluation</vt:lpstr>
      <vt:lpstr>Indicateurs et critères d’évaluations des animateurs</vt:lpstr>
      <vt:lpstr>Intentions éducatives de la direction</vt:lpstr>
      <vt:lpstr>Objectifs pédagogiques transversaux</vt:lpstr>
      <vt:lpstr>Objectifs pédagogiques transversaux</vt:lpstr>
      <vt:lpstr>Le plan mercredi, les projets  (Cycles de vacances à vacances)</vt:lpstr>
      <vt:lpstr>Journée type</vt:lpstr>
      <vt:lpstr>« Réveille ta curiosité » </vt:lpstr>
      <vt:lpstr>Présentation PowerPoint</vt:lpstr>
      <vt:lpstr>Présentation PowerPoint</vt:lpstr>
      <vt:lpstr>Les mercredis</vt:lpstr>
      <vt:lpstr>Présentation PowerPoint</vt:lpstr>
      <vt:lpstr>Présentation PowerPoint</vt:lpstr>
      <vt:lpstr>Présentation PowerPoint</vt:lpstr>
      <vt:lpstr>Présentation PowerPoint</vt:lpstr>
      <vt:lpstr>Présentation PowerPoint</vt:lpstr>
      <vt:lpstr>LES MERCREDIS : pour tous les groupes</vt:lpstr>
      <vt:lpstr>Marché de printemps</vt:lpstr>
      <vt:lpstr>Les ateliers pré  et post scolaire 2024/2025 (Cycles de vacances à vacances)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 de loisirs municipal de CHARMEIL</dc:title>
  <dc:creator>AMJ</dc:creator>
  <cp:lastModifiedBy>JBENOIT MONIN</cp:lastModifiedBy>
  <cp:revision>184</cp:revision>
  <cp:lastPrinted>2019-02-02T08:31:25Z</cp:lastPrinted>
  <dcterms:created xsi:type="dcterms:W3CDTF">2018-10-15T05:57:23Z</dcterms:created>
  <dcterms:modified xsi:type="dcterms:W3CDTF">2025-01-09T16:34:04Z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