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685" r:id="rId3"/>
  </p:sldMasterIdLst>
  <p:notesMasterIdLst>
    <p:notesMasterId r:id="rId17"/>
  </p:notesMasterIdLst>
  <p:handoutMasterIdLst>
    <p:handoutMasterId r:id="rId18"/>
  </p:handoutMasterIdLst>
  <p:sldIdLst>
    <p:sldId id="257" r:id="rId4"/>
    <p:sldId id="314" r:id="rId5"/>
    <p:sldId id="313" r:id="rId6"/>
    <p:sldId id="318" r:id="rId7"/>
    <p:sldId id="290" r:id="rId8"/>
    <p:sldId id="272" r:id="rId9"/>
    <p:sldId id="301" r:id="rId10"/>
    <p:sldId id="319" r:id="rId11"/>
    <p:sldId id="306" r:id="rId12"/>
    <p:sldId id="311" r:id="rId13"/>
    <p:sldId id="321" r:id="rId14"/>
    <p:sldId id="320" r:id="rId15"/>
    <p:sldId id="265" r:id="rId16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9602"/>
    <a:srgbClr val="DC4892"/>
    <a:srgbClr val="F1B3D2"/>
    <a:srgbClr val="EEB500"/>
    <a:srgbClr val="A6D870"/>
    <a:srgbClr val="A3A62A"/>
    <a:srgbClr val="ABAE2C"/>
    <a:srgbClr val="B5B8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838" autoAdjust="0"/>
    <p:restoredTop sz="94660" autoAdjust="0"/>
  </p:normalViewPr>
  <p:slideViewPr>
    <p:cSldViewPr snapToGrid="0">
      <p:cViewPr varScale="1">
        <p:scale>
          <a:sx n="105" d="100"/>
          <a:sy n="105" d="100"/>
        </p:scale>
        <p:origin x="-9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250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DD4F66F-EF0C-482A-BB9F-D4A920A2D8AF}" type="datetimeFigureOut">
              <a:rPr lang="fr-FR"/>
              <a:pPr>
                <a:defRPr/>
              </a:pPr>
              <a:t>22/08/2014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5059FBC-26B8-4D97-B816-4AEFE3CDF6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1F2FEDA-5CB5-4318-852D-76C19B185B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CCE8BC1-FF86-4252-B1F8-3D92E6154A96}" type="slidenum">
              <a:rPr lang="fr-FR" altLang="fr-FR" smtClean="0">
                <a:latin typeface="Arial" charset="0"/>
                <a:ea typeface="ＭＳ Ｐゴシック" pitchFamily="34" charset="-128"/>
              </a:rPr>
              <a:pPr>
                <a:defRPr/>
              </a:pPr>
              <a:t>1</a:t>
            </a:fld>
            <a:endParaRPr lang="fr-FR" altLang="fr-F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9350" cy="3719513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4050"/>
          </a:xfrm>
          <a:noFill/>
        </p:spPr>
        <p:txBody>
          <a:bodyPr lIns="92688" tIns="46344" rIns="92688" bIns="46344"/>
          <a:lstStyle/>
          <a:p>
            <a:pPr eaLnBrk="1" hangingPunct="1"/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0CA182B4-BEE4-47ED-937D-E0E9E489849E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FF92EA8C-3608-4267-A467-40C13DA0AF00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D2C5CE96-F12B-4D65-A2DD-2EDE4AA552BC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122FCF66-4B66-4BEE-98D5-173C6313DAAE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8437101-F6F0-4E07-9D0E-77D7F5F92C63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5872D219-A62C-4711-B906-947856F71B0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3960813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0413" y="1773238"/>
            <a:ext cx="3962400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0988570-6D82-4DA0-9099-D72566854E03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521A8322-6B07-44A9-82CB-9E428435AF86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5766EB0C-7F50-464B-871E-B75B960F1337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27D75EEE-0305-4FE5-977D-E2B1A4DE213E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3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852BA7E1-0AA9-4B7F-A38B-98D17209A305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46534E0E-3121-4E65-ABC3-E1F902A9EA4D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37AA89D2-DEE9-4C36-AABE-6199201987E0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D91C0EED-1A5B-41E4-8A95-12929FC01C16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C8659582-2D6F-4FFD-8A8B-FA838F23D015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12255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773238"/>
            <a:ext cx="8075613" cy="375285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FFA1EDEC-ED27-4577-A45B-57DD7E2D947F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C5443977-919A-46B9-9950-F4C44B0266D0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241CD96A-C5A9-499B-90A4-B6B04461D447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8832B03E-EAA8-4FA0-B0E3-2DC159711D91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3960813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0413" y="1773238"/>
            <a:ext cx="3962400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69E397A-EE17-4E28-A0BF-029ACDD67335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418D79C5-0CC1-425B-AAE9-56F50A7E28B3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036FA0D-772F-4BD5-89AC-22D56D0F83BD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0401F76-78D6-4772-B986-972B2F651273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6BA84444-8174-4E30-B258-ABE38B41EDAA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3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72C4FBB-5835-414E-8E88-154A9B36BD21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42E5AE1A-F53F-48FE-AA45-73C87ECA8FC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8F63CDB4-9F1F-4EDE-ABB4-5D2BA209DB0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8EB992A-0488-4364-B221-3BF24E0209F8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12255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773238"/>
            <a:ext cx="8075613" cy="375285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556ABCA3-CD3D-49C1-9888-0A20042813E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3960813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0413" y="1773238"/>
            <a:ext cx="3962400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0C3B962-FACA-4972-9369-548C51E9E687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1C1A650-3CC9-4672-97C7-74C3CDF1B4B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ABF59F6A-5D1E-4B65-88B4-C2EF776A086B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FF66F7BA-CFC9-426C-A871-1C4303DE1584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3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F5918653-BAC2-4167-AE98-3BB62FA54BAB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E3E1D0DF-3AFD-40C8-802B-9455103B535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4"/>
          <p:cNvSpPr>
            <a:spLocks/>
          </p:cNvSpPr>
          <p:nvPr userDrawn="1"/>
        </p:nvSpPr>
        <p:spPr bwMode="gray">
          <a:xfrm>
            <a:off x="107950" y="95250"/>
            <a:ext cx="8928100" cy="1246188"/>
          </a:xfrm>
          <a:custGeom>
            <a:avLst/>
            <a:gdLst>
              <a:gd name="T0" fmla="*/ 2147483647 w 5760"/>
              <a:gd name="T1" fmla="*/ 0 h 966"/>
              <a:gd name="T2" fmla="*/ 0 w 5760"/>
              <a:gd name="T3" fmla="*/ 0 h 966"/>
              <a:gd name="T4" fmla="*/ 0 w 5760"/>
              <a:gd name="T5" fmla="*/ 2147483647 h 966"/>
              <a:gd name="T6" fmla="*/ 2147483647 w 5760"/>
              <a:gd name="T7" fmla="*/ 2147483647 h 966"/>
              <a:gd name="T8" fmla="*/ 2147483647 w 5760"/>
              <a:gd name="T9" fmla="*/ 2147483647 h 966"/>
              <a:gd name="T10" fmla="*/ 2147483647 w 5760"/>
              <a:gd name="T11" fmla="*/ 0 h 9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60" h="966">
                <a:moveTo>
                  <a:pt x="5760" y="0"/>
                </a:moveTo>
                <a:lnTo>
                  <a:pt x="0" y="0"/>
                </a:lnTo>
                <a:lnTo>
                  <a:pt x="0" y="966"/>
                </a:lnTo>
                <a:lnTo>
                  <a:pt x="4834" y="966"/>
                </a:lnTo>
                <a:lnTo>
                  <a:pt x="5760" y="434"/>
                </a:lnTo>
                <a:lnTo>
                  <a:pt x="5760" y="0"/>
                </a:lnTo>
              </a:path>
            </a:pathLst>
          </a:custGeom>
          <a:solidFill>
            <a:srgbClr val="78BBBC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5486400" y="76200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endParaRPr lang="fr-FR" b="0" i="0" smtClean="0">
              <a:latin typeface="Lucida Grande" charset="0"/>
            </a:endParaRPr>
          </a:p>
        </p:txBody>
      </p:sp>
      <p:cxnSp>
        <p:nvCxnSpPr>
          <p:cNvPr id="1028" name="Connecteur droit 3"/>
          <p:cNvCxnSpPr>
            <a:cxnSpLocks noChangeShapeType="1"/>
          </p:cNvCxnSpPr>
          <p:nvPr userDrawn="1"/>
        </p:nvCxnSpPr>
        <p:spPr bwMode="auto">
          <a:xfrm>
            <a:off x="1547813" y="6308725"/>
            <a:ext cx="6985000" cy="0"/>
          </a:xfrm>
          <a:prstGeom prst="line">
            <a:avLst/>
          </a:prstGeom>
          <a:noFill/>
          <a:ln w="9525">
            <a:solidFill>
              <a:srgbClr val="78BBBC"/>
            </a:solidFill>
            <a:round/>
            <a:headEnd/>
            <a:tailEnd/>
          </a:ln>
        </p:spPr>
      </p:cxn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075613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 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30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68313" y="115888"/>
            <a:ext cx="821848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partie </a:t>
            </a:r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4"/>
          </p:nvPr>
        </p:nvSpPr>
        <p:spPr bwMode="auto">
          <a:xfrm>
            <a:off x="7667625" y="6396038"/>
            <a:ext cx="9366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i="0">
                <a:solidFill>
                  <a:srgbClr val="78BBBC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62CEC64-E7BF-4E6C-A4AB-0A73705F49BD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3"/>
          </p:nvPr>
        </p:nvSpPr>
        <p:spPr bwMode="auto">
          <a:xfrm>
            <a:off x="1651000" y="6372225"/>
            <a:ext cx="3048000" cy="2968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0">
                <a:latin typeface="+mn-lt"/>
                <a:ea typeface="+mn-ea"/>
                <a:cs typeface="ＭＳ Ｐゴシック"/>
              </a:defRPr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  <p:pic>
        <p:nvPicPr>
          <p:cNvPr id="1033" name="Image 2"/>
          <p:cNvPicPr>
            <a:picLocks noChangeAspect="1"/>
          </p:cNvPicPr>
          <p:nvPr userDrawn="1"/>
        </p:nvPicPr>
        <p:blipFill>
          <a:blip r:embed="rId13"/>
          <a:srcRect t="16887" b="17810"/>
          <a:stretch>
            <a:fillRect/>
          </a:stretch>
        </p:blipFill>
        <p:spPr bwMode="auto">
          <a:xfrm>
            <a:off x="95250" y="6324600"/>
            <a:ext cx="14192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2pPr>
      <a:lvl3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3pPr>
      <a:lvl4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4pPr>
      <a:lvl5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5pPr>
      <a:lvl6pPr marL="10795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6pPr>
      <a:lvl7pPr marL="15367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7pPr>
      <a:lvl8pPr marL="19939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8pPr>
      <a:lvl9pPr marL="24511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2400" b="1">
          <a:solidFill>
            <a:srgbClr val="78BBBC"/>
          </a:solidFill>
          <a:latin typeface="+mn-lt"/>
          <a:ea typeface="+mn-ea"/>
          <a:cs typeface="+mn-cs"/>
        </a:defRPr>
      </a:lvl1pPr>
      <a:lvl2pPr marL="520700" indent="-3429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905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2543175" indent="-266700" algn="l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913063" indent="-1905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5pPr>
      <a:lvl6pPr marL="33702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6pPr>
      <a:lvl7pPr marL="38274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7pPr>
      <a:lvl8pPr marL="42846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8pPr>
      <a:lvl9pPr marL="47418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4"/>
          <p:cNvSpPr>
            <a:spLocks/>
          </p:cNvSpPr>
          <p:nvPr userDrawn="1"/>
        </p:nvSpPr>
        <p:spPr bwMode="gray">
          <a:xfrm>
            <a:off x="107950" y="95250"/>
            <a:ext cx="8928100" cy="1246188"/>
          </a:xfrm>
          <a:custGeom>
            <a:avLst/>
            <a:gdLst>
              <a:gd name="T0" fmla="*/ 2147483647 w 5760"/>
              <a:gd name="T1" fmla="*/ 0 h 966"/>
              <a:gd name="T2" fmla="*/ 0 w 5760"/>
              <a:gd name="T3" fmla="*/ 0 h 966"/>
              <a:gd name="T4" fmla="*/ 0 w 5760"/>
              <a:gd name="T5" fmla="*/ 2147483647 h 966"/>
              <a:gd name="T6" fmla="*/ 2147483647 w 5760"/>
              <a:gd name="T7" fmla="*/ 2147483647 h 966"/>
              <a:gd name="T8" fmla="*/ 2147483647 w 5760"/>
              <a:gd name="T9" fmla="*/ 2147483647 h 966"/>
              <a:gd name="T10" fmla="*/ 2147483647 w 5760"/>
              <a:gd name="T11" fmla="*/ 0 h 9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60" h="966">
                <a:moveTo>
                  <a:pt x="5760" y="0"/>
                </a:moveTo>
                <a:lnTo>
                  <a:pt x="0" y="0"/>
                </a:lnTo>
                <a:lnTo>
                  <a:pt x="0" y="966"/>
                </a:lnTo>
                <a:lnTo>
                  <a:pt x="4834" y="966"/>
                </a:lnTo>
                <a:lnTo>
                  <a:pt x="5760" y="434"/>
                </a:lnTo>
                <a:lnTo>
                  <a:pt x="5760" y="0"/>
                </a:lnTo>
              </a:path>
            </a:pathLst>
          </a:custGeom>
          <a:solidFill>
            <a:srgbClr val="78BBBC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5486400" y="76200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endParaRPr lang="fr-FR" b="0" i="0" smtClean="0">
              <a:solidFill>
                <a:srgbClr val="000000"/>
              </a:solidFill>
              <a:latin typeface="Lucida Grande" charset="0"/>
            </a:endParaRPr>
          </a:p>
        </p:txBody>
      </p:sp>
      <p:cxnSp>
        <p:nvCxnSpPr>
          <p:cNvPr id="13316" name="Connecteur droit 3"/>
          <p:cNvCxnSpPr>
            <a:cxnSpLocks noChangeShapeType="1"/>
          </p:cNvCxnSpPr>
          <p:nvPr userDrawn="1"/>
        </p:nvCxnSpPr>
        <p:spPr bwMode="auto">
          <a:xfrm>
            <a:off x="1547813" y="6308725"/>
            <a:ext cx="6985000" cy="0"/>
          </a:xfrm>
          <a:prstGeom prst="line">
            <a:avLst/>
          </a:prstGeom>
          <a:noFill/>
          <a:ln w="9525">
            <a:solidFill>
              <a:srgbClr val="78BBBC"/>
            </a:solidFill>
            <a:round/>
            <a:headEnd/>
            <a:tailEnd/>
          </a:ln>
        </p:spPr>
      </p:cxn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075613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 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3318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68313" y="115888"/>
            <a:ext cx="821848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partie </a:t>
            </a:r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4"/>
          </p:nvPr>
        </p:nvSpPr>
        <p:spPr bwMode="auto">
          <a:xfrm>
            <a:off x="7667625" y="6396038"/>
            <a:ext cx="9366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i="0">
                <a:solidFill>
                  <a:srgbClr val="78BBBC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A8ED9221-8B9A-485A-9E05-AFFDCD2739AD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3"/>
          </p:nvPr>
        </p:nvSpPr>
        <p:spPr bwMode="auto">
          <a:xfrm>
            <a:off x="1652588" y="6372225"/>
            <a:ext cx="3048000" cy="2968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0">
                <a:solidFill>
                  <a:srgbClr val="000000"/>
                </a:solidFill>
                <a:latin typeface="+mn-lt"/>
                <a:ea typeface="+mn-ea"/>
                <a:cs typeface="ＭＳ Ｐゴシック"/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  <p:pic>
        <p:nvPicPr>
          <p:cNvPr id="13321" name="Image 11"/>
          <p:cNvPicPr>
            <a:picLocks noChangeAspect="1"/>
          </p:cNvPicPr>
          <p:nvPr userDrawn="1"/>
        </p:nvPicPr>
        <p:blipFill>
          <a:blip r:embed="rId14"/>
          <a:srcRect t="16887" b="17810"/>
          <a:stretch>
            <a:fillRect/>
          </a:stretch>
        </p:blipFill>
        <p:spPr bwMode="auto">
          <a:xfrm>
            <a:off x="95250" y="6324600"/>
            <a:ext cx="14192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  <p:sldLayoutId id="2147483697" r:id="rId1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2pPr>
      <a:lvl3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3pPr>
      <a:lvl4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4pPr>
      <a:lvl5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5pPr>
      <a:lvl6pPr marL="10795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6pPr>
      <a:lvl7pPr marL="15367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7pPr>
      <a:lvl8pPr marL="19939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8pPr>
      <a:lvl9pPr marL="24511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2400" b="1">
          <a:solidFill>
            <a:srgbClr val="78BBBC"/>
          </a:solidFill>
          <a:latin typeface="+mn-lt"/>
          <a:ea typeface="+mn-ea"/>
          <a:cs typeface="+mn-cs"/>
        </a:defRPr>
      </a:lvl1pPr>
      <a:lvl2pPr marL="520700" indent="-3429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905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2543175" indent="-266700" algn="l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913063" indent="-1905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5pPr>
      <a:lvl6pPr marL="33702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6pPr>
      <a:lvl7pPr marL="38274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7pPr>
      <a:lvl8pPr marL="42846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8pPr>
      <a:lvl9pPr marL="47418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14"/>
          <p:cNvSpPr>
            <a:spLocks/>
          </p:cNvSpPr>
          <p:nvPr userDrawn="1"/>
        </p:nvSpPr>
        <p:spPr bwMode="gray">
          <a:xfrm>
            <a:off x="107950" y="95250"/>
            <a:ext cx="8928100" cy="1246188"/>
          </a:xfrm>
          <a:custGeom>
            <a:avLst/>
            <a:gdLst>
              <a:gd name="T0" fmla="*/ 2147483647 w 5760"/>
              <a:gd name="T1" fmla="*/ 0 h 966"/>
              <a:gd name="T2" fmla="*/ 0 w 5760"/>
              <a:gd name="T3" fmla="*/ 0 h 966"/>
              <a:gd name="T4" fmla="*/ 0 w 5760"/>
              <a:gd name="T5" fmla="*/ 2147483647 h 966"/>
              <a:gd name="T6" fmla="*/ 2147483647 w 5760"/>
              <a:gd name="T7" fmla="*/ 2147483647 h 966"/>
              <a:gd name="T8" fmla="*/ 2147483647 w 5760"/>
              <a:gd name="T9" fmla="*/ 2147483647 h 966"/>
              <a:gd name="T10" fmla="*/ 2147483647 w 5760"/>
              <a:gd name="T11" fmla="*/ 0 h 9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60" h="966">
                <a:moveTo>
                  <a:pt x="5760" y="0"/>
                </a:moveTo>
                <a:lnTo>
                  <a:pt x="0" y="0"/>
                </a:lnTo>
                <a:lnTo>
                  <a:pt x="0" y="966"/>
                </a:lnTo>
                <a:lnTo>
                  <a:pt x="4834" y="966"/>
                </a:lnTo>
                <a:lnTo>
                  <a:pt x="5760" y="434"/>
                </a:lnTo>
                <a:lnTo>
                  <a:pt x="5760" y="0"/>
                </a:lnTo>
              </a:path>
            </a:pathLst>
          </a:custGeom>
          <a:solidFill>
            <a:srgbClr val="78BBBC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5486400" y="76200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endParaRPr lang="fr-FR" b="0" i="0" smtClean="0">
              <a:solidFill>
                <a:srgbClr val="000000"/>
              </a:solidFill>
              <a:latin typeface="Lucida Grande" charset="0"/>
            </a:endParaRPr>
          </a:p>
        </p:txBody>
      </p:sp>
      <p:cxnSp>
        <p:nvCxnSpPr>
          <p:cNvPr id="26628" name="Connecteur droit 3"/>
          <p:cNvCxnSpPr>
            <a:cxnSpLocks noChangeShapeType="1"/>
          </p:cNvCxnSpPr>
          <p:nvPr userDrawn="1"/>
        </p:nvCxnSpPr>
        <p:spPr bwMode="auto">
          <a:xfrm>
            <a:off x="1547813" y="6308725"/>
            <a:ext cx="6985000" cy="0"/>
          </a:xfrm>
          <a:prstGeom prst="line">
            <a:avLst/>
          </a:prstGeom>
          <a:noFill/>
          <a:ln w="9525">
            <a:solidFill>
              <a:srgbClr val="78BBBC"/>
            </a:solidFill>
            <a:round/>
            <a:headEnd/>
            <a:tailEnd/>
          </a:ln>
        </p:spPr>
      </p:cxn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075613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 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26630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68313" y="115888"/>
            <a:ext cx="821848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partie </a:t>
            </a:r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4"/>
          </p:nvPr>
        </p:nvSpPr>
        <p:spPr bwMode="auto">
          <a:xfrm>
            <a:off x="7667625" y="6396038"/>
            <a:ext cx="9366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i="0">
                <a:solidFill>
                  <a:srgbClr val="78BBBC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654CB3D4-DD13-49F7-B78A-DBC5DE623D6C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3"/>
          </p:nvPr>
        </p:nvSpPr>
        <p:spPr bwMode="auto">
          <a:xfrm>
            <a:off x="1652588" y="6372225"/>
            <a:ext cx="3048000" cy="2968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0">
                <a:solidFill>
                  <a:srgbClr val="000000"/>
                </a:solidFill>
                <a:latin typeface="+mn-lt"/>
                <a:ea typeface="+mn-ea"/>
                <a:cs typeface="ＭＳ Ｐゴシック"/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  <p:pic>
        <p:nvPicPr>
          <p:cNvPr id="26633" name="Image 11"/>
          <p:cNvPicPr>
            <a:picLocks noChangeAspect="1"/>
          </p:cNvPicPr>
          <p:nvPr userDrawn="1"/>
        </p:nvPicPr>
        <p:blipFill>
          <a:blip r:embed="rId14"/>
          <a:srcRect t="16887" b="17810"/>
          <a:stretch>
            <a:fillRect/>
          </a:stretch>
        </p:blipFill>
        <p:spPr bwMode="auto">
          <a:xfrm>
            <a:off x="95250" y="6324600"/>
            <a:ext cx="14192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  <p:sldLayoutId id="2147483709" r:id="rId1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2pPr>
      <a:lvl3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3pPr>
      <a:lvl4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4pPr>
      <a:lvl5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5pPr>
      <a:lvl6pPr marL="10795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6pPr>
      <a:lvl7pPr marL="15367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7pPr>
      <a:lvl8pPr marL="19939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8pPr>
      <a:lvl9pPr marL="24511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2400" b="1">
          <a:solidFill>
            <a:srgbClr val="78BBBC"/>
          </a:solidFill>
          <a:latin typeface="+mn-lt"/>
          <a:ea typeface="+mn-ea"/>
          <a:cs typeface="+mn-cs"/>
        </a:defRPr>
      </a:lvl1pPr>
      <a:lvl2pPr marL="520700" indent="-3429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905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2543175" indent="-266700" algn="l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913063" indent="-1905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5pPr>
      <a:lvl6pPr marL="33702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6pPr>
      <a:lvl7pPr marL="38274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7pPr>
      <a:lvl8pPr marL="42846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8pPr>
      <a:lvl9pPr marL="47418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duscol.education.fr/conseil-ecole-college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eduscol.education.fr/conseil-ecole-colleg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conseil-ecole-colleg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duscol.education.fr/conseil-ecole-colleg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ce réservé du numéro de diapositive 4"/>
          <p:cNvSpPr txBox="1">
            <a:spLocks noGrp="1"/>
          </p:cNvSpPr>
          <p:nvPr/>
        </p:nvSpPr>
        <p:spPr bwMode="auto">
          <a:xfrm>
            <a:off x="7667625" y="639603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fr-FR" altLang="fr-FR" sz="900" i="0">
                <a:solidFill>
                  <a:srgbClr val="78BBBC"/>
                </a:solidFill>
              </a:rPr>
              <a:t>&gt;</a:t>
            </a:r>
            <a:r>
              <a:rPr lang="fr-FR" altLang="fr-FR" sz="900" b="1" i="0">
                <a:solidFill>
                  <a:srgbClr val="78BBBC"/>
                </a:solidFill>
              </a:rPr>
              <a:t> </a:t>
            </a:r>
            <a:fld id="{A0A61C01-2A51-4E93-8C25-1804703ACE13}" type="slidenum">
              <a:rPr lang="fr-FR" altLang="fr-FR" sz="900" b="1" i="0">
                <a:solidFill>
                  <a:srgbClr val="78BBBC"/>
                </a:solidFill>
              </a:rPr>
              <a:pPr algn="r" eaLnBrk="0" hangingPunct="0"/>
              <a:t>1</a:t>
            </a:fld>
            <a:endParaRPr lang="fr-FR" altLang="fr-FR" sz="900" b="1" i="0">
              <a:solidFill>
                <a:srgbClr val="78BBBC"/>
              </a:solidFill>
            </a:endParaRPr>
          </a:p>
        </p:txBody>
      </p:sp>
      <p:sp>
        <p:nvSpPr>
          <p:cNvPr id="4099" name="Espace réservé du contenu 3"/>
          <p:cNvSpPr>
            <a:spLocks noGrp="1"/>
          </p:cNvSpPr>
          <p:nvPr>
            <p:ph sz="half" idx="4294967295"/>
          </p:nvPr>
        </p:nvSpPr>
        <p:spPr>
          <a:xfrm>
            <a:off x="671513" y="2828925"/>
            <a:ext cx="7200900" cy="863600"/>
          </a:xfrm>
        </p:spPr>
        <p:txBody>
          <a:bodyPr/>
          <a:lstStyle/>
          <a:p>
            <a:pPr marL="177800" indent="-177800" algn="ctr" eaLnBrk="1" hangingPunct="1">
              <a:spcBef>
                <a:spcPct val="50000"/>
              </a:spcBef>
              <a:buClr>
                <a:srgbClr val="78BBBC"/>
              </a:buClr>
              <a:buFont typeface="Wingdings" pitchFamily="2" charset="2"/>
              <a:buNone/>
              <a:defRPr/>
            </a:pPr>
            <a:r>
              <a:rPr lang="fr-FR" altLang="fr-FR" sz="4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Le conseil école-collège</a:t>
            </a:r>
          </a:p>
        </p:txBody>
      </p:sp>
      <p:sp>
        <p:nvSpPr>
          <p:cNvPr id="41987" name="Espace réservé du numéro de diapositive 4"/>
          <p:cNvSpPr txBox="1">
            <a:spLocks noGrp="1"/>
          </p:cNvSpPr>
          <p:nvPr/>
        </p:nvSpPr>
        <p:spPr bwMode="auto">
          <a:xfrm>
            <a:off x="7667625" y="639603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fr-FR" altLang="fr-FR" sz="900" i="0">
                <a:solidFill>
                  <a:srgbClr val="78BBBC"/>
                </a:solidFill>
              </a:rPr>
              <a:t>&gt;</a:t>
            </a:r>
            <a:r>
              <a:rPr lang="fr-FR" altLang="fr-FR" sz="900" b="1" i="0">
                <a:solidFill>
                  <a:srgbClr val="78BBBC"/>
                </a:solidFill>
              </a:rPr>
              <a:t> </a:t>
            </a:r>
            <a:fld id="{1A214C8A-5488-4648-BC9D-2A696FA78221}" type="slidenum">
              <a:rPr lang="fr-FR" altLang="fr-FR" sz="900" b="1" i="0">
                <a:solidFill>
                  <a:srgbClr val="78BBBC"/>
                </a:solidFill>
              </a:rPr>
              <a:pPr algn="r" eaLnBrk="0" hangingPunct="0"/>
              <a:t>1</a:t>
            </a:fld>
            <a:endParaRPr lang="fr-FR" altLang="fr-FR" sz="900" b="1" i="0">
              <a:solidFill>
                <a:srgbClr val="78BBBC"/>
              </a:solidFill>
            </a:endParaRPr>
          </a:p>
        </p:txBody>
      </p:sp>
      <p:pic>
        <p:nvPicPr>
          <p:cNvPr id="41988" name="Picture 6" descr="2013_loi_refondation_680x280_2586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8225" y="4581525"/>
            <a:ext cx="372427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40202220-65A4-4089-A5AC-021B55368096}" type="slidenum">
              <a:rPr lang="fr-FR" b="1" smtClean="0"/>
              <a:pPr>
                <a:defRPr/>
              </a:pPr>
              <a:t>1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4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 advTm="127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Vague 8"/>
          <p:cNvSpPr>
            <a:spLocks noChangeArrowheads="1"/>
          </p:cNvSpPr>
          <p:nvPr/>
        </p:nvSpPr>
        <p:spPr bwMode="auto">
          <a:xfrm rot="-1130642">
            <a:off x="2363788" y="3624263"/>
            <a:ext cx="4989512" cy="1349375"/>
          </a:xfrm>
          <a:prstGeom prst="wave">
            <a:avLst>
              <a:gd name="adj1" fmla="val 20000"/>
              <a:gd name="adj2" fmla="val 231"/>
            </a:avLst>
          </a:prstGeom>
          <a:solidFill>
            <a:srgbClr val="CDE9E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 altLang="fr-FR"/>
          </a:p>
        </p:txBody>
      </p:sp>
      <p:sp>
        <p:nvSpPr>
          <p:cNvPr id="52226" name="Flèche droite 13"/>
          <p:cNvSpPr>
            <a:spLocks noChangeArrowheads="1"/>
          </p:cNvSpPr>
          <p:nvPr/>
        </p:nvSpPr>
        <p:spPr bwMode="auto">
          <a:xfrm rot="-4072729">
            <a:off x="7775576" y="1439862"/>
            <a:ext cx="842962" cy="1166813"/>
          </a:xfrm>
          <a:prstGeom prst="rightArrow">
            <a:avLst>
              <a:gd name="adj1" fmla="val 67796"/>
              <a:gd name="adj2" fmla="val 53977"/>
            </a:avLst>
          </a:prstGeom>
          <a:solidFill>
            <a:srgbClr val="CDE9EB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 altLang="fr-FR"/>
          </a:p>
        </p:txBody>
      </p:sp>
      <p:sp>
        <p:nvSpPr>
          <p:cNvPr id="52227" name="Titr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339138" cy="1225550"/>
          </a:xfrm>
        </p:spPr>
        <p:txBody>
          <a:bodyPr/>
          <a:lstStyle/>
          <a:p>
            <a:r>
              <a:rPr lang="fr-FR" altLang="fr-FR" smtClean="0"/>
              <a:t>… et permettre la personnalisation des parcours</a:t>
            </a:r>
          </a:p>
        </p:txBody>
      </p:sp>
      <p:sp>
        <p:nvSpPr>
          <p:cNvPr id="12294" name="Rectangle 16"/>
          <p:cNvSpPr>
            <a:spLocks noChangeArrowheads="1"/>
          </p:cNvSpPr>
          <p:nvPr/>
        </p:nvSpPr>
        <p:spPr bwMode="auto">
          <a:xfrm>
            <a:off x="425450" y="1409700"/>
            <a:ext cx="630713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271463" indent="-271463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fr-FR" sz="22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+mn-cs"/>
              </a:rPr>
              <a:t> 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Le conseil école-collège permet d’échanger sur 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les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besoins éducatifs particuliers</a:t>
            </a:r>
          </a:p>
          <a:p>
            <a:pPr marL="271463" indent="-271463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La commission de liaison peut réaliser un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suivi individualisé</a:t>
            </a:r>
          </a:p>
        </p:txBody>
      </p:sp>
      <p:sp>
        <p:nvSpPr>
          <p:cNvPr id="52229" name="Text Box 14"/>
          <p:cNvSpPr txBox="1">
            <a:spLocks noChangeArrowheads="1"/>
          </p:cNvSpPr>
          <p:nvPr/>
        </p:nvSpPr>
        <p:spPr bwMode="auto">
          <a:xfrm>
            <a:off x="4913313" y="5770563"/>
            <a:ext cx="33131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1200" b="1" i="0" baseline="30000">
                <a:solidFill>
                  <a:srgbClr val="78BBBC"/>
                </a:solidFill>
                <a:latin typeface="Calibri" pitchFamily="34" charset="0"/>
              </a:rPr>
              <a:t>1</a:t>
            </a:r>
            <a:r>
              <a:rPr lang="fr-FR" altLang="fr-FR" sz="1000" b="1" i="0">
                <a:solidFill>
                  <a:srgbClr val="78BBBC"/>
                </a:solidFill>
                <a:latin typeface="Calibri" pitchFamily="34" charset="0"/>
              </a:rPr>
              <a:t>Parcours Personnalisé de Réussite Educative</a:t>
            </a:r>
          </a:p>
          <a:p>
            <a:r>
              <a:rPr lang="fr-FR" altLang="fr-FR" sz="1200" b="1" i="0" baseline="30000">
                <a:solidFill>
                  <a:srgbClr val="78BBBC"/>
                </a:solidFill>
                <a:latin typeface="Calibri" pitchFamily="34" charset="0"/>
              </a:rPr>
              <a:t>2</a:t>
            </a:r>
            <a:r>
              <a:rPr lang="fr-FR" altLang="fr-FR" sz="1000" b="1" i="0">
                <a:solidFill>
                  <a:srgbClr val="78BBBC"/>
                </a:solidFill>
                <a:latin typeface="Calibri" pitchFamily="34" charset="0"/>
              </a:rPr>
              <a:t>Projet Personnalisé de Scolarisation</a:t>
            </a:r>
          </a:p>
          <a:p>
            <a:r>
              <a:rPr lang="fr-FR" altLang="fr-FR" sz="1200" b="1" i="0" baseline="30000">
                <a:solidFill>
                  <a:srgbClr val="78BBBC"/>
                </a:solidFill>
                <a:latin typeface="Calibri" pitchFamily="34" charset="0"/>
              </a:rPr>
              <a:t>3</a:t>
            </a:r>
            <a:r>
              <a:rPr lang="fr-FR" altLang="fr-FR" sz="1000" b="1" i="0">
                <a:solidFill>
                  <a:srgbClr val="78BBBC"/>
                </a:solidFill>
                <a:latin typeface="Calibri" pitchFamily="34" charset="0"/>
              </a:rPr>
              <a:t>Plan d’Accompagnement Personnalisé</a:t>
            </a:r>
          </a:p>
        </p:txBody>
      </p:sp>
      <p:sp>
        <p:nvSpPr>
          <p:cNvPr id="10" name="Ellipse 9"/>
          <p:cNvSpPr/>
          <p:nvPr/>
        </p:nvSpPr>
        <p:spPr bwMode="auto">
          <a:xfrm>
            <a:off x="779463" y="4221163"/>
            <a:ext cx="2236787" cy="2043112"/>
          </a:xfrm>
          <a:prstGeom prst="ellipse">
            <a:avLst/>
          </a:prstGeom>
          <a:solidFill>
            <a:srgbClr val="CDE9EB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fr-FR" b="1" i="0" dirty="0">
                <a:solidFill>
                  <a:srgbClr val="DC4892"/>
                </a:solidFill>
                <a:latin typeface="Arial" pitchFamily="34" charset="0"/>
                <a:ea typeface="+mn-ea"/>
                <a:cs typeface="Arial" pitchFamily="34" charset="0"/>
              </a:rPr>
              <a:t>Connaître le travail conduit les années précédentes</a:t>
            </a:r>
          </a:p>
        </p:txBody>
      </p:sp>
      <p:sp>
        <p:nvSpPr>
          <p:cNvPr id="11" name="Ellipse 12"/>
          <p:cNvSpPr>
            <a:spLocks noChangeArrowheads="1"/>
          </p:cNvSpPr>
          <p:nvPr/>
        </p:nvSpPr>
        <p:spPr bwMode="auto">
          <a:xfrm>
            <a:off x="6634163" y="2205038"/>
            <a:ext cx="2089150" cy="1728787"/>
          </a:xfrm>
          <a:prstGeom prst="ellipse">
            <a:avLst/>
          </a:prstGeom>
          <a:solidFill>
            <a:srgbClr val="CDE9EB"/>
          </a:solidFill>
          <a:ln w="9525" algn="ctr">
            <a:solidFill>
              <a:schemeClr val="accent3"/>
            </a:solidFill>
            <a:round/>
            <a:headEnd/>
            <a:tailEnd/>
          </a:ln>
          <a:effectLst/>
          <a:extLst/>
        </p:spPr>
        <p:txBody>
          <a:bodyPr lIns="0" rIns="0"/>
          <a:lstStyle/>
          <a:p>
            <a:pPr algn="ctr">
              <a:defRPr/>
            </a:pPr>
            <a:r>
              <a:rPr lang="fr-FR" b="1" i="0" dirty="0">
                <a:solidFill>
                  <a:srgbClr val="00B050"/>
                </a:solidFill>
                <a:latin typeface="Arial" pitchFamily="34" charset="0"/>
                <a:cs typeface="+mn-cs"/>
              </a:rPr>
              <a:t>Contribuer au suivi pédagogique</a:t>
            </a:r>
          </a:p>
          <a:p>
            <a:pPr algn="ctr">
              <a:defRPr/>
            </a:pPr>
            <a:r>
              <a:rPr lang="fr-FR" b="1" i="0" dirty="0">
                <a:solidFill>
                  <a:srgbClr val="00B050"/>
                </a:solidFill>
                <a:latin typeface="Arial" pitchFamily="34" charset="0"/>
                <a:cs typeface="+mn-cs"/>
              </a:rPr>
              <a:t>des élèves</a:t>
            </a:r>
          </a:p>
        </p:txBody>
      </p:sp>
      <p:sp>
        <p:nvSpPr>
          <p:cNvPr id="12" name="Ellipse 13"/>
          <p:cNvSpPr>
            <a:spLocks noChangeArrowheads="1"/>
          </p:cNvSpPr>
          <p:nvPr/>
        </p:nvSpPr>
        <p:spPr bwMode="auto">
          <a:xfrm>
            <a:off x="5229225" y="3890963"/>
            <a:ext cx="2087563" cy="1895475"/>
          </a:xfrm>
          <a:prstGeom prst="ellipse">
            <a:avLst/>
          </a:prstGeom>
          <a:solidFill>
            <a:srgbClr val="CDE9EB"/>
          </a:solidFill>
          <a:ln w="9525" algn="ctr">
            <a:solidFill>
              <a:schemeClr val="accent3"/>
            </a:solidFill>
            <a:round/>
            <a:headEnd/>
            <a:tailEnd/>
          </a:ln>
          <a:effectLst/>
          <a:extLst/>
        </p:spPr>
        <p:txBody>
          <a:bodyPr lIns="72000" tIns="0" rIns="72000" bIns="36000"/>
          <a:lstStyle/>
          <a:p>
            <a:pPr algn="ctr">
              <a:defRPr/>
            </a:pPr>
            <a:r>
              <a:rPr lang="fr-FR" b="1" i="0" dirty="0">
                <a:solidFill>
                  <a:srgbClr val="632E7C"/>
                </a:solidFill>
                <a:latin typeface="Arial" pitchFamily="34" charset="0"/>
                <a:cs typeface="+mn-cs"/>
              </a:rPr>
              <a:t>Renforcer le partenariat avec les familles</a:t>
            </a:r>
          </a:p>
        </p:txBody>
      </p:sp>
      <p:sp>
        <p:nvSpPr>
          <p:cNvPr id="13" name="Ellipse 14"/>
          <p:cNvSpPr>
            <a:spLocks noChangeArrowheads="1"/>
          </p:cNvSpPr>
          <p:nvPr/>
        </p:nvSpPr>
        <p:spPr bwMode="auto">
          <a:xfrm>
            <a:off x="2901950" y="2819400"/>
            <a:ext cx="2182813" cy="1798638"/>
          </a:xfrm>
          <a:prstGeom prst="ellipse">
            <a:avLst/>
          </a:prstGeom>
          <a:solidFill>
            <a:srgbClr val="CDE9EB"/>
          </a:solidFill>
          <a:ln w="9525" algn="ctr">
            <a:solidFill>
              <a:schemeClr val="accent3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fr-FR" b="1" i="0" dirty="0">
                <a:solidFill>
                  <a:srgbClr val="E89602"/>
                </a:solidFill>
                <a:latin typeface="Arial" pitchFamily="34" charset="0"/>
                <a:cs typeface="+mn-cs"/>
              </a:rPr>
              <a:t>Echanger autour des PPRE</a:t>
            </a:r>
            <a:r>
              <a:rPr lang="fr-FR" b="1" i="0" baseline="30000" dirty="0">
                <a:solidFill>
                  <a:srgbClr val="E89602"/>
                </a:solidFill>
                <a:latin typeface="Arial" pitchFamily="34" charset="0"/>
                <a:cs typeface="+mn-cs"/>
              </a:rPr>
              <a:t>1</a:t>
            </a:r>
            <a:r>
              <a:rPr lang="fr-FR" b="1" i="0" dirty="0">
                <a:solidFill>
                  <a:srgbClr val="E89602"/>
                </a:solidFill>
                <a:latin typeface="Arial" pitchFamily="34" charset="0"/>
                <a:cs typeface="+mn-cs"/>
              </a:rPr>
              <a:t>, des PPS</a:t>
            </a:r>
            <a:r>
              <a:rPr lang="fr-FR" b="1" i="0" baseline="30000" dirty="0">
                <a:solidFill>
                  <a:srgbClr val="E89602"/>
                </a:solidFill>
                <a:latin typeface="Arial" pitchFamily="34" charset="0"/>
                <a:cs typeface="+mn-cs"/>
              </a:rPr>
              <a:t>2</a:t>
            </a:r>
            <a:r>
              <a:rPr lang="fr-FR" b="1" i="0" dirty="0">
                <a:solidFill>
                  <a:srgbClr val="E89602"/>
                </a:solidFill>
                <a:latin typeface="Arial" pitchFamily="34" charset="0"/>
                <a:cs typeface="+mn-cs"/>
              </a:rPr>
              <a:t> et des PAP</a:t>
            </a:r>
            <a:r>
              <a:rPr lang="fr-FR" b="1" i="0" baseline="30000" dirty="0">
                <a:solidFill>
                  <a:srgbClr val="E89602"/>
                </a:solidFill>
                <a:latin typeface="Arial" pitchFamily="34" charset="0"/>
                <a:cs typeface="+mn-cs"/>
              </a:rPr>
              <a:t>3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31752D9F-B126-43AB-82F9-7E63EC5DE8FB}" type="slidenum">
              <a:rPr lang="fr-FR" b="1" smtClean="0"/>
              <a:pPr>
                <a:defRPr/>
              </a:pPr>
              <a:t>10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49" name="Group 91"/>
          <p:cNvGrpSpPr>
            <a:grpSpLocks/>
          </p:cNvGrpSpPr>
          <p:nvPr/>
        </p:nvGrpSpPr>
        <p:grpSpPr bwMode="auto">
          <a:xfrm>
            <a:off x="5613400" y="2095500"/>
            <a:ext cx="3384550" cy="1423988"/>
            <a:chOff x="2699" y="1661"/>
            <a:chExt cx="2857" cy="1044"/>
          </a:xfrm>
        </p:grpSpPr>
        <p:grpSp>
          <p:nvGrpSpPr>
            <p:cNvPr id="53376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53378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53379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80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632E7C"/>
              </a:solidFill>
              <a:ln w="571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81" name="Rectangle 65"/>
              <p:cNvSpPr>
                <a:spLocks noChangeArrowheads="1"/>
              </p:cNvSpPr>
              <p:nvPr/>
            </p:nvSpPr>
            <p:spPr bwMode="auto">
              <a:xfrm>
                <a:off x="2706" y="1937"/>
                <a:ext cx="5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 i="0">
                    <a:solidFill>
                      <a:srgbClr val="FFFFFF"/>
                    </a:solidFill>
                  </a:rPr>
                  <a:t> </a:t>
                </a:r>
                <a:endParaRPr lang="fr-FR" altLang="fr-FR" i="0"/>
              </a:p>
            </p:txBody>
          </p:sp>
          <p:sp>
            <p:nvSpPr>
              <p:cNvPr id="53382" name="Rectangle 66"/>
              <p:cNvSpPr>
                <a:spLocks noChangeArrowheads="1"/>
              </p:cNvSpPr>
              <p:nvPr/>
            </p:nvSpPr>
            <p:spPr bwMode="auto">
              <a:xfrm>
                <a:off x="2868" y="1937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3" name="Rectangle 67"/>
              <p:cNvSpPr>
                <a:spLocks noChangeArrowheads="1"/>
              </p:cNvSpPr>
              <p:nvPr/>
            </p:nvSpPr>
            <p:spPr bwMode="auto">
              <a:xfrm>
                <a:off x="3082" y="1937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4" name="Rectangle 68"/>
              <p:cNvSpPr>
                <a:spLocks noChangeArrowheads="1"/>
              </p:cNvSpPr>
              <p:nvPr/>
            </p:nvSpPr>
            <p:spPr bwMode="auto">
              <a:xfrm>
                <a:off x="2706" y="2213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5" name="Rectangle 69"/>
              <p:cNvSpPr>
                <a:spLocks noChangeArrowheads="1"/>
              </p:cNvSpPr>
              <p:nvPr/>
            </p:nvSpPr>
            <p:spPr bwMode="auto">
              <a:xfrm>
                <a:off x="2761" y="2207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6" name="Rectangle 70"/>
              <p:cNvSpPr>
                <a:spLocks noChangeArrowheads="1"/>
              </p:cNvSpPr>
              <p:nvPr/>
            </p:nvSpPr>
            <p:spPr bwMode="auto">
              <a:xfrm>
                <a:off x="2838" y="2205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7" name="Rectangle 71"/>
              <p:cNvSpPr>
                <a:spLocks noChangeArrowheads="1"/>
              </p:cNvSpPr>
              <p:nvPr/>
            </p:nvSpPr>
            <p:spPr bwMode="auto">
              <a:xfrm>
                <a:off x="3216" y="2207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8" name="Rectangle 72"/>
              <p:cNvSpPr>
                <a:spLocks noChangeArrowheads="1"/>
              </p:cNvSpPr>
              <p:nvPr/>
            </p:nvSpPr>
            <p:spPr bwMode="auto">
              <a:xfrm>
                <a:off x="4975" y="2205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9" name="Rectangle 73"/>
              <p:cNvSpPr>
                <a:spLocks noChangeArrowheads="1"/>
              </p:cNvSpPr>
              <p:nvPr/>
            </p:nvSpPr>
            <p:spPr bwMode="auto">
              <a:xfrm>
                <a:off x="2706" y="2317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0" name="Rectangle 74"/>
              <p:cNvSpPr>
                <a:spLocks noChangeArrowheads="1"/>
              </p:cNvSpPr>
              <p:nvPr/>
            </p:nvSpPr>
            <p:spPr bwMode="auto">
              <a:xfrm>
                <a:off x="2761" y="2304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1" name="Rectangle 75"/>
              <p:cNvSpPr>
                <a:spLocks noChangeArrowheads="1"/>
              </p:cNvSpPr>
              <p:nvPr/>
            </p:nvSpPr>
            <p:spPr bwMode="auto">
              <a:xfrm>
                <a:off x="2868" y="2302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2" name="Rectangle 76"/>
              <p:cNvSpPr>
                <a:spLocks noChangeArrowheads="1"/>
              </p:cNvSpPr>
              <p:nvPr/>
            </p:nvSpPr>
            <p:spPr bwMode="auto">
              <a:xfrm>
                <a:off x="3478" y="2304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3" name="Rectangle 77"/>
              <p:cNvSpPr>
                <a:spLocks noChangeArrowheads="1"/>
              </p:cNvSpPr>
              <p:nvPr/>
            </p:nvSpPr>
            <p:spPr bwMode="auto">
              <a:xfrm>
                <a:off x="2706" y="2415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4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5" name="Rectangle 79"/>
              <p:cNvSpPr>
                <a:spLocks noChangeArrowheads="1"/>
              </p:cNvSpPr>
              <p:nvPr/>
            </p:nvSpPr>
            <p:spPr bwMode="auto">
              <a:xfrm>
                <a:off x="3037" y="2403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6" name="Rectangle 80"/>
              <p:cNvSpPr>
                <a:spLocks noChangeArrowheads="1"/>
              </p:cNvSpPr>
              <p:nvPr/>
            </p:nvSpPr>
            <p:spPr bwMode="auto">
              <a:xfrm>
                <a:off x="3446" y="2409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7" name="Rectangle 81"/>
              <p:cNvSpPr>
                <a:spLocks noChangeArrowheads="1"/>
              </p:cNvSpPr>
              <p:nvPr/>
            </p:nvSpPr>
            <p:spPr bwMode="auto">
              <a:xfrm>
                <a:off x="2706" y="2511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8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9" name="Rectangle 83"/>
              <p:cNvSpPr>
                <a:spLocks noChangeArrowheads="1"/>
              </p:cNvSpPr>
              <p:nvPr/>
            </p:nvSpPr>
            <p:spPr bwMode="auto">
              <a:xfrm>
                <a:off x="2868" y="2495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400" name="Rectangle 84"/>
              <p:cNvSpPr>
                <a:spLocks noChangeArrowheads="1"/>
              </p:cNvSpPr>
              <p:nvPr/>
            </p:nvSpPr>
            <p:spPr bwMode="auto">
              <a:xfrm>
                <a:off x="3833" y="2503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401" name="Rectangle 85"/>
              <p:cNvSpPr>
                <a:spLocks noChangeArrowheads="1"/>
              </p:cNvSpPr>
              <p:nvPr/>
            </p:nvSpPr>
            <p:spPr bwMode="auto">
              <a:xfrm>
                <a:off x="2706" y="2607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402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403" name="Rectangle 87"/>
              <p:cNvSpPr>
                <a:spLocks noChangeArrowheads="1"/>
              </p:cNvSpPr>
              <p:nvPr/>
            </p:nvSpPr>
            <p:spPr bwMode="auto">
              <a:xfrm>
                <a:off x="2868" y="2600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404" name="Rectangle 88"/>
              <p:cNvSpPr>
                <a:spLocks noChangeArrowheads="1"/>
              </p:cNvSpPr>
              <p:nvPr/>
            </p:nvSpPr>
            <p:spPr bwMode="auto">
              <a:xfrm>
                <a:off x="3362" y="2603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</p:grpSp>
        <p:sp>
          <p:nvSpPr>
            <p:cNvPr id="15490" name="Text Box 89"/>
            <p:cNvSpPr txBox="1">
              <a:spLocks noChangeArrowheads="1"/>
            </p:cNvSpPr>
            <p:nvPr/>
          </p:nvSpPr>
          <p:spPr bwMode="auto">
            <a:xfrm>
              <a:off x="2903" y="1783"/>
              <a:ext cx="2403" cy="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tIns="0">
              <a:spAutoFit/>
            </a:bodyPr>
            <a:lstStyle>
              <a:lvl1pPr eaLnBrk="0" hangingPunct="0">
                <a:buFont typeface="Wingdings" pitchFamily="2" charset="2"/>
                <a:buChar char="§"/>
                <a:defRPr sz="2400" b="1">
                  <a:solidFill>
                    <a:srgbClr val="78BBBC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BFBFBF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FBFBF"/>
                </a:buClr>
                <a:buFont typeface="Arial" pitchFamily="34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6A6A6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fr-FR" altLang="fr-FR" sz="1600" i="0" dirty="0">
                  <a:solidFill>
                    <a:schemeClr val="bg1"/>
                  </a:solidFill>
                </a:rPr>
                <a:t>Aux </a:t>
              </a:r>
              <a:r>
                <a:rPr lang="fr-FR" altLang="fr-FR" sz="1600" i="0" dirty="0">
                  <a:solidFill>
                    <a:srgbClr val="CDE9EB"/>
                  </a:solidFill>
                </a:rPr>
                <a:t>enseignants</a:t>
              </a:r>
            </a:p>
            <a:p>
              <a:pPr eaLnBrk="1" hangingPunct="1">
                <a:buClr>
                  <a:srgbClr val="CDE9EB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 Formation commune</a:t>
              </a:r>
              <a:endParaRPr lang="fr-FR" altLang="fr-FR" sz="1800" b="0" i="0" dirty="0">
                <a:solidFill>
                  <a:schemeClr val="tx1"/>
                </a:solidFill>
                <a:latin typeface="Arial" pitchFamily="34" charset="0"/>
              </a:endParaRPr>
            </a:p>
            <a:p>
              <a:pPr marL="177800" indent="-177800" eaLnBrk="1" hangingPunct="1">
                <a:buClr>
                  <a:srgbClr val="CDE9EB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Échanges de pratiques et d’idées, </a:t>
              </a:r>
              <a:r>
                <a:rPr lang="fr-FR" altLang="fr-FR" sz="1400" i="0" dirty="0" err="1">
                  <a:solidFill>
                    <a:schemeClr val="bg1"/>
                  </a:solidFill>
                </a:rPr>
                <a:t>co</a:t>
              </a:r>
              <a:r>
                <a:rPr lang="fr-FR" altLang="fr-FR" sz="1400" i="0" dirty="0">
                  <a:solidFill>
                    <a:schemeClr val="bg1"/>
                  </a:solidFill>
                </a:rPr>
                <a:t>-observation</a:t>
              </a:r>
            </a:p>
            <a:p>
              <a:pPr eaLnBrk="1" hangingPunct="1">
                <a:buClr>
                  <a:srgbClr val="CDE9EB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 Développement professionnel</a:t>
              </a:r>
            </a:p>
          </p:txBody>
        </p:sp>
      </p:grpSp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Une union qui profite à tous</a:t>
            </a:r>
          </a:p>
        </p:txBody>
      </p:sp>
      <p:grpSp>
        <p:nvGrpSpPr>
          <p:cNvPr id="53251" name="Group 91"/>
          <p:cNvGrpSpPr>
            <a:grpSpLocks/>
          </p:cNvGrpSpPr>
          <p:nvPr/>
        </p:nvGrpSpPr>
        <p:grpSpPr bwMode="auto">
          <a:xfrm>
            <a:off x="1614488" y="1504950"/>
            <a:ext cx="3660775" cy="1347788"/>
            <a:chOff x="2699" y="1661"/>
            <a:chExt cx="2857" cy="1044"/>
          </a:xfrm>
        </p:grpSpPr>
        <p:grpSp>
          <p:nvGrpSpPr>
            <p:cNvPr id="53347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53349" name="AutoShape 61"/>
              <p:cNvSpPr>
                <a:spLocks noChangeAspect="1" noChangeArrowheads="1" noTextEdit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50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51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7B418E"/>
              </a:solidFill>
              <a:ln w="57150">
                <a:solidFill>
                  <a:srgbClr val="EA92B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52" name="Rectangle 65"/>
              <p:cNvSpPr>
                <a:spLocks noChangeArrowheads="1"/>
              </p:cNvSpPr>
              <p:nvPr/>
            </p:nvSpPr>
            <p:spPr bwMode="auto">
              <a:xfrm>
                <a:off x="5325" y="1939"/>
                <a:ext cx="4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 i="0">
                    <a:solidFill>
                      <a:srgbClr val="FFFFFF"/>
                    </a:solidFill>
                  </a:rPr>
                  <a:t> </a:t>
                </a:r>
                <a:endParaRPr lang="fr-FR" altLang="fr-FR" sz="2400" b="1" i="0"/>
              </a:p>
            </p:txBody>
          </p:sp>
          <p:sp>
            <p:nvSpPr>
              <p:cNvPr id="53353" name="Rectangle 66"/>
              <p:cNvSpPr>
                <a:spLocks noChangeArrowheads="1"/>
              </p:cNvSpPr>
              <p:nvPr/>
            </p:nvSpPr>
            <p:spPr bwMode="auto">
              <a:xfrm>
                <a:off x="2868" y="193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4" name="Rectangle 67"/>
              <p:cNvSpPr>
                <a:spLocks noChangeArrowheads="1"/>
              </p:cNvSpPr>
              <p:nvPr/>
            </p:nvSpPr>
            <p:spPr bwMode="auto">
              <a:xfrm>
                <a:off x="3083" y="193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5" name="Rectangle 68"/>
              <p:cNvSpPr>
                <a:spLocks noChangeArrowheads="1"/>
              </p:cNvSpPr>
              <p:nvPr/>
            </p:nvSpPr>
            <p:spPr bwMode="auto">
              <a:xfrm>
                <a:off x="2705" y="2214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6" name="Rectangle 69"/>
              <p:cNvSpPr>
                <a:spLocks noChangeArrowheads="1"/>
              </p:cNvSpPr>
              <p:nvPr/>
            </p:nvSpPr>
            <p:spPr bwMode="auto">
              <a:xfrm>
                <a:off x="2761" y="220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7" name="Rectangle 70"/>
              <p:cNvSpPr>
                <a:spLocks noChangeArrowheads="1"/>
              </p:cNvSpPr>
              <p:nvPr/>
            </p:nvSpPr>
            <p:spPr bwMode="auto">
              <a:xfrm>
                <a:off x="2840" y="2204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8" name="Rectangle 71"/>
              <p:cNvSpPr>
                <a:spLocks noChangeArrowheads="1"/>
              </p:cNvSpPr>
              <p:nvPr/>
            </p:nvSpPr>
            <p:spPr bwMode="auto">
              <a:xfrm>
                <a:off x="3216" y="220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9" name="Rectangle 72"/>
              <p:cNvSpPr>
                <a:spLocks noChangeArrowheads="1"/>
              </p:cNvSpPr>
              <p:nvPr/>
            </p:nvSpPr>
            <p:spPr bwMode="auto">
              <a:xfrm>
                <a:off x="4975" y="2204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0" name="Rectangle 73"/>
              <p:cNvSpPr>
                <a:spLocks noChangeArrowheads="1"/>
              </p:cNvSpPr>
              <p:nvPr/>
            </p:nvSpPr>
            <p:spPr bwMode="auto">
              <a:xfrm>
                <a:off x="2705" y="2314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1" name="Rectangle 74"/>
              <p:cNvSpPr>
                <a:spLocks noChangeArrowheads="1"/>
              </p:cNvSpPr>
              <p:nvPr/>
            </p:nvSpPr>
            <p:spPr bwMode="auto">
              <a:xfrm>
                <a:off x="2761" y="230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2" name="Rectangle 75"/>
              <p:cNvSpPr>
                <a:spLocks noChangeArrowheads="1"/>
              </p:cNvSpPr>
              <p:nvPr/>
            </p:nvSpPr>
            <p:spPr bwMode="auto">
              <a:xfrm>
                <a:off x="2868" y="23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3" name="Rectangle 76"/>
              <p:cNvSpPr>
                <a:spLocks noChangeArrowheads="1"/>
              </p:cNvSpPr>
              <p:nvPr/>
            </p:nvSpPr>
            <p:spPr bwMode="auto">
              <a:xfrm>
                <a:off x="3478" y="230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4" name="Rectangle 77"/>
              <p:cNvSpPr>
                <a:spLocks noChangeArrowheads="1"/>
              </p:cNvSpPr>
              <p:nvPr/>
            </p:nvSpPr>
            <p:spPr bwMode="auto">
              <a:xfrm>
                <a:off x="2705" y="2415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5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6" name="Rectangle 79"/>
              <p:cNvSpPr>
                <a:spLocks noChangeArrowheads="1"/>
              </p:cNvSpPr>
              <p:nvPr/>
            </p:nvSpPr>
            <p:spPr bwMode="auto">
              <a:xfrm>
                <a:off x="3038" y="24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7" name="Rectangle 80"/>
              <p:cNvSpPr>
                <a:spLocks noChangeArrowheads="1"/>
              </p:cNvSpPr>
              <p:nvPr/>
            </p:nvSpPr>
            <p:spPr bwMode="auto">
              <a:xfrm>
                <a:off x="3445" y="240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8" name="Rectangle 81"/>
              <p:cNvSpPr>
                <a:spLocks noChangeArrowheads="1"/>
              </p:cNvSpPr>
              <p:nvPr/>
            </p:nvSpPr>
            <p:spPr bwMode="auto">
              <a:xfrm>
                <a:off x="2705" y="250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9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0" name="Rectangle 83"/>
              <p:cNvSpPr>
                <a:spLocks noChangeArrowheads="1"/>
              </p:cNvSpPr>
              <p:nvPr/>
            </p:nvSpPr>
            <p:spPr bwMode="auto">
              <a:xfrm>
                <a:off x="2868" y="249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1" name="Rectangle 84"/>
              <p:cNvSpPr>
                <a:spLocks noChangeArrowheads="1"/>
              </p:cNvSpPr>
              <p:nvPr/>
            </p:nvSpPr>
            <p:spPr bwMode="auto">
              <a:xfrm>
                <a:off x="3834" y="25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2" name="Rectangle 85"/>
              <p:cNvSpPr>
                <a:spLocks noChangeArrowheads="1"/>
              </p:cNvSpPr>
              <p:nvPr/>
            </p:nvSpPr>
            <p:spPr bwMode="auto">
              <a:xfrm>
                <a:off x="2705" y="260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3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4" name="Rectangle 87"/>
              <p:cNvSpPr>
                <a:spLocks noChangeArrowheads="1"/>
              </p:cNvSpPr>
              <p:nvPr/>
            </p:nvSpPr>
            <p:spPr bwMode="auto">
              <a:xfrm>
                <a:off x="2868" y="2596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5" name="Rectangle 88"/>
              <p:cNvSpPr>
                <a:spLocks noChangeArrowheads="1"/>
              </p:cNvSpPr>
              <p:nvPr/>
            </p:nvSpPr>
            <p:spPr bwMode="auto">
              <a:xfrm>
                <a:off x="3363" y="26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</p:grpSp>
        <p:sp>
          <p:nvSpPr>
            <p:cNvPr id="15461" name="Text Box 89"/>
            <p:cNvSpPr txBox="1">
              <a:spLocks noChangeArrowheads="1"/>
            </p:cNvSpPr>
            <p:nvPr/>
          </p:nvSpPr>
          <p:spPr bwMode="auto">
            <a:xfrm>
              <a:off x="2801" y="1751"/>
              <a:ext cx="2530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tIns="0">
              <a:spAutoFit/>
            </a:bodyPr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altLang="fr-FR" sz="1600" b="1" i="0" dirty="0" smtClean="0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Aux </a:t>
              </a:r>
              <a:r>
                <a:rPr lang="fr-FR" altLang="fr-FR" sz="1600" b="1" i="0" dirty="0" smtClean="0">
                  <a:solidFill>
                    <a:srgbClr val="F1B3D2"/>
                  </a:solidFill>
                  <a:latin typeface="Calibri" pitchFamily="34" charset="0"/>
                  <a:cs typeface="+mn-cs"/>
                </a:rPr>
                <a:t>établissements</a:t>
              </a:r>
            </a:p>
            <a:p>
              <a:pPr marL="174625" indent="-174625" eaLnBrk="1" hangingPunct="1">
                <a:buClr>
                  <a:srgbClr val="F1B3D2"/>
                </a:buClr>
                <a:buFont typeface="Wingdings" pitchFamily="2" charset="2"/>
                <a:buChar char="Ø"/>
                <a:defRPr/>
              </a:pPr>
              <a:r>
                <a:rPr lang="fr-FR" altLang="fr-FR" sz="1400" b="1" i="0" dirty="0" smtClean="0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Cadre de dialogue pour construire une politique pédagogique cohérente</a:t>
              </a:r>
            </a:p>
            <a:p>
              <a:pPr marL="174625" indent="-174625" eaLnBrk="1" hangingPunct="1">
                <a:buClr>
                  <a:srgbClr val="F1B3D2"/>
                </a:buClr>
                <a:buFont typeface="Wingdings" pitchFamily="2" charset="2"/>
                <a:buChar char="Ø"/>
                <a:defRPr/>
              </a:pPr>
              <a:r>
                <a:rPr lang="fr-FR" altLang="fr-FR" sz="1400" b="1" i="0" dirty="0" smtClean="0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Nouvel outil d’action locale qui renforce l’autonomie</a:t>
              </a:r>
            </a:p>
          </p:txBody>
        </p:sp>
      </p:grpSp>
      <p:grpSp>
        <p:nvGrpSpPr>
          <p:cNvPr id="53252" name="Group 91"/>
          <p:cNvGrpSpPr>
            <a:grpSpLocks/>
          </p:cNvGrpSpPr>
          <p:nvPr/>
        </p:nvGrpSpPr>
        <p:grpSpPr bwMode="auto">
          <a:xfrm>
            <a:off x="155575" y="3213100"/>
            <a:ext cx="3816350" cy="1223963"/>
            <a:chOff x="2699" y="1661"/>
            <a:chExt cx="2857" cy="1044"/>
          </a:xfrm>
        </p:grpSpPr>
        <p:grpSp>
          <p:nvGrpSpPr>
            <p:cNvPr id="53318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53320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53321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22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7B418E"/>
              </a:solidFill>
              <a:ln w="57150">
                <a:solidFill>
                  <a:srgbClr val="92D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23" name="Rectangle 65"/>
              <p:cNvSpPr>
                <a:spLocks noChangeArrowheads="1"/>
              </p:cNvSpPr>
              <p:nvPr/>
            </p:nvSpPr>
            <p:spPr bwMode="auto">
              <a:xfrm>
                <a:off x="2706" y="1941"/>
                <a:ext cx="53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 i="0">
                    <a:solidFill>
                      <a:srgbClr val="FFFFFF"/>
                    </a:solidFill>
                  </a:rPr>
                  <a:t> </a:t>
                </a:r>
                <a:endParaRPr lang="fr-FR" altLang="fr-FR" i="0"/>
              </a:p>
            </p:txBody>
          </p:sp>
          <p:sp>
            <p:nvSpPr>
              <p:cNvPr id="53324" name="Rectangle 66"/>
              <p:cNvSpPr>
                <a:spLocks noChangeArrowheads="1"/>
              </p:cNvSpPr>
              <p:nvPr/>
            </p:nvSpPr>
            <p:spPr bwMode="auto">
              <a:xfrm>
                <a:off x="2868" y="1941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25" name="Rectangle 67"/>
              <p:cNvSpPr>
                <a:spLocks noChangeArrowheads="1"/>
              </p:cNvSpPr>
              <p:nvPr/>
            </p:nvSpPr>
            <p:spPr bwMode="auto">
              <a:xfrm>
                <a:off x="3082" y="1941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26" name="Rectangle 68"/>
              <p:cNvSpPr>
                <a:spLocks noChangeArrowheads="1"/>
              </p:cNvSpPr>
              <p:nvPr/>
            </p:nvSpPr>
            <p:spPr bwMode="auto">
              <a:xfrm>
                <a:off x="2706" y="2216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27" name="Rectangle 69"/>
              <p:cNvSpPr>
                <a:spLocks noChangeArrowheads="1"/>
              </p:cNvSpPr>
              <p:nvPr/>
            </p:nvSpPr>
            <p:spPr bwMode="auto">
              <a:xfrm>
                <a:off x="2761" y="2210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28" name="Rectangle 70"/>
              <p:cNvSpPr>
                <a:spLocks noChangeArrowheads="1"/>
              </p:cNvSpPr>
              <p:nvPr/>
            </p:nvSpPr>
            <p:spPr bwMode="auto">
              <a:xfrm>
                <a:off x="2838" y="2203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29" name="Rectangle 71"/>
              <p:cNvSpPr>
                <a:spLocks noChangeArrowheads="1"/>
              </p:cNvSpPr>
              <p:nvPr/>
            </p:nvSpPr>
            <p:spPr bwMode="auto">
              <a:xfrm>
                <a:off x="3217" y="2210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0" name="Rectangle 72"/>
              <p:cNvSpPr>
                <a:spLocks noChangeArrowheads="1"/>
              </p:cNvSpPr>
              <p:nvPr/>
            </p:nvSpPr>
            <p:spPr bwMode="auto">
              <a:xfrm>
                <a:off x="4974" y="2203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1" name="Rectangle 73"/>
              <p:cNvSpPr>
                <a:spLocks noChangeArrowheads="1"/>
              </p:cNvSpPr>
              <p:nvPr/>
            </p:nvSpPr>
            <p:spPr bwMode="auto">
              <a:xfrm>
                <a:off x="2706" y="2316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2" name="Rectangle 74"/>
              <p:cNvSpPr>
                <a:spLocks noChangeArrowheads="1"/>
              </p:cNvSpPr>
              <p:nvPr/>
            </p:nvSpPr>
            <p:spPr bwMode="auto">
              <a:xfrm>
                <a:off x="2761" y="2309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3" name="Rectangle 75"/>
              <p:cNvSpPr>
                <a:spLocks noChangeArrowheads="1"/>
              </p:cNvSpPr>
              <p:nvPr/>
            </p:nvSpPr>
            <p:spPr bwMode="auto">
              <a:xfrm>
                <a:off x="2868" y="2303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4" name="Rectangle 76"/>
              <p:cNvSpPr>
                <a:spLocks noChangeArrowheads="1"/>
              </p:cNvSpPr>
              <p:nvPr/>
            </p:nvSpPr>
            <p:spPr bwMode="auto">
              <a:xfrm>
                <a:off x="3479" y="2309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5" name="Rectangle 77"/>
              <p:cNvSpPr>
                <a:spLocks noChangeArrowheads="1"/>
              </p:cNvSpPr>
              <p:nvPr/>
            </p:nvSpPr>
            <p:spPr bwMode="auto">
              <a:xfrm>
                <a:off x="2706" y="2417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6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7" name="Rectangle 79"/>
              <p:cNvSpPr>
                <a:spLocks noChangeArrowheads="1"/>
              </p:cNvSpPr>
              <p:nvPr/>
            </p:nvSpPr>
            <p:spPr bwMode="auto">
              <a:xfrm>
                <a:off x="3038" y="2406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8" name="Rectangle 80"/>
              <p:cNvSpPr>
                <a:spLocks noChangeArrowheads="1"/>
              </p:cNvSpPr>
              <p:nvPr/>
            </p:nvSpPr>
            <p:spPr bwMode="auto">
              <a:xfrm>
                <a:off x="3446" y="2409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9" name="Rectangle 81"/>
              <p:cNvSpPr>
                <a:spLocks noChangeArrowheads="1"/>
              </p:cNvSpPr>
              <p:nvPr/>
            </p:nvSpPr>
            <p:spPr bwMode="auto">
              <a:xfrm>
                <a:off x="2706" y="2511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0" name="Rectangle 82"/>
              <p:cNvSpPr>
                <a:spLocks noChangeArrowheads="1"/>
              </p:cNvSpPr>
              <p:nvPr/>
            </p:nvSpPr>
            <p:spPr bwMode="auto">
              <a:xfrm>
                <a:off x="2761" y="2504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1" name="Rectangle 83"/>
              <p:cNvSpPr>
                <a:spLocks noChangeArrowheads="1"/>
              </p:cNvSpPr>
              <p:nvPr/>
            </p:nvSpPr>
            <p:spPr bwMode="auto">
              <a:xfrm>
                <a:off x="2868" y="2498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2" name="Rectangle 84"/>
              <p:cNvSpPr>
                <a:spLocks noChangeArrowheads="1"/>
              </p:cNvSpPr>
              <p:nvPr/>
            </p:nvSpPr>
            <p:spPr bwMode="auto">
              <a:xfrm>
                <a:off x="3833" y="2504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3" name="Rectangle 85"/>
              <p:cNvSpPr>
                <a:spLocks noChangeArrowheads="1"/>
              </p:cNvSpPr>
              <p:nvPr/>
            </p:nvSpPr>
            <p:spPr bwMode="auto">
              <a:xfrm>
                <a:off x="2706" y="2609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4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5" name="Rectangle 87"/>
              <p:cNvSpPr>
                <a:spLocks noChangeArrowheads="1"/>
              </p:cNvSpPr>
              <p:nvPr/>
            </p:nvSpPr>
            <p:spPr bwMode="auto">
              <a:xfrm>
                <a:off x="2868" y="2597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6" name="Rectangle 88"/>
              <p:cNvSpPr>
                <a:spLocks noChangeArrowheads="1"/>
              </p:cNvSpPr>
              <p:nvPr/>
            </p:nvSpPr>
            <p:spPr bwMode="auto">
              <a:xfrm>
                <a:off x="3362" y="2603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</p:grpSp>
        <p:sp>
          <p:nvSpPr>
            <p:cNvPr id="53319" name="Text Box 89"/>
            <p:cNvSpPr txBox="1">
              <a:spLocks noChangeArrowheads="1"/>
            </p:cNvSpPr>
            <p:nvPr/>
          </p:nvSpPr>
          <p:spPr bwMode="auto">
            <a:xfrm>
              <a:off x="2859" y="1794"/>
              <a:ext cx="2676" cy="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altLang="fr-FR" sz="1600" b="1" i="0">
                  <a:solidFill>
                    <a:schemeClr val="bg1"/>
                  </a:solidFill>
                  <a:latin typeface="Calibri" pitchFamily="34" charset="0"/>
                </a:rPr>
                <a:t>Aux </a:t>
              </a:r>
              <a:r>
                <a:rPr lang="fr-FR" altLang="fr-FR" sz="1600" b="1" i="0">
                  <a:solidFill>
                    <a:srgbClr val="A6D870"/>
                  </a:solidFill>
                  <a:latin typeface="Calibri" pitchFamily="34" charset="0"/>
                </a:rPr>
                <a:t>familles</a:t>
              </a:r>
            </a:p>
            <a:p>
              <a:pPr>
                <a:buClr>
                  <a:srgbClr val="A6D870"/>
                </a:buClr>
                <a:buSzPts val="1400"/>
                <a:buFont typeface="Wingdings" pitchFamily="2" charset="2"/>
                <a:buChar char="Ø"/>
              </a:pPr>
              <a:r>
                <a:rPr lang="fr-FR" altLang="fr-FR" sz="1400" b="1" i="0">
                  <a:solidFill>
                    <a:schemeClr val="bg1"/>
                  </a:solidFill>
                  <a:latin typeface="Calibri" pitchFamily="34" charset="0"/>
                </a:rPr>
                <a:t> Politique pédagogique plus lisible</a:t>
              </a:r>
            </a:p>
            <a:p>
              <a:pPr>
                <a:buClr>
                  <a:srgbClr val="A6D870"/>
                </a:buClr>
                <a:buSzPts val="1400"/>
                <a:buFont typeface="Wingdings" pitchFamily="2" charset="2"/>
                <a:buChar char="Ø"/>
              </a:pPr>
              <a:r>
                <a:rPr lang="fr-FR" altLang="fr-FR" sz="1400" b="1" i="0">
                  <a:solidFill>
                    <a:schemeClr val="bg1"/>
                  </a:solidFill>
                  <a:latin typeface="Calibri" pitchFamily="34" charset="0"/>
                </a:rPr>
                <a:t> Meilleure implication</a:t>
              </a:r>
            </a:p>
            <a:p>
              <a:pPr>
                <a:buClr>
                  <a:srgbClr val="A6D870"/>
                </a:buClr>
                <a:buSzPts val="1400"/>
                <a:buFont typeface="Wingdings" pitchFamily="2" charset="2"/>
                <a:buChar char="Ø"/>
              </a:pPr>
              <a:r>
                <a:rPr lang="fr-FR" altLang="fr-FR" sz="1400" b="1" i="0">
                  <a:solidFill>
                    <a:schemeClr val="bg1"/>
                  </a:solidFill>
                  <a:latin typeface="Calibri" pitchFamily="34" charset="0"/>
                </a:rPr>
                <a:t> Retour des parents à l’école et au collège</a:t>
              </a:r>
              <a:endParaRPr lang="fr-FR" altLang="fr-FR" i="0"/>
            </a:p>
          </p:txBody>
        </p:sp>
      </p:grpSp>
      <p:grpSp>
        <p:nvGrpSpPr>
          <p:cNvPr id="53253" name="Group 91"/>
          <p:cNvGrpSpPr>
            <a:grpSpLocks/>
          </p:cNvGrpSpPr>
          <p:nvPr/>
        </p:nvGrpSpPr>
        <p:grpSpPr bwMode="auto">
          <a:xfrm>
            <a:off x="1219200" y="4824413"/>
            <a:ext cx="3960813" cy="944562"/>
            <a:chOff x="2699" y="1661"/>
            <a:chExt cx="2857" cy="1051"/>
          </a:xfrm>
        </p:grpSpPr>
        <p:grpSp>
          <p:nvGrpSpPr>
            <p:cNvPr id="53289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51"/>
              <a:chOff x="2608" y="1842"/>
              <a:chExt cx="2857" cy="1051"/>
            </a:xfrm>
          </p:grpSpPr>
          <p:sp>
            <p:nvSpPr>
              <p:cNvPr id="53291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53292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7B418E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93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632E7C"/>
              </a:solidFill>
              <a:ln w="57150">
                <a:solidFill>
                  <a:srgbClr val="CB84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94" name="Rectangle 65"/>
              <p:cNvSpPr>
                <a:spLocks noChangeArrowheads="1"/>
              </p:cNvSpPr>
              <p:nvPr/>
            </p:nvSpPr>
            <p:spPr bwMode="auto">
              <a:xfrm>
                <a:off x="2705" y="1941"/>
                <a:ext cx="46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 i="0">
                    <a:solidFill>
                      <a:srgbClr val="FFFFFF"/>
                    </a:solidFill>
                  </a:rPr>
                  <a:t> </a:t>
                </a:r>
                <a:endParaRPr lang="fr-FR" altLang="fr-FR" i="0"/>
              </a:p>
            </p:txBody>
          </p:sp>
          <p:sp>
            <p:nvSpPr>
              <p:cNvPr id="53295" name="Rectangle 66"/>
              <p:cNvSpPr>
                <a:spLocks noChangeArrowheads="1"/>
              </p:cNvSpPr>
              <p:nvPr/>
            </p:nvSpPr>
            <p:spPr bwMode="auto">
              <a:xfrm>
                <a:off x="2868" y="1941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96" name="Rectangle 67"/>
              <p:cNvSpPr>
                <a:spLocks noChangeArrowheads="1"/>
              </p:cNvSpPr>
              <p:nvPr/>
            </p:nvSpPr>
            <p:spPr bwMode="auto">
              <a:xfrm>
                <a:off x="3083" y="1941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97" name="Rectangle 68"/>
              <p:cNvSpPr>
                <a:spLocks noChangeArrowheads="1"/>
              </p:cNvSpPr>
              <p:nvPr/>
            </p:nvSpPr>
            <p:spPr bwMode="auto">
              <a:xfrm>
                <a:off x="2705" y="2214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98" name="Rectangle 69"/>
              <p:cNvSpPr>
                <a:spLocks noChangeArrowheads="1"/>
              </p:cNvSpPr>
              <p:nvPr/>
            </p:nvSpPr>
            <p:spPr bwMode="auto">
              <a:xfrm>
                <a:off x="2761" y="2209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99" name="Rectangle 70"/>
              <p:cNvSpPr>
                <a:spLocks noChangeArrowheads="1"/>
              </p:cNvSpPr>
              <p:nvPr/>
            </p:nvSpPr>
            <p:spPr bwMode="auto">
              <a:xfrm>
                <a:off x="2839" y="2202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0" name="Rectangle 71"/>
              <p:cNvSpPr>
                <a:spLocks noChangeArrowheads="1"/>
              </p:cNvSpPr>
              <p:nvPr/>
            </p:nvSpPr>
            <p:spPr bwMode="auto">
              <a:xfrm>
                <a:off x="3216" y="2209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1" name="Rectangle 72"/>
              <p:cNvSpPr>
                <a:spLocks noChangeArrowheads="1"/>
              </p:cNvSpPr>
              <p:nvPr/>
            </p:nvSpPr>
            <p:spPr bwMode="auto">
              <a:xfrm>
                <a:off x="4975" y="2202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2" name="Rectangle 73"/>
              <p:cNvSpPr>
                <a:spLocks noChangeArrowheads="1"/>
              </p:cNvSpPr>
              <p:nvPr/>
            </p:nvSpPr>
            <p:spPr bwMode="auto">
              <a:xfrm>
                <a:off x="2705" y="2314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3" name="Rectangle 74"/>
              <p:cNvSpPr>
                <a:spLocks noChangeArrowheads="1"/>
              </p:cNvSpPr>
              <p:nvPr/>
            </p:nvSpPr>
            <p:spPr bwMode="auto">
              <a:xfrm>
                <a:off x="2761" y="2307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4" name="Rectangle 75"/>
              <p:cNvSpPr>
                <a:spLocks noChangeArrowheads="1"/>
              </p:cNvSpPr>
              <p:nvPr/>
            </p:nvSpPr>
            <p:spPr bwMode="auto">
              <a:xfrm>
                <a:off x="2868" y="2304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5" name="Rectangle 76"/>
              <p:cNvSpPr>
                <a:spLocks noChangeArrowheads="1"/>
              </p:cNvSpPr>
              <p:nvPr/>
            </p:nvSpPr>
            <p:spPr bwMode="auto">
              <a:xfrm>
                <a:off x="3478" y="2307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6" name="Rectangle 77"/>
              <p:cNvSpPr>
                <a:spLocks noChangeArrowheads="1"/>
              </p:cNvSpPr>
              <p:nvPr/>
            </p:nvSpPr>
            <p:spPr bwMode="auto">
              <a:xfrm>
                <a:off x="2705" y="2414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7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8" name="Rectangle 79"/>
              <p:cNvSpPr>
                <a:spLocks noChangeArrowheads="1"/>
              </p:cNvSpPr>
              <p:nvPr/>
            </p:nvSpPr>
            <p:spPr bwMode="auto">
              <a:xfrm>
                <a:off x="3039" y="2403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9" name="Rectangle 80"/>
              <p:cNvSpPr>
                <a:spLocks noChangeArrowheads="1"/>
              </p:cNvSpPr>
              <p:nvPr/>
            </p:nvSpPr>
            <p:spPr bwMode="auto">
              <a:xfrm>
                <a:off x="3445" y="2409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0" name="Rectangle 81"/>
              <p:cNvSpPr>
                <a:spLocks noChangeArrowheads="1"/>
              </p:cNvSpPr>
              <p:nvPr/>
            </p:nvSpPr>
            <p:spPr bwMode="auto">
              <a:xfrm>
                <a:off x="2705" y="2510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1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2" name="Rectangle 83"/>
              <p:cNvSpPr>
                <a:spLocks noChangeArrowheads="1"/>
              </p:cNvSpPr>
              <p:nvPr/>
            </p:nvSpPr>
            <p:spPr bwMode="auto">
              <a:xfrm>
                <a:off x="2868" y="2497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3" name="Rectangle 84"/>
              <p:cNvSpPr>
                <a:spLocks noChangeArrowheads="1"/>
              </p:cNvSpPr>
              <p:nvPr/>
            </p:nvSpPr>
            <p:spPr bwMode="auto">
              <a:xfrm>
                <a:off x="3833" y="25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4" name="Rectangle 85"/>
              <p:cNvSpPr>
                <a:spLocks noChangeArrowheads="1"/>
              </p:cNvSpPr>
              <p:nvPr/>
            </p:nvSpPr>
            <p:spPr bwMode="auto">
              <a:xfrm>
                <a:off x="2705" y="2608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5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6" name="Rectangle 87"/>
              <p:cNvSpPr>
                <a:spLocks noChangeArrowheads="1"/>
              </p:cNvSpPr>
              <p:nvPr/>
            </p:nvSpPr>
            <p:spPr bwMode="auto">
              <a:xfrm>
                <a:off x="2868" y="2595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7" name="Rectangle 88"/>
              <p:cNvSpPr>
                <a:spLocks noChangeArrowheads="1"/>
              </p:cNvSpPr>
              <p:nvPr/>
            </p:nvSpPr>
            <p:spPr bwMode="auto">
              <a:xfrm>
                <a:off x="3363" y="26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</p:grpSp>
        <p:sp>
          <p:nvSpPr>
            <p:cNvPr id="15403" name="Text Box 89"/>
            <p:cNvSpPr txBox="1">
              <a:spLocks noChangeArrowheads="1"/>
            </p:cNvSpPr>
            <p:nvPr/>
          </p:nvSpPr>
          <p:spPr bwMode="auto">
            <a:xfrm>
              <a:off x="2931" y="1730"/>
              <a:ext cx="2404" cy="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>
              <a:spAutoFit/>
            </a:bodyPr>
            <a:lstStyle>
              <a:lvl1pPr eaLnBrk="0" hangingPunct="0">
                <a:buFont typeface="Wingdings" pitchFamily="2" charset="2"/>
                <a:buChar char="§"/>
                <a:defRPr sz="2400" b="1">
                  <a:solidFill>
                    <a:srgbClr val="78BBBC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BFBFBF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FBFBF"/>
                </a:buClr>
                <a:buFont typeface="Arial" pitchFamily="34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6A6A6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fr-FR" altLang="fr-FR" sz="1600" i="0" dirty="0">
                  <a:solidFill>
                    <a:schemeClr val="bg1"/>
                  </a:solidFill>
                </a:rPr>
                <a:t>Aux </a:t>
              </a:r>
              <a:r>
                <a:rPr lang="fr-FR" altLang="fr-FR" sz="1600" i="0" dirty="0">
                  <a:solidFill>
                    <a:srgbClr val="EEB500"/>
                  </a:solidFill>
                </a:rPr>
                <a:t>partenaires</a:t>
              </a:r>
            </a:p>
            <a:p>
              <a:pPr marL="177800" indent="-177800" eaLnBrk="1" hangingPunct="1">
                <a:buClr>
                  <a:srgbClr val="EEB500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Un interlocuteur unique pour tous les projets, de l’école primaire au collège</a:t>
              </a:r>
              <a:endParaRPr lang="fr-FR" altLang="fr-FR" sz="1800" b="0" i="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53254" name="Group 91"/>
          <p:cNvGrpSpPr>
            <a:grpSpLocks/>
          </p:cNvGrpSpPr>
          <p:nvPr/>
        </p:nvGrpSpPr>
        <p:grpSpPr bwMode="auto">
          <a:xfrm>
            <a:off x="5648325" y="3983038"/>
            <a:ext cx="3313113" cy="1612900"/>
            <a:chOff x="2699" y="1661"/>
            <a:chExt cx="2857" cy="1044"/>
          </a:xfrm>
        </p:grpSpPr>
        <p:grpSp>
          <p:nvGrpSpPr>
            <p:cNvPr id="53260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53262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53263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64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7B418E"/>
              </a:solidFill>
              <a:ln w="57150">
                <a:solidFill>
                  <a:srgbClr val="DCDC24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65" name="Rectangle 65"/>
              <p:cNvSpPr>
                <a:spLocks noChangeArrowheads="1"/>
              </p:cNvSpPr>
              <p:nvPr/>
            </p:nvSpPr>
            <p:spPr bwMode="auto">
              <a:xfrm>
                <a:off x="2707" y="1939"/>
                <a:ext cx="54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 i="0">
                    <a:solidFill>
                      <a:srgbClr val="FFFFFF"/>
                    </a:solidFill>
                  </a:rPr>
                  <a:t> </a:t>
                </a:r>
                <a:endParaRPr lang="fr-FR" altLang="fr-FR" i="0"/>
              </a:p>
            </p:txBody>
          </p:sp>
          <p:sp>
            <p:nvSpPr>
              <p:cNvPr id="53266" name="Rectangle 66"/>
              <p:cNvSpPr>
                <a:spLocks noChangeArrowheads="1"/>
              </p:cNvSpPr>
              <p:nvPr/>
            </p:nvSpPr>
            <p:spPr bwMode="auto">
              <a:xfrm>
                <a:off x="2868" y="1939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67" name="Rectangle 67"/>
              <p:cNvSpPr>
                <a:spLocks noChangeArrowheads="1"/>
              </p:cNvSpPr>
              <p:nvPr/>
            </p:nvSpPr>
            <p:spPr bwMode="auto">
              <a:xfrm>
                <a:off x="3082" y="1939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68" name="Rectangle 68"/>
              <p:cNvSpPr>
                <a:spLocks noChangeArrowheads="1"/>
              </p:cNvSpPr>
              <p:nvPr/>
            </p:nvSpPr>
            <p:spPr bwMode="auto">
              <a:xfrm>
                <a:off x="2706" y="2214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69" name="Rectangle 69"/>
              <p:cNvSpPr>
                <a:spLocks noChangeArrowheads="1"/>
              </p:cNvSpPr>
              <p:nvPr/>
            </p:nvSpPr>
            <p:spPr bwMode="auto">
              <a:xfrm>
                <a:off x="2761" y="2209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0" name="Rectangle 70"/>
              <p:cNvSpPr>
                <a:spLocks noChangeArrowheads="1"/>
              </p:cNvSpPr>
              <p:nvPr/>
            </p:nvSpPr>
            <p:spPr bwMode="auto">
              <a:xfrm>
                <a:off x="2838" y="2203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1" name="Rectangle 71"/>
              <p:cNvSpPr>
                <a:spLocks noChangeArrowheads="1"/>
              </p:cNvSpPr>
              <p:nvPr/>
            </p:nvSpPr>
            <p:spPr bwMode="auto">
              <a:xfrm>
                <a:off x="3216" y="2209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2" name="Rectangle 72"/>
              <p:cNvSpPr>
                <a:spLocks noChangeArrowheads="1"/>
              </p:cNvSpPr>
              <p:nvPr/>
            </p:nvSpPr>
            <p:spPr bwMode="auto">
              <a:xfrm>
                <a:off x="4975" y="2203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3" name="Rectangle 73"/>
              <p:cNvSpPr>
                <a:spLocks noChangeArrowheads="1"/>
              </p:cNvSpPr>
              <p:nvPr/>
            </p:nvSpPr>
            <p:spPr bwMode="auto">
              <a:xfrm>
                <a:off x="2706" y="2315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4" name="Rectangle 74"/>
              <p:cNvSpPr>
                <a:spLocks noChangeArrowheads="1"/>
              </p:cNvSpPr>
              <p:nvPr/>
            </p:nvSpPr>
            <p:spPr bwMode="auto">
              <a:xfrm>
                <a:off x="2761" y="2309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5" name="Rectangle 75"/>
              <p:cNvSpPr>
                <a:spLocks noChangeArrowheads="1"/>
              </p:cNvSpPr>
              <p:nvPr/>
            </p:nvSpPr>
            <p:spPr bwMode="auto">
              <a:xfrm>
                <a:off x="2868" y="2304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6" name="Rectangle 76"/>
              <p:cNvSpPr>
                <a:spLocks noChangeArrowheads="1"/>
              </p:cNvSpPr>
              <p:nvPr/>
            </p:nvSpPr>
            <p:spPr bwMode="auto">
              <a:xfrm>
                <a:off x="3478" y="2309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7" name="Rectangle 77"/>
              <p:cNvSpPr>
                <a:spLocks noChangeArrowheads="1"/>
              </p:cNvSpPr>
              <p:nvPr/>
            </p:nvSpPr>
            <p:spPr bwMode="auto">
              <a:xfrm>
                <a:off x="2706" y="2415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8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9" name="Rectangle 79"/>
              <p:cNvSpPr>
                <a:spLocks noChangeArrowheads="1"/>
              </p:cNvSpPr>
              <p:nvPr/>
            </p:nvSpPr>
            <p:spPr bwMode="auto">
              <a:xfrm>
                <a:off x="3037" y="2403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0" name="Rectangle 80"/>
              <p:cNvSpPr>
                <a:spLocks noChangeArrowheads="1"/>
              </p:cNvSpPr>
              <p:nvPr/>
            </p:nvSpPr>
            <p:spPr bwMode="auto">
              <a:xfrm>
                <a:off x="3446" y="2409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1" name="Rectangle 81"/>
              <p:cNvSpPr>
                <a:spLocks noChangeArrowheads="1"/>
              </p:cNvSpPr>
              <p:nvPr/>
            </p:nvSpPr>
            <p:spPr bwMode="auto">
              <a:xfrm>
                <a:off x="2706" y="2508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2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3" name="Rectangle 83"/>
              <p:cNvSpPr>
                <a:spLocks noChangeArrowheads="1"/>
              </p:cNvSpPr>
              <p:nvPr/>
            </p:nvSpPr>
            <p:spPr bwMode="auto">
              <a:xfrm>
                <a:off x="2868" y="2497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4" name="Rectangle 84"/>
              <p:cNvSpPr>
                <a:spLocks noChangeArrowheads="1"/>
              </p:cNvSpPr>
              <p:nvPr/>
            </p:nvSpPr>
            <p:spPr bwMode="auto">
              <a:xfrm>
                <a:off x="3833" y="2503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5" name="Rectangle 85"/>
              <p:cNvSpPr>
                <a:spLocks noChangeArrowheads="1"/>
              </p:cNvSpPr>
              <p:nvPr/>
            </p:nvSpPr>
            <p:spPr bwMode="auto">
              <a:xfrm>
                <a:off x="2706" y="2607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6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7" name="Rectangle 87"/>
              <p:cNvSpPr>
                <a:spLocks noChangeArrowheads="1"/>
              </p:cNvSpPr>
              <p:nvPr/>
            </p:nvSpPr>
            <p:spPr bwMode="auto">
              <a:xfrm>
                <a:off x="2868" y="2597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8" name="Rectangle 88"/>
              <p:cNvSpPr>
                <a:spLocks noChangeArrowheads="1"/>
              </p:cNvSpPr>
              <p:nvPr/>
            </p:nvSpPr>
            <p:spPr bwMode="auto">
              <a:xfrm>
                <a:off x="3362" y="2603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</p:grpSp>
        <p:sp>
          <p:nvSpPr>
            <p:cNvPr id="15374" name="Text Box 89"/>
            <p:cNvSpPr txBox="1">
              <a:spLocks noChangeArrowheads="1"/>
            </p:cNvSpPr>
            <p:nvPr/>
          </p:nvSpPr>
          <p:spPr bwMode="auto">
            <a:xfrm>
              <a:off x="2934" y="1760"/>
              <a:ext cx="2404" cy="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tIns="0">
              <a:spAutoFit/>
            </a:bodyPr>
            <a:lstStyle>
              <a:lvl1pPr eaLnBrk="0" hangingPunct="0">
                <a:buFont typeface="Wingdings" pitchFamily="2" charset="2"/>
                <a:buChar char="§"/>
                <a:defRPr sz="2400" b="1">
                  <a:solidFill>
                    <a:srgbClr val="78BBBC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BFBFBF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FBFBF"/>
                </a:buClr>
                <a:buFont typeface="Arial" pitchFamily="34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6A6A6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fr-FR" altLang="fr-FR" sz="1600" i="0" dirty="0">
                  <a:solidFill>
                    <a:schemeClr val="bg1"/>
                  </a:solidFill>
                </a:rPr>
                <a:t>Aux </a:t>
              </a:r>
              <a:r>
                <a:rPr lang="fr-FR" altLang="fr-FR" sz="1600" i="0" dirty="0">
                  <a:solidFill>
                    <a:srgbClr val="DCDC24"/>
                  </a:solidFill>
                </a:rPr>
                <a:t>élèves</a:t>
              </a:r>
            </a:p>
            <a:p>
              <a:pPr marL="177800" indent="-177800" eaLnBrk="1" hangingPunct="1">
                <a:buClr>
                  <a:srgbClr val="DCDC24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Cohérence dans la formation aux attendus du socle commun, </a:t>
              </a:r>
              <a:r>
                <a:rPr lang="fr-FR" altLang="fr-FR" sz="1400" i="0" dirty="0" smtClean="0">
                  <a:solidFill>
                    <a:schemeClr val="bg1"/>
                  </a:solidFill>
                </a:rPr>
                <a:t>de </a:t>
              </a:r>
              <a:r>
                <a:rPr lang="fr-FR" altLang="fr-FR" sz="1400" i="0" dirty="0">
                  <a:solidFill>
                    <a:schemeClr val="bg1"/>
                  </a:solidFill>
                </a:rPr>
                <a:t>l’école primaire au collège</a:t>
              </a:r>
            </a:p>
            <a:p>
              <a:pPr marL="177800" indent="-177800" eaLnBrk="1" hangingPunct="1">
                <a:buClr>
                  <a:srgbClr val="DCDC24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Parcours fluides et adaptés,  </a:t>
              </a:r>
              <a:r>
                <a:rPr lang="fr-FR" altLang="fr-FR" sz="1400" i="0" dirty="0" smtClean="0">
                  <a:solidFill>
                    <a:schemeClr val="bg1"/>
                  </a:solidFill>
                </a:rPr>
                <a:t>y </a:t>
              </a:r>
              <a:r>
                <a:rPr lang="fr-FR" altLang="fr-FR" sz="1400" i="0" dirty="0">
                  <a:solidFill>
                    <a:schemeClr val="bg1"/>
                  </a:solidFill>
                </a:rPr>
                <a:t>compris pour les plus fragiles</a:t>
              </a:r>
            </a:p>
          </p:txBody>
        </p:sp>
      </p:grpSp>
      <p:sp>
        <p:nvSpPr>
          <p:cNvPr id="156" name="Espace réservé du numéro de diapositive 15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2657E350-6947-4410-B0ED-D9CF78DE50A9}" type="slidenum">
              <a:rPr lang="fr-FR" b="1" smtClean="0"/>
              <a:pPr>
                <a:defRPr/>
              </a:pPr>
              <a:t>11</a:t>
            </a:fld>
            <a:endParaRPr lang="fr-FR" b="1"/>
          </a:p>
        </p:txBody>
      </p:sp>
      <p:grpSp>
        <p:nvGrpSpPr>
          <p:cNvPr id="53257" name="Groupe 157"/>
          <p:cNvGrpSpPr>
            <a:grpSpLocks/>
          </p:cNvGrpSpPr>
          <p:nvPr/>
        </p:nvGrpSpPr>
        <p:grpSpPr bwMode="auto">
          <a:xfrm>
            <a:off x="3635375" y="2654300"/>
            <a:ext cx="2376488" cy="2268538"/>
            <a:chOff x="3347544" y="2655000"/>
            <a:chExt cx="2376000" cy="2268000"/>
          </a:xfrm>
        </p:grpSpPr>
        <p:sp>
          <p:nvSpPr>
            <p:cNvPr id="159" name="Décagone 158"/>
            <p:cNvSpPr/>
            <p:nvPr/>
          </p:nvSpPr>
          <p:spPr bwMode="auto">
            <a:xfrm>
              <a:off x="3347544" y="2655000"/>
              <a:ext cx="2376000" cy="2268000"/>
            </a:xfrm>
            <a:prstGeom prst="decagon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53259" name="Text Box 16"/>
            <p:cNvSpPr txBox="1">
              <a:spLocks noChangeArrowheads="1"/>
            </p:cNvSpPr>
            <p:nvPr/>
          </p:nvSpPr>
          <p:spPr bwMode="auto">
            <a:xfrm>
              <a:off x="3590845" y="3488691"/>
              <a:ext cx="1889399" cy="600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b="1" i="0">
                  <a:solidFill>
                    <a:srgbClr val="7B418E"/>
                  </a:solidFill>
                </a:rPr>
                <a:t>Conseil</a:t>
              </a:r>
            </a:p>
            <a:p>
              <a:pPr algn="ctr"/>
              <a:r>
                <a:rPr lang="fr-FR" b="1" i="0">
                  <a:solidFill>
                    <a:srgbClr val="7B418E"/>
                  </a:solidFill>
                </a:rPr>
                <a:t>école-collège</a:t>
              </a:r>
            </a:p>
          </p:txBody>
        </p:sp>
      </p:grp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>
          <a:xfrm>
            <a:off x="179388" y="115888"/>
            <a:ext cx="8507412" cy="1225550"/>
          </a:xfrm>
        </p:spPr>
        <p:txBody>
          <a:bodyPr/>
          <a:lstStyle/>
          <a:p>
            <a:pPr eaLnBrk="1" hangingPunct="1"/>
            <a:r>
              <a:rPr lang="fr-FR" altLang="fr-FR" smtClean="0"/>
              <a:t>Des ressources pédagogiques sur</a:t>
            </a:r>
          </a:p>
        </p:txBody>
      </p:sp>
      <p:cxnSp>
        <p:nvCxnSpPr>
          <p:cNvPr id="54275" name="AutoShape 3"/>
          <p:cNvCxnSpPr>
            <a:cxnSpLocks noChangeShapeType="1"/>
          </p:cNvCxnSpPr>
          <p:nvPr/>
        </p:nvCxnSpPr>
        <p:spPr bwMode="auto">
          <a:xfrm>
            <a:off x="395288" y="2235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5350" y="549275"/>
            <a:ext cx="20875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484313"/>
            <a:ext cx="879633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1466850" y="5084763"/>
            <a:ext cx="69850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  <a:buClr>
                <a:srgbClr val="E8960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E89602"/>
                </a:solidFill>
                <a:latin typeface="Calibri" pitchFamily="34" charset="0"/>
              </a:rPr>
              <a:t> Fiches pour l’accompagnement personnalisé en classe de 6</a:t>
            </a:r>
            <a:r>
              <a:rPr lang="fr-FR" altLang="fr-FR" sz="1600" b="1" i="0" baseline="30000">
                <a:solidFill>
                  <a:srgbClr val="E89602"/>
                </a:solidFill>
                <a:latin typeface="Calibri" pitchFamily="34" charset="0"/>
              </a:rPr>
              <a:t>ème</a:t>
            </a:r>
            <a:endParaRPr lang="fr-FR" altLang="fr-FR" sz="1600" b="1" i="0">
              <a:solidFill>
                <a:srgbClr val="E89602"/>
              </a:solidFill>
              <a:latin typeface="Calibri" pitchFamily="34" charset="0"/>
            </a:endParaRPr>
          </a:p>
          <a:p>
            <a:pPr>
              <a:spcAft>
                <a:spcPct val="20000"/>
              </a:spcAft>
              <a:buClr>
                <a:srgbClr val="E8960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E89602"/>
                </a:solidFill>
                <a:latin typeface="Calibri" pitchFamily="34" charset="0"/>
              </a:rPr>
              <a:t> Fiches repères sur le conseil école-collège</a:t>
            </a:r>
          </a:p>
          <a:p>
            <a:pPr>
              <a:spcAft>
                <a:spcPct val="20000"/>
              </a:spcAft>
              <a:buClr>
                <a:srgbClr val="E8960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E89602"/>
                </a:solidFill>
                <a:latin typeface="Calibri" pitchFamily="34" charset="0"/>
              </a:rPr>
              <a:t> Socle commun de connaissances, de compétences et de culture</a:t>
            </a:r>
          </a:p>
          <a:p>
            <a:pPr>
              <a:spcAft>
                <a:spcPct val="20000"/>
              </a:spcAft>
              <a:buClr>
                <a:srgbClr val="E8960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E89602"/>
                </a:solidFill>
                <a:latin typeface="Calibri" pitchFamily="34" charset="0"/>
              </a:rPr>
              <a:t> Lutte contre l’illettrisme : kit pédagogique à l’attention des parents</a:t>
            </a:r>
          </a:p>
        </p:txBody>
      </p:sp>
      <p:sp>
        <p:nvSpPr>
          <p:cNvPr id="54279" name="Rectangle 9"/>
          <p:cNvSpPr>
            <a:spLocks noChangeArrowheads="1"/>
          </p:cNvSpPr>
          <p:nvPr/>
        </p:nvSpPr>
        <p:spPr bwMode="auto">
          <a:xfrm>
            <a:off x="3560763" y="3344863"/>
            <a:ext cx="2163762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spcAft>
                <a:spcPct val="200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  <a:t>Lutte contre</a:t>
            </a:r>
            <a:b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</a:br>
            <a: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  <a:t>le décrochage</a:t>
            </a:r>
          </a:p>
          <a:p>
            <a:pPr marL="174625" indent="-174625">
              <a:spcAft>
                <a:spcPct val="200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  <a:t>Éducation </a:t>
            </a:r>
            <a:b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</a:br>
            <a: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  <a:t>prioritaire</a:t>
            </a:r>
          </a:p>
          <a:p>
            <a:pPr marL="174625" indent="-174625">
              <a:spcAft>
                <a:spcPct val="200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  <a:t>Élèves à besoins éducatifs particuliers</a:t>
            </a:r>
          </a:p>
        </p:txBody>
      </p:sp>
      <p:sp>
        <p:nvSpPr>
          <p:cNvPr id="54280" name="Rectangle 11"/>
          <p:cNvSpPr>
            <a:spLocks noChangeArrowheads="1"/>
          </p:cNvSpPr>
          <p:nvPr/>
        </p:nvSpPr>
        <p:spPr bwMode="auto">
          <a:xfrm>
            <a:off x="5835650" y="3716338"/>
            <a:ext cx="3132138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spcAft>
                <a:spcPct val="20000"/>
              </a:spcAft>
              <a:buClr>
                <a:srgbClr val="DC489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DC4892"/>
                </a:solidFill>
                <a:latin typeface="Calibri" pitchFamily="34" charset="0"/>
              </a:rPr>
              <a:t>Parcours d’éducation</a:t>
            </a:r>
            <a:br>
              <a:rPr lang="fr-FR" altLang="fr-FR" sz="1600" b="1" i="0">
                <a:solidFill>
                  <a:srgbClr val="DC4892"/>
                </a:solidFill>
                <a:latin typeface="Calibri" pitchFamily="34" charset="0"/>
              </a:rPr>
            </a:br>
            <a:r>
              <a:rPr lang="fr-FR" altLang="fr-FR" sz="1600" b="1" i="0">
                <a:solidFill>
                  <a:srgbClr val="DC4892"/>
                </a:solidFill>
                <a:latin typeface="Calibri" pitchFamily="34" charset="0"/>
              </a:rPr>
              <a:t>artistique et culturelle</a:t>
            </a:r>
          </a:p>
          <a:p>
            <a:pPr marL="174625" indent="-174625">
              <a:spcAft>
                <a:spcPct val="20000"/>
              </a:spcAft>
              <a:buClr>
                <a:srgbClr val="DC489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DC4892"/>
                </a:solidFill>
                <a:latin typeface="Calibri" pitchFamily="34" charset="0"/>
              </a:rPr>
              <a:t>Vade-mecum : culture scientifique et technologique</a:t>
            </a:r>
            <a:r>
              <a:rPr lang="fr-FR" altLang="fr-FR" sz="1600">
                <a:solidFill>
                  <a:srgbClr val="DC4892"/>
                </a:solidFill>
                <a:latin typeface="Calibri" pitchFamily="34" charset="0"/>
              </a:rPr>
              <a:t> </a:t>
            </a:r>
          </a:p>
        </p:txBody>
      </p:sp>
      <p:grpSp>
        <p:nvGrpSpPr>
          <p:cNvPr id="16394" name="Groupe 2"/>
          <p:cNvGrpSpPr>
            <a:grpSpLocks/>
          </p:cNvGrpSpPr>
          <p:nvPr/>
        </p:nvGrpSpPr>
        <p:grpSpPr bwMode="auto">
          <a:xfrm>
            <a:off x="1008063" y="1844675"/>
            <a:ext cx="458787" cy="3998913"/>
            <a:chOff x="1008063" y="1844675"/>
            <a:chExt cx="458787" cy="3998913"/>
          </a:xfrm>
          <a:solidFill>
            <a:srgbClr val="E89602"/>
          </a:solidFill>
        </p:grpSpPr>
        <p:sp>
          <p:nvSpPr>
            <p:cNvPr id="16415" name="AutoShape 14"/>
            <p:cNvSpPr>
              <a:spLocks noChangeArrowheads="1"/>
            </p:cNvSpPr>
            <p:nvPr/>
          </p:nvSpPr>
          <p:spPr bwMode="auto">
            <a:xfrm rot="5400000">
              <a:off x="894557" y="5271294"/>
              <a:ext cx="685800" cy="458787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defRPr/>
              </a:pPr>
              <a:endParaRPr lang="fr-FR">
                <a:latin typeface="Arial" pitchFamily="34" charset="0"/>
                <a:cs typeface="+mn-cs"/>
              </a:endParaRPr>
            </a:p>
          </p:txBody>
        </p:sp>
        <p:sp>
          <p:nvSpPr>
            <p:cNvPr id="16416" name="Rectangle 21"/>
            <p:cNvSpPr>
              <a:spLocks noChangeArrowheads="1"/>
            </p:cNvSpPr>
            <p:nvPr/>
          </p:nvSpPr>
          <p:spPr bwMode="auto">
            <a:xfrm>
              <a:off x="1008063" y="1844675"/>
              <a:ext cx="187325" cy="3313113"/>
            </a:xfrm>
            <a:prstGeom prst="rect">
              <a:avLst/>
            </a:prstGeom>
            <a:grpFill/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fr-FR" altLang="fr-FR" smtClean="0">
                <a:solidFill>
                  <a:srgbClr val="FFC000"/>
                </a:solidFill>
                <a:cs typeface="+mn-cs"/>
              </a:endParaRPr>
            </a:p>
          </p:txBody>
        </p:sp>
        <p:sp>
          <p:nvSpPr>
            <p:cNvPr id="16417" name="Rectangle 22"/>
            <p:cNvSpPr>
              <a:spLocks noChangeArrowheads="1"/>
            </p:cNvSpPr>
            <p:nvPr/>
          </p:nvSpPr>
          <p:spPr bwMode="auto">
            <a:xfrm>
              <a:off x="1008063" y="5053013"/>
              <a:ext cx="187325" cy="647700"/>
            </a:xfrm>
            <a:prstGeom prst="rect">
              <a:avLst/>
            </a:prstGeom>
            <a:grpFill/>
            <a:ln w="9525">
              <a:solidFill>
                <a:srgbClr val="E8960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 smtClean="0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16395" name="Text Box 33"/>
          <p:cNvSpPr txBox="1">
            <a:spLocks noChangeArrowheads="1"/>
          </p:cNvSpPr>
          <p:nvPr/>
        </p:nvSpPr>
        <p:spPr bwMode="auto">
          <a:xfrm>
            <a:off x="7608888" y="2347913"/>
            <a:ext cx="1382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174625" indent="-174625" eaLnBrk="1" hangingPunct="1">
              <a:spcBef>
                <a:spcPct val="50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altLang="fr-FR" sz="1600" b="1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Outils numériques</a:t>
            </a:r>
          </a:p>
        </p:txBody>
      </p:sp>
      <p:sp>
        <p:nvSpPr>
          <p:cNvPr id="54283" name="Rectangle 40"/>
          <p:cNvSpPr>
            <a:spLocks noChangeArrowheads="1"/>
          </p:cNvSpPr>
          <p:nvPr/>
        </p:nvSpPr>
        <p:spPr bwMode="auto">
          <a:xfrm>
            <a:off x="2987675" y="1484313"/>
            <a:ext cx="1152525" cy="360362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4284" name="Rectangle 42"/>
          <p:cNvSpPr>
            <a:spLocks noChangeArrowheads="1"/>
          </p:cNvSpPr>
          <p:nvPr/>
        </p:nvSpPr>
        <p:spPr bwMode="auto">
          <a:xfrm>
            <a:off x="5219700" y="1484313"/>
            <a:ext cx="1008063" cy="360362"/>
          </a:xfrm>
          <a:prstGeom prst="rect">
            <a:avLst/>
          </a:prstGeom>
          <a:noFill/>
          <a:ln w="28575">
            <a:solidFill>
              <a:srgbClr val="DC48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4285" name="Rectangle 44"/>
          <p:cNvSpPr>
            <a:spLocks noChangeArrowheads="1"/>
          </p:cNvSpPr>
          <p:nvPr/>
        </p:nvSpPr>
        <p:spPr bwMode="auto">
          <a:xfrm>
            <a:off x="827088" y="1484313"/>
            <a:ext cx="1008062" cy="360362"/>
          </a:xfrm>
          <a:prstGeom prst="rect">
            <a:avLst/>
          </a:prstGeom>
          <a:noFill/>
          <a:ln w="28575">
            <a:solidFill>
              <a:srgbClr val="E8960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DD443FC3-51BB-4E58-8C7D-5CA32F202BE0}" type="slidenum">
              <a:rPr lang="fr-FR" b="1" smtClean="0"/>
              <a:pPr>
                <a:defRPr/>
              </a:pPr>
              <a:t>12</a:t>
            </a:fld>
            <a:endParaRPr lang="fr-FR" b="1"/>
          </a:p>
        </p:txBody>
      </p:sp>
      <p:grpSp>
        <p:nvGrpSpPr>
          <p:cNvPr id="54287" name="Groupe 3"/>
          <p:cNvGrpSpPr>
            <a:grpSpLocks/>
          </p:cNvGrpSpPr>
          <p:nvPr/>
        </p:nvGrpSpPr>
        <p:grpSpPr bwMode="auto">
          <a:xfrm>
            <a:off x="3157538" y="1844675"/>
            <a:ext cx="406400" cy="2592388"/>
            <a:chOff x="3157538" y="1844675"/>
            <a:chExt cx="406401" cy="2592437"/>
          </a:xfrm>
        </p:grpSpPr>
        <p:sp>
          <p:nvSpPr>
            <p:cNvPr id="54297" name="AutoShape 14"/>
            <p:cNvSpPr>
              <a:spLocks noChangeArrowheads="1"/>
            </p:cNvSpPr>
            <p:nvPr/>
          </p:nvSpPr>
          <p:spPr bwMode="auto">
            <a:xfrm rot="5400000">
              <a:off x="3017839" y="3891012"/>
              <a:ext cx="685800" cy="406400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fr-FR"/>
            </a:p>
          </p:txBody>
        </p:sp>
        <p:sp>
          <p:nvSpPr>
            <p:cNvPr id="54298" name="Rectangle 21"/>
            <p:cNvSpPr>
              <a:spLocks noChangeArrowheads="1"/>
            </p:cNvSpPr>
            <p:nvPr/>
          </p:nvSpPr>
          <p:spPr bwMode="auto">
            <a:xfrm>
              <a:off x="3157538" y="1844675"/>
              <a:ext cx="185737" cy="2334426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altLang="fr-FR">
                <a:solidFill>
                  <a:srgbClr val="FFC000"/>
                </a:solidFill>
              </a:endParaRPr>
            </a:p>
          </p:txBody>
        </p:sp>
      </p:grpSp>
      <p:grpSp>
        <p:nvGrpSpPr>
          <p:cNvPr id="16402" name="Groupe 4"/>
          <p:cNvGrpSpPr>
            <a:grpSpLocks/>
          </p:cNvGrpSpPr>
          <p:nvPr/>
        </p:nvGrpSpPr>
        <p:grpSpPr bwMode="auto">
          <a:xfrm>
            <a:off x="5389563" y="1844675"/>
            <a:ext cx="406400" cy="2500313"/>
            <a:chOff x="5389563" y="1844675"/>
            <a:chExt cx="406400" cy="2501106"/>
          </a:xfrm>
          <a:solidFill>
            <a:srgbClr val="DC4892"/>
          </a:solidFill>
        </p:grpSpPr>
        <p:sp>
          <p:nvSpPr>
            <p:cNvPr id="16409" name="AutoShape 14"/>
            <p:cNvSpPr>
              <a:spLocks noChangeArrowheads="1"/>
            </p:cNvSpPr>
            <p:nvPr/>
          </p:nvSpPr>
          <p:spPr bwMode="auto">
            <a:xfrm rot="5400000">
              <a:off x="5249863" y="3799681"/>
              <a:ext cx="685800" cy="406400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rot="10800000" vert="eaVert" wrap="none" anchor="ctr"/>
            <a:lstStyle/>
            <a:p>
              <a:pPr>
                <a:defRPr/>
              </a:pPr>
              <a:endParaRPr lang="fr-FR">
                <a:latin typeface="Arial" pitchFamily="34" charset="0"/>
                <a:cs typeface="+mn-cs"/>
              </a:endParaRPr>
            </a:p>
          </p:txBody>
        </p:sp>
        <p:sp>
          <p:nvSpPr>
            <p:cNvPr id="16410" name="Rectangle 21"/>
            <p:cNvSpPr>
              <a:spLocks noChangeArrowheads="1"/>
            </p:cNvSpPr>
            <p:nvPr/>
          </p:nvSpPr>
          <p:spPr bwMode="auto">
            <a:xfrm>
              <a:off x="5389563" y="1844675"/>
              <a:ext cx="187325" cy="15843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fr-FR" altLang="fr-FR" smtClean="0">
                <a:solidFill>
                  <a:srgbClr val="FFC000"/>
                </a:solidFill>
                <a:cs typeface="+mn-cs"/>
              </a:endParaRPr>
            </a:p>
          </p:txBody>
        </p:sp>
        <p:sp>
          <p:nvSpPr>
            <p:cNvPr id="16411" name="Rectangle 22"/>
            <p:cNvSpPr>
              <a:spLocks noChangeArrowheads="1"/>
            </p:cNvSpPr>
            <p:nvPr/>
          </p:nvSpPr>
          <p:spPr bwMode="auto">
            <a:xfrm>
              <a:off x="5389563" y="3324225"/>
              <a:ext cx="187325" cy="8286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 smtClean="0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54289" name="ZoneTexte 1"/>
          <p:cNvSpPr txBox="1">
            <a:spLocks noChangeArrowheads="1"/>
          </p:cNvSpPr>
          <p:nvPr/>
        </p:nvSpPr>
        <p:spPr bwMode="auto">
          <a:xfrm>
            <a:off x="6894513" y="3065463"/>
            <a:ext cx="2081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Clr>
                <a:srgbClr val="A3A62A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A3A62A"/>
                </a:solidFill>
                <a:latin typeface="Calibri" pitchFamily="34" charset="0"/>
              </a:rPr>
              <a:t>Évaluation positive</a:t>
            </a:r>
          </a:p>
          <a:p>
            <a:pPr marL="285750" indent="-285750">
              <a:buClr>
                <a:srgbClr val="A3A62A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A3A62A"/>
                </a:solidFill>
                <a:latin typeface="Calibri" pitchFamily="34" charset="0"/>
              </a:rPr>
              <a:t>Co-éducation</a:t>
            </a:r>
          </a:p>
        </p:txBody>
      </p:sp>
      <p:sp>
        <p:nvSpPr>
          <p:cNvPr id="54290" name="Rectangle 42"/>
          <p:cNvSpPr>
            <a:spLocks noChangeArrowheads="1"/>
          </p:cNvSpPr>
          <p:nvPr/>
        </p:nvSpPr>
        <p:spPr bwMode="auto">
          <a:xfrm>
            <a:off x="6245225" y="1484313"/>
            <a:ext cx="830263" cy="360362"/>
          </a:xfrm>
          <a:prstGeom prst="rect">
            <a:avLst/>
          </a:prstGeom>
          <a:noFill/>
          <a:ln w="28575">
            <a:solidFill>
              <a:srgbClr val="A3A62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grpSp>
        <p:nvGrpSpPr>
          <p:cNvPr id="54291" name="Groupe 2"/>
          <p:cNvGrpSpPr>
            <a:grpSpLocks/>
          </p:cNvGrpSpPr>
          <p:nvPr/>
        </p:nvGrpSpPr>
        <p:grpSpPr bwMode="auto">
          <a:xfrm>
            <a:off x="6488113" y="1844675"/>
            <a:ext cx="406400" cy="1698625"/>
            <a:chOff x="6488113" y="1844675"/>
            <a:chExt cx="406400" cy="1699207"/>
          </a:xfrm>
        </p:grpSpPr>
        <p:sp>
          <p:nvSpPr>
            <p:cNvPr id="54295" name="AutoShape 14"/>
            <p:cNvSpPr>
              <a:spLocks noChangeArrowheads="1"/>
            </p:cNvSpPr>
            <p:nvPr/>
          </p:nvSpPr>
          <p:spPr bwMode="auto">
            <a:xfrm rot="5400000">
              <a:off x="6349356" y="2998725"/>
              <a:ext cx="685496" cy="404818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A3A62A"/>
            </a:solidFill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fr-FR"/>
            </a:p>
          </p:txBody>
        </p:sp>
        <p:sp>
          <p:nvSpPr>
            <p:cNvPr id="54296" name="Rectangle 22"/>
            <p:cNvSpPr>
              <a:spLocks noChangeArrowheads="1"/>
            </p:cNvSpPr>
            <p:nvPr/>
          </p:nvSpPr>
          <p:spPr bwMode="auto">
            <a:xfrm>
              <a:off x="6488113" y="1844675"/>
              <a:ext cx="186596" cy="1583823"/>
            </a:xfrm>
            <a:prstGeom prst="rect">
              <a:avLst/>
            </a:prstGeom>
            <a:solidFill>
              <a:srgbClr val="A3A62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</p:grpSp>
      <p:sp>
        <p:nvSpPr>
          <p:cNvPr id="16406" name="Rectangle 43"/>
          <p:cNvSpPr>
            <a:spLocks noChangeArrowheads="1"/>
          </p:cNvSpPr>
          <p:nvPr/>
        </p:nvSpPr>
        <p:spPr bwMode="auto">
          <a:xfrm>
            <a:off x="7092950" y="1484313"/>
            <a:ext cx="1008063" cy="360362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fr-FR" altLang="fr-FR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 rot="5400000">
            <a:off x="7063582" y="2359818"/>
            <a:ext cx="685800" cy="4048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xtLst>
            <a:ext uri="{91240B29-F687-4F45-9708-019B960494DF}"/>
          </a:extLst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36" name="Rectangle 22"/>
          <p:cNvSpPr>
            <a:spLocks noChangeArrowheads="1"/>
          </p:cNvSpPr>
          <p:nvPr/>
        </p:nvSpPr>
        <p:spPr bwMode="auto">
          <a:xfrm>
            <a:off x="7202488" y="1857375"/>
            <a:ext cx="187325" cy="858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fr-FR" altLang="fr-FR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4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Des textes officiels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2725"/>
            <a:ext cx="8147050" cy="4770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rgbClr val="00B050"/>
                </a:solidFill>
              </a:rPr>
              <a:t>Loi n</a:t>
            </a:r>
            <a:r>
              <a:rPr lang="fr-FR" baseline="30000" dirty="0" smtClean="0">
                <a:solidFill>
                  <a:srgbClr val="00B050"/>
                </a:solidFill>
              </a:rPr>
              <a:t>o</a:t>
            </a:r>
            <a:r>
              <a:rPr lang="fr-FR" dirty="0" smtClean="0">
                <a:solidFill>
                  <a:srgbClr val="00B050"/>
                </a:solidFill>
              </a:rPr>
              <a:t> 2013-595 du 8 juillet 2013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d’orientation et de programmation pour la refondation de l'école de la République (article 57)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fr-FR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http://www.legifrance.gouv.fr/affichTexte.do?cidTexte=JORFTEXT000027677984&amp;dateTexte&amp;categorieLien=id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endParaRPr 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rgbClr val="00B050"/>
                </a:solidFill>
              </a:rPr>
              <a:t>Décret  n</a:t>
            </a:r>
            <a:r>
              <a:rPr lang="fr-FR" baseline="30000" dirty="0" smtClean="0">
                <a:solidFill>
                  <a:srgbClr val="00B050"/>
                </a:solidFill>
              </a:rPr>
              <a:t>o </a:t>
            </a:r>
            <a:r>
              <a:rPr lang="fr-FR" dirty="0" smtClean="0">
                <a:solidFill>
                  <a:srgbClr val="00B050"/>
                </a:solidFill>
              </a:rPr>
              <a:t>2013-683 du 24 juillet 2013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définissant la composition et les modalités de fonctionnement du conseil école-collège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fr-FR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http</a:t>
            </a:r>
            <a:r>
              <a:rPr lang="fr-FR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://www.legifrance.gouv.fr/affichTexte.do?cidTexte=JORFTEXT000027756802&amp;dateTexte=&amp;categorieLien=id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endParaRPr 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rgbClr val="00B050"/>
                </a:solidFill>
              </a:rPr>
              <a:t>Décret n</a:t>
            </a:r>
            <a:r>
              <a:rPr lang="fr-FR" baseline="30000" dirty="0" smtClean="0">
                <a:solidFill>
                  <a:srgbClr val="00B050"/>
                </a:solidFill>
              </a:rPr>
              <a:t>o </a:t>
            </a:r>
            <a:r>
              <a:rPr lang="fr-FR" dirty="0" smtClean="0">
                <a:solidFill>
                  <a:srgbClr val="00B050"/>
                </a:solidFill>
              </a:rPr>
              <a:t>2013-682 du 24 juillet 2013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relatif aux cycles d'enseignement à l'école primaire et au collège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fr-FR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http</a:t>
            </a:r>
            <a:r>
              <a:rPr lang="fr-FR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://legifrance.gouv.fr/affichTexte.do?cidTexte=JORFTEXT000027756778&amp;categorieLien=id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endParaRPr 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rgbClr val="00B050"/>
                </a:solidFill>
              </a:rPr>
              <a:t>Circulaire de rentrée 2014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fr-FR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http</a:t>
            </a:r>
            <a:r>
              <a:rPr lang="fr-FR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://www.education.gouv.fr/pid25535/bulletin_officiel.html?cid_bo=79642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BC01E986-31E7-42E2-8E84-6D37608B055C}" type="slidenum">
              <a:rPr lang="fr-FR" b="1" smtClean="0"/>
              <a:pPr>
                <a:defRPr/>
              </a:pPr>
              <a:t>13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Pourquoi un conseil école-collège ?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28625" y="1573213"/>
            <a:ext cx="8075613" cy="4598987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fr-FR" altLang="fr-FR" dirty="0">
                <a:solidFill>
                  <a:srgbClr val="632E7C"/>
                </a:solidFill>
              </a:rPr>
              <a:t>Les missions du conseil école-collège sont </a:t>
            </a:r>
            <a:r>
              <a:rPr lang="fr-FR" altLang="fr-FR" dirty="0" smtClean="0">
                <a:solidFill>
                  <a:srgbClr val="632E7C"/>
                </a:solidFill>
              </a:rPr>
              <a:t>pédagogiques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fr-FR" altLang="fr-FR" dirty="0">
              <a:solidFill>
                <a:srgbClr val="632E7C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Éviter une rupture qui peut s’avérer facteur d’échec pour l’élève entrant au collège</a:t>
            </a:r>
          </a:p>
          <a:p>
            <a:pPr>
              <a:buFont typeface="Wingdings" pitchFamily="2" charset="2"/>
              <a:buChar char="Ø"/>
              <a:defRPr/>
            </a:pPr>
            <a:endParaRPr lang="fr-FR" alt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Remédier aux incohérences dans les apprentissages</a:t>
            </a:r>
          </a:p>
          <a:p>
            <a:pPr>
              <a:buFont typeface="Wingdings" pitchFamily="2" charset="2"/>
              <a:buChar char="Ø"/>
              <a:defRPr/>
            </a:pPr>
            <a:endParaRPr lang="fr-FR" alt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Atténuer le cloisonnement entre les enseignants de l’école et ceux du collège</a:t>
            </a:r>
          </a:p>
          <a:p>
            <a:pPr>
              <a:buFont typeface="Wingdings" pitchFamily="2" charset="2"/>
              <a:buChar char="Ø"/>
              <a:defRPr/>
            </a:pPr>
            <a:endParaRPr lang="fr-FR" alt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Réfléchir à l’harmonisation des pratiques</a:t>
            </a:r>
          </a:p>
          <a:p>
            <a:pPr>
              <a:buFont typeface="Wingdings" pitchFamily="2" charset="2"/>
              <a:buChar char="Ø"/>
              <a:defRPr/>
            </a:pPr>
            <a:endParaRPr lang="fr-FR" alt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0C4B8117-DCD6-4582-9536-0E55A278AD65}" type="slidenum">
              <a:rPr lang="fr-FR" b="1" smtClean="0"/>
              <a:pPr>
                <a:defRPr/>
              </a:pPr>
              <a:t>2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Une nouvelle organisation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14338" y="1628775"/>
            <a:ext cx="818991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fr-FR" sz="2400" b="1" i="0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De nouveaux cycles de trois ans, dont un </a:t>
            </a:r>
            <a:r>
              <a:rPr lang="fr-FR" sz="2400" b="1" i="0" kern="0" dirty="0">
                <a:solidFill>
                  <a:srgbClr val="632E7C"/>
                </a:solidFill>
                <a:latin typeface="+mn-lt"/>
                <a:ea typeface="+mn-ea"/>
                <a:cs typeface="+mn-cs"/>
              </a:rPr>
              <a:t>cycle partagé </a:t>
            </a:r>
            <a:r>
              <a:rPr lang="fr-FR" sz="2400" b="1" i="0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entre l’école et le collège</a:t>
            </a:r>
          </a:p>
          <a:p>
            <a:pPr marL="342900" indent="-342900" eaLnBrk="0" hangingPunct="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fr-FR" sz="2400" b="1" i="0" kern="0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  <a:p>
            <a:pPr marL="342900" indent="-342900" eaLnBrk="0" hangingPunct="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fr-FR" sz="2400" b="1" i="0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Ils s’appliquent progressivement selon le calendrier suivant :</a:t>
            </a:r>
          </a:p>
        </p:txBody>
      </p:sp>
      <p:sp>
        <p:nvSpPr>
          <p:cNvPr id="6148" name="Rectangle 15"/>
          <p:cNvSpPr>
            <a:spLocks noChangeArrowheads="1"/>
          </p:cNvSpPr>
          <p:nvPr/>
        </p:nvSpPr>
        <p:spPr bwMode="auto">
          <a:xfrm>
            <a:off x="414338" y="5467350"/>
            <a:ext cx="82946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fr-FR" altLang="fr-FR" sz="24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Le conseil école-collège entre en fonction dès la rentrée 2014</a:t>
            </a:r>
          </a:p>
        </p:txBody>
      </p:sp>
      <p:sp>
        <p:nvSpPr>
          <p:cNvPr id="26" name="Espace réservé du numéro de diapositive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F614736F-3B4C-4FCB-87F8-84F74A033303}" type="slidenum">
              <a:rPr lang="fr-FR" b="1" smtClean="0"/>
              <a:pPr>
                <a:defRPr/>
              </a:pPr>
              <a:t>3</a:t>
            </a:fld>
            <a:endParaRPr lang="fr-FR" b="1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4751388" y="3282950"/>
            <a:ext cx="1152525" cy="172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rgbClr val="632E7C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fr-FR" altLang="fr-FR" b="1" i="0">
                <a:solidFill>
                  <a:srgbClr val="632E7C"/>
                </a:solidFill>
              </a:rPr>
              <a:t>Cycle 2</a:t>
            </a: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7775575" y="3282950"/>
            <a:ext cx="1152525" cy="172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rgbClr val="632E7C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fr-FR" altLang="fr-FR" b="1" i="0">
                <a:solidFill>
                  <a:srgbClr val="632E7C"/>
                </a:solidFill>
              </a:rPr>
              <a:t>Cycle 4</a:t>
            </a: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  <a:p>
            <a:pPr algn="ctr">
              <a:lnSpc>
                <a:spcPct val="120000"/>
              </a:lnSpc>
            </a:pPr>
            <a:endParaRPr lang="fr-FR" altLang="fr-FR" i="0">
              <a:solidFill>
                <a:srgbClr val="7B418E"/>
              </a:solidFill>
            </a:endParaRP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6262688" y="3282950"/>
            <a:ext cx="1152525" cy="172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rgbClr val="632E7C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fr-FR" altLang="fr-FR" b="1" i="0">
                <a:solidFill>
                  <a:srgbClr val="632E7C"/>
                </a:solidFill>
              </a:rPr>
              <a:t>Cycle </a:t>
            </a:r>
            <a:r>
              <a:rPr lang="fr-FR" altLang="fr-FR" b="1" i="0">
                <a:solidFill>
                  <a:srgbClr val="7B418E"/>
                </a:solidFill>
              </a:rPr>
              <a:t>3</a:t>
            </a: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  <a:p>
            <a:pPr algn="ctr">
              <a:lnSpc>
                <a:spcPct val="120000"/>
              </a:lnSpc>
            </a:pPr>
            <a:endParaRPr lang="fr-FR" altLang="fr-FR" i="0">
              <a:solidFill>
                <a:srgbClr val="7B418E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 bwMode="auto">
          <a:xfrm>
            <a:off x="3168650" y="3856038"/>
            <a:ext cx="5759450" cy="998537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72000" tIns="0" bIns="0"/>
          <a:lstStyle/>
          <a:p>
            <a:pPr>
              <a:defRPr/>
            </a:pPr>
            <a:r>
              <a:rPr lang="fr-FR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Rentrée 2015</a:t>
            </a:r>
            <a:r>
              <a:rPr lang="fr-FR" i="0" dirty="0">
                <a:solidFill>
                  <a:srgbClr val="7B418E"/>
                </a:solidFill>
                <a:latin typeface="Arial" pitchFamily="34" charset="0"/>
                <a:cs typeface="+mn-cs"/>
              </a:rPr>
              <a:t>	 </a:t>
            </a:r>
            <a:r>
              <a:rPr lang="fr-FR" i="0" dirty="0">
                <a:solidFill>
                  <a:srgbClr val="632E7C"/>
                </a:solidFill>
                <a:latin typeface="Arial" pitchFamily="34" charset="0"/>
                <a:cs typeface="+mn-cs"/>
              </a:rPr>
              <a:t>CP	         CM1                 5</a:t>
            </a:r>
            <a:r>
              <a:rPr lang="fr-FR" i="0" baseline="30000" dirty="0">
                <a:solidFill>
                  <a:srgbClr val="632E7C"/>
                </a:solidFill>
                <a:latin typeface="Arial" pitchFamily="34" charset="0"/>
                <a:cs typeface="+mn-cs"/>
              </a:rPr>
              <a:t>ème</a:t>
            </a:r>
          </a:p>
          <a:p>
            <a:pPr>
              <a:defRPr/>
            </a:pPr>
            <a:r>
              <a:rPr lang="fr-FR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Rentrée</a:t>
            </a:r>
            <a:r>
              <a:rPr lang="fr-FR" b="1" i="0" dirty="0">
                <a:solidFill>
                  <a:srgbClr val="78BBBC"/>
                </a:solidFill>
                <a:latin typeface="+mn-lt"/>
                <a:cs typeface="+mn-cs"/>
              </a:rPr>
              <a:t> </a:t>
            </a:r>
            <a:r>
              <a:rPr lang="fr-FR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2016</a:t>
            </a:r>
            <a:r>
              <a:rPr lang="fr-FR" i="0" dirty="0">
                <a:solidFill>
                  <a:srgbClr val="7B418E"/>
                </a:solidFill>
                <a:latin typeface="Arial" pitchFamily="34" charset="0"/>
                <a:cs typeface="+mn-cs"/>
              </a:rPr>
              <a:t>	</a:t>
            </a:r>
            <a:r>
              <a:rPr lang="fr-FR" i="0" dirty="0">
                <a:solidFill>
                  <a:srgbClr val="632E7C"/>
                </a:solidFill>
                <a:latin typeface="Arial" pitchFamily="34" charset="0"/>
                <a:cs typeface="+mn-cs"/>
              </a:rPr>
              <a:t>CE1	         CM2                 4</a:t>
            </a:r>
            <a:r>
              <a:rPr lang="fr-FR" i="0" baseline="30000" dirty="0">
                <a:solidFill>
                  <a:srgbClr val="632E7C"/>
                </a:solidFill>
                <a:latin typeface="Arial" pitchFamily="34" charset="0"/>
                <a:cs typeface="+mn-cs"/>
              </a:rPr>
              <a:t>ème</a:t>
            </a:r>
          </a:p>
          <a:p>
            <a:pPr>
              <a:defRPr/>
            </a:pPr>
            <a:r>
              <a:rPr lang="fr-FR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Rentrée</a:t>
            </a:r>
            <a:r>
              <a:rPr lang="fr-FR" b="1" i="0" dirty="0">
                <a:solidFill>
                  <a:srgbClr val="78BBBC"/>
                </a:solidFill>
                <a:latin typeface="+mn-lt"/>
                <a:cs typeface="+mn-cs"/>
              </a:rPr>
              <a:t> </a:t>
            </a:r>
            <a:r>
              <a:rPr lang="fr-FR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2017</a:t>
            </a:r>
            <a:r>
              <a:rPr lang="fr-FR" i="0" dirty="0">
                <a:solidFill>
                  <a:srgbClr val="7B418E"/>
                </a:solidFill>
                <a:latin typeface="Arial" pitchFamily="34" charset="0"/>
                <a:cs typeface="+mn-cs"/>
              </a:rPr>
              <a:t>	</a:t>
            </a:r>
            <a:r>
              <a:rPr lang="fr-FR" i="0" dirty="0">
                <a:solidFill>
                  <a:srgbClr val="632E7C"/>
                </a:solidFill>
                <a:latin typeface="Arial" pitchFamily="34" charset="0"/>
                <a:cs typeface="+mn-cs"/>
              </a:rPr>
              <a:t>CE2	          6</a:t>
            </a:r>
            <a:r>
              <a:rPr lang="fr-FR" i="0" baseline="30000" dirty="0">
                <a:solidFill>
                  <a:srgbClr val="632E7C"/>
                </a:solidFill>
                <a:latin typeface="Arial" pitchFamily="34" charset="0"/>
                <a:cs typeface="+mn-cs"/>
              </a:rPr>
              <a:t>ème</a:t>
            </a:r>
            <a:r>
              <a:rPr lang="fr-FR" i="0" dirty="0">
                <a:solidFill>
                  <a:srgbClr val="632E7C"/>
                </a:solidFill>
                <a:latin typeface="Arial" pitchFamily="34" charset="0"/>
                <a:cs typeface="+mn-cs"/>
              </a:rPr>
              <a:t>                 3</a:t>
            </a:r>
            <a:r>
              <a:rPr lang="fr-FR" i="0" baseline="30000" dirty="0">
                <a:solidFill>
                  <a:srgbClr val="632E7C"/>
                </a:solidFill>
                <a:latin typeface="Arial" pitchFamily="34" charset="0"/>
                <a:cs typeface="+mn-cs"/>
              </a:rPr>
              <a:t>ème</a:t>
            </a:r>
            <a:endParaRPr lang="fr-FR" i="0" dirty="0">
              <a:solidFill>
                <a:srgbClr val="632E7C"/>
              </a:solidFill>
              <a:latin typeface="Arial" pitchFamily="34" charset="0"/>
              <a:cs typeface="+mn-cs"/>
            </a:endParaRPr>
          </a:p>
          <a:p>
            <a:pPr>
              <a:defRPr/>
            </a:pPr>
            <a:endParaRPr lang="fr-FR" i="0" dirty="0">
              <a:solidFill>
                <a:srgbClr val="7B418E"/>
              </a:solidFill>
              <a:latin typeface="Arial" pitchFamily="34" charset="0"/>
              <a:cs typeface="+mn-cs"/>
            </a:endParaRPr>
          </a:p>
        </p:txBody>
      </p:sp>
      <p:sp>
        <p:nvSpPr>
          <p:cNvPr id="45066" name="AutoShape 5"/>
          <p:cNvSpPr>
            <a:spLocks noChangeArrowheads="1"/>
          </p:cNvSpPr>
          <p:nvPr/>
        </p:nvSpPr>
        <p:spPr bwMode="auto">
          <a:xfrm>
            <a:off x="1533525" y="3282950"/>
            <a:ext cx="1465263" cy="172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rgbClr val="632E7C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fr-FR" altLang="fr-FR" b="1" i="0">
                <a:solidFill>
                  <a:srgbClr val="632E7C"/>
                </a:solidFill>
              </a:rPr>
              <a:t>Cycle 1</a:t>
            </a: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  <a:p>
            <a:pPr algn="ctr">
              <a:lnSpc>
                <a:spcPct val="120000"/>
              </a:lnSpc>
            </a:pPr>
            <a:endParaRPr lang="fr-FR" altLang="fr-FR" b="1" i="0">
              <a:solidFill>
                <a:srgbClr val="7B418E"/>
              </a:solidFill>
            </a:endParaRPr>
          </a:p>
        </p:txBody>
      </p:sp>
      <p:grpSp>
        <p:nvGrpSpPr>
          <p:cNvPr id="3" name="Groupe 2"/>
          <p:cNvGrpSpPr>
            <a:grpSpLocks/>
          </p:cNvGrpSpPr>
          <p:nvPr/>
        </p:nvGrpSpPr>
        <p:grpSpPr bwMode="auto">
          <a:xfrm>
            <a:off x="19050" y="3856038"/>
            <a:ext cx="3089275" cy="998537"/>
            <a:chOff x="19050" y="3856038"/>
            <a:chExt cx="3089275" cy="998537"/>
          </a:xfrm>
        </p:grpSpPr>
        <p:sp>
          <p:nvSpPr>
            <p:cNvPr id="14" name="Rectangle à coins arrondis 13"/>
            <p:cNvSpPr/>
            <p:nvPr/>
          </p:nvSpPr>
          <p:spPr bwMode="auto">
            <a:xfrm>
              <a:off x="19050" y="4208463"/>
              <a:ext cx="1455738" cy="2921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72000" tIns="0" bIns="0"/>
            <a:lstStyle/>
            <a:p>
              <a:pPr>
                <a:defRPr/>
              </a:pPr>
              <a:r>
                <a:rPr lang="fr-FR" b="1" i="0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+mj-lt"/>
                  <a:cs typeface="+mn-cs"/>
                </a:rPr>
                <a:t>Rentrée 2014</a:t>
              </a:r>
              <a:endParaRPr lang="fr-FR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5069" name="Rectangle à coins arrondis 14"/>
            <p:cNvSpPr>
              <a:spLocks noChangeArrowheads="1"/>
            </p:cNvSpPr>
            <p:nvPr/>
          </p:nvSpPr>
          <p:spPr bwMode="auto">
            <a:xfrm>
              <a:off x="1423988" y="3856038"/>
              <a:ext cx="1684337" cy="998537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72000" tIns="0" bIns="0"/>
            <a:lstStyle/>
            <a:p>
              <a:pPr algn="ctr">
                <a:lnSpc>
                  <a:spcPts val="2200"/>
                </a:lnSpc>
              </a:pPr>
              <a:r>
                <a:rPr lang="fr-FR" altLang="fr-FR" sz="1400" i="0">
                  <a:solidFill>
                    <a:srgbClr val="632E7C"/>
                  </a:solidFill>
                </a:rPr>
                <a:t>Petite section</a:t>
              </a:r>
            </a:p>
            <a:p>
              <a:pPr algn="ctr">
                <a:lnSpc>
                  <a:spcPts val="2200"/>
                </a:lnSpc>
              </a:pPr>
              <a:r>
                <a:rPr lang="fr-FR" altLang="fr-FR" sz="1400" i="0">
                  <a:solidFill>
                    <a:srgbClr val="632E7C"/>
                  </a:solidFill>
                </a:rPr>
                <a:t>Moyenne section</a:t>
              </a:r>
            </a:p>
            <a:p>
              <a:pPr algn="ctr">
                <a:lnSpc>
                  <a:spcPts val="2200"/>
                </a:lnSpc>
              </a:pPr>
              <a:r>
                <a:rPr lang="fr-FR" altLang="fr-FR" sz="1400" i="0">
                  <a:solidFill>
                    <a:srgbClr val="632E7C"/>
                  </a:solidFill>
                </a:rPr>
                <a:t>Grande section</a:t>
              </a:r>
            </a:p>
          </p:txBody>
        </p:sp>
      </p:grp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Assurer la continuité des apprentissages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6BA38E14-3B3D-45A8-A0D1-D41C8617C460}" type="slidenum">
              <a:rPr lang="fr-FR" b="1" smtClean="0"/>
              <a:pPr>
                <a:defRPr/>
              </a:pPr>
              <a:t>4</a:t>
            </a:fld>
            <a:endParaRPr lang="fr-FR" b="1"/>
          </a:p>
        </p:txBody>
      </p:sp>
      <p:pic>
        <p:nvPicPr>
          <p:cNvPr id="212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2741613"/>
            <a:ext cx="86629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AutoShape 5"/>
          <p:cNvSpPr>
            <a:spLocks noChangeArrowheads="1"/>
          </p:cNvSpPr>
          <p:nvPr/>
        </p:nvSpPr>
        <p:spPr bwMode="auto">
          <a:xfrm>
            <a:off x="2484438" y="1485900"/>
            <a:ext cx="2157412" cy="1363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Cycle 2</a:t>
            </a:r>
          </a:p>
          <a:p>
            <a:pPr algn="ctr"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Apprentissages fondamentaux</a:t>
            </a:r>
          </a:p>
          <a:p>
            <a:pPr algn="ctr">
              <a:spcAft>
                <a:spcPct val="20000"/>
              </a:spcAft>
            </a:pP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CP  -  CE1  -  CE2</a:t>
            </a:r>
          </a:p>
        </p:txBody>
      </p:sp>
      <p:sp>
        <p:nvSpPr>
          <p:cNvPr id="46085" name="AutoShape 6"/>
          <p:cNvSpPr>
            <a:spLocks noChangeArrowheads="1"/>
          </p:cNvSpPr>
          <p:nvPr/>
        </p:nvSpPr>
        <p:spPr bwMode="auto">
          <a:xfrm>
            <a:off x="6784975" y="1485900"/>
            <a:ext cx="2143125" cy="1362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Cycle 4</a:t>
            </a:r>
          </a:p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Approfondissements</a:t>
            </a:r>
          </a:p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5</a:t>
            </a:r>
            <a:r>
              <a:rPr lang="fr-FR" altLang="fr-FR" i="0" baseline="30000">
                <a:solidFill>
                  <a:srgbClr val="632E7C"/>
                </a:solidFill>
                <a:latin typeface="Calibri" pitchFamily="34" charset="0"/>
              </a:rPr>
              <a:t>ème</a:t>
            </a: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  -  4</a:t>
            </a:r>
            <a:r>
              <a:rPr lang="fr-FR" altLang="fr-FR" i="0" baseline="30000">
                <a:solidFill>
                  <a:srgbClr val="632E7C"/>
                </a:solidFill>
                <a:latin typeface="Calibri" pitchFamily="34" charset="0"/>
              </a:rPr>
              <a:t>ème</a:t>
            </a: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  -  3</a:t>
            </a:r>
            <a:r>
              <a:rPr lang="fr-FR" altLang="fr-FR" i="0" baseline="30000">
                <a:solidFill>
                  <a:srgbClr val="632E7C"/>
                </a:solidFill>
                <a:latin typeface="Calibri" pitchFamily="34" charset="0"/>
              </a:rPr>
              <a:t>ème</a:t>
            </a:r>
          </a:p>
        </p:txBody>
      </p:sp>
      <p:sp>
        <p:nvSpPr>
          <p:cNvPr id="46086" name="AutoShape 7"/>
          <p:cNvSpPr>
            <a:spLocks noChangeArrowheads="1"/>
          </p:cNvSpPr>
          <p:nvPr/>
        </p:nvSpPr>
        <p:spPr bwMode="auto">
          <a:xfrm>
            <a:off x="4641850" y="1487488"/>
            <a:ext cx="2143125" cy="13604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Cycle 3</a:t>
            </a:r>
          </a:p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Consolidation</a:t>
            </a:r>
          </a:p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CM1  -  CM2  -  6</a:t>
            </a:r>
            <a:r>
              <a:rPr lang="fr-FR" altLang="fr-FR" i="0" baseline="30000">
                <a:solidFill>
                  <a:srgbClr val="632E7C"/>
                </a:solidFill>
                <a:latin typeface="Calibri" pitchFamily="34" charset="0"/>
              </a:rPr>
              <a:t>ème</a:t>
            </a:r>
          </a:p>
        </p:txBody>
      </p:sp>
      <p:sp>
        <p:nvSpPr>
          <p:cNvPr id="46087" name="AutoShape 27"/>
          <p:cNvSpPr>
            <a:spLocks noChangeArrowheads="1"/>
          </p:cNvSpPr>
          <p:nvPr/>
        </p:nvSpPr>
        <p:spPr bwMode="auto">
          <a:xfrm>
            <a:off x="341313" y="1485900"/>
            <a:ext cx="2143125" cy="1362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Cycle 1</a:t>
            </a:r>
          </a:p>
          <a:p>
            <a:pPr algn="ctr"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Apprentissages premiers</a:t>
            </a:r>
            <a:r>
              <a:rPr lang="fr-FR" altLang="fr-FR" b="1">
                <a:solidFill>
                  <a:srgbClr val="632E7C"/>
                </a:solidFill>
                <a:latin typeface="Calibri" pitchFamily="34" charset="0"/>
              </a:rPr>
              <a:t> </a:t>
            </a:r>
          </a:p>
          <a:p>
            <a:pPr algn="ctr">
              <a:spcAft>
                <a:spcPct val="20000"/>
              </a:spcAft>
            </a:pP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École maternelle</a:t>
            </a:r>
          </a:p>
        </p:txBody>
      </p:sp>
      <p:sp>
        <p:nvSpPr>
          <p:cNvPr id="61" name="Décagone 60"/>
          <p:cNvSpPr/>
          <p:nvPr/>
        </p:nvSpPr>
        <p:spPr bwMode="auto">
          <a:xfrm>
            <a:off x="3521075" y="3843338"/>
            <a:ext cx="2262188" cy="2100262"/>
          </a:xfrm>
          <a:prstGeom prst="decagon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  <a:latin typeface="Arial" pitchFamily="34" charset="0"/>
              <a:ea typeface="ＭＳ Ｐゴシック"/>
              <a:cs typeface="+mn-cs"/>
            </a:endParaRPr>
          </a:p>
        </p:txBody>
      </p:sp>
      <p:sp>
        <p:nvSpPr>
          <p:cNvPr id="46090" name="Text Box 16"/>
          <p:cNvSpPr txBox="1">
            <a:spLocks noChangeArrowheads="1"/>
          </p:cNvSpPr>
          <p:nvPr/>
        </p:nvSpPr>
        <p:spPr bwMode="auto">
          <a:xfrm>
            <a:off x="3789363" y="4597400"/>
            <a:ext cx="1725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b="1" i="0">
                <a:solidFill>
                  <a:srgbClr val="632E7C"/>
                </a:solidFill>
              </a:rPr>
              <a:t>Conseil</a:t>
            </a:r>
          </a:p>
          <a:p>
            <a:pPr algn="ctr"/>
            <a:r>
              <a:rPr lang="fr-FR" altLang="fr-FR" b="1" i="0">
                <a:solidFill>
                  <a:srgbClr val="632E7C"/>
                </a:solidFill>
              </a:rPr>
              <a:t>école-collège</a:t>
            </a:r>
          </a:p>
        </p:txBody>
      </p:sp>
      <p:grpSp>
        <p:nvGrpSpPr>
          <p:cNvPr id="46091" name="Groupe 114"/>
          <p:cNvGrpSpPr>
            <a:grpSpLocks/>
          </p:cNvGrpSpPr>
          <p:nvPr/>
        </p:nvGrpSpPr>
        <p:grpSpPr bwMode="auto">
          <a:xfrm rot="-2377088">
            <a:off x="3741738" y="3844925"/>
            <a:ext cx="233362" cy="177800"/>
            <a:chOff x="2865120" y="2063931"/>
            <a:chExt cx="2098765" cy="1332410"/>
          </a:xfrm>
        </p:grpSpPr>
        <p:sp>
          <p:nvSpPr>
            <p:cNvPr id="46119" name="Rectangle à coins arrondis 11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4" name="Groupe 11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120" name="Ellipse 11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21" name="Ellipse 12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22" name="Ellipse 12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2" name="Groupe 108"/>
          <p:cNvGrpSpPr>
            <a:grpSpLocks/>
          </p:cNvGrpSpPr>
          <p:nvPr/>
        </p:nvGrpSpPr>
        <p:grpSpPr bwMode="auto">
          <a:xfrm rot="2184325">
            <a:off x="5313363" y="3833813"/>
            <a:ext cx="233362" cy="177800"/>
            <a:chOff x="2865120" y="2063931"/>
            <a:chExt cx="2098765" cy="1332410"/>
          </a:xfrm>
        </p:grpSpPr>
        <p:sp>
          <p:nvSpPr>
            <p:cNvPr id="46117" name="Rectangle à coins arrondis 14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8" name="Groupe 10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110" name="Ellipse 10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11" name="Ellipse 11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12" name="Ellipse 11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3" name="Groupe 109"/>
          <p:cNvGrpSpPr>
            <a:grpSpLocks/>
          </p:cNvGrpSpPr>
          <p:nvPr/>
        </p:nvGrpSpPr>
        <p:grpSpPr bwMode="auto">
          <a:xfrm rot="6487340">
            <a:off x="5810250" y="5180013"/>
            <a:ext cx="231775" cy="177800"/>
            <a:chOff x="2865120" y="2063931"/>
            <a:chExt cx="2098765" cy="1332410"/>
          </a:xfrm>
        </p:grpSpPr>
        <p:sp>
          <p:nvSpPr>
            <p:cNvPr id="46115" name="Rectangle à coins arrondis 14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10" name="Groupe 103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105" name="Ellipse 104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06" name="Ellipse 105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07" name="Ellipse 106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4" name="Groupe 110"/>
          <p:cNvGrpSpPr>
            <a:grpSpLocks/>
          </p:cNvGrpSpPr>
          <p:nvPr/>
        </p:nvGrpSpPr>
        <p:grpSpPr bwMode="auto">
          <a:xfrm rot="8426085">
            <a:off x="5384800" y="5784850"/>
            <a:ext cx="234950" cy="177800"/>
            <a:chOff x="2865120" y="2063931"/>
            <a:chExt cx="2098765" cy="1332410"/>
          </a:xfrm>
        </p:grpSpPr>
        <p:sp>
          <p:nvSpPr>
            <p:cNvPr id="46113" name="Rectangle à coins arrondis 13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13" name="Groupe 9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100" name="Ellipse 9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01" name="Ellipse 10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02" name="Ellipse 10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5" name="Groupe 111"/>
          <p:cNvGrpSpPr>
            <a:grpSpLocks/>
          </p:cNvGrpSpPr>
          <p:nvPr/>
        </p:nvGrpSpPr>
        <p:grpSpPr bwMode="auto">
          <a:xfrm rot="10800000">
            <a:off x="4518025" y="6075363"/>
            <a:ext cx="234950" cy="176212"/>
            <a:chOff x="2865120" y="2063931"/>
            <a:chExt cx="2098765" cy="1332410"/>
          </a:xfrm>
        </p:grpSpPr>
        <p:sp>
          <p:nvSpPr>
            <p:cNvPr id="46111" name="Rectangle à coins arrondis 13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15" name="Groupe 93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95" name="Ellipse 94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96" name="Ellipse 95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97" name="Ellipse 96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6" name="Groupe 112"/>
          <p:cNvGrpSpPr>
            <a:grpSpLocks/>
          </p:cNvGrpSpPr>
          <p:nvPr/>
        </p:nvGrpSpPr>
        <p:grpSpPr bwMode="auto">
          <a:xfrm rot="-6304857">
            <a:off x="3286919" y="5176044"/>
            <a:ext cx="236537" cy="174625"/>
            <a:chOff x="2865120" y="2063931"/>
            <a:chExt cx="2098765" cy="1332410"/>
          </a:xfrm>
        </p:grpSpPr>
        <p:sp>
          <p:nvSpPr>
            <p:cNvPr id="46109" name="Rectangle à coins arrondis 12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17" name="Groupe 8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90" name="Ellipse 8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91" name="Ellipse 9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92" name="Ellipse 9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7" name="Groupe 113"/>
          <p:cNvGrpSpPr>
            <a:grpSpLocks/>
          </p:cNvGrpSpPr>
          <p:nvPr/>
        </p:nvGrpSpPr>
        <p:grpSpPr bwMode="auto">
          <a:xfrm rot="-3958080">
            <a:off x="3305969" y="4356894"/>
            <a:ext cx="233362" cy="177800"/>
            <a:chOff x="2865120" y="2063931"/>
            <a:chExt cx="2098765" cy="1332410"/>
          </a:xfrm>
        </p:grpSpPr>
        <p:sp>
          <p:nvSpPr>
            <p:cNvPr id="46107" name="Rectangle à coins arrondis 12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19" name="Groupe 83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85" name="Ellipse 84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6" name="Ellipse 85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7" name="Ellipse 86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8" name="Groupe 109"/>
          <p:cNvGrpSpPr>
            <a:grpSpLocks/>
          </p:cNvGrpSpPr>
          <p:nvPr/>
        </p:nvGrpSpPr>
        <p:grpSpPr bwMode="auto">
          <a:xfrm rot="4443464">
            <a:off x="5807076" y="4429125"/>
            <a:ext cx="228600" cy="200025"/>
            <a:chOff x="2865120" y="2063931"/>
            <a:chExt cx="2098765" cy="1332410"/>
          </a:xfrm>
        </p:grpSpPr>
        <p:sp>
          <p:nvSpPr>
            <p:cNvPr id="46105" name="Rectangle à coins arrondis 14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21" name="Groupe 7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80" name="Ellipse 7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1" name="Ellipse 8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2" name="Ellipse 8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9" name="Groupe 109"/>
          <p:cNvGrpSpPr>
            <a:grpSpLocks/>
          </p:cNvGrpSpPr>
          <p:nvPr/>
        </p:nvGrpSpPr>
        <p:grpSpPr bwMode="auto">
          <a:xfrm rot="-8510956">
            <a:off x="3749675" y="5800725"/>
            <a:ext cx="234950" cy="177800"/>
            <a:chOff x="2865120" y="2063931"/>
            <a:chExt cx="2098765" cy="1332410"/>
          </a:xfrm>
        </p:grpSpPr>
        <p:sp>
          <p:nvSpPr>
            <p:cNvPr id="46103" name="Rectangle à coins arrondis 14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23" name="Groupe 73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75" name="Ellipse 74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76" name="Ellipse 75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77" name="Ellipse 76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100" name="Groupe 112"/>
          <p:cNvGrpSpPr>
            <a:grpSpLocks/>
          </p:cNvGrpSpPr>
          <p:nvPr/>
        </p:nvGrpSpPr>
        <p:grpSpPr bwMode="auto">
          <a:xfrm>
            <a:off x="4518025" y="3578225"/>
            <a:ext cx="236538" cy="174625"/>
            <a:chOff x="2865120" y="2063931"/>
            <a:chExt cx="2098765" cy="1332410"/>
          </a:xfrm>
        </p:grpSpPr>
        <p:sp>
          <p:nvSpPr>
            <p:cNvPr id="46101" name="Rectangle à coins arrondis 12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83" name="Groupe 8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84" name="Ellipse 83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8" name="Ellipse 87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9" name="Ellipse 88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3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oneTexte 12"/>
          <p:cNvSpPr txBox="1">
            <a:spLocks noChangeArrowheads="1"/>
          </p:cNvSpPr>
          <p:nvPr/>
        </p:nvSpPr>
        <p:spPr bwMode="auto">
          <a:xfrm>
            <a:off x="395288" y="444500"/>
            <a:ext cx="83518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3200" b="1" i="0">
                <a:solidFill>
                  <a:schemeClr val="bg1"/>
                </a:solidFill>
                <a:latin typeface="Calibri" pitchFamily="34" charset="0"/>
              </a:rPr>
              <a:t>Comment fonctionne le conseil école-collège ?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539750" y="1700213"/>
            <a:ext cx="8137525" cy="2678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une présidence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conjointe</a:t>
            </a:r>
          </a:p>
          <a:p>
            <a:pPr>
              <a:buClr>
                <a:srgbClr val="7B418E"/>
              </a:buClr>
              <a:buFont typeface="Wingdings" pitchFamily="2" charset="2"/>
              <a:buNone/>
              <a:defRPr/>
            </a:pPr>
            <a:endParaRPr lang="fr-FR" sz="2400" b="1" i="0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  <a:cs typeface="+mn-cs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des rencontres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régulières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, au moins deux fois par an</a:t>
            </a:r>
          </a:p>
          <a:p>
            <a:pPr>
              <a:buClr>
                <a:srgbClr val="7B418E"/>
              </a:buClr>
              <a:buFont typeface="Wingdings" pitchFamily="2" charset="2"/>
              <a:buChar char="Ø"/>
              <a:defRPr/>
            </a:pPr>
            <a:endParaRPr lang="fr-FR" sz="2400" b="1" i="0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  <a:cs typeface="+mn-cs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une organisation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souple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grâce aux différentes commissions</a:t>
            </a:r>
          </a:p>
          <a:p>
            <a:pPr>
              <a:buClr>
                <a:srgbClr val="7B418E"/>
              </a:buClr>
              <a:buFont typeface="Wingdings" pitchFamily="2" charset="2"/>
              <a:buChar char="Ø"/>
              <a:defRPr/>
            </a:pPr>
            <a:endParaRPr lang="fr-FR" sz="2400" b="1" i="0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  <a:cs typeface="+mn-cs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dans le respect des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identités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des écoles et du collège</a:t>
            </a:r>
          </a:p>
        </p:txBody>
      </p:sp>
      <p:pic>
        <p:nvPicPr>
          <p:cNvPr id="47107" name="Picture 6" descr="2013_loi_refondation_680x280_25866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8713" y="4724400"/>
            <a:ext cx="3592512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1129EEA3-0B4A-4492-9FBA-FDAD21E9129E}" type="slidenum">
              <a:rPr lang="fr-FR" b="1" smtClean="0"/>
              <a:pPr>
                <a:defRPr/>
              </a:pPr>
              <a:t>5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4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Une composition équilibrée</a:t>
            </a:r>
          </a:p>
        </p:txBody>
      </p:sp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1724025" y="1773238"/>
            <a:ext cx="50688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Présidence conjointe :</a:t>
            </a:r>
          </a:p>
          <a:p>
            <a:pPr algn="ctr" eaLnBrk="1" hangingPunct="1"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Principal du collège + IEN du premier degré</a:t>
            </a:r>
          </a:p>
        </p:txBody>
      </p:sp>
      <p:sp>
        <p:nvSpPr>
          <p:cNvPr id="9220" name="Text Box 11"/>
          <p:cNvSpPr txBox="1">
            <a:spLocks noChangeArrowheads="1"/>
          </p:cNvSpPr>
          <p:nvPr/>
        </p:nvSpPr>
        <p:spPr bwMode="auto">
          <a:xfrm>
            <a:off x="217488" y="3303588"/>
            <a:ext cx="2767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Personnels enseignants du primaire</a:t>
            </a:r>
          </a:p>
        </p:txBody>
      </p:sp>
      <p:sp>
        <p:nvSpPr>
          <p:cNvPr id="9221" name="Text Box 12"/>
          <p:cNvSpPr txBox="1">
            <a:spLocks noChangeArrowheads="1"/>
          </p:cNvSpPr>
          <p:nvPr/>
        </p:nvSpPr>
        <p:spPr bwMode="auto">
          <a:xfrm>
            <a:off x="5592763" y="3308350"/>
            <a:ext cx="30749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Personnels enseignants du secondaire</a:t>
            </a:r>
          </a:p>
        </p:txBody>
      </p:sp>
      <p:sp>
        <p:nvSpPr>
          <p:cNvPr id="9222" name="Text Box 27"/>
          <p:cNvSpPr txBox="1">
            <a:spLocks noChangeArrowheads="1"/>
          </p:cNvSpPr>
          <p:nvPr/>
        </p:nvSpPr>
        <p:spPr bwMode="auto">
          <a:xfrm>
            <a:off x="2012950" y="4822825"/>
            <a:ext cx="4489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Participants conviés ponctuellement selon leurs compétences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4652C219-1AF2-46D0-94E7-9DC6BC72BC6B}" type="slidenum">
              <a:rPr lang="fr-FR" b="1" smtClean="0"/>
              <a:pPr>
                <a:defRPr/>
              </a:pPr>
              <a:t>6</a:t>
            </a:fld>
            <a:endParaRPr lang="fr-FR" b="1"/>
          </a:p>
        </p:txBody>
      </p:sp>
      <p:sp>
        <p:nvSpPr>
          <p:cNvPr id="12" name="Décagone 11"/>
          <p:cNvSpPr/>
          <p:nvPr/>
        </p:nvSpPr>
        <p:spPr bwMode="auto">
          <a:xfrm>
            <a:off x="2984500" y="2595563"/>
            <a:ext cx="2479675" cy="2133600"/>
          </a:xfrm>
          <a:prstGeom prst="decagon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8137" name="Text Box 16"/>
          <p:cNvSpPr txBox="1">
            <a:spLocks noChangeArrowheads="1"/>
          </p:cNvSpPr>
          <p:nvPr/>
        </p:nvSpPr>
        <p:spPr bwMode="auto">
          <a:xfrm>
            <a:off x="3279775" y="3362325"/>
            <a:ext cx="1889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b="1" i="0">
                <a:solidFill>
                  <a:srgbClr val="632E7C"/>
                </a:solidFill>
              </a:rPr>
              <a:t>Conseil</a:t>
            </a:r>
          </a:p>
          <a:p>
            <a:pPr algn="ctr"/>
            <a:r>
              <a:rPr lang="fr-FR" altLang="fr-FR" b="1" i="0">
                <a:solidFill>
                  <a:srgbClr val="632E7C"/>
                </a:solidFill>
              </a:rPr>
              <a:t>école-collège</a:t>
            </a:r>
          </a:p>
        </p:txBody>
      </p:sp>
      <p:sp>
        <p:nvSpPr>
          <p:cNvPr id="48138" name="Flèche vers le bas 13"/>
          <p:cNvSpPr>
            <a:spLocks noChangeArrowheads="1"/>
          </p:cNvSpPr>
          <p:nvPr/>
        </p:nvSpPr>
        <p:spPr bwMode="auto">
          <a:xfrm rot="-4047485">
            <a:off x="5746750" y="4143375"/>
            <a:ext cx="455613" cy="868363"/>
          </a:xfrm>
          <a:prstGeom prst="downArrow">
            <a:avLst>
              <a:gd name="adj1" fmla="val 50000"/>
              <a:gd name="adj2" fmla="val 49836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altLang="fr-FR"/>
          </a:p>
        </p:txBody>
      </p:sp>
      <p:sp>
        <p:nvSpPr>
          <p:cNvPr id="48139" name="Ellipse 15"/>
          <p:cNvSpPr>
            <a:spLocks noChangeArrowheads="1"/>
          </p:cNvSpPr>
          <p:nvPr/>
        </p:nvSpPr>
        <p:spPr bwMode="auto">
          <a:xfrm>
            <a:off x="6516688" y="4381500"/>
            <a:ext cx="2355850" cy="18208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72000" tIns="0"/>
          <a:lstStyle/>
          <a:p>
            <a:pPr algn="ctr"/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Des</a:t>
            </a:r>
            <a:r>
              <a:rPr lang="fr-FR" altLang="fr-FR" b="1" i="0">
                <a:solidFill>
                  <a:srgbClr val="B741C1"/>
                </a:solidFill>
                <a:latin typeface="Calibri" pitchFamily="34" charset="0"/>
              </a:rPr>
              <a:t> </a:t>
            </a:r>
            <a:r>
              <a:rPr lang="fr-FR" altLang="fr-FR" b="1" i="0">
                <a:solidFill>
                  <a:srgbClr val="DC4892"/>
                </a:solidFill>
                <a:latin typeface="Calibri" pitchFamily="34" charset="0"/>
              </a:rPr>
              <a:t>commissions</a:t>
            </a:r>
            <a:r>
              <a:rPr lang="fr-FR" altLang="fr-FR" b="1" i="0">
                <a:solidFill>
                  <a:srgbClr val="B741C1"/>
                </a:solidFill>
                <a:latin typeface="Calibri" pitchFamily="34" charset="0"/>
              </a:rPr>
              <a:t> </a:t>
            </a: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pour mettre en œuvre les actions</a:t>
            </a:r>
          </a:p>
          <a:p>
            <a:endParaRPr lang="fr-FR" altLang="fr-FR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075612" cy="86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Le comité exécutif disparaît et laisse place à deux instances complémentaires :</a:t>
            </a:r>
          </a:p>
          <a:p>
            <a:pPr eaLnBrk="1" hangingPunct="1">
              <a:defRPr/>
            </a:pPr>
            <a:endParaRPr lang="fr-FR" alt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395288" y="5233988"/>
            <a:ext cx="30972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Impulsion et suivi de la </a:t>
            </a:r>
            <a:r>
              <a:rPr lang="fr-FR" altLang="fr-FR" b="1" i="0" dirty="0" smtClean="0">
                <a:solidFill>
                  <a:srgbClr val="00B050"/>
                </a:solidFill>
                <a:latin typeface="Calibri" pitchFamily="34" charset="0"/>
                <a:cs typeface="+mn-cs"/>
              </a:rPr>
              <a:t>politique éducative globale</a:t>
            </a:r>
            <a:br>
              <a:rPr lang="fr-FR" altLang="fr-FR" b="1" i="0" dirty="0" smtClean="0">
                <a:solidFill>
                  <a:srgbClr val="00B050"/>
                </a:solidFill>
                <a:latin typeface="Calibri" pitchFamily="34" charset="0"/>
                <a:cs typeface="+mn-cs"/>
              </a:rPr>
            </a:br>
            <a:r>
              <a:rPr lang="fr-FR" altLang="fr-FR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du projet de réseau</a:t>
            </a:r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5940425" y="5094288"/>
            <a:ext cx="3024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Travail sur les</a:t>
            </a:r>
            <a:br>
              <a:rPr lang="fr-FR" altLang="fr-FR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</a:br>
            <a:r>
              <a:rPr lang="fr-FR" altLang="fr-FR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 </a:t>
            </a:r>
            <a:r>
              <a:rPr lang="fr-FR" altLang="fr-FR" b="1" i="0" dirty="0" smtClean="0">
                <a:solidFill>
                  <a:srgbClr val="FDA403"/>
                </a:solidFill>
                <a:latin typeface="Calibri" pitchFamily="34" charset="0"/>
                <a:cs typeface="+mn-cs"/>
              </a:rPr>
              <a:t>continuités pédagogiques</a:t>
            </a:r>
            <a:r>
              <a:rPr lang="fr-FR" altLang="fr-FR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, les apprentissages et la prise en charge des élèves</a:t>
            </a: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3203575" y="2795588"/>
            <a:ext cx="2951163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sz="1700" b="1" i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Le principal et l’IEN, en lien avec l’IA - IPR référent et le coordonnateur du réseau, composent les deux structures</a:t>
            </a:r>
          </a:p>
        </p:txBody>
      </p:sp>
      <p:sp>
        <p:nvSpPr>
          <p:cNvPr id="49157" name="ZoneTexte 1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675687" cy="1225550"/>
          </a:xfrm>
        </p:spPr>
        <p:txBody>
          <a:bodyPr/>
          <a:lstStyle/>
          <a:p>
            <a:pPr eaLnBrk="1" hangingPunct="1"/>
            <a:r>
              <a:rPr lang="fr-FR" altLang="fr-FR" smtClean="0"/>
              <a:t>Un fonctionnement spécifique</a:t>
            </a:r>
            <a:br>
              <a:rPr lang="fr-FR" altLang="fr-FR" smtClean="0"/>
            </a:br>
            <a:r>
              <a:rPr lang="fr-FR" altLang="fr-FR" smtClean="0"/>
              <a:t>en éducation prioritaire</a:t>
            </a:r>
          </a:p>
        </p:txBody>
      </p:sp>
      <p:sp>
        <p:nvSpPr>
          <p:cNvPr id="49158" name="Flèche vers le bas 2"/>
          <p:cNvSpPr>
            <a:spLocks noChangeArrowheads="1"/>
          </p:cNvSpPr>
          <p:nvPr/>
        </p:nvSpPr>
        <p:spPr bwMode="auto">
          <a:xfrm>
            <a:off x="1781175" y="4603750"/>
            <a:ext cx="325438" cy="431800"/>
          </a:xfrm>
          <a:prstGeom prst="downArrow">
            <a:avLst>
              <a:gd name="adj1" fmla="val 50000"/>
              <a:gd name="adj2" fmla="val 49824"/>
            </a:avLst>
          </a:prstGeom>
          <a:solidFill>
            <a:srgbClr val="7AC14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altLang="fr-FR"/>
          </a:p>
        </p:txBody>
      </p:sp>
      <p:sp>
        <p:nvSpPr>
          <p:cNvPr id="49159" name="Flèche vers le bas 13"/>
          <p:cNvSpPr>
            <a:spLocks noChangeArrowheads="1"/>
          </p:cNvSpPr>
          <p:nvPr/>
        </p:nvSpPr>
        <p:spPr bwMode="auto">
          <a:xfrm>
            <a:off x="7289800" y="4603750"/>
            <a:ext cx="325438" cy="431800"/>
          </a:xfrm>
          <a:prstGeom prst="downArrow">
            <a:avLst>
              <a:gd name="adj1" fmla="val 50000"/>
              <a:gd name="adj2" fmla="val 49824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altLang="fr-FR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8E22213C-0CC8-45A0-9AC9-53621DF695DA}" type="slidenum">
              <a:rPr lang="fr-FR" b="1" smtClean="0"/>
              <a:pPr>
                <a:defRPr/>
              </a:pPr>
              <a:t>7</a:t>
            </a:fld>
            <a:endParaRPr lang="fr-FR" b="1"/>
          </a:p>
        </p:txBody>
      </p:sp>
      <p:sp>
        <p:nvSpPr>
          <p:cNvPr id="16" name="Décagone 15"/>
          <p:cNvSpPr/>
          <p:nvPr/>
        </p:nvSpPr>
        <p:spPr bwMode="auto">
          <a:xfrm>
            <a:off x="6288088" y="2420938"/>
            <a:ext cx="2328862" cy="2011362"/>
          </a:xfrm>
          <a:prstGeom prst="decagon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9163" name="Text Box 16"/>
          <p:cNvSpPr txBox="1">
            <a:spLocks noChangeArrowheads="1"/>
          </p:cNvSpPr>
          <p:nvPr/>
        </p:nvSpPr>
        <p:spPr bwMode="auto">
          <a:xfrm>
            <a:off x="6564313" y="3090863"/>
            <a:ext cx="17764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b="1" i="0">
                <a:solidFill>
                  <a:srgbClr val="7B418E"/>
                </a:solidFill>
              </a:rPr>
              <a:t>Conseil</a:t>
            </a:r>
          </a:p>
          <a:p>
            <a:pPr algn="ctr"/>
            <a:r>
              <a:rPr lang="fr-FR" altLang="fr-FR" b="1" i="0">
                <a:solidFill>
                  <a:srgbClr val="7B418E"/>
                </a:solidFill>
              </a:rPr>
              <a:t>école-collège</a:t>
            </a:r>
          </a:p>
        </p:txBody>
      </p:sp>
      <p:sp>
        <p:nvSpPr>
          <p:cNvPr id="18" name="Décagone 17"/>
          <p:cNvSpPr/>
          <p:nvPr/>
        </p:nvSpPr>
        <p:spPr bwMode="auto">
          <a:xfrm>
            <a:off x="779463" y="2400300"/>
            <a:ext cx="2328862" cy="2009775"/>
          </a:xfrm>
          <a:prstGeom prst="decagon">
            <a:avLst/>
          </a:prstGeom>
          <a:solidFill>
            <a:srgbClr val="7AC14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9165" name="Text Box 16"/>
          <p:cNvSpPr txBox="1">
            <a:spLocks noChangeArrowheads="1"/>
          </p:cNvSpPr>
          <p:nvPr/>
        </p:nvSpPr>
        <p:spPr bwMode="auto">
          <a:xfrm>
            <a:off x="1055688" y="3090863"/>
            <a:ext cx="17764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b="1" i="0">
                <a:solidFill>
                  <a:schemeClr val="accent2"/>
                </a:solidFill>
              </a:rPr>
              <a:t>Comité de pilotage</a:t>
            </a:r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Une structure souple et adaptable 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91512" cy="4464050"/>
          </a:xfrm>
        </p:spPr>
        <p:txBody>
          <a:bodyPr/>
          <a:lstStyle/>
          <a:p>
            <a:pPr eaLnBrk="1" hangingPunct="1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S’appuyer sur l’existant, notamment sur la </a:t>
            </a:r>
            <a:r>
              <a:rPr lang="fr-FR" altLang="fr-FR" dirty="0" smtClean="0">
                <a:solidFill>
                  <a:srgbClr val="DC4892"/>
                </a:solidFill>
              </a:rPr>
              <a:t>liaison CM2 – 6</a:t>
            </a:r>
            <a:r>
              <a:rPr lang="fr-FR" altLang="fr-FR" baseline="30000" dirty="0" smtClean="0">
                <a:solidFill>
                  <a:srgbClr val="DC4892"/>
                </a:solidFill>
              </a:rPr>
              <a:t>ème</a:t>
            </a:r>
          </a:p>
          <a:p>
            <a:pPr eaLnBrk="1" hangingPunct="1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endParaRPr lang="fr-FR" altLang="fr-FR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Faire </a:t>
            </a:r>
            <a:r>
              <a:rPr lang="fr-FR" alt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participer </a:t>
            </a:r>
            <a:r>
              <a:rPr lang="fr-FR" altLang="fr-FR" dirty="0">
                <a:solidFill>
                  <a:srgbClr val="DC4892"/>
                </a:solidFill>
              </a:rPr>
              <a:t>toute personne dont les compétences seraient utiles</a:t>
            </a:r>
          </a:p>
          <a:p>
            <a:pPr eaLnBrk="1" hangingPunct="1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endParaRPr lang="fr-FR" altLang="fr-FR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Des </a:t>
            </a:r>
            <a:r>
              <a:rPr lang="fr-FR" altLang="fr-FR" dirty="0">
                <a:solidFill>
                  <a:srgbClr val="DC4892"/>
                </a:solidFill>
              </a:rPr>
              <a:t>commissions</a:t>
            </a:r>
            <a:r>
              <a:rPr lang="fr-FR" alt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pour mettre en œuvre les actions</a:t>
            </a:r>
          </a:p>
          <a:p>
            <a:pPr algn="just" eaLnBrk="1" hangingPunct="1">
              <a:buFontTx/>
              <a:buNone/>
              <a:defRPr/>
            </a:pPr>
            <a:r>
              <a:rPr lang="fr-FR" alt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« Le conseil école-collège peut créer des </a:t>
            </a:r>
            <a:r>
              <a:rPr lang="fr-FR" altLang="fr-FR" dirty="0">
                <a:solidFill>
                  <a:srgbClr val="632E7C"/>
                </a:solidFill>
              </a:rPr>
              <a:t>commissions école-collège </a:t>
            </a:r>
            <a:r>
              <a:rPr lang="fr-FR" alt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chargées de la mise en œuvre d'une ou plusieurs de ces actions. La </a:t>
            </a:r>
            <a:r>
              <a:rPr lang="fr-FR" altLang="fr-FR" dirty="0">
                <a:solidFill>
                  <a:srgbClr val="632E7C"/>
                </a:solidFill>
              </a:rPr>
              <a:t>composition</a:t>
            </a:r>
            <a:r>
              <a:rPr lang="fr-FR" alt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les </a:t>
            </a:r>
            <a:r>
              <a:rPr lang="fr-FR" altLang="fr-FR" dirty="0">
                <a:solidFill>
                  <a:srgbClr val="632E7C"/>
                </a:solidFill>
              </a:rPr>
              <a:t>objectifs</a:t>
            </a:r>
            <a:r>
              <a:rPr lang="fr-FR" alt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et les </a:t>
            </a:r>
            <a:r>
              <a:rPr lang="fr-FR" altLang="fr-FR" dirty="0">
                <a:solidFill>
                  <a:srgbClr val="632E7C"/>
                </a:solidFill>
              </a:rPr>
              <a:t>modalités de travail </a:t>
            </a:r>
            <a:r>
              <a:rPr lang="fr-FR" alt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 ces commissions sont </a:t>
            </a:r>
            <a:r>
              <a:rPr lang="fr-FR" altLang="fr-FR" dirty="0">
                <a:solidFill>
                  <a:srgbClr val="632E7C"/>
                </a:solidFill>
              </a:rPr>
              <a:t>arrêtés par le conseil école-collège</a:t>
            </a:r>
            <a:r>
              <a:rPr lang="fr-FR" alt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»</a:t>
            </a:r>
            <a:endParaRPr lang="fr-FR" altLang="fr-FR" sz="18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 eaLnBrk="1" hangingPunct="1">
              <a:buFontTx/>
              <a:buNone/>
              <a:defRPr/>
            </a:pPr>
            <a:r>
              <a:rPr lang="fr-FR" altLang="fr-FR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			Décret n</a:t>
            </a:r>
            <a:r>
              <a:rPr lang="fr-FR" altLang="fr-FR" sz="1800" i="1" baseline="30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</a:t>
            </a:r>
            <a:r>
              <a:rPr lang="fr-FR" altLang="fr-FR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2013-683 du 24 juillet 2013 définissant la composition et les modalités de fonctionnement du conseil école-collège</a:t>
            </a:r>
          </a:p>
          <a:p>
            <a:pPr eaLnBrk="1" hangingPunct="1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endParaRPr lang="fr-FR" altLang="fr-FR" dirty="0" smtClean="0">
              <a:solidFill>
                <a:srgbClr val="DC489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5DE205D8-A136-40A0-9B8F-D9335AA388AE}" type="slidenum">
              <a:rPr lang="fr-FR" b="1" smtClean="0"/>
              <a:pPr>
                <a:defRPr/>
              </a:pPr>
              <a:t>8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… pour travailler des sujets transversaux …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08775EBF-876E-42C7-AE80-20F79AD6CEC8}" type="slidenum">
              <a:rPr lang="fr-FR" b="1" smtClean="0"/>
              <a:pPr>
                <a:defRPr/>
              </a:pPr>
              <a:t>9</a:t>
            </a:fld>
            <a:endParaRPr lang="fr-FR" b="1"/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1727200" y="2025650"/>
            <a:ext cx="1476375" cy="684213"/>
          </a:xfrm>
          <a:prstGeom prst="wedgeEllipseCallout">
            <a:avLst>
              <a:gd name="adj1" fmla="val 72739"/>
              <a:gd name="adj2" fmla="val 58892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Maîtrise des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langages</a:t>
            </a: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auto">
          <a:xfrm>
            <a:off x="3167063" y="1557338"/>
            <a:ext cx="2555875" cy="719137"/>
          </a:xfrm>
          <a:prstGeom prst="wedgeEllipseCallout">
            <a:avLst>
              <a:gd name="adj1" fmla="val 926"/>
              <a:gd name="adj2" fmla="val 74135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Parcours d’éducation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artistique et culturelle</a:t>
            </a:r>
          </a:p>
        </p:txBody>
      </p:sp>
      <p:sp>
        <p:nvSpPr>
          <p:cNvPr id="32" name="AutoShape 6"/>
          <p:cNvSpPr>
            <a:spLocks noChangeArrowheads="1"/>
          </p:cNvSpPr>
          <p:nvPr/>
        </p:nvSpPr>
        <p:spPr bwMode="auto">
          <a:xfrm>
            <a:off x="6275388" y="3789363"/>
            <a:ext cx="2160587" cy="1079500"/>
          </a:xfrm>
          <a:prstGeom prst="wedgeEllipseCallout">
            <a:avLst>
              <a:gd name="adj1" fmla="val -61487"/>
              <a:gd name="adj2" fmla="val -13831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Éducation au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développement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durable</a:t>
            </a:r>
          </a:p>
        </p:txBody>
      </p:sp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757238" y="2852738"/>
            <a:ext cx="1943100" cy="719137"/>
          </a:xfrm>
          <a:prstGeom prst="wedgeEllipseCallout">
            <a:avLst>
              <a:gd name="adj1" fmla="val 70412"/>
              <a:gd name="adj2" fmla="val 18282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Implication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des familles</a:t>
            </a:r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5438775" y="4954588"/>
            <a:ext cx="1763713" cy="720725"/>
          </a:xfrm>
          <a:prstGeom prst="wedgeEllipseCallout">
            <a:avLst>
              <a:gd name="adj1" fmla="val -49971"/>
              <a:gd name="adj2" fmla="val -60901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Apprentissage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des nombres</a:t>
            </a:r>
          </a:p>
        </p:txBody>
      </p:sp>
      <p:sp>
        <p:nvSpPr>
          <p:cNvPr id="35" name="AutoShape 9"/>
          <p:cNvSpPr>
            <a:spLocks noChangeArrowheads="1"/>
          </p:cNvSpPr>
          <p:nvPr/>
        </p:nvSpPr>
        <p:spPr bwMode="auto">
          <a:xfrm>
            <a:off x="3797300" y="5373688"/>
            <a:ext cx="1476375" cy="539750"/>
          </a:xfrm>
          <a:prstGeom prst="wedgeEllipseCallout">
            <a:avLst>
              <a:gd name="adj1" fmla="val 400"/>
              <a:gd name="adj2" fmla="val -97916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Numérique</a:t>
            </a:r>
          </a:p>
        </p:txBody>
      </p:sp>
      <p:sp>
        <p:nvSpPr>
          <p:cNvPr id="36" name="AutoShape 10"/>
          <p:cNvSpPr>
            <a:spLocks noChangeArrowheads="1"/>
          </p:cNvSpPr>
          <p:nvPr/>
        </p:nvSpPr>
        <p:spPr bwMode="auto">
          <a:xfrm>
            <a:off x="623888" y="3789363"/>
            <a:ext cx="2305050" cy="1079500"/>
          </a:xfrm>
          <a:prstGeom prst="wedgeEllipseCallout">
            <a:avLst>
              <a:gd name="adj1" fmla="val 56842"/>
              <a:gd name="adj2" fmla="val -16111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Inclusion des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élèves à besoins éducatifs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particuliers</a:t>
            </a:r>
          </a:p>
        </p:txBody>
      </p:sp>
      <p:sp>
        <p:nvSpPr>
          <p:cNvPr id="37" name="AutoShape 11"/>
          <p:cNvSpPr>
            <a:spLocks noChangeArrowheads="1"/>
          </p:cNvSpPr>
          <p:nvPr/>
        </p:nvSpPr>
        <p:spPr bwMode="auto">
          <a:xfrm>
            <a:off x="1835150" y="4954588"/>
            <a:ext cx="1765300" cy="720725"/>
          </a:xfrm>
          <a:prstGeom prst="wedgeEllipseCallout">
            <a:avLst>
              <a:gd name="adj1" fmla="val 54290"/>
              <a:gd name="adj2" fmla="val -57743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Conflits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Harcèlement</a:t>
            </a:r>
          </a:p>
        </p:txBody>
      </p:sp>
      <p:grpSp>
        <p:nvGrpSpPr>
          <p:cNvPr id="51212" name="Groupe 37"/>
          <p:cNvGrpSpPr>
            <a:grpSpLocks/>
          </p:cNvGrpSpPr>
          <p:nvPr/>
        </p:nvGrpSpPr>
        <p:grpSpPr bwMode="auto">
          <a:xfrm>
            <a:off x="3348038" y="2654300"/>
            <a:ext cx="2374900" cy="2268538"/>
            <a:chOff x="3347544" y="2655000"/>
            <a:chExt cx="2376000" cy="2268000"/>
          </a:xfrm>
        </p:grpSpPr>
        <p:sp>
          <p:nvSpPr>
            <p:cNvPr id="39" name="Décagone 38"/>
            <p:cNvSpPr/>
            <p:nvPr/>
          </p:nvSpPr>
          <p:spPr bwMode="auto">
            <a:xfrm>
              <a:off x="3347544" y="2655000"/>
              <a:ext cx="2376000" cy="2268000"/>
            </a:xfrm>
            <a:prstGeom prst="decagon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 b="1" i="0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40" name="Text Box 16"/>
            <p:cNvSpPr txBox="1">
              <a:spLocks noChangeArrowheads="1"/>
            </p:cNvSpPr>
            <p:nvPr/>
          </p:nvSpPr>
          <p:spPr bwMode="auto">
            <a:xfrm>
              <a:off x="3590543" y="3488240"/>
              <a:ext cx="1890000" cy="647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>
              <a:spAutoFit/>
            </a:bodyPr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fr-FR" b="1" i="0" dirty="0">
                  <a:solidFill>
                    <a:srgbClr val="7B418E"/>
                  </a:solidFill>
                  <a:latin typeface="+mn-lt"/>
                  <a:cs typeface="+mn-cs"/>
                </a:rPr>
                <a:t>Conseil</a:t>
              </a:r>
            </a:p>
            <a:p>
              <a:pPr algn="ctr" eaLnBrk="1" hangingPunct="1">
                <a:defRPr/>
              </a:pPr>
              <a:r>
                <a:rPr lang="fr-FR" b="1" i="0" dirty="0">
                  <a:solidFill>
                    <a:srgbClr val="7B418E"/>
                  </a:solidFill>
                  <a:latin typeface="+mn-lt"/>
                  <a:cs typeface="+mn-cs"/>
                </a:rPr>
                <a:t>école-collège</a:t>
              </a:r>
            </a:p>
          </p:txBody>
        </p:sp>
      </p:grpSp>
      <p:sp>
        <p:nvSpPr>
          <p:cNvPr id="41" name="AutoShape 4"/>
          <p:cNvSpPr>
            <a:spLocks noChangeArrowheads="1"/>
          </p:cNvSpPr>
          <p:nvPr/>
        </p:nvSpPr>
        <p:spPr bwMode="auto">
          <a:xfrm>
            <a:off x="6372225" y="2852738"/>
            <a:ext cx="1908175" cy="719137"/>
          </a:xfrm>
          <a:prstGeom prst="wedgeEllipseCallout">
            <a:avLst>
              <a:gd name="adj1" fmla="val -71093"/>
              <a:gd name="adj2" fmla="val 22146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Prévention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du décrochage</a:t>
            </a:r>
          </a:p>
        </p:txBody>
      </p:sp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5795963" y="2008188"/>
            <a:ext cx="1476375" cy="719137"/>
          </a:xfrm>
          <a:prstGeom prst="wedgeEllipseCallout">
            <a:avLst>
              <a:gd name="adj1" fmla="val -71161"/>
              <a:gd name="adj2" fmla="val 48711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Méthodes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de travail</a:t>
            </a:r>
          </a:p>
        </p:txBody>
      </p:sp>
      <p:sp>
        <p:nvSpPr>
          <p:cNvPr id="43" name="Ellipse 42"/>
          <p:cNvSpPr/>
          <p:nvPr/>
        </p:nvSpPr>
        <p:spPr bwMode="auto">
          <a:xfrm>
            <a:off x="3024188" y="2457450"/>
            <a:ext cx="3022600" cy="2663825"/>
          </a:xfrm>
          <a:prstGeom prst="ellips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 b="1" i="0">
              <a:latin typeface="+mn-lt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7950" y="1444625"/>
            <a:ext cx="200977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Par exemple :</a:t>
            </a:r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iapo de titre">
  <a:themeElements>
    <a:clrScheme name="3_Diapo de tit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iapo de titre">
      <a:majorFont>
        <a:latin typeface="Calibri"/>
        <a:ea typeface="ＭＳ Ｐゴシック"/>
        <a:cs typeface="Calibri"/>
      </a:majorFont>
      <a:minorFont>
        <a:latin typeface="Calibri"/>
        <a:ea typeface="ＭＳ Ｐゴシック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iapo de 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iapo de titre">
  <a:themeElements>
    <a:clrScheme name="3_Diapo de tit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iapo de titre">
      <a:majorFont>
        <a:latin typeface="Calibri"/>
        <a:ea typeface="ＭＳ Ｐゴシック"/>
        <a:cs typeface="Calibri"/>
      </a:majorFont>
      <a:minorFont>
        <a:latin typeface="Calibri"/>
        <a:ea typeface="ＭＳ Ｐゴシック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iapo de 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iapo de titre">
  <a:themeElements>
    <a:clrScheme name="3_Diapo de tit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iapo de titre">
      <a:majorFont>
        <a:latin typeface="Calibri"/>
        <a:ea typeface="ＭＳ Ｐゴシック"/>
        <a:cs typeface="Calibri"/>
      </a:majorFont>
      <a:minorFont>
        <a:latin typeface="Calibri"/>
        <a:ea typeface="ＭＳ Ｐゴシック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iapo de 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4037</TotalTime>
  <Words>906</Words>
  <Application>Microsoft Office PowerPoint</Application>
  <PresentationFormat>Affichage à l'écran (4:3)</PresentationFormat>
  <Paragraphs>195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Modèle de conception</vt:lpstr>
      </vt:variant>
      <vt:variant>
        <vt:i4>3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ＭＳ Ｐゴシック</vt:lpstr>
      <vt:lpstr>Calibri</vt:lpstr>
      <vt:lpstr>Wingdings</vt:lpstr>
      <vt:lpstr>Lucida Grande</vt:lpstr>
      <vt:lpstr>3_Diapo de titre</vt:lpstr>
      <vt:lpstr>4_Diapo de titre</vt:lpstr>
      <vt:lpstr>5_Diapo de titre</vt:lpstr>
      <vt:lpstr>Diapositive 1</vt:lpstr>
      <vt:lpstr>Pourquoi un conseil école-collège ?</vt:lpstr>
      <vt:lpstr>Une nouvelle organisation</vt:lpstr>
      <vt:lpstr>Assurer la continuité des apprentissages</vt:lpstr>
      <vt:lpstr>Diapositive 5</vt:lpstr>
      <vt:lpstr>Une composition équilibrée</vt:lpstr>
      <vt:lpstr>Un fonctionnement spécifique en éducation prioritaire</vt:lpstr>
      <vt:lpstr>Une structure souple et adaptable …</vt:lpstr>
      <vt:lpstr>… pour travailler des sujets transversaux …</vt:lpstr>
      <vt:lpstr>… et permettre la personnalisation des parcours</vt:lpstr>
      <vt:lpstr>Une union qui profite à tous</vt:lpstr>
      <vt:lpstr>Des ressources pédagogiques sur</vt:lpstr>
      <vt:lpstr>Des textes officiels</vt:lpstr>
    </vt:vector>
  </TitlesOfParts>
  <Company>MEN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DGESCO</dc:creator>
  <cp:lastModifiedBy>MEN</cp:lastModifiedBy>
  <cp:revision>197</cp:revision>
  <cp:lastPrinted>2014-07-29T15:44:07Z</cp:lastPrinted>
  <dcterms:created xsi:type="dcterms:W3CDTF">2014-06-18T10:24:15Z</dcterms:created>
  <dcterms:modified xsi:type="dcterms:W3CDTF">2014-08-22T09:23:56Z</dcterms:modified>
</cp:coreProperties>
</file>