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8" r:id="rId3"/>
    <p:sldId id="272" r:id="rId4"/>
    <p:sldId id="265" r:id="rId5"/>
    <p:sldId id="267" r:id="rId6"/>
    <p:sldId id="257" r:id="rId7"/>
    <p:sldId id="264" r:id="rId8"/>
    <p:sldId id="270" r:id="rId9"/>
    <p:sldId id="274" r:id="rId10"/>
    <p:sldId id="273" r:id="rId11"/>
    <p:sldId id="266" r:id="rId12"/>
    <p:sldId id="278" r:id="rId13"/>
    <p:sldId id="279" r:id="rId14"/>
    <p:sldId id="280" r:id="rId15"/>
    <p:sldId id="281" r:id="rId16"/>
    <p:sldId id="282" r:id="rId17"/>
    <p:sldId id="277" r:id="rId18"/>
    <p:sldId id="269" r:id="rId19"/>
    <p:sldId id="268" r:id="rId20"/>
    <p:sldId id="276" r:id="rId21"/>
  </p:sldIdLst>
  <p:sldSz cx="9144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0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3" name="Espace réservé de la date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ECED8C67-4402-42A7-9CCF-B70CCB6CECE1}" type="datetime1">
              <a:rPr lang="fr-FR"/>
              <a:pPr lvl="0"/>
              <a:t>19/03/2018</a:t>
            </a:fld>
            <a:endParaRPr lang="fr-FR"/>
          </a:p>
        </p:txBody>
      </p:sp>
      <p:sp>
        <p:nvSpPr>
          <p:cNvPr id="4" name="Espace réservé de l'image des diapositives 3"/>
          <p:cNvSpPr>
            <a:spLocks noGrp="1" noRot="1" noChangeAspect="1"/>
          </p:cNvSpPr>
          <p:nvPr>
            <p:ph type="sldImg" idx="2"/>
          </p:nvPr>
        </p:nvSpPr>
        <p:spPr>
          <a:xfrm>
            <a:off x="1371600" y="1143000"/>
            <a:ext cx="4114800" cy="3086099"/>
          </a:xfrm>
          <a:prstGeom prst="rect">
            <a:avLst/>
          </a:prstGeom>
          <a:noFill/>
          <a:ln w="12701">
            <a:solidFill>
              <a:srgbClr val="000000"/>
            </a:solidFill>
            <a:prstDash val="solid"/>
          </a:ln>
        </p:spPr>
      </p:sp>
      <p:sp>
        <p:nvSpPr>
          <p:cNvPr id="5" name="Espace réservé des notes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7" name="Espace réservé du numéro de diapositive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D9E96D0D-8896-420C-933D-BF966C72BB89}" type="slidenum">
              <a:t>‹N°›</a:t>
            </a:fld>
            <a:endParaRPr lang="fr-FR"/>
          </a:p>
        </p:txBody>
      </p:sp>
    </p:spTree>
    <p:extLst>
      <p:ext uri="{BB962C8B-B14F-4D97-AF65-F5344CB8AC3E}">
        <p14:creationId xmlns:p14="http://schemas.microsoft.com/office/powerpoint/2010/main" val="59062547"/>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txBox="1">
            <a:spLocks noGrp="1"/>
          </p:cNvSpPr>
          <p:nvPr>
            <p:ph type="body" sz="quarter" idx="1"/>
          </p:nvPr>
        </p:nvSpPr>
        <p:spPr/>
        <p:txBody>
          <a:bodyPr/>
          <a:lstStyle/>
          <a:p>
            <a:endParaRPr lang="fr-FR"/>
          </a:p>
        </p:txBody>
      </p:sp>
      <p:sp>
        <p:nvSpPr>
          <p:cNvPr id="4" name="Espace réservé du numéro de diapositive 3"/>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9C875F0-A0F5-4450-A71F-1E2660EA1E76}" type="slidenum">
              <a:t>15</a:t>
            </a:fld>
            <a:endParaRPr lang="fr-FR"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130630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txBox="1">
            <a:spLocks noGrp="1"/>
          </p:cNvSpPr>
          <p:nvPr>
            <p:ph type="ctrTitle"/>
          </p:nvPr>
        </p:nvSpPr>
        <p:spPr>
          <a:xfrm>
            <a:off x="685800" y="2130423"/>
            <a:ext cx="7772400" cy="1470026"/>
          </a:xfrm>
        </p:spPr>
        <p:txBody>
          <a:bodyPr/>
          <a:lstStyle>
            <a:lvl1pPr>
              <a:defRPr/>
            </a:lvl1pPr>
          </a:lstStyle>
          <a:p>
            <a:pPr lvl="0"/>
            <a:r>
              <a:rPr lang="fr-FR"/>
              <a:t>Modifiez le style du titre</a:t>
            </a:r>
          </a:p>
        </p:txBody>
      </p:sp>
      <p:sp>
        <p:nvSpPr>
          <p:cNvPr id="3" name="Sous-titr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fr-FR"/>
              <a:t>Modifiez le style des sous-titres du masque</a:t>
            </a:r>
          </a:p>
        </p:txBody>
      </p:sp>
      <p:sp>
        <p:nvSpPr>
          <p:cNvPr id="4" name="Espace réservé de la date 3"/>
          <p:cNvSpPr txBox="1">
            <a:spLocks noGrp="1"/>
          </p:cNvSpPr>
          <p:nvPr>
            <p:ph type="dt" sz="half" idx="7"/>
          </p:nvPr>
        </p:nvSpPr>
        <p:spPr/>
        <p:txBody>
          <a:bodyPr/>
          <a:lstStyle>
            <a:lvl1pPr>
              <a:defRPr/>
            </a:lvl1pPr>
          </a:lstStyle>
          <a:p>
            <a:pPr lvl="0"/>
            <a:fld id="{D93B4174-EECC-41B3-A4DC-75165682F06C}" type="datetime1">
              <a:rPr lang="fr-FR"/>
              <a:pPr lvl="0"/>
              <a:t>19/03/2018</a:t>
            </a:fld>
            <a:endParaRPr lang="fr-FR"/>
          </a:p>
        </p:txBody>
      </p:sp>
      <p:sp>
        <p:nvSpPr>
          <p:cNvPr id="5" name="Espace réservé du pied de page 4"/>
          <p:cNvSpPr txBox="1">
            <a:spLocks noGrp="1"/>
          </p:cNvSpPr>
          <p:nvPr>
            <p:ph type="ftr" sz="quarter" idx="9"/>
          </p:nvPr>
        </p:nvSpPr>
        <p:spPr/>
        <p:txBody>
          <a:bodyPr/>
          <a:lstStyle>
            <a:lvl1pPr>
              <a:defRPr/>
            </a:lvl1pPr>
          </a:lstStyle>
          <a:p>
            <a:pPr lvl="0"/>
            <a:endParaRPr lang="fr-FR"/>
          </a:p>
        </p:txBody>
      </p:sp>
      <p:sp>
        <p:nvSpPr>
          <p:cNvPr id="6" name="Espace réservé du numéro de diapositive 5"/>
          <p:cNvSpPr txBox="1">
            <a:spLocks noGrp="1"/>
          </p:cNvSpPr>
          <p:nvPr>
            <p:ph type="sldNum" sz="quarter" idx="8"/>
          </p:nvPr>
        </p:nvSpPr>
        <p:spPr/>
        <p:txBody>
          <a:bodyPr/>
          <a:lstStyle>
            <a:lvl1pPr>
              <a:defRPr/>
            </a:lvl1pPr>
          </a:lstStyle>
          <a:p>
            <a:pPr lvl="0"/>
            <a:fld id="{EBD55C7B-48FD-4A0B-913A-9AB50FC6E005}" type="slidenum">
              <a:t>‹N°›</a:t>
            </a:fld>
            <a:endParaRPr lang="fr-FR"/>
          </a:p>
        </p:txBody>
      </p:sp>
    </p:spTree>
    <p:extLst>
      <p:ext uri="{BB962C8B-B14F-4D97-AF65-F5344CB8AC3E}">
        <p14:creationId xmlns:p14="http://schemas.microsoft.com/office/powerpoint/2010/main" val="3545503826"/>
      </p:ext>
    </p:extLst>
  </p:cSld>
  <p:clrMapOvr>
    <a:masterClrMapping/>
  </p:clrMapOvr>
  <p:transition spd="med">
    <p:fad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texte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p:txBody>
          <a:bodyPr/>
          <a:lstStyle>
            <a:lvl1pPr>
              <a:defRPr/>
            </a:lvl1pPr>
          </a:lstStyle>
          <a:p>
            <a:pPr lvl="0"/>
            <a:fld id="{7386203A-C6FF-4160-9D36-3692F39513F9}" type="datetime1">
              <a:rPr lang="fr-FR"/>
              <a:pPr lvl="0"/>
              <a:t>19/03/2018</a:t>
            </a:fld>
            <a:endParaRPr lang="fr-FR"/>
          </a:p>
        </p:txBody>
      </p:sp>
      <p:sp>
        <p:nvSpPr>
          <p:cNvPr id="5" name="Espace réservé du pied de page 4"/>
          <p:cNvSpPr txBox="1">
            <a:spLocks noGrp="1"/>
          </p:cNvSpPr>
          <p:nvPr>
            <p:ph type="ftr" sz="quarter" idx="9"/>
          </p:nvPr>
        </p:nvSpPr>
        <p:spPr/>
        <p:txBody>
          <a:bodyPr/>
          <a:lstStyle>
            <a:lvl1pPr>
              <a:defRPr/>
            </a:lvl1pPr>
          </a:lstStyle>
          <a:p>
            <a:pPr lvl="0"/>
            <a:endParaRPr lang="fr-FR"/>
          </a:p>
        </p:txBody>
      </p:sp>
      <p:sp>
        <p:nvSpPr>
          <p:cNvPr id="6" name="Espace réservé du numéro de diapositive 5"/>
          <p:cNvSpPr txBox="1">
            <a:spLocks noGrp="1"/>
          </p:cNvSpPr>
          <p:nvPr>
            <p:ph type="sldNum" sz="quarter" idx="8"/>
          </p:nvPr>
        </p:nvSpPr>
        <p:spPr/>
        <p:txBody>
          <a:bodyPr/>
          <a:lstStyle>
            <a:lvl1pPr>
              <a:defRPr/>
            </a:lvl1pPr>
          </a:lstStyle>
          <a:p>
            <a:pPr lvl="0"/>
            <a:fld id="{B53BA02E-73C8-4447-803A-78AEB3C38FD1}" type="slidenum">
              <a:t>‹N°›</a:t>
            </a:fld>
            <a:endParaRPr lang="fr-FR"/>
          </a:p>
        </p:txBody>
      </p:sp>
    </p:spTree>
    <p:extLst>
      <p:ext uri="{BB962C8B-B14F-4D97-AF65-F5344CB8AC3E}">
        <p14:creationId xmlns:p14="http://schemas.microsoft.com/office/powerpoint/2010/main" val="1444988546"/>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txBox="1">
            <a:spLocks noGrp="1"/>
          </p:cNvSpPr>
          <p:nvPr>
            <p:ph type="title" orient="vert"/>
          </p:nvPr>
        </p:nvSpPr>
        <p:spPr>
          <a:xfrm>
            <a:off x="6629400" y="274640"/>
            <a:ext cx="2057400" cy="5851529"/>
          </a:xfrm>
        </p:spPr>
        <p:txBody>
          <a:bodyPr vert="eaVert"/>
          <a:lstStyle>
            <a:lvl1pPr>
              <a:defRPr/>
            </a:lvl1pPr>
          </a:lstStyle>
          <a:p>
            <a:pPr lvl="0"/>
            <a:r>
              <a:rPr lang="fr-FR"/>
              <a:t>Modifiez le style du titre</a:t>
            </a:r>
          </a:p>
        </p:txBody>
      </p:sp>
      <p:sp>
        <p:nvSpPr>
          <p:cNvPr id="3" name="Espace réservé du texte vertica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p:txBody>
          <a:bodyPr/>
          <a:lstStyle>
            <a:lvl1pPr>
              <a:defRPr/>
            </a:lvl1pPr>
          </a:lstStyle>
          <a:p>
            <a:pPr lvl="0"/>
            <a:fld id="{490944DE-5A2E-4593-B4EA-042949ED1CD4}" type="datetime1">
              <a:rPr lang="fr-FR"/>
              <a:pPr lvl="0"/>
              <a:t>19/03/2018</a:t>
            </a:fld>
            <a:endParaRPr lang="fr-FR"/>
          </a:p>
        </p:txBody>
      </p:sp>
      <p:sp>
        <p:nvSpPr>
          <p:cNvPr id="5" name="Espace réservé du pied de page 4"/>
          <p:cNvSpPr txBox="1">
            <a:spLocks noGrp="1"/>
          </p:cNvSpPr>
          <p:nvPr>
            <p:ph type="ftr" sz="quarter" idx="9"/>
          </p:nvPr>
        </p:nvSpPr>
        <p:spPr/>
        <p:txBody>
          <a:bodyPr/>
          <a:lstStyle>
            <a:lvl1pPr>
              <a:defRPr/>
            </a:lvl1pPr>
          </a:lstStyle>
          <a:p>
            <a:pPr lvl="0"/>
            <a:endParaRPr lang="fr-FR"/>
          </a:p>
        </p:txBody>
      </p:sp>
      <p:sp>
        <p:nvSpPr>
          <p:cNvPr id="6" name="Espace réservé du numéro de diapositive 5"/>
          <p:cNvSpPr txBox="1">
            <a:spLocks noGrp="1"/>
          </p:cNvSpPr>
          <p:nvPr>
            <p:ph type="sldNum" sz="quarter" idx="8"/>
          </p:nvPr>
        </p:nvSpPr>
        <p:spPr/>
        <p:txBody>
          <a:bodyPr/>
          <a:lstStyle>
            <a:lvl1pPr>
              <a:defRPr/>
            </a:lvl1pPr>
          </a:lstStyle>
          <a:p>
            <a:pPr lvl="0"/>
            <a:fld id="{ADAD8137-5B00-4E24-8CD5-B2725B048B1B}" type="slidenum">
              <a:t>‹N°›</a:t>
            </a:fld>
            <a:endParaRPr lang="fr-FR"/>
          </a:p>
        </p:txBody>
      </p:sp>
    </p:spTree>
    <p:extLst>
      <p:ext uri="{BB962C8B-B14F-4D97-AF65-F5344CB8AC3E}">
        <p14:creationId xmlns:p14="http://schemas.microsoft.com/office/powerpoint/2010/main" val="260696600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7"/>
          </p:nvPr>
        </p:nvSpPr>
        <p:spPr/>
        <p:txBody>
          <a:bodyPr/>
          <a:lstStyle>
            <a:lvl1pPr>
              <a:defRPr/>
            </a:lvl1pPr>
          </a:lstStyle>
          <a:p>
            <a:pPr lvl="0"/>
            <a:fld id="{F2265CDF-048A-46CA-AA41-D3FEC6D66E78}" type="datetime1">
              <a:rPr lang="fr-FR"/>
              <a:pPr lvl="0"/>
              <a:t>19/03/2018</a:t>
            </a:fld>
            <a:endParaRPr lang="fr-FR"/>
          </a:p>
        </p:txBody>
      </p:sp>
      <p:sp>
        <p:nvSpPr>
          <p:cNvPr id="5" name="Espace réservé du pied de page 4"/>
          <p:cNvSpPr txBox="1">
            <a:spLocks noGrp="1"/>
          </p:cNvSpPr>
          <p:nvPr>
            <p:ph type="ftr" sz="quarter" idx="9"/>
          </p:nvPr>
        </p:nvSpPr>
        <p:spPr/>
        <p:txBody>
          <a:bodyPr/>
          <a:lstStyle>
            <a:lvl1pPr>
              <a:defRPr/>
            </a:lvl1pPr>
          </a:lstStyle>
          <a:p>
            <a:pPr lvl="0"/>
            <a:endParaRPr lang="fr-FR"/>
          </a:p>
        </p:txBody>
      </p:sp>
      <p:sp>
        <p:nvSpPr>
          <p:cNvPr id="6" name="Espace réservé du numéro de diapositive 5"/>
          <p:cNvSpPr txBox="1">
            <a:spLocks noGrp="1"/>
          </p:cNvSpPr>
          <p:nvPr>
            <p:ph type="sldNum" sz="quarter" idx="8"/>
          </p:nvPr>
        </p:nvSpPr>
        <p:spPr/>
        <p:txBody>
          <a:bodyPr/>
          <a:lstStyle>
            <a:lvl1pPr>
              <a:defRPr/>
            </a:lvl1pPr>
          </a:lstStyle>
          <a:p>
            <a:pPr lvl="0"/>
            <a:fld id="{696F4F56-045E-4A11-A7B4-B6BC7012BAC3}" type="slidenum">
              <a:t>‹N°›</a:t>
            </a:fld>
            <a:endParaRPr lang="fr-FR"/>
          </a:p>
        </p:txBody>
      </p:sp>
    </p:spTree>
    <p:extLst>
      <p:ext uri="{BB962C8B-B14F-4D97-AF65-F5344CB8AC3E}">
        <p14:creationId xmlns:p14="http://schemas.microsoft.com/office/powerpoint/2010/main" val="3818871862"/>
      </p:ext>
    </p:extLst>
  </p:cSld>
  <p:clrMapOvr>
    <a:masterClrMapping/>
  </p:clrMapOvr>
  <p:transition spd="med">
    <p:fad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txBox="1">
            <a:spLocks noGrp="1"/>
          </p:cNvSpPr>
          <p:nvPr>
            <p:ph type="title"/>
          </p:nvPr>
        </p:nvSpPr>
        <p:spPr>
          <a:xfrm>
            <a:off x="722311" y="4406895"/>
            <a:ext cx="7772400" cy="1362071"/>
          </a:xfrm>
        </p:spPr>
        <p:txBody>
          <a:bodyPr anchor="t" anchorCtr="0"/>
          <a:lstStyle>
            <a:lvl1pPr algn="l">
              <a:defRPr sz="4000" b="1" cap="all"/>
            </a:lvl1pPr>
          </a:lstStyle>
          <a:p>
            <a:pPr lvl="0"/>
            <a:r>
              <a:rPr lang="fr-FR"/>
              <a:t>Modifiez le style du titre</a:t>
            </a:r>
          </a:p>
        </p:txBody>
      </p:sp>
      <p:sp>
        <p:nvSpPr>
          <p:cNvPr id="3" name="Espace réservé du texte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fr-FR"/>
              <a:t>Modifier les styles du texte du masque</a:t>
            </a:r>
          </a:p>
        </p:txBody>
      </p:sp>
      <p:sp>
        <p:nvSpPr>
          <p:cNvPr id="4" name="Espace réservé de la date 3"/>
          <p:cNvSpPr txBox="1">
            <a:spLocks noGrp="1"/>
          </p:cNvSpPr>
          <p:nvPr>
            <p:ph type="dt" sz="half" idx="7"/>
          </p:nvPr>
        </p:nvSpPr>
        <p:spPr/>
        <p:txBody>
          <a:bodyPr/>
          <a:lstStyle>
            <a:lvl1pPr>
              <a:defRPr/>
            </a:lvl1pPr>
          </a:lstStyle>
          <a:p>
            <a:pPr lvl="0"/>
            <a:fld id="{9B7F5985-A021-465B-94CB-F282669DA108}" type="datetime1">
              <a:rPr lang="fr-FR"/>
              <a:pPr lvl="0"/>
              <a:t>19/03/2018</a:t>
            </a:fld>
            <a:endParaRPr lang="fr-FR"/>
          </a:p>
        </p:txBody>
      </p:sp>
      <p:sp>
        <p:nvSpPr>
          <p:cNvPr id="5" name="Espace réservé du pied de page 4"/>
          <p:cNvSpPr txBox="1">
            <a:spLocks noGrp="1"/>
          </p:cNvSpPr>
          <p:nvPr>
            <p:ph type="ftr" sz="quarter" idx="9"/>
          </p:nvPr>
        </p:nvSpPr>
        <p:spPr/>
        <p:txBody>
          <a:bodyPr/>
          <a:lstStyle>
            <a:lvl1pPr>
              <a:defRPr/>
            </a:lvl1pPr>
          </a:lstStyle>
          <a:p>
            <a:pPr lvl="0"/>
            <a:endParaRPr lang="fr-FR"/>
          </a:p>
        </p:txBody>
      </p:sp>
      <p:sp>
        <p:nvSpPr>
          <p:cNvPr id="6" name="Espace réservé du numéro de diapositive 5"/>
          <p:cNvSpPr txBox="1">
            <a:spLocks noGrp="1"/>
          </p:cNvSpPr>
          <p:nvPr>
            <p:ph type="sldNum" sz="quarter" idx="8"/>
          </p:nvPr>
        </p:nvSpPr>
        <p:spPr/>
        <p:txBody>
          <a:bodyPr/>
          <a:lstStyle>
            <a:lvl1pPr>
              <a:defRPr/>
            </a:lvl1pPr>
          </a:lstStyle>
          <a:p>
            <a:pPr lvl="0"/>
            <a:fld id="{222DCDAB-C482-41C3-B992-EE0D9E985CC9}" type="slidenum">
              <a:t>‹N°›</a:t>
            </a:fld>
            <a:endParaRPr lang="fr-FR"/>
          </a:p>
        </p:txBody>
      </p:sp>
    </p:spTree>
    <p:extLst>
      <p:ext uri="{BB962C8B-B14F-4D97-AF65-F5344CB8AC3E}">
        <p14:creationId xmlns:p14="http://schemas.microsoft.com/office/powerpoint/2010/main" val="112386375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txBox="1">
            <a:spLocks noGrp="1"/>
          </p:cNvSpPr>
          <p:nvPr>
            <p:ph type="dt" sz="half" idx="7"/>
          </p:nvPr>
        </p:nvSpPr>
        <p:spPr/>
        <p:txBody>
          <a:bodyPr/>
          <a:lstStyle>
            <a:lvl1pPr>
              <a:defRPr/>
            </a:lvl1pPr>
          </a:lstStyle>
          <a:p>
            <a:pPr lvl="0"/>
            <a:fld id="{904F2DF0-0952-4939-8DCC-9361EDBDD68A}" type="datetime1">
              <a:rPr lang="fr-FR"/>
              <a:pPr lvl="0"/>
              <a:t>19/03/2018</a:t>
            </a:fld>
            <a:endParaRPr lang="fr-FR"/>
          </a:p>
        </p:txBody>
      </p:sp>
      <p:sp>
        <p:nvSpPr>
          <p:cNvPr id="6" name="Espace réservé du pied de page 5"/>
          <p:cNvSpPr txBox="1">
            <a:spLocks noGrp="1"/>
          </p:cNvSpPr>
          <p:nvPr>
            <p:ph type="ftr" sz="quarter" idx="9"/>
          </p:nvPr>
        </p:nvSpPr>
        <p:spPr/>
        <p:txBody>
          <a:bodyPr/>
          <a:lstStyle>
            <a:lvl1pPr>
              <a:defRPr/>
            </a:lvl1pPr>
          </a:lstStyle>
          <a:p>
            <a:pPr lvl="0"/>
            <a:endParaRPr lang="fr-FR"/>
          </a:p>
        </p:txBody>
      </p:sp>
      <p:sp>
        <p:nvSpPr>
          <p:cNvPr id="7" name="Espace réservé du numéro de diapositive 6"/>
          <p:cNvSpPr txBox="1">
            <a:spLocks noGrp="1"/>
          </p:cNvSpPr>
          <p:nvPr>
            <p:ph type="sldNum" sz="quarter" idx="8"/>
          </p:nvPr>
        </p:nvSpPr>
        <p:spPr/>
        <p:txBody>
          <a:bodyPr/>
          <a:lstStyle>
            <a:lvl1pPr>
              <a:defRPr/>
            </a:lvl1pPr>
          </a:lstStyle>
          <a:p>
            <a:pPr lvl="0"/>
            <a:fld id="{283F4251-B345-459C-BFDC-9E8393EE4E6D}" type="slidenum">
              <a:t>‹N°›</a:t>
            </a:fld>
            <a:endParaRPr lang="fr-FR"/>
          </a:p>
        </p:txBody>
      </p:sp>
    </p:spTree>
    <p:extLst>
      <p:ext uri="{BB962C8B-B14F-4D97-AF65-F5344CB8AC3E}">
        <p14:creationId xmlns:p14="http://schemas.microsoft.com/office/powerpoint/2010/main" val="3190782626"/>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u texte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fr-FR"/>
              <a:t>Modifier les styles du texte du masque</a:t>
            </a:r>
          </a:p>
        </p:txBody>
      </p:sp>
      <p:sp>
        <p:nvSpPr>
          <p:cNvPr id="4" name="Espace réservé du contenu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fr-FR"/>
              <a:t>Modifier les styles du texte du masque</a:t>
            </a:r>
          </a:p>
        </p:txBody>
      </p:sp>
      <p:sp>
        <p:nvSpPr>
          <p:cNvPr id="6" name="Espace réservé du contenu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txBox="1">
            <a:spLocks noGrp="1"/>
          </p:cNvSpPr>
          <p:nvPr>
            <p:ph type="dt" sz="half" idx="7"/>
          </p:nvPr>
        </p:nvSpPr>
        <p:spPr/>
        <p:txBody>
          <a:bodyPr/>
          <a:lstStyle>
            <a:lvl1pPr>
              <a:defRPr/>
            </a:lvl1pPr>
          </a:lstStyle>
          <a:p>
            <a:pPr lvl="0"/>
            <a:fld id="{97FD77BE-42D3-4C5A-8773-32617A59999C}" type="datetime1">
              <a:rPr lang="fr-FR"/>
              <a:pPr lvl="0"/>
              <a:t>19/03/2018</a:t>
            </a:fld>
            <a:endParaRPr lang="fr-FR"/>
          </a:p>
        </p:txBody>
      </p:sp>
      <p:sp>
        <p:nvSpPr>
          <p:cNvPr id="8" name="Espace réservé du pied de page 7"/>
          <p:cNvSpPr txBox="1">
            <a:spLocks noGrp="1"/>
          </p:cNvSpPr>
          <p:nvPr>
            <p:ph type="ftr" sz="quarter" idx="9"/>
          </p:nvPr>
        </p:nvSpPr>
        <p:spPr/>
        <p:txBody>
          <a:bodyPr/>
          <a:lstStyle>
            <a:lvl1pPr>
              <a:defRPr/>
            </a:lvl1pPr>
          </a:lstStyle>
          <a:p>
            <a:pPr lvl="0"/>
            <a:endParaRPr lang="fr-FR"/>
          </a:p>
        </p:txBody>
      </p:sp>
      <p:sp>
        <p:nvSpPr>
          <p:cNvPr id="9" name="Espace réservé du numéro de diapositive 8"/>
          <p:cNvSpPr txBox="1">
            <a:spLocks noGrp="1"/>
          </p:cNvSpPr>
          <p:nvPr>
            <p:ph type="sldNum" sz="quarter" idx="8"/>
          </p:nvPr>
        </p:nvSpPr>
        <p:spPr/>
        <p:txBody>
          <a:bodyPr/>
          <a:lstStyle>
            <a:lvl1pPr>
              <a:defRPr/>
            </a:lvl1pPr>
          </a:lstStyle>
          <a:p>
            <a:pPr lvl="0"/>
            <a:fld id="{62C038D7-282C-4E47-AC97-9146A38385C1}" type="slidenum">
              <a:t>‹N°›</a:t>
            </a:fld>
            <a:endParaRPr lang="fr-FR"/>
          </a:p>
        </p:txBody>
      </p:sp>
    </p:spTree>
    <p:extLst>
      <p:ext uri="{BB962C8B-B14F-4D97-AF65-F5344CB8AC3E}">
        <p14:creationId xmlns:p14="http://schemas.microsoft.com/office/powerpoint/2010/main" val="3774713614"/>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lvl1pPr>
              <a:defRPr/>
            </a:lvl1pPr>
          </a:lstStyle>
          <a:p>
            <a:pPr lvl="0"/>
            <a:r>
              <a:rPr lang="fr-FR"/>
              <a:t>Modifiez le style du titre</a:t>
            </a:r>
          </a:p>
        </p:txBody>
      </p:sp>
      <p:sp>
        <p:nvSpPr>
          <p:cNvPr id="3" name="Espace réservé de la date 2"/>
          <p:cNvSpPr txBox="1">
            <a:spLocks noGrp="1"/>
          </p:cNvSpPr>
          <p:nvPr>
            <p:ph type="dt" sz="half" idx="7"/>
          </p:nvPr>
        </p:nvSpPr>
        <p:spPr/>
        <p:txBody>
          <a:bodyPr/>
          <a:lstStyle>
            <a:lvl1pPr>
              <a:defRPr/>
            </a:lvl1pPr>
          </a:lstStyle>
          <a:p>
            <a:pPr lvl="0"/>
            <a:fld id="{DDC88D19-9CF7-4347-870C-0A9B7D7CC520}" type="datetime1">
              <a:rPr lang="fr-FR"/>
              <a:pPr lvl="0"/>
              <a:t>19/03/2018</a:t>
            </a:fld>
            <a:endParaRPr lang="fr-FR"/>
          </a:p>
        </p:txBody>
      </p:sp>
      <p:sp>
        <p:nvSpPr>
          <p:cNvPr id="4" name="Espace réservé du pied de page 3"/>
          <p:cNvSpPr txBox="1">
            <a:spLocks noGrp="1"/>
          </p:cNvSpPr>
          <p:nvPr>
            <p:ph type="ftr" sz="quarter" idx="9"/>
          </p:nvPr>
        </p:nvSpPr>
        <p:spPr/>
        <p:txBody>
          <a:bodyPr/>
          <a:lstStyle>
            <a:lvl1pPr>
              <a:defRPr/>
            </a:lvl1pPr>
          </a:lstStyle>
          <a:p>
            <a:pPr lvl="0"/>
            <a:endParaRPr lang="fr-FR"/>
          </a:p>
        </p:txBody>
      </p:sp>
      <p:sp>
        <p:nvSpPr>
          <p:cNvPr id="5" name="Espace réservé du numéro de diapositive 4"/>
          <p:cNvSpPr txBox="1">
            <a:spLocks noGrp="1"/>
          </p:cNvSpPr>
          <p:nvPr>
            <p:ph type="sldNum" sz="quarter" idx="8"/>
          </p:nvPr>
        </p:nvSpPr>
        <p:spPr/>
        <p:txBody>
          <a:bodyPr/>
          <a:lstStyle>
            <a:lvl1pPr>
              <a:defRPr/>
            </a:lvl1pPr>
          </a:lstStyle>
          <a:p>
            <a:pPr lvl="0"/>
            <a:fld id="{82ADF1C2-6AD2-4116-BE94-AE6FFF56F60F}" type="slidenum">
              <a:t>‹N°›</a:t>
            </a:fld>
            <a:endParaRPr lang="fr-FR"/>
          </a:p>
        </p:txBody>
      </p:sp>
    </p:spTree>
    <p:extLst>
      <p:ext uri="{BB962C8B-B14F-4D97-AF65-F5344CB8AC3E}">
        <p14:creationId xmlns:p14="http://schemas.microsoft.com/office/powerpoint/2010/main" val="2492229621"/>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txBox="1">
            <a:spLocks noGrp="1"/>
          </p:cNvSpPr>
          <p:nvPr>
            <p:ph type="dt" sz="half" idx="7"/>
          </p:nvPr>
        </p:nvSpPr>
        <p:spPr/>
        <p:txBody>
          <a:bodyPr/>
          <a:lstStyle>
            <a:lvl1pPr>
              <a:defRPr/>
            </a:lvl1pPr>
          </a:lstStyle>
          <a:p>
            <a:pPr lvl="0"/>
            <a:fld id="{D9E331CD-FA7F-4BCF-9BB1-8D96620708B3}" type="datetime1">
              <a:rPr lang="fr-FR"/>
              <a:pPr lvl="0"/>
              <a:t>19/03/2018</a:t>
            </a:fld>
            <a:endParaRPr lang="fr-FR"/>
          </a:p>
        </p:txBody>
      </p:sp>
      <p:sp>
        <p:nvSpPr>
          <p:cNvPr id="3" name="Espace réservé du pied de page 2"/>
          <p:cNvSpPr txBox="1">
            <a:spLocks noGrp="1"/>
          </p:cNvSpPr>
          <p:nvPr>
            <p:ph type="ftr" sz="quarter" idx="9"/>
          </p:nvPr>
        </p:nvSpPr>
        <p:spPr/>
        <p:txBody>
          <a:bodyPr/>
          <a:lstStyle>
            <a:lvl1pPr>
              <a:defRPr/>
            </a:lvl1pPr>
          </a:lstStyle>
          <a:p>
            <a:pPr lvl="0"/>
            <a:endParaRPr lang="fr-FR"/>
          </a:p>
        </p:txBody>
      </p:sp>
      <p:sp>
        <p:nvSpPr>
          <p:cNvPr id="4" name="Espace réservé du numéro de diapositive 3"/>
          <p:cNvSpPr txBox="1">
            <a:spLocks noGrp="1"/>
          </p:cNvSpPr>
          <p:nvPr>
            <p:ph type="sldNum" sz="quarter" idx="8"/>
          </p:nvPr>
        </p:nvSpPr>
        <p:spPr/>
        <p:txBody>
          <a:bodyPr/>
          <a:lstStyle>
            <a:lvl1pPr>
              <a:defRPr/>
            </a:lvl1pPr>
          </a:lstStyle>
          <a:p>
            <a:pPr lvl="0"/>
            <a:fld id="{FD533440-4271-42BB-A87A-3D64B002BED0}" type="slidenum">
              <a:t>‹N°›</a:t>
            </a:fld>
            <a:endParaRPr lang="fr-FR"/>
          </a:p>
        </p:txBody>
      </p:sp>
    </p:spTree>
    <p:extLst>
      <p:ext uri="{BB962C8B-B14F-4D97-AF65-F5344CB8AC3E}">
        <p14:creationId xmlns:p14="http://schemas.microsoft.com/office/powerpoint/2010/main" val="118520348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457200" y="273048"/>
            <a:ext cx="3008311" cy="1162046"/>
          </a:xfrm>
        </p:spPr>
        <p:txBody>
          <a:bodyPr anchor="b" anchorCtr="0"/>
          <a:lstStyle>
            <a:lvl1pPr algn="l">
              <a:defRPr sz="2000" b="1"/>
            </a:lvl1pPr>
          </a:lstStyle>
          <a:p>
            <a:pPr lvl="0"/>
            <a:r>
              <a:rPr lang="fr-FR"/>
              <a:t>Modifiez le style du titre</a:t>
            </a:r>
          </a:p>
        </p:txBody>
      </p:sp>
      <p:sp>
        <p:nvSpPr>
          <p:cNvPr id="3" name="Espace réservé du contenu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fr-FR"/>
              <a:t>Modifier les styles du texte du masque</a:t>
            </a:r>
          </a:p>
        </p:txBody>
      </p:sp>
      <p:sp>
        <p:nvSpPr>
          <p:cNvPr id="5" name="Espace réservé de la date 4"/>
          <p:cNvSpPr txBox="1">
            <a:spLocks noGrp="1"/>
          </p:cNvSpPr>
          <p:nvPr>
            <p:ph type="dt" sz="half" idx="7"/>
          </p:nvPr>
        </p:nvSpPr>
        <p:spPr/>
        <p:txBody>
          <a:bodyPr/>
          <a:lstStyle>
            <a:lvl1pPr>
              <a:defRPr/>
            </a:lvl1pPr>
          </a:lstStyle>
          <a:p>
            <a:pPr lvl="0"/>
            <a:fld id="{4B9E97F8-2461-46B5-9C4F-73A4033347C8}" type="datetime1">
              <a:rPr lang="fr-FR"/>
              <a:pPr lvl="0"/>
              <a:t>19/03/2018</a:t>
            </a:fld>
            <a:endParaRPr lang="fr-FR"/>
          </a:p>
        </p:txBody>
      </p:sp>
      <p:sp>
        <p:nvSpPr>
          <p:cNvPr id="6" name="Espace réservé du pied de page 5"/>
          <p:cNvSpPr txBox="1">
            <a:spLocks noGrp="1"/>
          </p:cNvSpPr>
          <p:nvPr>
            <p:ph type="ftr" sz="quarter" idx="9"/>
          </p:nvPr>
        </p:nvSpPr>
        <p:spPr/>
        <p:txBody>
          <a:bodyPr/>
          <a:lstStyle>
            <a:lvl1pPr>
              <a:defRPr/>
            </a:lvl1pPr>
          </a:lstStyle>
          <a:p>
            <a:pPr lvl="0"/>
            <a:endParaRPr lang="fr-FR"/>
          </a:p>
        </p:txBody>
      </p:sp>
      <p:sp>
        <p:nvSpPr>
          <p:cNvPr id="7" name="Espace réservé du numéro de diapositive 6"/>
          <p:cNvSpPr txBox="1">
            <a:spLocks noGrp="1"/>
          </p:cNvSpPr>
          <p:nvPr>
            <p:ph type="sldNum" sz="quarter" idx="8"/>
          </p:nvPr>
        </p:nvSpPr>
        <p:spPr/>
        <p:txBody>
          <a:bodyPr/>
          <a:lstStyle>
            <a:lvl1pPr>
              <a:defRPr/>
            </a:lvl1pPr>
          </a:lstStyle>
          <a:p>
            <a:pPr lvl="0"/>
            <a:fld id="{7F255DBC-891E-4973-AE24-89731D6FD985}" type="slidenum">
              <a:t>‹N°›</a:t>
            </a:fld>
            <a:endParaRPr lang="fr-FR"/>
          </a:p>
        </p:txBody>
      </p:sp>
    </p:spTree>
    <p:extLst>
      <p:ext uri="{BB962C8B-B14F-4D97-AF65-F5344CB8AC3E}">
        <p14:creationId xmlns:p14="http://schemas.microsoft.com/office/powerpoint/2010/main" val="2304386551"/>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txBox="1">
            <a:spLocks noGrp="1"/>
          </p:cNvSpPr>
          <p:nvPr>
            <p:ph type="title"/>
          </p:nvPr>
        </p:nvSpPr>
        <p:spPr>
          <a:xfrm>
            <a:off x="1792288" y="4800600"/>
            <a:ext cx="5486400" cy="566735"/>
          </a:xfrm>
        </p:spPr>
        <p:txBody>
          <a:bodyPr anchor="b" anchorCtr="0"/>
          <a:lstStyle>
            <a:lvl1pPr algn="l">
              <a:defRPr sz="2000" b="1"/>
            </a:lvl1pPr>
          </a:lstStyle>
          <a:p>
            <a:pPr lvl="0"/>
            <a:r>
              <a:rPr lang="fr-FR"/>
              <a:t>Modifiez le style du titre</a:t>
            </a:r>
          </a:p>
        </p:txBody>
      </p:sp>
      <p:sp>
        <p:nvSpPr>
          <p:cNvPr id="3" name="Espace réservé pour une image  2"/>
          <p:cNvSpPr txBox="1">
            <a:spLocks noGrp="1"/>
          </p:cNvSpPr>
          <p:nvPr>
            <p:ph type="pic" idx="1"/>
          </p:nvPr>
        </p:nvSpPr>
        <p:spPr>
          <a:xfrm>
            <a:off x="1792288" y="612776"/>
            <a:ext cx="5486400" cy="4114800"/>
          </a:xfrm>
        </p:spPr>
        <p:txBody>
          <a:bodyPr/>
          <a:lstStyle>
            <a:lvl1pPr marL="0" indent="0">
              <a:buNone/>
              <a:defRPr/>
            </a:lvl1pPr>
          </a:lstStyle>
          <a:p>
            <a:pPr lvl="0"/>
            <a:r>
              <a:rPr lang="fr-FR"/>
              <a:t>Cliquez sur l'icône pour ajouter une image</a:t>
            </a:r>
          </a:p>
        </p:txBody>
      </p:sp>
      <p:sp>
        <p:nvSpPr>
          <p:cNvPr id="4" name="Espace réservé du texte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fr-FR"/>
              <a:t>Modifier les styles du texte du masque</a:t>
            </a:r>
          </a:p>
        </p:txBody>
      </p:sp>
      <p:sp>
        <p:nvSpPr>
          <p:cNvPr id="5" name="Espace réservé de la date 4"/>
          <p:cNvSpPr txBox="1">
            <a:spLocks noGrp="1"/>
          </p:cNvSpPr>
          <p:nvPr>
            <p:ph type="dt" sz="half" idx="7"/>
          </p:nvPr>
        </p:nvSpPr>
        <p:spPr/>
        <p:txBody>
          <a:bodyPr/>
          <a:lstStyle>
            <a:lvl1pPr>
              <a:defRPr/>
            </a:lvl1pPr>
          </a:lstStyle>
          <a:p>
            <a:pPr lvl="0"/>
            <a:fld id="{CC1E7425-C333-41F5-B0C2-8F275E7C2766}" type="datetime1">
              <a:rPr lang="fr-FR"/>
              <a:pPr lvl="0"/>
              <a:t>19/03/2018</a:t>
            </a:fld>
            <a:endParaRPr lang="fr-FR"/>
          </a:p>
        </p:txBody>
      </p:sp>
      <p:sp>
        <p:nvSpPr>
          <p:cNvPr id="6" name="Espace réservé du pied de page 5"/>
          <p:cNvSpPr txBox="1">
            <a:spLocks noGrp="1"/>
          </p:cNvSpPr>
          <p:nvPr>
            <p:ph type="ftr" sz="quarter" idx="9"/>
          </p:nvPr>
        </p:nvSpPr>
        <p:spPr/>
        <p:txBody>
          <a:bodyPr/>
          <a:lstStyle>
            <a:lvl1pPr>
              <a:defRPr/>
            </a:lvl1pPr>
          </a:lstStyle>
          <a:p>
            <a:pPr lvl="0"/>
            <a:endParaRPr lang="fr-FR"/>
          </a:p>
        </p:txBody>
      </p:sp>
      <p:sp>
        <p:nvSpPr>
          <p:cNvPr id="7" name="Espace réservé du numéro de diapositive 6"/>
          <p:cNvSpPr txBox="1">
            <a:spLocks noGrp="1"/>
          </p:cNvSpPr>
          <p:nvPr>
            <p:ph type="sldNum" sz="quarter" idx="8"/>
          </p:nvPr>
        </p:nvSpPr>
        <p:spPr/>
        <p:txBody>
          <a:bodyPr/>
          <a:lstStyle>
            <a:lvl1pPr>
              <a:defRPr/>
            </a:lvl1pPr>
          </a:lstStyle>
          <a:p>
            <a:pPr lvl="0"/>
            <a:fld id="{5D7415B7-2A80-4E57-9A19-899A7F50DFE9}" type="slidenum">
              <a:t>‹N°›</a:t>
            </a:fld>
            <a:endParaRPr lang="fr-FR"/>
          </a:p>
        </p:txBody>
      </p:sp>
    </p:spTree>
    <p:extLst>
      <p:ext uri="{BB962C8B-B14F-4D97-AF65-F5344CB8AC3E}">
        <p14:creationId xmlns:p14="http://schemas.microsoft.com/office/powerpoint/2010/main" val="2403714250"/>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E6E6"/>
        </a:solid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normAutofit/>
          </a:bodyPr>
          <a:lstStyle/>
          <a:p>
            <a:pPr lvl="0"/>
            <a:r>
              <a:rPr lang="fr-FR"/>
              <a:t>Cliquez pour modifier le style du titre</a:t>
            </a:r>
          </a:p>
        </p:txBody>
      </p:sp>
      <p:sp>
        <p:nvSpPr>
          <p:cNvPr id="3" name="Espace réservé du texte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C20641D0-0BCD-44CC-AE8F-D73C552C313A}" type="datetime1">
              <a:rPr lang="fr-FR"/>
              <a:pPr lvl="0"/>
              <a:t>19/03/2018</a:t>
            </a:fld>
            <a:endParaRPr lang="fr-FR"/>
          </a:p>
        </p:txBody>
      </p:sp>
      <p:sp>
        <p:nvSpPr>
          <p:cNvPr id="5" name="Espace réservé du pied de page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endParaRPr lang="fr-FR"/>
          </a:p>
        </p:txBody>
      </p:sp>
      <p:sp>
        <p:nvSpPr>
          <p:cNvPr id="6" name="Espace réservé du numéro de diapositive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a:defRPr>
            </a:lvl1pPr>
          </a:lstStyle>
          <a:p>
            <a:pPr lvl="0"/>
            <a:fld id="{01716153-CC5C-4D61-A114-32476CF1FCA7}"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marL="0" marR="0" lvl="0" indent="0" algn="ctr" defTabSz="914400" rtl="0" fontAlgn="auto" hangingPunct="1">
        <a:lnSpc>
          <a:spcPct val="100000"/>
        </a:lnSpc>
        <a:spcBef>
          <a:spcPts val="0"/>
        </a:spcBef>
        <a:spcAft>
          <a:spcPts val="0"/>
        </a:spcAft>
        <a:buNone/>
        <a:tabLst/>
        <a:defRPr lang="fr-FR"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fr-FR"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fr-FR"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fr-FR"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pic>
        <p:nvPicPr>
          <p:cNvPr id="2" name="Picture 463" descr="C:\Users\Tom\AppData\Local\Microsoft\Windows\Temporary Internet Files\Content.IE5\54P6HUVA\MPj04389310000[1].jpg"/>
          <p:cNvPicPr>
            <a:picLocks noChangeAspect="1"/>
          </p:cNvPicPr>
          <p:nvPr/>
        </p:nvPicPr>
        <p:blipFill>
          <a:blip r:embed="rId2"/>
          <a:srcRect/>
          <a:stretch>
            <a:fillRect/>
          </a:stretch>
        </p:blipFill>
        <p:spPr>
          <a:xfrm>
            <a:off x="0" y="0"/>
            <a:ext cx="9144000" cy="6858000"/>
          </a:xfrm>
          <a:prstGeom prst="rect">
            <a:avLst/>
          </a:prstGeom>
          <a:noFill/>
          <a:ln cap="flat">
            <a:noFill/>
          </a:ln>
        </p:spPr>
      </p:pic>
      <p:sp>
        <p:nvSpPr>
          <p:cNvPr id="3" name="Titre 447"/>
          <p:cNvSpPr txBox="1">
            <a:spLocks noGrp="1"/>
          </p:cNvSpPr>
          <p:nvPr>
            <p:ph type="ctrTitle"/>
          </p:nvPr>
        </p:nvSpPr>
        <p:spPr>
          <a:xfrm>
            <a:off x="179515" y="2276874"/>
            <a:ext cx="8568952" cy="1606152"/>
          </a:xfrm>
        </p:spPr>
        <p:txBody>
          <a:bodyPr/>
          <a:lstStyle/>
          <a:p>
            <a:pPr lvl="0"/>
            <a:r>
              <a:rPr lang="fr-FR" sz="2800" b="1">
                <a:latin typeface="Castellar" pitchFamily="18"/>
              </a:rPr>
              <a:t>Le  groupement  de  la   défense</a:t>
            </a:r>
            <a:br>
              <a:rPr lang="fr-FR" sz="2800" b="1">
                <a:latin typeface="Castellar" pitchFamily="18"/>
              </a:rPr>
            </a:br>
            <a:r>
              <a:rPr lang="fr-FR" sz="1800" b="1">
                <a:latin typeface="Castellar" pitchFamily="18"/>
              </a:rPr>
              <a:t> cadres ,TECHNICIENS , agents de maitrise , fonctionnaires</a:t>
            </a:r>
            <a:br>
              <a:rPr lang="fr-FR" sz="1800" b="1">
                <a:latin typeface="Castellar" pitchFamily="18"/>
              </a:rPr>
            </a:br>
            <a:r>
              <a:rPr lang="fr-FR" sz="1800" b="1">
                <a:latin typeface="Castellar" pitchFamily="18"/>
              </a:rPr>
              <a:t> forces de ventes</a:t>
            </a:r>
            <a:br>
              <a:rPr lang="fr-FR" sz="1800" b="1">
                <a:latin typeface="Castellar" pitchFamily="18"/>
              </a:rPr>
            </a:br>
            <a:r>
              <a:rPr lang="fr-FR" sz="1800" b="1">
                <a:latin typeface="Castellar" pitchFamily="18"/>
              </a:rPr>
              <a:t>adhérents à la CFE CGC</a:t>
            </a:r>
            <a:endParaRPr lang="fr-FR" sz="2800" b="1">
              <a:latin typeface="Castellar" pitchFamily="18"/>
            </a:endParaRPr>
          </a:p>
        </p:txBody>
      </p:sp>
      <p:sp>
        <p:nvSpPr>
          <p:cNvPr id="4" name="Sous-titre 448"/>
          <p:cNvSpPr txBox="1">
            <a:spLocks noGrp="1"/>
          </p:cNvSpPr>
          <p:nvPr>
            <p:ph type="subTitle" idx="1"/>
          </p:nvPr>
        </p:nvSpPr>
        <p:spPr>
          <a:xfrm>
            <a:off x="827586" y="4653134"/>
            <a:ext cx="6984772" cy="1080116"/>
          </a:xfrm>
          <a:solidFill>
            <a:srgbClr val="FFFFFF"/>
          </a:solidFill>
        </p:spPr>
        <p:txBody>
          <a:bodyPr/>
          <a:lstStyle/>
          <a:p>
            <a:pPr lvl="0">
              <a:lnSpc>
                <a:spcPct val="90000"/>
              </a:lnSpc>
            </a:pPr>
            <a:r>
              <a:rPr lang="fr-FR">
                <a:solidFill>
                  <a:srgbClr val="000000"/>
                </a:solidFill>
              </a:rPr>
              <a:t>Déjeuner-débat </a:t>
            </a:r>
          </a:p>
          <a:p>
            <a:pPr lvl="0">
              <a:lnSpc>
                <a:spcPct val="90000"/>
              </a:lnSpc>
            </a:pPr>
            <a:r>
              <a:rPr lang="fr-FR">
                <a:solidFill>
                  <a:srgbClr val="000000"/>
                </a:solidFill>
              </a:rPr>
              <a:t> du 15 mars 2018</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8">
    <p:bg>
      <p:bgPr>
        <a:gradFill>
          <a:gsLst>
            <a:gs pos="0">
              <a:srgbClr val="F6F8FC"/>
            </a:gs>
            <a:gs pos="100000">
              <a:srgbClr val="ABC0E4"/>
            </a:gs>
          </a:gsLst>
          <a:lin ang="5400000"/>
        </a:gradFill>
        <a:effectLst/>
      </p:bgPr>
    </p:bg>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800">
                <a:solidFill>
                  <a:srgbClr val="0070C0"/>
                </a:solidFill>
                <a:latin typeface="Castellar" pitchFamily="18"/>
              </a:rPr>
              <a:t>Le Groupement de la Défense</a:t>
            </a:r>
            <a:br>
              <a:rPr lang="fr-FR" sz="1800">
                <a:solidFill>
                  <a:srgbClr val="0070C0"/>
                </a:solidFill>
                <a:latin typeface="Castellar" pitchFamily="18"/>
              </a:rPr>
            </a:br>
            <a:r>
              <a:rPr lang="fr-FR" sz="1800">
                <a:solidFill>
                  <a:srgbClr val="0070C0"/>
                </a:solidFill>
                <a:latin typeface="Castellar" pitchFamily="18"/>
              </a:rPr>
              <a:t>Déjeuner-débat du 15 MARS 2018</a:t>
            </a:r>
            <a:endParaRPr lang="fr-FR" sz="1800"/>
          </a:p>
        </p:txBody>
      </p:sp>
      <p:sp>
        <p:nvSpPr>
          <p:cNvPr id="3" name="Espace réservé du contenu 2"/>
          <p:cNvSpPr txBox="1">
            <a:spLocks noGrp="1"/>
          </p:cNvSpPr>
          <p:nvPr>
            <p:ph idx="1"/>
          </p:nvPr>
        </p:nvSpPr>
        <p:spPr>
          <a:xfrm>
            <a:off x="457200" y="1600200"/>
            <a:ext cx="8229600" cy="4983159"/>
          </a:xfrm>
        </p:spPr>
        <p:txBody>
          <a:bodyPr/>
          <a:lstStyle/>
          <a:p>
            <a:pPr lvl="0">
              <a:lnSpc>
                <a:spcPct val="80000"/>
              </a:lnSpc>
            </a:pPr>
            <a:r>
              <a:rPr lang="fr-FR" sz="2000" b="1">
                <a:latin typeface="Arial" pitchFamily="34"/>
                <a:cs typeface="Arial" pitchFamily="34"/>
              </a:rPr>
              <a:t>Création d'un observatoire au dialogue social</a:t>
            </a:r>
          </a:p>
          <a:p>
            <a:pPr lvl="0">
              <a:lnSpc>
                <a:spcPct val="80000"/>
              </a:lnSpc>
            </a:pPr>
            <a:r>
              <a:rPr lang="fr-FR" sz="2000">
                <a:latin typeface="Arial" pitchFamily="34"/>
                <a:cs typeface="Arial" pitchFamily="34"/>
              </a:rPr>
              <a:t>L'article 9 de l'ordonnance n°2017-1385* a créé un observatoire d'analyse et d'appui au dialogue social et à la négociation collective qui peut être mis en place par décision administrative au niveau départemental.</a:t>
            </a:r>
          </a:p>
          <a:p>
            <a:pPr lvl="0">
              <a:lnSpc>
                <a:spcPct val="80000"/>
              </a:lnSpc>
            </a:pPr>
            <a:r>
              <a:rPr lang="fr-FR" sz="2000">
                <a:latin typeface="Arial" pitchFamily="34"/>
                <a:cs typeface="Arial" pitchFamily="34"/>
              </a:rPr>
              <a:t>Son rôle est de favoriser et d'encourager le développement du dialogue social et de la négociation collective au sein des entreprises de moins de 50 salariés du département.</a:t>
            </a:r>
          </a:p>
          <a:p>
            <a:pPr lvl="0">
              <a:lnSpc>
                <a:spcPct val="80000"/>
              </a:lnSpc>
            </a:pPr>
            <a:r>
              <a:rPr lang="fr-FR" sz="2000">
                <a:latin typeface="Arial" pitchFamily="34"/>
                <a:cs typeface="Arial" pitchFamily="34"/>
              </a:rPr>
              <a:t>Un décret n°2017-1612 du 28 novembre 2017 précise le nombre de membres qui ne peut être supérieur à 13, 6 représentants des salariés et 6 représentants des employeurs avec un secrétariat assuré par la direction régionale des entreprises, de la concurrence, de la consommation, du travail et de l'emploi, (DIRECCTE). Les membres de l'observatoire arrêtent le règlement intérieur qui prévoit notamment la durée des mandats, leur renouvellement éventuel, les conditions de désignation et de mandat de président.</a:t>
            </a:r>
          </a:p>
          <a:p>
            <a:pPr lvl="0">
              <a:lnSpc>
                <a:spcPct val="80000"/>
              </a:lnSpc>
            </a:pPr>
            <a:r>
              <a:rPr lang="fr-FR" sz="2000">
                <a:latin typeface="Arial" pitchFamily="34"/>
                <a:cs typeface="Arial" pitchFamily="34"/>
              </a:rPr>
              <a:t>Ce texte est entré en vigueur depuis le 30 novembre 2017.</a:t>
            </a:r>
          </a:p>
          <a:p>
            <a:pPr lvl="0">
              <a:lnSpc>
                <a:spcPct val="80000"/>
              </a:lnSpc>
            </a:pPr>
            <a:endParaRPr lang="fr-FR" sz="2000"/>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gradFill>
            <a:gsLst>
              <a:gs pos="0">
                <a:srgbClr val="95ABEA"/>
              </a:gs>
              <a:gs pos="100000">
                <a:srgbClr val="BFCBF0"/>
              </a:gs>
            </a:gsLst>
            <a:lin ang="0"/>
          </a:gradFill>
        </p:spPr>
        <p:txBody>
          <a:bodyPr/>
          <a:lstStyle/>
          <a:p>
            <a:pPr marL="0" lvl="0" indent="0">
              <a:buNone/>
            </a:pPr>
            <a:endParaRPr lang="fr-FR" sz="2400">
              <a:latin typeface="Georgia" pitchFamily="18"/>
            </a:endParaRPr>
          </a:p>
          <a:p>
            <a:pPr lvl="0">
              <a:buChar char="-"/>
            </a:pPr>
            <a:endParaRPr lang="fr-FR" sz="2400">
              <a:latin typeface="Georgia" pitchFamily="18"/>
            </a:endParaRPr>
          </a:p>
          <a:p>
            <a:pPr lvl="0">
              <a:buChar char="-"/>
            </a:pPr>
            <a:endParaRPr lang="fr-FR" sz="2400">
              <a:latin typeface="Georgia" pitchFamily="18"/>
            </a:endParaRPr>
          </a:p>
        </p:txBody>
      </p:sp>
      <p:sp>
        <p:nvSpPr>
          <p:cNvPr id="4" name="Rectangle 3"/>
          <p:cNvSpPr/>
          <p:nvPr/>
        </p:nvSpPr>
        <p:spPr>
          <a:xfrm>
            <a:off x="1166189" y="2330238"/>
            <a:ext cx="6997144" cy="1846658"/>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000" b="1" i="0" u="none" strike="noStrike" kern="1200" cap="none" spc="0" baseline="0">
                <a:solidFill>
                  <a:srgbClr val="000000"/>
                </a:solidFill>
                <a:uFillTx/>
                <a:latin typeface="Georgia" pitchFamily="18"/>
              </a:rPr>
              <a:t>Points touchant la Prud’homie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fr-FR" sz="2000" b="0" i="0" u="none" strike="noStrike" kern="1200" cap="none" spc="0" baseline="0">
                <a:solidFill>
                  <a:srgbClr val="000000"/>
                </a:solidFill>
                <a:uFillTx/>
                <a:latin typeface="Georgia" pitchFamily="18"/>
              </a:rPr>
              <a:t>Favoriser la conciliation prud’homale (obligation de représentation par l’employeur / Fondé de pouvoir)</a:t>
            </a:r>
          </a:p>
          <a:p>
            <a:pPr marL="0" marR="0" lvl="0" indent="0" algn="l"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endParaRPr lang="fr-FR" sz="2000" b="0" i="0" u="none" strike="noStrike" kern="1200" cap="none" spc="0" baseline="0">
              <a:solidFill>
                <a:srgbClr val="000000"/>
              </a:solidFill>
              <a:uFillTx/>
              <a:latin typeface="Georgia" pitchFamily="18"/>
            </a:endParaRPr>
          </a:p>
          <a:p>
            <a:pPr marL="0" marR="0" lvl="0" indent="0" algn="l" defTabSz="914400" rtl="0" fontAlgn="auto" hangingPunct="1">
              <a:lnSpc>
                <a:spcPct val="90000"/>
              </a:lnSpc>
              <a:spcBef>
                <a:spcPts val="0"/>
              </a:spcBef>
              <a:spcAft>
                <a:spcPts val="0"/>
              </a:spcAft>
              <a:buSzPct val="100000"/>
              <a:buChar char="-"/>
              <a:tabLst/>
              <a:defRPr sz="1800" b="0" i="0" u="none" strike="noStrike" kern="0" cap="none" spc="0" baseline="0">
                <a:solidFill>
                  <a:srgbClr val="000000"/>
                </a:solidFill>
                <a:uFillTx/>
              </a:defRPr>
            </a:pPr>
            <a:r>
              <a:rPr lang="fr-FR" sz="2000" b="0" i="0" u="none" strike="noStrike" kern="1200" cap="none" spc="0" baseline="0">
                <a:solidFill>
                  <a:srgbClr val="000000"/>
                </a:solidFill>
                <a:uFillTx/>
                <a:latin typeface="Georgia" pitchFamily="18"/>
              </a:rPr>
              <a:t>Accélérer la procédure en cas de partage de voix en BCO, renvoi devant un bureau de jugement avec départiteur</a:t>
            </a: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800">
                <a:solidFill>
                  <a:srgbClr val="0070C0"/>
                </a:solidFill>
                <a:latin typeface="Castellar" pitchFamily="18"/>
              </a:rPr>
              <a:t>Le Groupement de la Défense</a:t>
            </a:r>
            <a:br>
              <a:rPr lang="fr-FR" sz="1800">
                <a:solidFill>
                  <a:srgbClr val="0070C0"/>
                </a:solidFill>
                <a:latin typeface="Castellar" pitchFamily="18"/>
              </a:rPr>
            </a:br>
            <a:r>
              <a:rPr lang="fr-FR" sz="1800">
                <a:solidFill>
                  <a:srgbClr val="0070C0"/>
                </a:solidFill>
                <a:latin typeface="Castellar" pitchFamily="18"/>
              </a:rPr>
              <a:t>Déjeuner-débat du 15 MARS 2018</a:t>
            </a:r>
            <a:endParaRPr lang="fr-FR" sz="1800"/>
          </a:p>
        </p:txBody>
      </p:sp>
      <p:sp>
        <p:nvSpPr>
          <p:cNvPr id="3" name="Espace réservé du contenu 2"/>
          <p:cNvSpPr txBox="1">
            <a:spLocks noGrp="1"/>
          </p:cNvSpPr>
          <p:nvPr>
            <p:ph idx="1"/>
          </p:nvPr>
        </p:nvSpPr>
        <p:spPr>
          <a:xfrm>
            <a:off x="457200" y="1125416"/>
            <a:ext cx="8229600" cy="5457943"/>
          </a:xfrm>
          <a:solidFill>
            <a:srgbClr val="FFFFFF"/>
          </a:solidFill>
          <a:ln w="9528">
            <a:solidFill>
              <a:srgbClr val="FF0000"/>
            </a:solidFill>
            <a:prstDash val="solid"/>
          </a:ln>
        </p:spPr>
        <p:txBody>
          <a:bodyPr/>
          <a:lstStyle/>
          <a:p>
            <a:pPr marL="0" lvl="0" indent="0">
              <a:lnSpc>
                <a:spcPct val="90000"/>
              </a:lnSpc>
              <a:buNone/>
            </a:pPr>
            <a:r>
              <a:rPr lang="fr-FR">
                <a:latin typeface="Georgia" pitchFamily="18"/>
              </a:rPr>
              <a:t>     Le contentieux du contrat de travail</a:t>
            </a:r>
          </a:p>
          <a:p>
            <a:pPr lvl="0">
              <a:lnSpc>
                <a:spcPct val="90000"/>
              </a:lnSpc>
            </a:pPr>
            <a:r>
              <a:rPr lang="fr-FR" sz="2400">
                <a:latin typeface="Arial" pitchFamily="34"/>
                <a:cs typeface="Arial" pitchFamily="34"/>
              </a:rPr>
              <a:t>Rappel des différents modes de rupture</a:t>
            </a:r>
          </a:p>
          <a:p>
            <a:pPr lvl="0">
              <a:lnSpc>
                <a:spcPct val="90000"/>
              </a:lnSpc>
            </a:pPr>
            <a:r>
              <a:rPr lang="fr-FR" sz="1600" b="1" i="1">
                <a:latin typeface="Arial" pitchFamily="34"/>
                <a:cs typeface="Arial" pitchFamily="34"/>
              </a:rPr>
              <a:t>La Démission </a:t>
            </a:r>
            <a:r>
              <a:rPr lang="fr-FR" sz="1600" i="1">
                <a:latin typeface="Arial" pitchFamily="34"/>
                <a:cs typeface="Arial" pitchFamily="34"/>
              </a:rPr>
              <a:t>à l’initiative du salarié (respect du préavis, sinon saisie du CPH</a:t>
            </a:r>
          </a:p>
          <a:p>
            <a:pPr marL="0" lvl="0" indent="0">
              <a:lnSpc>
                <a:spcPct val="90000"/>
              </a:lnSpc>
              <a:buNone/>
            </a:pPr>
            <a:r>
              <a:rPr lang="fr-FR" sz="1600" i="1">
                <a:latin typeface="Arial" pitchFamily="34"/>
                <a:cs typeface="Arial" pitchFamily="34"/>
              </a:rPr>
              <a:t>       par l’employeur )</a:t>
            </a:r>
          </a:p>
          <a:p>
            <a:pPr lvl="0">
              <a:lnSpc>
                <a:spcPct val="90000"/>
              </a:lnSpc>
            </a:pPr>
            <a:r>
              <a:rPr lang="fr-FR" sz="1600" b="1" i="1">
                <a:latin typeface="Arial" pitchFamily="34"/>
                <a:cs typeface="Arial" pitchFamily="34"/>
              </a:rPr>
              <a:t>La prise d’acte : </a:t>
            </a:r>
            <a:r>
              <a:rPr lang="fr-FR" sz="1600" i="1">
                <a:latin typeface="Arial" pitchFamily="34"/>
                <a:cs typeface="Arial" pitchFamily="34"/>
              </a:rPr>
              <a:t>le salarié peut prendre acte de la rupture de son contrat de travail  aux torts de son employeur du fait de ses manquements suffisamment  graves empêchant la poursuite du contrat de travail. La prise d’effet est à la date de réception du RAR par son employeur. Dans le cas contraire la prise d’acte produit l’effet d’une démission. Risque pour le salarié de condamnation de régler le préavis.</a:t>
            </a:r>
            <a:endParaRPr lang="fr-FR" sz="1600" b="1" i="1">
              <a:latin typeface="Arial" pitchFamily="34"/>
              <a:cs typeface="Arial" pitchFamily="34"/>
            </a:endParaRPr>
          </a:p>
          <a:p>
            <a:pPr lvl="0">
              <a:lnSpc>
                <a:spcPct val="90000"/>
              </a:lnSpc>
            </a:pPr>
            <a:r>
              <a:rPr lang="fr-FR" sz="1600" b="1" i="1">
                <a:latin typeface="Arial" pitchFamily="34"/>
                <a:cs typeface="Arial" pitchFamily="34"/>
              </a:rPr>
              <a:t>La demande de résiliation judiciaire </a:t>
            </a:r>
            <a:r>
              <a:rPr lang="fr-FR" sz="1600" i="1">
                <a:latin typeface="Arial" pitchFamily="34"/>
                <a:cs typeface="Arial" pitchFamily="34"/>
              </a:rPr>
              <a:t>du contrat de travail, le salarié est toujours présent dans l’entreprise, le contrat n’est pas rompu, c’est au juge de statuer au vu des éléments présentés par le salarié, s’il est débouté de sa demande il aura des moments difficiles chez son employeur, en cas de requalification en licenciement le contrat de travail sera rompu par décision du CPH.</a:t>
            </a:r>
          </a:p>
          <a:p>
            <a:pPr lvl="0">
              <a:lnSpc>
                <a:spcPct val="90000"/>
              </a:lnSpc>
            </a:pPr>
            <a:r>
              <a:rPr lang="fr-FR" sz="1600" b="1" i="1">
                <a:latin typeface="Arial" pitchFamily="34"/>
                <a:cs typeface="Arial" pitchFamily="34"/>
              </a:rPr>
              <a:t>Le licenciement </a:t>
            </a:r>
          </a:p>
          <a:p>
            <a:pPr lvl="0">
              <a:lnSpc>
                <a:spcPct val="90000"/>
              </a:lnSpc>
            </a:pPr>
            <a:r>
              <a:rPr lang="fr-FR" sz="1600" b="1" i="1">
                <a:latin typeface="Arial" pitchFamily="34"/>
                <a:cs typeface="Arial" pitchFamily="34"/>
              </a:rPr>
              <a:t>La rupture conventionnelle, et nouveauté la rupture conventionnelle collective (éviter le PSE) : </a:t>
            </a:r>
            <a:r>
              <a:rPr lang="fr-FR" sz="1600" i="1">
                <a:latin typeface="Arial" pitchFamily="34"/>
                <a:cs typeface="Arial" pitchFamily="34"/>
              </a:rPr>
              <a:t>peu de RC son contestées devant le Juge du Travail.</a:t>
            </a:r>
            <a:endParaRPr lang="fr-FR" sz="1600" b="1" i="1">
              <a:latin typeface="Arial" pitchFamily="34"/>
              <a:cs typeface="Arial" pitchFamily="34"/>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2400">
                <a:solidFill>
                  <a:srgbClr val="0070C0"/>
                </a:solidFill>
                <a:latin typeface="Castellar" pitchFamily="18"/>
              </a:rPr>
              <a:t>Le Groupement de la Défense</a:t>
            </a:r>
            <a:br>
              <a:rPr lang="fr-FR" sz="2400">
                <a:solidFill>
                  <a:srgbClr val="0070C0"/>
                </a:solidFill>
                <a:latin typeface="Castellar" pitchFamily="18"/>
              </a:rPr>
            </a:br>
            <a:r>
              <a:rPr lang="fr-FR" sz="2400">
                <a:solidFill>
                  <a:srgbClr val="0070C0"/>
                </a:solidFill>
                <a:latin typeface="Castellar" pitchFamily="18"/>
              </a:rPr>
              <a:t>Déjeuner-débat du 15 MARS 2018</a:t>
            </a:r>
            <a:endParaRPr lang="fr-FR" sz="2400"/>
          </a:p>
        </p:txBody>
      </p:sp>
      <p:sp>
        <p:nvSpPr>
          <p:cNvPr id="3" name="Espace réservé du contenu 2"/>
          <p:cNvSpPr txBox="1">
            <a:spLocks noGrp="1"/>
          </p:cNvSpPr>
          <p:nvPr>
            <p:ph idx="1"/>
          </p:nvPr>
        </p:nvSpPr>
        <p:spPr>
          <a:xfrm>
            <a:off x="457200" y="1600200"/>
            <a:ext cx="8229600" cy="5105396"/>
          </a:xfrm>
          <a:solidFill>
            <a:srgbClr val="FFFFFF"/>
          </a:solidFill>
          <a:ln w="9528">
            <a:solidFill>
              <a:srgbClr val="FF0000"/>
            </a:solidFill>
            <a:prstDash val="solid"/>
          </a:ln>
        </p:spPr>
        <p:txBody>
          <a:bodyPr/>
          <a:lstStyle/>
          <a:p>
            <a:pPr lvl="0">
              <a:lnSpc>
                <a:spcPct val="80000"/>
              </a:lnSpc>
            </a:pPr>
            <a:r>
              <a:rPr lang="fr-FR" sz="2600">
                <a:latin typeface="Arial" pitchFamily="34"/>
                <a:cs typeface="Arial" pitchFamily="34"/>
              </a:rPr>
              <a:t>Dispositions sur les  licenciements</a:t>
            </a:r>
          </a:p>
          <a:p>
            <a:pPr lvl="0">
              <a:lnSpc>
                <a:spcPct val="80000"/>
              </a:lnSpc>
            </a:pPr>
            <a:r>
              <a:rPr lang="fr-FR" sz="1800" b="1">
                <a:latin typeface="Arial" pitchFamily="34"/>
                <a:cs typeface="Arial" pitchFamily="34"/>
              </a:rPr>
              <a:t>Revalorisation de l’indemnité de licenciement </a:t>
            </a:r>
            <a:r>
              <a:rPr lang="fr-FR" sz="1800">
                <a:latin typeface="Arial" pitchFamily="34"/>
                <a:cs typeface="Arial" pitchFamily="34"/>
              </a:rPr>
              <a:t>(Décret du 25/09/2017) soit ¼ de mois par année d’ancienneté jusqu’à 10 ans, puis 1/3 de mois à partir de 10 années.</a:t>
            </a:r>
          </a:p>
          <a:p>
            <a:pPr lvl="0">
              <a:lnSpc>
                <a:spcPct val="80000"/>
              </a:lnSpc>
            </a:pPr>
            <a:r>
              <a:rPr lang="fr-FR" sz="1800" b="1">
                <a:latin typeface="Arial" pitchFamily="34"/>
                <a:cs typeface="Arial" pitchFamily="34"/>
              </a:rPr>
              <a:t>En cas d’irrégularités au cours de la procédure </a:t>
            </a:r>
            <a:r>
              <a:rPr lang="fr-FR" sz="1800">
                <a:latin typeface="Arial" pitchFamily="34"/>
                <a:cs typeface="Arial" pitchFamily="34"/>
              </a:rPr>
              <a:t>de licenciement et en cas de cause réelle et sérieuse , une indemnité d’un mois peut-être accordée par le juge.</a:t>
            </a:r>
          </a:p>
          <a:p>
            <a:pPr lvl="0">
              <a:lnSpc>
                <a:spcPct val="80000"/>
              </a:lnSpc>
            </a:pPr>
            <a:r>
              <a:rPr lang="fr-FR" sz="1800" b="1">
                <a:latin typeface="Arial" pitchFamily="34"/>
                <a:cs typeface="Arial" pitchFamily="34"/>
              </a:rPr>
              <a:t>Nouveau délai de prescription pour saisir le juge 12 mois</a:t>
            </a:r>
            <a:r>
              <a:rPr lang="fr-FR" sz="1800">
                <a:latin typeface="Arial" pitchFamily="34"/>
                <a:cs typeface="Arial" pitchFamily="34"/>
              </a:rPr>
              <a:t>, comme pour le licenciement économique (non applicable aux actions en réparation de préjudice corporel, à l’occasion de l’exécution du contrat de travail, aux actions en paiement ou répétition de salaire, en cas de discrimination directe ou indirecte, porter atteinte à es droits sa dignité , altérer sa santé physique ou mentale.</a:t>
            </a:r>
          </a:p>
          <a:p>
            <a:pPr lvl="0" fontAlgn="t">
              <a:lnSpc>
                <a:spcPct val="80000"/>
              </a:lnSpc>
            </a:pPr>
            <a:r>
              <a:rPr lang="fr-FR" sz="1800">
                <a:latin typeface="Arial" pitchFamily="34"/>
                <a:cs typeface="Arial" pitchFamily="34"/>
              </a:rPr>
              <a:t>Contestation d’une</a:t>
            </a:r>
            <a:r>
              <a:rPr lang="fr-FR" sz="1800" b="1">
                <a:latin typeface="Arial" pitchFamily="34"/>
                <a:cs typeface="Arial" pitchFamily="34"/>
              </a:rPr>
              <a:t> rupture conventionnelle homologuée </a:t>
            </a:r>
            <a:r>
              <a:rPr lang="fr-FR" sz="1800">
                <a:latin typeface="Arial" pitchFamily="34"/>
                <a:cs typeface="Arial" pitchFamily="34"/>
              </a:rPr>
              <a:t>: </a:t>
            </a:r>
            <a:r>
              <a:rPr lang="fr-FR" sz="1800" b="1">
                <a:latin typeface="Arial" pitchFamily="34"/>
                <a:cs typeface="Arial" pitchFamily="34"/>
              </a:rPr>
              <a:t>12 mois </a:t>
            </a:r>
            <a:r>
              <a:rPr lang="fr-FR" sz="1800">
                <a:latin typeface="Arial" pitchFamily="34"/>
                <a:cs typeface="Arial" pitchFamily="34"/>
              </a:rPr>
              <a:t>;</a:t>
            </a:r>
          </a:p>
          <a:p>
            <a:pPr lvl="0" fontAlgn="t">
              <a:lnSpc>
                <a:spcPct val="80000"/>
              </a:lnSpc>
            </a:pPr>
            <a:r>
              <a:rPr lang="fr-FR" sz="1800">
                <a:latin typeface="Arial" pitchFamily="34"/>
                <a:cs typeface="Arial" pitchFamily="34"/>
              </a:rPr>
              <a:t>Dénonciation du </a:t>
            </a:r>
            <a:r>
              <a:rPr lang="fr-FR" sz="1800" b="1">
                <a:latin typeface="Arial" pitchFamily="34"/>
                <a:cs typeface="Arial" pitchFamily="34"/>
              </a:rPr>
              <a:t>solde de tout compte</a:t>
            </a:r>
            <a:r>
              <a:rPr lang="fr-FR" sz="1800">
                <a:latin typeface="Arial" pitchFamily="34"/>
                <a:cs typeface="Arial" pitchFamily="34"/>
              </a:rPr>
              <a:t> : </a:t>
            </a:r>
            <a:r>
              <a:rPr lang="fr-FR" sz="1800" b="1">
                <a:latin typeface="Arial" pitchFamily="34"/>
                <a:cs typeface="Arial" pitchFamily="34"/>
              </a:rPr>
              <a:t>6 mois </a:t>
            </a:r>
            <a:r>
              <a:rPr lang="fr-FR" sz="1800">
                <a:latin typeface="Arial" pitchFamily="34"/>
                <a:cs typeface="Arial" pitchFamily="34"/>
              </a:rPr>
              <a:t>;</a:t>
            </a:r>
          </a:p>
          <a:p>
            <a:pPr lvl="0" fontAlgn="t">
              <a:lnSpc>
                <a:spcPct val="80000"/>
              </a:lnSpc>
            </a:pPr>
            <a:r>
              <a:rPr lang="fr-FR" sz="1800">
                <a:latin typeface="Arial" pitchFamily="34"/>
                <a:cs typeface="Arial" pitchFamily="34"/>
              </a:rPr>
              <a:t>Reconnaissance d’un </a:t>
            </a:r>
            <a:r>
              <a:rPr lang="fr-FR" sz="1800" b="1">
                <a:latin typeface="Arial" pitchFamily="34"/>
                <a:cs typeface="Arial" pitchFamily="34"/>
              </a:rPr>
              <a:t>accident du travail / faute inexcusable</a:t>
            </a:r>
            <a:r>
              <a:rPr lang="fr-FR" sz="1800">
                <a:latin typeface="Arial" pitchFamily="34"/>
                <a:cs typeface="Arial" pitchFamily="34"/>
              </a:rPr>
              <a:t> : </a:t>
            </a:r>
            <a:r>
              <a:rPr lang="fr-FR" sz="1800" b="1">
                <a:latin typeface="Arial" pitchFamily="34"/>
                <a:cs typeface="Arial" pitchFamily="34"/>
              </a:rPr>
              <a:t>2 ans</a:t>
            </a:r>
            <a:r>
              <a:rPr lang="fr-FR" sz="1800">
                <a:latin typeface="Arial" pitchFamily="34"/>
                <a:cs typeface="Arial" pitchFamily="34"/>
              </a:rPr>
              <a:t> ;</a:t>
            </a:r>
          </a:p>
          <a:p>
            <a:pPr lvl="0" fontAlgn="t">
              <a:lnSpc>
                <a:spcPct val="80000"/>
              </a:lnSpc>
            </a:pPr>
            <a:r>
              <a:rPr lang="fr-FR" sz="1800">
                <a:latin typeface="Arial" pitchFamily="34"/>
                <a:cs typeface="Arial" pitchFamily="34"/>
              </a:rPr>
              <a:t>Action relatives à une </a:t>
            </a:r>
            <a:r>
              <a:rPr lang="fr-FR" sz="1800" b="1">
                <a:latin typeface="Arial" pitchFamily="34"/>
                <a:cs typeface="Arial" pitchFamily="34"/>
              </a:rPr>
              <a:t>discrimination ou à un harcèlement</a:t>
            </a:r>
            <a:r>
              <a:rPr lang="fr-FR" sz="1800">
                <a:latin typeface="Arial" pitchFamily="34"/>
                <a:cs typeface="Arial" pitchFamily="34"/>
              </a:rPr>
              <a:t> : </a:t>
            </a:r>
            <a:r>
              <a:rPr lang="fr-FR" sz="1800" b="1">
                <a:latin typeface="Arial" pitchFamily="34"/>
                <a:cs typeface="Arial" pitchFamily="34"/>
              </a:rPr>
              <a:t>5 ans</a:t>
            </a:r>
            <a:r>
              <a:rPr lang="fr-FR" sz="1800">
                <a:latin typeface="Arial" pitchFamily="34"/>
                <a:cs typeface="Arial" pitchFamily="34"/>
              </a:rPr>
              <a:t>.</a:t>
            </a:r>
          </a:p>
          <a:p>
            <a:pPr lvl="0">
              <a:lnSpc>
                <a:spcPct val="80000"/>
              </a:lnSpc>
            </a:pPr>
            <a:endParaRPr lang="fr-FR" sz="1500">
              <a:latin typeface="Georgia" pitchFamily="18"/>
            </a:endParaRPr>
          </a:p>
          <a:p>
            <a:pPr lvl="0">
              <a:lnSpc>
                <a:spcPct val="80000"/>
              </a:lnSpc>
            </a:pPr>
            <a:endParaRPr lang="fr-FR" sz="1500">
              <a:latin typeface="Georgia" pitchFamily="18"/>
            </a:endParaRPr>
          </a:p>
          <a:p>
            <a:pPr lvl="0">
              <a:lnSpc>
                <a:spcPct val="80000"/>
              </a:lnSpc>
            </a:pPr>
            <a:endParaRPr lang="fr-FR" sz="1500">
              <a:latin typeface="Georgia" pitchFamily="18"/>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2400">
                <a:solidFill>
                  <a:srgbClr val="0070C0"/>
                </a:solidFill>
                <a:latin typeface="Castellar" pitchFamily="18"/>
              </a:rPr>
              <a:t>Le Groupement de la Défense</a:t>
            </a:r>
            <a:br>
              <a:rPr lang="fr-FR" sz="2400">
                <a:solidFill>
                  <a:srgbClr val="0070C0"/>
                </a:solidFill>
                <a:latin typeface="Castellar" pitchFamily="18"/>
              </a:rPr>
            </a:br>
            <a:r>
              <a:rPr lang="fr-FR" sz="2400">
                <a:solidFill>
                  <a:srgbClr val="0070C0"/>
                </a:solidFill>
                <a:latin typeface="Castellar" pitchFamily="18"/>
              </a:rPr>
              <a:t>Déjeuner-débat du 15 MARS 2018</a:t>
            </a:r>
            <a:endParaRPr lang="fr-FR" sz="2400"/>
          </a:p>
        </p:txBody>
      </p:sp>
      <p:sp>
        <p:nvSpPr>
          <p:cNvPr id="3" name="Espace réservé du contenu 2"/>
          <p:cNvSpPr txBox="1">
            <a:spLocks noGrp="1"/>
          </p:cNvSpPr>
          <p:nvPr>
            <p:ph idx="1"/>
          </p:nvPr>
        </p:nvSpPr>
        <p:spPr>
          <a:xfrm>
            <a:off x="457200" y="1153552"/>
            <a:ext cx="8229600" cy="5570808"/>
          </a:xfrm>
          <a:solidFill>
            <a:srgbClr val="FFFFFF"/>
          </a:solidFill>
          <a:ln w="9528">
            <a:solidFill>
              <a:srgbClr val="FF0000"/>
            </a:solidFill>
            <a:prstDash val="solid"/>
          </a:ln>
        </p:spPr>
        <p:txBody>
          <a:bodyPr/>
          <a:lstStyle/>
          <a:p>
            <a:pPr lvl="0"/>
            <a:endParaRPr lang="fr-FR" sz="1600">
              <a:latin typeface="Georgia" pitchFamily="18"/>
            </a:endParaRPr>
          </a:p>
          <a:p>
            <a:pPr lvl="0"/>
            <a:r>
              <a:rPr lang="fr-FR" sz="1600" b="1">
                <a:latin typeface="Arial" pitchFamily="34"/>
                <a:cs typeface="Arial" pitchFamily="34"/>
              </a:rPr>
              <a:t>La Lettre de licenciement </a:t>
            </a:r>
            <a:r>
              <a:rPr lang="fr-FR" sz="1600">
                <a:latin typeface="Arial" pitchFamily="34"/>
                <a:cs typeface="Arial" pitchFamily="34"/>
              </a:rPr>
              <a:t>suite à un entretien préalable  rappel  : la convocation 5 jours ouvrables avant l’entretien, la notification deux jours ouvrables après l’entretien</a:t>
            </a:r>
          </a:p>
          <a:p>
            <a:pPr lvl="0"/>
            <a:r>
              <a:rPr lang="fr-FR" sz="1600">
                <a:latin typeface="Arial" pitchFamily="34"/>
                <a:cs typeface="Arial" pitchFamily="34"/>
              </a:rPr>
              <a:t>(jours ouvrables / du lundi au samedi).</a:t>
            </a:r>
          </a:p>
          <a:p>
            <a:pPr lvl="0"/>
            <a:r>
              <a:rPr lang="fr-FR" sz="1600" b="1">
                <a:latin typeface="Arial" pitchFamily="34"/>
                <a:cs typeface="Arial" pitchFamily="34"/>
              </a:rPr>
              <a:t>Forme de la lettre</a:t>
            </a:r>
          </a:p>
          <a:p>
            <a:pPr lvl="0"/>
            <a:r>
              <a:rPr lang="fr-FR" sz="1600">
                <a:latin typeface="Arial" pitchFamily="34"/>
                <a:cs typeface="Arial" pitchFamily="34"/>
              </a:rPr>
              <a:t>- soit établie par  l’employeur : souvent contestée par le salarié, des griefs ont été ajoutés et non évoqués pendant l’entretien préalable, importance d’être assisté.</a:t>
            </a:r>
          </a:p>
          <a:p>
            <a:pPr lvl="0"/>
            <a:r>
              <a:rPr lang="fr-FR" sz="1600">
                <a:latin typeface="Arial" pitchFamily="34"/>
                <a:cs typeface="Arial" pitchFamily="34"/>
              </a:rPr>
              <a:t>- soit suivant les modèles présentés par la DGT : le but éviter toute contestation.</a:t>
            </a:r>
          </a:p>
          <a:p>
            <a:pPr lvl="0"/>
            <a:r>
              <a:rPr lang="fr-FR" sz="1600" b="1">
                <a:latin typeface="Arial" pitchFamily="34"/>
                <a:cs typeface="Arial" pitchFamily="34"/>
              </a:rPr>
              <a:t>Possibilités de rectification </a:t>
            </a:r>
            <a:r>
              <a:rPr lang="fr-FR" sz="1600">
                <a:latin typeface="Arial" pitchFamily="34"/>
                <a:cs typeface="Arial" pitchFamily="34"/>
              </a:rPr>
              <a:t>de la lettre de licenciement par manque de motivation  (Décret du 15/12/2017)</a:t>
            </a:r>
          </a:p>
          <a:p>
            <a:pPr lvl="0"/>
            <a:r>
              <a:rPr lang="fr-FR" sz="1600" u="sng">
                <a:latin typeface="Arial" pitchFamily="34"/>
                <a:cs typeface="Arial" pitchFamily="34"/>
              </a:rPr>
              <a:t>Par l’employeur </a:t>
            </a:r>
            <a:r>
              <a:rPr lang="fr-FR" sz="1600">
                <a:latin typeface="Arial" pitchFamily="34"/>
                <a:cs typeface="Arial" pitchFamily="34"/>
              </a:rPr>
              <a:t>: à son initiative dans les 15 jours suivant la notification du licenciement, il peut préciser les motifs.</a:t>
            </a:r>
          </a:p>
          <a:p>
            <a:pPr lvl="0"/>
            <a:r>
              <a:rPr lang="fr-FR" sz="1600" u="sng">
                <a:latin typeface="Arial" pitchFamily="34"/>
                <a:cs typeface="Arial" pitchFamily="34"/>
              </a:rPr>
              <a:t>A la demande du salarié </a:t>
            </a:r>
            <a:r>
              <a:rPr lang="fr-FR" sz="1600">
                <a:latin typeface="Arial" pitchFamily="34"/>
                <a:cs typeface="Arial" pitchFamily="34"/>
              </a:rPr>
              <a:t>: il peut demander par RAR dans un délai de  15 jours suivant la notification de préciser les motifs de licenciement, l’employeur dispose d’un délai de 15 jours pour apporter des précisions d’il le souhaite.</a:t>
            </a:r>
          </a:p>
          <a:p>
            <a:pPr lvl="0"/>
            <a:r>
              <a:rPr lang="fr-FR" sz="1600">
                <a:latin typeface="Arial" pitchFamily="34"/>
                <a:cs typeface="Arial" pitchFamily="34"/>
              </a:rPr>
              <a:t>En cas de non précision des motifs le juge accorde un mois de salaire à titre d’indemnité.</a:t>
            </a: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2400">
                <a:solidFill>
                  <a:srgbClr val="0070C0"/>
                </a:solidFill>
                <a:latin typeface="Castellar" pitchFamily="18"/>
              </a:rPr>
              <a:t>Le Groupement de la Défense</a:t>
            </a:r>
            <a:br>
              <a:rPr lang="fr-FR" sz="2400">
                <a:solidFill>
                  <a:srgbClr val="0070C0"/>
                </a:solidFill>
                <a:latin typeface="Castellar" pitchFamily="18"/>
              </a:rPr>
            </a:br>
            <a:r>
              <a:rPr lang="fr-FR" sz="2400">
                <a:solidFill>
                  <a:srgbClr val="0070C0"/>
                </a:solidFill>
                <a:latin typeface="Castellar" pitchFamily="18"/>
              </a:rPr>
              <a:t>Déjeuner-débat du 15 MARS 2018</a:t>
            </a:r>
            <a:endParaRPr lang="fr-FR" sz="2400"/>
          </a:p>
        </p:txBody>
      </p:sp>
      <p:sp>
        <p:nvSpPr>
          <p:cNvPr id="3" name="Espace réservé du contenu 2"/>
          <p:cNvSpPr txBox="1">
            <a:spLocks noGrp="1"/>
          </p:cNvSpPr>
          <p:nvPr>
            <p:ph idx="1"/>
          </p:nvPr>
        </p:nvSpPr>
        <p:spPr>
          <a:xfrm>
            <a:off x="457200" y="1600200"/>
            <a:ext cx="8355494" cy="4525959"/>
          </a:xfrm>
          <a:solidFill>
            <a:srgbClr val="FFFFFF"/>
          </a:solidFill>
          <a:ln w="9528">
            <a:solidFill>
              <a:srgbClr val="FF0000"/>
            </a:solidFill>
            <a:prstDash val="solid"/>
          </a:ln>
        </p:spPr>
        <p:txBody>
          <a:bodyPr/>
          <a:lstStyle/>
          <a:p>
            <a:pPr lvl="0">
              <a:lnSpc>
                <a:spcPct val="80000"/>
              </a:lnSpc>
            </a:pPr>
            <a:endParaRPr lang="fr-FR" sz="1600" b="1" u="sng">
              <a:latin typeface="Georgia" pitchFamily="18"/>
            </a:endParaRPr>
          </a:p>
          <a:p>
            <a:pPr marL="0" lvl="0" indent="0">
              <a:lnSpc>
                <a:spcPct val="80000"/>
              </a:lnSpc>
              <a:buNone/>
            </a:pPr>
            <a:r>
              <a:rPr lang="fr-FR" sz="1600" b="1" u="sng">
                <a:latin typeface="Arial" pitchFamily="34"/>
                <a:cs typeface="Arial" pitchFamily="34"/>
              </a:rPr>
              <a:t>I / LICENCIEMENT ECONOMIQUE : </a:t>
            </a:r>
          </a:p>
          <a:p>
            <a:pPr lvl="0">
              <a:lnSpc>
                <a:spcPct val="80000"/>
              </a:lnSpc>
            </a:pPr>
            <a:r>
              <a:rPr lang="fr-FR" sz="2000" b="1">
                <a:latin typeface="Arial" pitchFamily="34"/>
                <a:cs typeface="Arial" pitchFamily="34"/>
              </a:rPr>
              <a:t>1/ à l’initiative de l’employeur </a:t>
            </a:r>
          </a:p>
          <a:p>
            <a:pPr lvl="0">
              <a:lnSpc>
                <a:spcPct val="80000"/>
              </a:lnSpc>
            </a:pPr>
            <a:endParaRPr lang="fr-FR" sz="2000" b="1">
              <a:latin typeface="Arial" pitchFamily="34"/>
              <a:cs typeface="Arial" pitchFamily="34"/>
            </a:endParaRPr>
          </a:p>
          <a:p>
            <a:pPr lvl="0">
              <a:lnSpc>
                <a:spcPct val="80000"/>
              </a:lnSpc>
            </a:pPr>
            <a:r>
              <a:rPr lang="fr-FR" sz="2000" b="1">
                <a:latin typeface="Arial" pitchFamily="34"/>
                <a:cs typeface="Arial" pitchFamily="34"/>
              </a:rPr>
              <a:t>2/ par le mandataire judiciaire suite à une liquidation : </a:t>
            </a:r>
            <a:r>
              <a:rPr lang="fr-FR" sz="2000">
                <a:latin typeface="Arial" pitchFamily="34"/>
                <a:cs typeface="Arial" pitchFamily="34"/>
              </a:rPr>
              <a:t>c’est généralement par appel aux AGS pour régler les indemnités sans possibilité de négociation sauf faire une requête devant le juge du travail en cas de contestation par le salarié.</a:t>
            </a:r>
          </a:p>
          <a:p>
            <a:pPr marL="0" lvl="0" indent="0">
              <a:lnSpc>
                <a:spcPct val="80000"/>
              </a:lnSpc>
              <a:buNone/>
            </a:pPr>
            <a:endParaRPr lang="fr-FR" sz="2000">
              <a:latin typeface="Arial" pitchFamily="34"/>
              <a:cs typeface="Arial" pitchFamily="34"/>
            </a:endParaRPr>
          </a:p>
          <a:p>
            <a:pPr lvl="0">
              <a:lnSpc>
                <a:spcPct val="80000"/>
              </a:lnSpc>
            </a:pPr>
            <a:r>
              <a:rPr lang="fr-FR" sz="2000" b="1">
                <a:latin typeface="Arial" pitchFamily="34"/>
                <a:cs typeface="Arial" pitchFamily="34"/>
              </a:rPr>
              <a:t>Attention nouveau périmètre d’appréciation en cas de difficultés économiques, de mutations technologiques ou de sauvegarde de compétitivité, abandon du niveau international (ordonnance du 22/09/2017, et précision dans la 6</a:t>
            </a:r>
            <a:r>
              <a:rPr lang="fr-FR" sz="2000" b="1" baseline="30000">
                <a:latin typeface="Arial" pitchFamily="34"/>
                <a:cs typeface="Arial" pitchFamily="34"/>
              </a:rPr>
              <a:t>ème</a:t>
            </a:r>
            <a:r>
              <a:rPr lang="fr-FR" sz="2000" b="1">
                <a:latin typeface="Arial" pitchFamily="34"/>
                <a:cs typeface="Arial" pitchFamily="34"/>
              </a:rPr>
              <a:t> ordonnance du 20/12/2017 sur la notion de groupe. En général  le motif éco sera apprécié au niveau national </a:t>
            </a:r>
          </a:p>
          <a:p>
            <a:pPr marL="0" lvl="0" indent="0">
              <a:lnSpc>
                <a:spcPct val="60000"/>
              </a:lnSpc>
              <a:buNone/>
            </a:pPr>
            <a:r>
              <a:rPr lang="fr-FR" sz="1600" b="1">
                <a:latin typeface="Georgia" pitchFamily="18"/>
              </a:rPr>
              <a:t>      </a:t>
            </a:r>
          </a:p>
          <a:p>
            <a:pPr lvl="0"/>
            <a:endParaRPr lang="fr-FR" sz="1600" b="1">
              <a:latin typeface="Georgia" pitchFamily="18"/>
            </a:endParaRPr>
          </a:p>
          <a:p>
            <a:pPr marL="0" lvl="0" indent="0">
              <a:buNone/>
            </a:pPr>
            <a:endParaRPr lang="fr-FR" sz="1600">
              <a:latin typeface="Georgia" pitchFamily="18"/>
            </a:endParaRPr>
          </a:p>
          <a:p>
            <a:pPr marL="0" lvl="0" indent="0">
              <a:buNone/>
            </a:pPr>
            <a:endParaRPr lang="fr-FR" sz="1600">
              <a:latin typeface="Georgia" pitchFamily="18"/>
            </a:endParaRPr>
          </a:p>
          <a:p>
            <a:pPr lvl="0"/>
            <a:endParaRPr lang="fr-F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2400">
                <a:solidFill>
                  <a:srgbClr val="0070C0"/>
                </a:solidFill>
                <a:latin typeface="Castellar" pitchFamily="18"/>
              </a:rPr>
              <a:t>Le Groupement de la Défense</a:t>
            </a:r>
            <a:br>
              <a:rPr lang="fr-FR" sz="2400">
                <a:solidFill>
                  <a:srgbClr val="0070C0"/>
                </a:solidFill>
                <a:latin typeface="Castellar" pitchFamily="18"/>
              </a:rPr>
            </a:br>
            <a:r>
              <a:rPr lang="fr-FR" sz="2400">
                <a:solidFill>
                  <a:srgbClr val="0070C0"/>
                </a:solidFill>
                <a:latin typeface="Castellar" pitchFamily="18"/>
              </a:rPr>
              <a:t>Déjeuner-débat du 15 MARS 2018</a:t>
            </a:r>
            <a:endParaRPr lang="fr-FR" sz="2400"/>
          </a:p>
        </p:txBody>
      </p:sp>
      <p:sp>
        <p:nvSpPr>
          <p:cNvPr id="3" name="Espace réservé du contenu 2"/>
          <p:cNvSpPr txBox="1">
            <a:spLocks noGrp="1"/>
          </p:cNvSpPr>
          <p:nvPr>
            <p:ph idx="1"/>
          </p:nvPr>
        </p:nvSpPr>
        <p:spPr>
          <a:xfrm>
            <a:off x="457200" y="1272204"/>
            <a:ext cx="8229600" cy="5585795"/>
          </a:xfrm>
          <a:solidFill>
            <a:srgbClr val="FFFFFF"/>
          </a:solidFill>
          <a:ln w="9528">
            <a:solidFill>
              <a:srgbClr val="FF0000"/>
            </a:solidFill>
            <a:prstDash val="solid"/>
          </a:ln>
        </p:spPr>
        <p:txBody>
          <a:bodyPr/>
          <a:lstStyle/>
          <a:p>
            <a:pPr marL="0" lvl="0" indent="0">
              <a:lnSpc>
                <a:spcPct val="60000"/>
              </a:lnSpc>
              <a:buNone/>
            </a:pPr>
            <a:endParaRPr lang="fr-FR" sz="1600" b="1">
              <a:latin typeface="Georgia" pitchFamily="18"/>
            </a:endParaRPr>
          </a:p>
          <a:p>
            <a:pPr marL="0" lvl="0" indent="0">
              <a:lnSpc>
                <a:spcPct val="60000"/>
              </a:lnSpc>
              <a:buNone/>
            </a:pPr>
            <a:r>
              <a:rPr lang="fr-FR" sz="1600" b="1">
                <a:latin typeface="Arial" pitchFamily="34"/>
                <a:cs typeface="Arial" pitchFamily="34"/>
              </a:rPr>
              <a:t> II / LICENCIEMENT POUR INAPTITUDE :  </a:t>
            </a:r>
            <a:r>
              <a:rPr lang="fr-FR" sz="1600">
                <a:latin typeface="Arial" pitchFamily="34"/>
                <a:cs typeface="Arial" pitchFamily="34"/>
              </a:rPr>
              <a:t>les dispositions « Macron »</a:t>
            </a:r>
            <a:r>
              <a:rPr lang="fr-FR" sz="1600" b="1">
                <a:latin typeface="Arial" pitchFamily="34"/>
                <a:cs typeface="Arial" pitchFamily="34"/>
              </a:rPr>
              <a:t> </a:t>
            </a:r>
            <a:r>
              <a:rPr lang="fr-FR" sz="1600">
                <a:latin typeface="Arial" pitchFamily="34"/>
                <a:cs typeface="Arial" pitchFamily="34"/>
              </a:rPr>
              <a:t>indiquaient</a:t>
            </a:r>
          </a:p>
          <a:p>
            <a:pPr marL="0" lvl="0" indent="0">
              <a:lnSpc>
                <a:spcPct val="60000"/>
              </a:lnSpc>
              <a:buNone/>
            </a:pPr>
            <a:r>
              <a:rPr lang="fr-FR" sz="1600">
                <a:latin typeface="Arial" pitchFamily="34"/>
                <a:cs typeface="Arial" pitchFamily="34"/>
              </a:rPr>
              <a:t>        qu’en cas de contestation de la décision du Médecin du travail le Conseil de</a:t>
            </a:r>
          </a:p>
          <a:p>
            <a:pPr marL="0" lvl="0" indent="0">
              <a:lnSpc>
                <a:spcPct val="60000"/>
              </a:lnSpc>
              <a:buNone/>
            </a:pPr>
            <a:r>
              <a:rPr lang="fr-FR" sz="1600">
                <a:latin typeface="Arial" pitchFamily="34"/>
                <a:cs typeface="Arial" pitchFamily="34"/>
              </a:rPr>
              <a:t>         Prud’hommes  pouvait-être saisi  en référé , et un Médecin expert auprès de la</a:t>
            </a:r>
          </a:p>
          <a:p>
            <a:pPr marL="0" lvl="0" indent="0">
              <a:lnSpc>
                <a:spcPct val="60000"/>
              </a:lnSpc>
              <a:buNone/>
            </a:pPr>
            <a:r>
              <a:rPr lang="fr-FR" sz="1600">
                <a:latin typeface="Arial" pitchFamily="34"/>
                <a:cs typeface="Arial" pitchFamily="34"/>
              </a:rPr>
              <a:t>         Cour  d’Appel désigné .</a:t>
            </a:r>
          </a:p>
          <a:p>
            <a:pPr marL="0" lvl="0" indent="0">
              <a:lnSpc>
                <a:spcPct val="60000"/>
              </a:lnSpc>
              <a:buNone/>
            </a:pPr>
            <a:r>
              <a:rPr lang="fr-FR" sz="1600">
                <a:latin typeface="Arial" pitchFamily="34"/>
                <a:cs typeface="Arial" pitchFamily="34"/>
              </a:rPr>
              <a:t>         Le décret de décembre 2017 apporte un changement c’est le  Médecin </a:t>
            </a:r>
          </a:p>
          <a:p>
            <a:pPr marL="0" lvl="0" indent="0">
              <a:lnSpc>
                <a:spcPct val="60000"/>
              </a:lnSpc>
              <a:buNone/>
            </a:pPr>
            <a:r>
              <a:rPr lang="fr-FR" sz="1600">
                <a:latin typeface="Arial" pitchFamily="34"/>
                <a:cs typeface="Arial" pitchFamily="34"/>
              </a:rPr>
              <a:t>          Inspecteur du Travail  Territorial qui sera saisi aux fins d’expertise, le</a:t>
            </a:r>
          </a:p>
          <a:p>
            <a:pPr marL="0" lvl="0" indent="0">
              <a:lnSpc>
                <a:spcPct val="60000"/>
              </a:lnSpc>
              <a:buNone/>
            </a:pPr>
            <a:r>
              <a:rPr lang="fr-FR" sz="1600">
                <a:latin typeface="Arial" pitchFamily="34"/>
                <a:cs typeface="Arial" pitchFamily="34"/>
              </a:rPr>
              <a:t>          Médecin du Travail ne sera pas partie au procès.</a:t>
            </a:r>
          </a:p>
          <a:p>
            <a:pPr lvl="0"/>
            <a:r>
              <a:rPr lang="fr-FR" sz="1600" i="1">
                <a:latin typeface="Arial" pitchFamily="34"/>
                <a:cs typeface="Arial" pitchFamily="34"/>
              </a:rPr>
              <a:t>    </a:t>
            </a:r>
            <a:r>
              <a:rPr lang="fr-FR" sz="1600" b="1" i="1">
                <a:latin typeface="Arial" pitchFamily="34"/>
                <a:cs typeface="Arial" pitchFamily="34"/>
              </a:rPr>
              <a:t>Obligation de reclassement sauf mention expresse du Médecin du Travail en raison de l’état de  santé du salarié (gravement préjudiciable à sa santé).</a:t>
            </a:r>
          </a:p>
          <a:p>
            <a:pPr lvl="0"/>
            <a:endParaRPr lang="fr-FR" sz="1600" b="1" i="1">
              <a:latin typeface="Arial" pitchFamily="34"/>
              <a:cs typeface="Arial" pitchFamily="34"/>
            </a:endParaRPr>
          </a:p>
          <a:p>
            <a:pPr lvl="0">
              <a:lnSpc>
                <a:spcPct val="60000"/>
              </a:lnSpc>
            </a:pPr>
            <a:r>
              <a:rPr lang="fr-FR" sz="1600">
                <a:latin typeface="Arial" pitchFamily="34"/>
                <a:cs typeface="Arial" pitchFamily="34"/>
              </a:rPr>
              <a:t> -a) </a:t>
            </a:r>
            <a:r>
              <a:rPr lang="fr-FR" sz="1600" b="1">
                <a:latin typeface="Arial" pitchFamily="34"/>
                <a:cs typeface="Arial" pitchFamily="34"/>
              </a:rPr>
              <a:t>inaptitude d’origine non professionnelle </a:t>
            </a:r>
            <a:r>
              <a:rPr lang="fr-FR" sz="1600">
                <a:latin typeface="Arial" pitchFamily="34"/>
                <a:cs typeface="Arial" pitchFamily="34"/>
              </a:rPr>
              <a:t>:  le salarié perçoit  une </a:t>
            </a:r>
          </a:p>
          <a:p>
            <a:pPr marL="0" lvl="0" indent="0">
              <a:lnSpc>
                <a:spcPct val="60000"/>
              </a:lnSpc>
              <a:buNone/>
            </a:pPr>
            <a:r>
              <a:rPr lang="fr-FR" sz="1600">
                <a:latin typeface="Arial" pitchFamily="34"/>
                <a:cs typeface="Arial" pitchFamily="34"/>
              </a:rPr>
              <a:t>        indemnité légale   (1/4   de mois/Année de présence ) ou</a:t>
            </a:r>
          </a:p>
          <a:p>
            <a:pPr marL="0" lvl="0" indent="0">
              <a:lnSpc>
                <a:spcPct val="60000"/>
              </a:lnSpc>
              <a:buNone/>
            </a:pPr>
            <a:r>
              <a:rPr lang="fr-FR" sz="1600">
                <a:latin typeface="Arial" pitchFamily="34"/>
                <a:cs typeface="Arial" pitchFamily="34"/>
              </a:rPr>
              <a:t>        conventionnelle basée sur le 12 ou 3 derniers mois précédent la</a:t>
            </a:r>
          </a:p>
          <a:p>
            <a:pPr marL="0" lvl="0" indent="0">
              <a:lnSpc>
                <a:spcPct val="60000"/>
              </a:lnSpc>
              <a:buNone/>
            </a:pPr>
            <a:r>
              <a:rPr lang="fr-FR" sz="1600">
                <a:latin typeface="Arial" pitchFamily="34"/>
                <a:cs typeface="Arial" pitchFamily="34"/>
              </a:rPr>
              <a:t>         suspension du contrat de travail.</a:t>
            </a:r>
          </a:p>
          <a:p>
            <a:pPr lvl="0">
              <a:lnSpc>
                <a:spcPct val="60000"/>
              </a:lnSpc>
            </a:pPr>
            <a:endParaRPr lang="fr-FR" sz="1600">
              <a:latin typeface="Arial" pitchFamily="34"/>
              <a:cs typeface="Arial" pitchFamily="34"/>
            </a:endParaRPr>
          </a:p>
          <a:p>
            <a:pPr marL="0" lvl="0" indent="0">
              <a:lnSpc>
                <a:spcPct val="60000"/>
              </a:lnSpc>
              <a:buNone/>
            </a:pPr>
            <a:r>
              <a:rPr lang="fr-FR" sz="1600">
                <a:latin typeface="Arial" pitchFamily="34"/>
                <a:cs typeface="Arial" pitchFamily="34"/>
              </a:rPr>
              <a:t>          b) </a:t>
            </a:r>
            <a:r>
              <a:rPr lang="fr-FR" sz="1600" b="1" u="sng">
                <a:latin typeface="Arial" pitchFamily="34"/>
                <a:cs typeface="Arial" pitchFamily="34"/>
              </a:rPr>
              <a:t>inaptitude d’origine professionnelle </a:t>
            </a:r>
            <a:r>
              <a:rPr lang="fr-FR" sz="1600" u="sng">
                <a:latin typeface="Arial" pitchFamily="34"/>
                <a:cs typeface="Arial" pitchFamily="34"/>
              </a:rPr>
              <a:t>:</a:t>
            </a:r>
            <a:r>
              <a:rPr lang="fr-FR" sz="1600">
                <a:latin typeface="Arial" pitchFamily="34"/>
                <a:cs typeface="Arial" pitchFamily="34"/>
              </a:rPr>
              <a:t> le salarié perçoit une </a:t>
            </a:r>
          </a:p>
          <a:p>
            <a:pPr marL="0" lvl="0" indent="0">
              <a:lnSpc>
                <a:spcPct val="60000"/>
              </a:lnSpc>
              <a:buNone/>
            </a:pPr>
            <a:r>
              <a:rPr lang="fr-FR" sz="1600">
                <a:latin typeface="Arial" pitchFamily="34"/>
                <a:cs typeface="Arial" pitchFamily="34"/>
              </a:rPr>
              <a:t>         indemnité  double de l’indemnité légale due en cas de </a:t>
            </a:r>
            <a:r>
              <a:rPr lang="fr-FR" sz="1600" b="1">
                <a:latin typeface="Arial" pitchFamily="34"/>
                <a:cs typeface="Arial" pitchFamily="34"/>
              </a:rPr>
              <a:t> </a:t>
            </a:r>
            <a:r>
              <a:rPr lang="fr-FR" sz="1600">
                <a:latin typeface="Arial" pitchFamily="34"/>
                <a:cs typeface="Arial" pitchFamily="34"/>
              </a:rPr>
              <a:t>licenciement </a:t>
            </a:r>
          </a:p>
          <a:p>
            <a:pPr marL="0" lvl="0" indent="0">
              <a:lnSpc>
                <a:spcPct val="60000"/>
              </a:lnSpc>
              <a:buNone/>
            </a:pPr>
            <a:r>
              <a:rPr lang="fr-FR" sz="1600">
                <a:latin typeface="Arial" pitchFamily="34"/>
                <a:cs typeface="Arial" pitchFamily="34"/>
              </a:rPr>
              <a:t>         pour motif personnel et une indemnité  compensatrice de préavis.</a:t>
            </a:r>
            <a:endParaRPr lang="fr-FR" sz="1600" b="1">
              <a:latin typeface="Arial" pitchFamily="34"/>
              <a:cs typeface="Arial" pitchFamily="34"/>
            </a:endParaRPr>
          </a:p>
          <a:p>
            <a:pPr marL="0" lvl="0" indent="0">
              <a:lnSpc>
                <a:spcPct val="60000"/>
              </a:lnSpc>
              <a:buNone/>
            </a:pPr>
            <a:endParaRPr lang="fr-FR" sz="1600">
              <a:latin typeface="Arial" pitchFamily="34"/>
              <a:cs typeface="Arial" pitchFamily="34"/>
            </a:endParaRPr>
          </a:p>
          <a:p>
            <a:pPr lvl="0"/>
            <a:endParaRPr lang="fr-FR" sz="2000"/>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name="Slide22">
    <p:bg>
      <p:bgPr>
        <a:gradFill>
          <a:gsLst>
            <a:gs pos="0">
              <a:srgbClr val="F6F8FC"/>
            </a:gs>
            <a:gs pos="100000">
              <a:srgbClr val="ABC0E4"/>
            </a:gs>
          </a:gsLst>
          <a:lin ang="5400000"/>
        </a:gradFill>
        <a:effectLst/>
      </p:bgPr>
    </p:bg>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225289" y="1126431"/>
            <a:ext cx="8693429" cy="5579165"/>
          </a:xfrm>
          <a:ln w="9528">
            <a:solidFill>
              <a:srgbClr val="FF0000"/>
            </a:solidFill>
            <a:prstDash val="solid"/>
          </a:ln>
        </p:spPr>
        <p:txBody>
          <a:bodyPr/>
          <a:lstStyle/>
          <a:p>
            <a:pPr marL="0" lvl="0" indent="0">
              <a:lnSpc>
                <a:spcPct val="80000"/>
              </a:lnSpc>
              <a:buNone/>
            </a:pPr>
            <a:r>
              <a:rPr lang="fr-FR" sz="1400" b="1" u="sng">
                <a:latin typeface="Arial" pitchFamily="34"/>
                <a:cs typeface="Arial" pitchFamily="34"/>
              </a:rPr>
              <a:t> </a:t>
            </a:r>
            <a:r>
              <a:rPr lang="fr-FR" sz="1800" b="1" u="sng">
                <a:latin typeface="Arial" pitchFamily="34"/>
                <a:cs typeface="Arial" pitchFamily="34"/>
              </a:rPr>
              <a:t>III / LICENCIEMENT POUR CAUSE REELLE ET SERIEUSE</a:t>
            </a:r>
          </a:p>
          <a:p>
            <a:pPr marL="0" lvl="0" indent="0">
              <a:lnSpc>
                <a:spcPct val="80000"/>
              </a:lnSpc>
              <a:buNone/>
            </a:pPr>
            <a:r>
              <a:rPr lang="fr-FR" sz="1800">
                <a:latin typeface="Arial" pitchFamily="34"/>
                <a:cs typeface="Arial" pitchFamily="34"/>
              </a:rPr>
              <a:t>  les faits doivent être vérifiables, précis et suffisamment graves ( erreurs   </a:t>
            </a:r>
          </a:p>
          <a:p>
            <a:pPr marL="0" lvl="0" indent="0">
              <a:lnSpc>
                <a:spcPct val="80000"/>
              </a:lnSpc>
              <a:buNone/>
            </a:pPr>
            <a:r>
              <a:rPr lang="fr-FR" sz="1800">
                <a:latin typeface="Arial" pitchFamily="34"/>
                <a:cs typeface="Arial" pitchFamily="34"/>
              </a:rPr>
              <a:t> préjudiciables,  refus d’exécuter une tache, non respect des horaires de        travail…)</a:t>
            </a:r>
          </a:p>
          <a:p>
            <a:pPr marL="0" lvl="0" indent="0">
              <a:lnSpc>
                <a:spcPct val="80000"/>
              </a:lnSpc>
              <a:buNone/>
            </a:pPr>
            <a:endParaRPr lang="fr-FR" sz="1800">
              <a:latin typeface="Arial" pitchFamily="34"/>
              <a:cs typeface="Arial" pitchFamily="34"/>
            </a:endParaRPr>
          </a:p>
          <a:p>
            <a:pPr marL="0" lvl="0" indent="0">
              <a:lnSpc>
                <a:spcPct val="80000"/>
              </a:lnSpc>
              <a:buNone/>
            </a:pPr>
            <a:r>
              <a:rPr lang="fr-FR" sz="1800" b="1">
                <a:latin typeface="Arial" pitchFamily="34"/>
                <a:cs typeface="Arial" pitchFamily="34"/>
              </a:rPr>
              <a:t> </a:t>
            </a:r>
            <a:r>
              <a:rPr lang="fr-FR" sz="1800" b="1" u="sng">
                <a:latin typeface="Arial" pitchFamily="34"/>
                <a:cs typeface="Arial" pitchFamily="34"/>
              </a:rPr>
              <a:t>IV / LICENCIEMENT POUR INSUFFISANCE </a:t>
            </a:r>
            <a:r>
              <a:rPr lang="fr-FR" sz="1800">
                <a:latin typeface="Arial" pitchFamily="34"/>
                <a:cs typeface="Arial" pitchFamily="34"/>
              </a:rPr>
              <a:t>: les faits peuvent être</a:t>
            </a:r>
          </a:p>
          <a:p>
            <a:pPr marL="0" lvl="0" indent="0">
              <a:lnSpc>
                <a:spcPct val="80000"/>
              </a:lnSpc>
              <a:buNone/>
            </a:pPr>
            <a:r>
              <a:rPr lang="fr-FR" sz="1800">
                <a:latin typeface="Arial" pitchFamily="34"/>
                <a:cs typeface="Arial" pitchFamily="34"/>
              </a:rPr>
              <a:t>    des erreurs, des échecs dans les missions, incompétence, avec des motifs    </a:t>
            </a:r>
          </a:p>
          <a:p>
            <a:pPr marL="0" lvl="0" indent="0">
              <a:lnSpc>
                <a:spcPct val="80000"/>
              </a:lnSpc>
              <a:buNone/>
            </a:pPr>
            <a:r>
              <a:rPr lang="fr-FR" sz="1800">
                <a:latin typeface="Arial" pitchFamily="34"/>
                <a:cs typeface="Arial" pitchFamily="34"/>
              </a:rPr>
              <a:t>     circonstanciés.</a:t>
            </a:r>
          </a:p>
          <a:p>
            <a:pPr marL="0" lvl="0" indent="0">
              <a:lnSpc>
                <a:spcPct val="80000"/>
              </a:lnSpc>
              <a:buNone/>
            </a:pPr>
            <a:r>
              <a:rPr lang="fr-FR" sz="1800" b="1" u="sng">
                <a:latin typeface="Arial" pitchFamily="34"/>
                <a:cs typeface="Arial" pitchFamily="34"/>
              </a:rPr>
              <a:t> V / LICENCIEMENT POUR MOTIF PERSONNEL</a:t>
            </a:r>
          </a:p>
          <a:p>
            <a:pPr marL="0" lvl="0" indent="0">
              <a:lnSpc>
                <a:spcPct val="80000"/>
              </a:lnSpc>
              <a:buNone/>
            </a:pPr>
            <a:r>
              <a:rPr lang="fr-FR" sz="1800" b="1">
                <a:latin typeface="Arial" pitchFamily="34"/>
                <a:cs typeface="Arial" pitchFamily="34"/>
              </a:rPr>
              <a:t>       </a:t>
            </a:r>
            <a:r>
              <a:rPr lang="fr-FR" sz="1800">
                <a:latin typeface="Arial" pitchFamily="34"/>
                <a:cs typeface="Arial" pitchFamily="34"/>
              </a:rPr>
              <a:t>absences répétées dues à la santé…</a:t>
            </a:r>
          </a:p>
          <a:p>
            <a:pPr marL="0" lvl="0" indent="0">
              <a:lnSpc>
                <a:spcPct val="80000"/>
              </a:lnSpc>
              <a:buNone/>
            </a:pPr>
            <a:endParaRPr lang="fr-FR" sz="1800">
              <a:latin typeface="Arial" pitchFamily="34"/>
              <a:cs typeface="Arial" pitchFamily="34"/>
            </a:endParaRPr>
          </a:p>
          <a:p>
            <a:pPr lvl="0">
              <a:lnSpc>
                <a:spcPct val="80000"/>
              </a:lnSpc>
            </a:pPr>
            <a:r>
              <a:rPr lang="fr-FR" sz="1800" b="1" i="1">
                <a:latin typeface="Arial" pitchFamily="34"/>
                <a:cs typeface="Arial" pitchFamily="34"/>
              </a:rPr>
              <a:t>Dans ces cas présents l’indemnité de licenciement légale ou conventionnelle est due, le préavis et les congés payés.</a:t>
            </a:r>
          </a:p>
          <a:p>
            <a:pPr lvl="0">
              <a:lnSpc>
                <a:spcPct val="80000"/>
              </a:lnSpc>
            </a:pPr>
            <a:r>
              <a:rPr lang="fr-FR" sz="1800" b="1" i="1">
                <a:latin typeface="Arial" pitchFamily="34"/>
                <a:cs typeface="Arial" pitchFamily="34"/>
              </a:rPr>
              <a:t>En cas de contestation et requalification par le juge en licenciement abusif application par le juge du travail du barème présent dans les ordonnances</a:t>
            </a:r>
            <a:r>
              <a:rPr lang="fr-FR" sz="1400" b="1" i="1">
                <a:latin typeface="Arial" pitchFamily="34"/>
                <a:cs typeface="Arial" pitchFamily="34"/>
              </a:rPr>
              <a:t>.</a:t>
            </a:r>
          </a:p>
          <a:p>
            <a:pPr lvl="0">
              <a:lnSpc>
                <a:spcPct val="80000"/>
              </a:lnSpc>
            </a:pPr>
            <a:endParaRPr lang="fr-FR" sz="1400">
              <a:latin typeface="Georgia" pitchFamily="18"/>
            </a:endParaRPr>
          </a:p>
          <a:p>
            <a:pPr lvl="0">
              <a:lnSpc>
                <a:spcPct val="80000"/>
              </a:lnSpc>
            </a:pPr>
            <a:endParaRPr lang="fr-FR" sz="1400">
              <a:latin typeface="Georgia" pitchFamily="18"/>
            </a:endParaRPr>
          </a:p>
          <a:p>
            <a:pPr marL="0" lvl="0" indent="0">
              <a:lnSpc>
                <a:spcPct val="80000"/>
              </a:lnSpc>
              <a:buNone/>
            </a:pPr>
            <a:r>
              <a:rPr lang="fr-FR" sz="1400"/>
              <a:t> </a:t>
            </a: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457200" y="1298713"/>
            <a:ext cx="8229600" cy="5420142"/>
          </a:xfrm>
          <a:gradFill>
            <a:gsLst>
              <a:gs pos="0">
                <a:srgbClr val="95ABEA"/>
              </a:gs>
              <a:gs pos="100000">
                <a:srgbClr val="BFCBF0"/>
              </a:gs>
            </a:gsLst>
            <a:lin ang="16200000"/>
          </a:gradFill>
          <a:ln w="9528">
            <a:solidFill>
              <a:srgbClr val="FF0000"/>
            </a:solidFill>
            <a:prstDash val="solid"/>
          </a:ln>
        </p:spPr>
        <p:txBody>
          <a:bodyPr/>
          <a:lstStyle/>
          <a:p>
            <a:pPr marL="0" lvl="0" indent="0">
              <a:buNone/>
            </a:pPr>
            <a:r>
              <a:rPr lang="fr-FR" sz="2000" b="1">
                <a:latin typeface="Georgia" pitchFamily="18"/>
              </a:rPr>
              <a:t> VI / LICENCIEMENT POUR FAUTE  :</a:t>
            </a:r>
          </a:p>
          <a:p>
            <a:pPr lvl="0"/>
            <a:r>
              <a:rPr lang="fr-FR" sz="2000">
                <a:latin typeface="Georgia" pitchFamily="18"/>
              </a:rPr>
              <a:t> 1 / </a:t>
            </a:r>
            <a:r>
              <a:rPr lang="fr-FR" sz="2000" b="1" u="sng">
                <a:latin typeface="Georgia" pitchFamily="18"/>
              </a:rPr>
              <a:t>Faute grave </a:t>
            </a:r>
            <a:r>
              <a:rPr lang="fr-FR" sz="2000" b="1">
                <a:latin typeface="Georgia" pitchFamily="18"/>
              </a:rPr>
              <a:t>:</a:t>
            </a:r>
            <a:r>
              <a:rPr lang="fr-FR" sz="2000" b="1" i="1">
                <a:latin typeface="Georgia" pitchFamily="18"/>
              </a:rPr>
              <a:t>  est considérée comme une faute grave dès lors qu'elle rend impossible le maintien du salarié dans l'entreprise. Le ou les faits fautifs doivent être directement imputables au salarié. La faute grave entraîne le départ immédiat du salarié. Pas d’indemnité de licenciement ni préavis seuls les congés payés sont dus.</a:t>
            </a:r>
          </a:p>
          <a:p>
            <a:pPr lvl="0"/>
            <a:r>
              <a:rPr lang="fr-FR" sz="2000">
                <a:latin typeface="Georgia" pitchFamily="18"/>
              </a:rPr>
              <a:t> absences injustifiées ou abandon de poste,</a:t>
            </a:r>
          </a:p>
          <a:p>
            <a:pPr lvl="0"/>
            <a:r>
              <a:rPr lang="fr-FR" sz="2000">
                <a:latin typeface="Georgia" pitchFamily="18"/>
              </a:rPr>
              <a:t>indiscipline ou insubordination du salarié (refus d'effectuer une tâche de travail prévue dans le contrat),</a:t>
            </a:r>
          </a:p>
          <a:p>
            <a:pPr lvl="0"/>
            <a:r>
              <a:rPr lang="fr-FR" sz="2000">
                <a:latin typeface="Georgia" pitchFamily="18"/>
              </a:rPr>
              <a:t>harcèlement, violences ou injures envers l'employeur ou d'autres salariés,</a:t>
            </a:r>
          </a:p>
          <a:p>
            <a:pPr lvl="0"/>
            <a:r>
              <a:rPr lang="fr-FR" sz="2000">
                <a:latin typeface="Georgia" pitchFamily="18"/>
              </a:rPr>
              <a:t>vols dans l'entreprise,</a:t>
            </a:r>
          </a:p>
          <a:p>
            <a:pPr lvl="0"/>
            <a:r>
              <a:rPr lang="fr-FR" sz="2000">
                <a:latin typeface="Georgia" pitchFamily="18"/>
              </a:rPr>
              <a:t>état d'ivresse pendant les heures de travail.</a:t>
            </a: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457200" y="1417640"/>
            <a:ext cx="8229600" cy="5440359"/>
          </a:xfrm>
          <a:gradFill>
            <a:gsLst>
              <a:gs pos="0">
                <a:srgbClr val="95ABEA"/>
              </a:gs>
              <a:gs pos="100000">
                <a:srgbClr val="BFCBF0"/>
              </a:gs>
            </a:gsLst>
            <a:lin ang="5400000"/>
          </a:gradFill>
          <a:ln w="9528">
            <a:solidFill>
              <a:srgbClr val="FF0000"/>
            </a:solidFill>
            <a:prstDash val="solid"/>
          </a:ln>
        </p:spPr>
        <p:txBody>
          <a:bodyPr/>
          <a:lstStyle/>
          <a:p>
            <a:pPr lvl="0"/>
            <a:endParaRPr lang="fr-FR" sz="2000" b="1">
              <a:latin typeface="Arial" pitchFamily="34"/>
              <a:cs typeface="Arial" pitchFamily="34"/>
            </a:endParaRPr>
          </a:p>
          <a:p>
            <a:pPr marL="0" lvl="0" indent="0">
              <a:buNone/>
            </a:pPr>
            <a:r>
              <a:rPr lang="fr-FR" sz="2100" b="1" u="sng">
                <a:latin typeface="Arial" pitchFamily="34"/>
                <a:cs typeface="Arial" pitchFamily="34"/>
              </a:rPr>
              <a:t> 2/ Faute lourde : </a:t>
            </a:r>
            <a:r>
              <a:rPr lang="fr-FR" sz="2100" b="1" i="1">
                <a:latin typeface="Arial" pitchFamily="34"/>
                <a:cs typeface="Arial" pitchFamily="34"/>
              </a:rPr>
              <a:t>est considérée comme faute lourde lorsqu'elle est commise dans l'intention de nuire à l'employeur. C'est à l'employeur d'apporter la preuve de cette intention de nuire. Pas d’indemnité de licenciement ni de préavis, seuls les congés payés sont dus. En outre le salarié peut-être condamner  à des dommages et intérêts en réparation d’ un préjudice à son employeur</a:t>
            </a:r>
          </a:p>
          <a:p>
            <a:pPr lvl="0"/>
            <a:r>
              <a:rPr lang="fr-FR" sz="2100">
                <a:latin typeface="Arial" pitchFamily="34"/>
                <a:cs typeface="Arial" pitchFamily="34"/>
              </a:rPr>
              <a:t> concurrence déloyale ou lors d'une grève (par exemple en cas de dégradation, violence, séquestration ou lorsque le salarié empêche délibérément d'autres salariés non grévistes de travailler).</a:t>
            </a:r>
          </a:p>
          <a:p>
            <a:pPr lvl="0"/>
            <a:r>
              <a:rPr lang="fr-FR" sz="2400" b="1" i="1">
                <a:latin typeface="Arial" pitchFamily="34"/>
                <a:cs typeface="Arial" pitchFamily="34"/>
              </a:rPr>
              <a:t>En cas de contestation et requalification par le juge en licenciement abusif application par le juge du travail du barème présent dans les ordonnances.</a:t>
            </a:r>
          </a:p>
          <a:p>
            <a:pPr lvl="0"/>
            <a:endParaRPr lang="fr-FR" sz="2100" b="1">
              <a:latin typeface="Georgia" pitchFamily="18"/>
            </a:endParaRPr>
          </a:p>
          <a:p>
            <a:pPr lvl="0"/>
            <a:endParaRPr lang="fr-FR" sz="2000" b="1">
              <a:latin typeface="Georgia" pitchFamily="18"/>
            </a:endParaRPr>
          </a:p>
          <a:p>
            <a:pPr lvl="0"/>
            <a:endParaRPr lang="fr-FR" sz="2000" b="1">
              <a:latin typeface="Georgia" pitchFamily="18"/>
            </a:endParaRPr>
          </a:p>
          <a:p>
            <a:pPr lvl="0"/>
            <a:endParaRPr lang="fr-FR" sz="2000" b="1">
              <a:latin typeface="Georgia" pitchFamily="18"/>
            </a:endParaRPr>
          </a:p>
          <a:p>
            <a:pPr lvl="0"/>
            <a:endParaRPr lang="fr-FR" sz="2400">
              <a:latin typeface="Georgia" pitchFamily="18"/>
            </a:endParaRPr>
          </a:p>
          <a:p>
            <a:pPr lvl="0"/>
            <a:endParaRPr lang="fr-FR" sz="2400">
              <a:latin typeface="Georgia" pitchFamily="18"/>
            </a:endParaRPr>
          </a:p>
          <a:p>
            <a:pPr lvl="0"/>
            <a:endParaRPr lang="fr-FR" sz="2400">
              <a:latin typeface="Georgia" pitchFamily="18"/>
            </a:endParaRPr>
          </a:p>
          <a:p>
            <a:pPr lvl="0"/>
            <a:endParaRPr lang="fr-FR" sz="2400">
              <a:latin typeface="Georgia" pitchFamily="18"/>
            </a:endParaRPr>
          </a:p>
          <a:p>
            <a:pPr lvl="0"/>
            <a:endParaRPr lang="fr-FR" sz="2400">
              <a:latin typeface="Georgia" pitchFamily="18"/>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p>
        </p:txBody>
      </p:sp>
      <p:sp>
        <p:nvSpPr>
          <p:cNvPr id="3" name="Espace réservé du contenu 2"/>
          <p:cNvSpPr txBox="1">
            <a:spLocks noGrp="1"/>
          </p:cNvSpPr>
          <p:nvPr>
            <p:ph idx="1"/>
          </p:nvPr>
        </p:nvSpPr>
        <p:spPr>
          <a:gradFill>
            <a:gsLst>
              <a:gs pos="0">
                <a:srgbClr val="95ABEA"/>
              </a:gs>
              <a:gs pos="100000">
                <a:srgbClr val="BFCBF0"/>
              </a:gs>
            </a:gsLst>
            <a:lin ang="5400000"/>
          </a:gradFill>
        </p:spPr>
        <p:txBody>
          <a:bodyPr/>
          <a:lstStyle/>
          <a:p>
            <a:pPr lvl="0"/>
            <a:endParaRPr lang="fr-FR" sz="2400" i="1">
              <a:latin typeface="Arial" pitchFamily="34"/>
              <a:cs typeface="Arial" pitchFamily="34"/>
            </a:endParaRPr>
          </a:p>
          <a:p>
            <a:pPr lvl="0"/>
            <a:endParaRPr lang="fr-FR" sz="2400" i="1">
              <a:latin typeface="Arial" pitchFamily="34"/>
              <a:cs typeface="Arial" pitchFamily="34"/>
            </a:endParaRPr>
          </a:p>
          <a:p>
            <a:pPr marL="0" lvl="0" indent="0">
              <a:buNone/>
            </a:pPr>
            <a:r>
              <a:rPr lang="fr-FR" sz="2400" i="1">
                <a:latin typeface="Arial" pitchFamily="34"/>
                <a:cs typeface="Arial" pitchFamily="34"/>
              </a:rPr>
              <a:t>        LE CONTENTIEUX DU CONTRAT DE TRAVAIL</a:t>
            </a:r>
          </a:p>
          <a:p>
            <a:pPr marL="0" lvl="0" indent="0">
              <a:buNone/>
            </a:pPr>
            <a:endParaRPr lang="fr-FR" sz="2400" i="1">
              <a:latin typeface="Arial" pitchFamily="34"/>
              <a:cs typeface="Arial" pitchFamily="34"/>
            </a:endParaRPr>
          </a:p>
          <a:p>
            <a:pPr marL="0" lvl="0" indent="0">
              <a:buNone/>
            </a:pPr>
            <a:r>
              <a:rPr lang="fr-FR" sz="2400" i="1">
                <a:latin typeface="Arial" pitchFamily="34"/>
                <a:cs typeface="Arial" pitchFamily="34"/>
              </a:rPr>
              <a:t>                              LE DIALOGUE SOCIAL </a:t>
            </a:r>
          </a:p>
          <a:p>
            <a:pPr marL="0" lvl="0" indent="0">
              <a:buNone/>
            </a:pPr>
            <a:r>
              <a:rPr lang="fr-FR" sz="2400" i="1">
                <a:latin typeface="Arial" pitchFamily="34"/>
                <a:cs typeface="Arial" pitchFamily="34"/>
              </a:rPr>
              <a:t>                                        LE C.S.E. </a:t>
            </a:r>
          </a:p>
          <a:p>
            <a:pPr marL="0" lvl="0" indent="0">
              <a:buNone/>
            </a:pPr>
            <a:endParaRPr lang="fr-FR" sz="2400" i="1">
              <a:latin typeface="Arial" pitchFamily="34"/>
              <a:cs typeface="Arial" pitchFamily="34"/>
            </a:endParaRPr>
          </a:p>
          <a:p>
            <a:pPr marL="0" lvl="0" indent="0">
              <a:buNone/>
            </a:pPr>
            <a:r>
              <a:rPr lang="fr-FR" sz="2400" i="1">
                <a:latin typeface="Arial" pitchFamily="34"/>
                <a:cs typeface="Arial" pitchFamily="34"/>
              </a:rPr>
              <a:t>              </a:t>
            </a:r>
            <a:r>
              <a:rPr lang="fr-FR" sz="1800" i="1">
                <a:latin typeface="Arial" pitchFamily="34"/>
                <a:cs typeface="Arial" pitchFamily="34"/>
              </a:rPr>
              <a:t>Par Marc-Antoine MARCANTONI et Gérard BEHAR</a:t>
            </a:r>
          </a:p>
        </p:txBody>
      </p:sp>
    </p:spTree>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name="Slide21">
    <p:bg>
      <p:bgPr>
        <a:gradFill>
          <a:gsLst>
            <a:gs pos="0">
              <a:srgbClr val="F6F8FC"/>
            </a:gs>
            <a:gs pos="100000">
              <a:srgbClr val="ABC0E4"/>
            </a:gs>
          </a:gsLst>
          <a:lin ang="5400000"/>
        </a:gradFill>
        <a:effectLst/>
      </p:bgPr>
    </p:bg>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800">
                <a:solidFill>
                  <a:srgbClr val="0070C0"/>
                </a:solidFill>
                <a:latin typeface="Castellar" pitchFamily="18"/>
              </a:rPr>
              <a:t>Le Groupement de la Défense</a:t>
            </a:r>
            <a:br>
              <a:rPr lang="fr-FR" sz="1800">
                <a:solidFill>
                  <a:srgbClr val="0070C0"/>
                </a:solidFill>
                <a:latin typeface="Castellar" pitchFamily="18"/>
              </a:rPr>
            </a:br>
            <a:r>
              <a:rPr lang="fr-FR" sz="1800">
                <a:solidFill>
                  <a:srgbClr val="0070C0"/>
                </a:solidFill>
                <a:latin typeface="Castellar" pitchFamily="18"/>
              </a:rPr>
              <a:t>Déjeuner-débat du 15 MARS 2018</a:t>
            </a:r>
            <a:endParaRPr lang="fr-FR" sz="1800"/>
          </a:p>
        </p:txBody>
      </p:sp>
      <p:sp>
        <p:nvSpPr>
          <p:cNvPr id="3" name="Espace réservé du contenu 2"/>
          <p:cNvSpPr txBox="1">
            <a:spLocks noGrp="1"/>
          </p:cNvSpPr>
          <p:nvPr>
            <p:ph idx="1"/>
          </p:nvPr>
        </p:nvSpPr>
        <p:spPr>
          <a:xfrm>
            <a:off x="457200" y="1600200"/>
            <a:ext cx="8229600" cy="4983159"/>
          </a:xfrm>
          <a:solidFill>
            <a:srgbClr val="FFFFFF"/>
          </a:solidFill>
          <a:ln w="9528">
            <a:solidFill>
              <a:srgbClr val="FF0000"/>
            </a:solidFill>
            <a:prstDash val="solid"/>
          </a:ln>
        </p:spPr>
        <p:txBody>
          <a:bodyPr/>
          <a:lstStyle/>
          <a:p>
            <a:pPr lvl="0">
              <a:lnSpc>
                <a:spcPct val="80000"/>
              </a:lnSpc>
            </a:pPr>
            <a:r>
              <a:rPr lang="fr-FR" sz="2200" b="1"/>
              <a:t>Prudhommes: FO saisit une institution du Conseil de l'Europe </a:t>
            </a:r>
            <a:r>
              <a:rPr lang="fr-FR" sz="2200"/>
              <a:t/>
            </a:r>
            <a:br>
              <a:rPr lang="fr-FR" sz="2200"/>
            </a:br>
            <a:r>
              <a:rPr lang="fr-FR" sz="2200"/>
              <a:t/>
            </a:r>
            <a:br>
              <a:rPr lang="fr-FR" sz="2200"/>
            </a:br>
            <a:r>
              <a:rPr lang="fr-FR" sz="2200" i="1"/>
              <a:t>PARIS, 12 mars 2018 (AFP) - Force ouvrière a déposé lundi devant le Comité européen des droits sociaux (CEDS) une réclamation contre la France pour contester la mise en place du barème prud'homal obligatoire pour licenciement abusif, a-t-elle annoncé dans un communiqué.</a:t>
            </a:r>
          </a:p>
          <a:p>
            <a:pPr lvl="0">
              <a:lnSpc>
                <a:spcPct val="80000"/>
              </a:lnSpc>
            </a:pPr>
            <a:r>
              <a:rPr lang="fr-FR" sz="2200" i="1"/>
              <a:t>FO estime que ce barème "est contraire à l'article 24 de la Charte sociale européenne révisée, en ce qu'il ne remplit pas les critères de ce que doit être une +réparation appropriée+", citant "l'adéquation" de la peine au préjudice et l'effet dissuasif sur l'employeur.</a:t>
            </a:r>
          </a:p>
          <a:p>
            <a:pPr lvl="0">
              <a:lnSpc>
                <a:spcPct val="80000"/>
              </a:lnSpc>
            </a:pPr>
            <a:r>
              <a:rPr lang="fr-FR" sz="2200" i="1"/>
              <a:t>Pour ce syndicat, en mettant en place des planchers et des plafonds "très bas", ce barème "basé sur le seul critère de l'ancienneté ne permet plus au juge d'évaluer les autres dommages éventuellement subis par le salarié tels que l'âge, les mesures vexatoires, les difficultés liées au bassin d'emploi pour retrouver du travail".</a:t>
            </a:r>
          </a:p>
          <a:p>
            <a:pPr lvl="0">
              <a:lnSpc>
                <a:spcPct val="80000"/>
              </a:lnSpc>
            </a:pPr>
            <a:endParaRPr lang="fr-FR" sz="800" i="1">
              <a:latin typeface="Arial" pitchFamily="34"/>
              <a:cs typeface="Arial" pitchFamily="34"/>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457200" y="1600200"/>
            <a:ext cx="8229600" cy="4983159"/>
          </a:xfrm>
          <a:gradFill>
            <a:gsLst>
              <a:gs pos="0">
                <a:srgbClr val="95ABEA"/>
              </a:gs>
              <a:gs pos="100000">
                <a:srgbClr val="BFCBF0"/>
              </a:gs>
            </a:gsLst>
            <a:lin ang="5400000"/>
          </a:gradFill>
        </p:spPr>
        <p:txBody>
          <a:bodyPr/>
          <a:lstStyle/>
          <a:p>
            <a:pPr marL="0" lvl="0" indent="0">
              <a:buNone/>
            </a:pPr>
            <a:r>
              <a:rPr lang="fr-FR" sz="2000">
                <a:latin typeface="Arial" pitchFamily="34"/>
                <a:cs typeface="Arial" pitchFamily="34"/>
              </a:rPr>
              <a:t>-  </a:t>
            </a:r>
            <a:r>
              <a:rPr lang="fr-FR" sz="2000" u="sng">
                <a:latin typeface="Arial" pitchFamily="34"/>
                <a:cs typeface="Arial" pitchFamily="34"/>
              </a:rPr>
              <a:t>Ordonnance 1385 du 22/09/2017 : </a:t>
            </a:r>
            <a:r>
              <a:rPr lang="fr-FR" sz="2000">
                <a:latin typeface="Arial" pitchFamily="34"/>
                <a:cs typeface="Arial" pitchFamily="34"/>
              </a:rPr>
              <a:t>renforcement de la négociation    collective , hiérarchie entre accord de branche et accord d’entreprise, référendum d’entreprise</a:t>
            </a:r>
          </a:p>
          <a:p>
            <a:pPr lvl="0">
              <a:buChar char="-"/>
            </a:pPr>
            <a:r>
              <a:rPr lang="fr-FR" sz="2000" u="sng">
                <a:latin typeface="Arial" pitchFamily="34"/>
                <a:cs typeface="Arial" pitchFamily="34"/>
              </a:rPr>
              <a:t>Ordonnance 1386 : </a:t>
            </a:r>
            <a:r>
              <a:rPr lang="fr-FR" sz="2000">
                <a:latin typeface="Arial" pitchFamily="34"/>
                <a:cs typeface="Arial" pitchFamily="34"/>
              </a:rPr>
              <a:t>nouvelle organisation du dialogue social</a:t>
            </a:r>
          </a:p>
          <a:p>
            <a:pPr lvl="0">
              <a:buChar char="-"/>
            </a:pPr>
            <a:r>
              <a:rPr lang="fr-FR" sz="2000" u="sng">
                <a:latin typeface="Arial" pitchFamily="34"/>
                <a:cs typeface="Arial" pitchFamily="34"/>
              </a:rPr>
              <a:t>Ordonnance 1387 </a:t>
            </a:r>
            <a:r>
              <a:rPr lang="fr-FR" sz="2000">
                <a:latin typeface="Arial" pitchFamily="34"/>
                <a:cs typeface="Arial" pitchFamily="34"/>
              </a:rPr>
              <a:t>: Prévisibilité et la sécurisation des relations du travail : barémisation, modèles d lettres de licenciement, licenciement éco, rupture conventionnelle collective, CDI de chantier, télétravail, inaptitude physique</a:t>
            </a:r>
          </a:p>
          <a:p>
            <a:pPr lvl="0">
              <a:buChar char="-"/>
            </a:pPr>
            <a:r>
              <a:rPr lang="fr-FR" sz="2000" u="sng">
                <a:latin typeface="Arial" pitchFamily="34"/>
                <a:cs typeface="Arial" pitchFamily="34"/>
              </a:rPr>
              <a:t>Ordonnance 1388 </a:t>
            </a:r>
            <a:r>
              <a:rPr lang="fr-FR" sz="2000">
                <a:latin typeface="Arial" pitchFamily="34"/>
                <a:cs typeface="Arial" pitchFamily="34"/>
              </a:rPr>
              <a:t>: cadre de la négociation collective</a:t>
            </a:r>
          </a:p>
          <a:p>
            <a:pPr lvl="0">
              <a:buChar char="-"/>
            </a:pPr>
            <a:r>
              <a:rPr lang="fr-FR" sz="2000" u="sng">
                <a:latin typeface="Arial" pitchFamily="34"/>
                <a:cs typeface="Arial" pitchFamily="34"/>
              </a:rPr>
              <a:t>Ordonnance 1389 </a:t>
            </a:r>
            <a:r>
              <a:rPr lang="fr-FR" sz="2000">
                <a:latin typeface="Arial" pitchFamily="34"/>
                <a:cs typeface="Arial" pitchFamily="34"/>
              </a:rPr>
              <a:t>: pénibilité, transformation du compte pénibilité en compte professionnel de prévention</a:t>
            </a:r>
          </a:p>
          <a:p>
            <a:pPr lvl="0">
              <a:buChar char="-"/>
            </a:pPr>
            <a:r>
              <a:rPr lang="fr-FR" sz="2000" u="sng">
                <a:latin typeface="Arial" pitchFamily="34"/>
                <a:cs typeface="Arial" pitchFamily="34"/>
              </a:rPr>
              <a:t>Ordonnance 1390 : </a:t>
            </a:r>
            <a:r>
              <a:rPr lang="fr-FR" sz="2000">
                <a:latin typeface="Arial" pitchFamily="34"/>
                <a:cs typeface="Arial" pitchFamily="34"/>
              </a:rPr>
              <a:t>report à 2019 de l’entrée en vigueur du prélèvement à la source</a:t>
            </a:r>
          </a:p>
          <a:p>
            <a:pPr lvl="0">
              <a:buChar char="-"/>
            </a:pPr>
            <a:r>
              <a:rPr lang="fr-FR" sz="2000" u="sng">
                <a:latin typeface="Arial" pitchFamily="34"/>
                <a:cs typeface="Arial" pitchFamily="34"/>
              </a:rPr>
              <a:t>Ordonnance N°6 </a:t>
            </a:r>
            <a:r>
              <a:rPr lang="fr-FR" sz="2000">
                <a:latin typeface="Arial" pitchFamily="34"/>
                <a:cs typeface="Arial" pitchFamily="34"/>
              </a:rPr>
              <a:t>dite ordonnance balai.</a:t>
            </a:r>
          </a:p>
          <a:p>
            <a:pPr lvl="0">
              <a:buChar char="-"/>
            </a:pPr>
            <a:endParaRPr lang="fr-FR" sz="2000">
              <a:latin typeface="Arial" pitchFamily="34"/>
              <a:cs typeface="Arial" pitchFamily="34"/>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457200" y="1666457"/>
            <a:ext cx="8229600" cy="4525959"/>
          </a:xfrm>
          <a:gradFill>
            <a:gsLst>
              <a:gs pos="0">
                <a:srgbClr val="95ABEA"/>
              </a:gs>
              <a:gs pos="100000">
                <a:srgbClr val="BFCBF0"/>
              </a:gs>
            </a:gsLst>
            <a:lin ang="10800000"/>
          </a:gradFill>
        </p:spPr>
        <p:txBody>
          <a:bodyPr/>
          <a:lstStyle/>
          <a:p>
            <a:pPr lvl="0">
              <a:buChar char="-"/>
            </a:pPr>
            <a:r>
              <a:rPr lang="fr-FR" sz="2400">
                <a:latin typeface="Arial" pitchFamily="34"/>
                <a:cs typeface="Arial" pitchFamily="34"/>
              </a:rPr>
              <a:t>        LE  COMITE  SOCIAL  ET ECONOMIQUE</a:t>
            </a:r>
          </a:p>
          <a:p>
            <a:pPr marL="0" lvl="0" indent="0">
              <a:buNone/>
            </a:pPr>
            <a:r>
              <a:rPr lang="fr-FR" sz="1800" i="1">
                <a:latin typeface="Arial" pitchFamily="34"/>
                <a:cs typeface="Arial" pitchFamily="34"/>
              </a:rPr>
              <a:t>Ordonnance du 22/09/2017 (nouvelle organisation du dialogue social) entre en vigueur au 1</a:t>
            </a:r>
            <a:r>
              <a:rPr lang="fr-FR" sz="1800" i="1" baseline="30000">
                <a:latin typeface="Arial" pitchFamily="34"/>
                <a:cs typeface="Arial" pitchFamily="34"/>
              </a:rPr>
              <a:t>er</a:t>
            </a:r>
            <a:r>
              <a:rPr lang="fr-FR" sz="1800" i="1">
                <a:latin typeface="Arial" pitchFamily="34"/>
                <a:cs typeface="Arial" pitchFamily="34"/>
              </a:rPr>
              <a:t> janvier 2018, et mis en place avant le 31/12/2019.</a:t>
            </a:r>
          </a:p>
          <a:p>
            <a:pPr marL="0" lvl="0" indent="0">
              <a:buNone/>
            </a:pPr>
            <a:r>
              <a:rPr lang="fr-FR" sz="2400" u="sng">
                <a:latin typeface="Arial" pitchFamily="34"/>
                <a:cs typeface="Arial" pitchFamily="34"/>
              </a:rPr>
              <a:t>Fusion des instances représentatives du Personnel : C.S.E</a:t>
            </a:r>
          </a:p>
          <a:p>
            <a:pPr lvl="0">
              <a:buChar char="-"/>
            </a:pPr>
            <a:r>
              <a:rPr lang="fr-FR" sz="2000">
                <a:latin typeface="Arial" pitchFamily="34"/>
                <a:cs typeface="Arial" pitchFamily="34"/>
              </a:rPr>
              <a:t>Avant l’ordonnance de 2017 : trois instances élues, chacune avec des prérogatives spécifiques.</a:t>
            </a:r>
          </a:p>
          <a:p>
            <a:pPr lvl="0">
              <a:buChar char="-"/>
            </a:pPr>
            <a:r>
              <a:rPr lang="fr-FR" sz="2000">
                <a:latin typeface="Arial" pitchFamily="34"/>
                <a:cs typeface="Arial" pitchFamily="34"/>
              </a:rPr>
              <a:t>Après l’ordonnance de 2017 : fusion des trois instances au sein d’une instance unique, les missions CE/DP/CHSCT s’exercent au sein du CSE.</a:t>
            </a:r>
          </a:p>
          <a:p>
            <a:pPr lvl="0">
              <a:buChar char="-"/>
            </a:pPr>
            <a:r>
              <a:rPr lang="fr-FR" sz="2000">
                <a:latin typeface="Arial" pitchFamily="34"/>
                <a:cs typeface="Arial" pitchFamily="34"/>
              </a:rPr>
              <a:t>Possibilité d’intégrer par voie d’accord collectif la 4</a:t>
            </a:r>
            <a:r>
              <a:rPr lang="fr-FR" sz="2000" baseline="30000">
                <a:latin typeface="Arial" pitchFamily="34"/>
                <a:cs typeface="Arial" pitchFamily="34"/>
              </a:rPr>
              <a:t>ème</a:t>
            </a:r>
            <a:r>
              <a:rPr lang="fr-FR" sz="2000">
                <a:latin typeface="Arial" pitchFamily="34"/>
                <a:cs typeface="Arial" pitchFamily="34"/>
              </a:rPr>
              <a:t> instance que sont les DS, le CSE devenant un Conseil d’Entreprise.</a:t>
            </a:r>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311426" y="1851989"/>
            <a:ext cx="8229600" cy="6059555"/>
          </a:xfrm>
          <a:gradFill>
            <a:gsLst>
              <a:gs pos="0">
                <a:srgbClr val="95ABEA"/>
              </a:gs>
              <a:gs pos="100000">
                <a:srgbClr val="BFCBF0"/>
              </a:gs>
            </a:gsLst>
            <a:lin ang="16200000"/>
          </a:gradFill>
        </p:spPr>
        <p:txBody>
          <a:bodyPr/>
          <a:lstStyle/>
          <a:p>
            <a:pPr lvl="0">
              <a:buChar char="-"/>
            </a:pPr>
            <a:r>
              <a:rPr lang="fr-FR" sz="2400">
                <a:latin typeface="Arial" pitchFamily="34"/>
                <a:cs typeface="Arial" pitchFamily="34"/>
              </a:rPr>
              <a:t>C.S.E/ suite</a:t>
            </a:r>
          </a:p>
          <a:p>
            <a:pPr lvl="0">
              <a:buChar char="-"/>
            </a:pPr>
            <a:r>
              <a:rPr lang="fr-FR" sz="2000">
                <a:latin typeface="Arial" pitchFamily="34"/>
                <a:cs typeface="Arial" pitchFamily="34"/>
              </a:rPr>
              <a:t>Dans les entreprises de + de 11 salariés :</a:t>
            </a:r>
            <a:r>
              <a:rPr lang="fr-FR" sz="2000" i="1">
                <a:latin typeface="Arial" pitchFamily="34"/>
                <a:cs typeface="Arial" pitchFamily="34"/>
              </a:rPr>
              <a:t>le CSE aura les missions et moyens d’action des DP</a:t>
            </a:r>
          </a:p>
          <a:p>
            <a:pPr lvl="0">
              <a:buChar char="-"/>
            </a:pPr>
            <a:r>
              <a:rPr lang="fr-FR" sz="2000">
                <a:latin typeface="Arial" pitchFamily="34"/>
                <a:cs typeface="Arial" pitchFamily="34"/>
              </a:rPr>
              <a:t>Dans les entreprises de 50 à 300 salariés </a:t>
            </a:r>
            <a:r>
              <a:rPr lang="fr-FR" sz="2000" i="1">
                <a:latin typeface="Arial" pitchFamily="34"/>
                <a:cs typeface="Arial" pitchFamily="34"/>
              </a:rPr>
              <a:t>: le CSE aura les missions et moyens des DP,CE,CHSCT</a:t>
            </a:r>
          </a:p>
          <a:p>
            <a:pPr lvl="0">
              <a:buChar char="-"/>
            </a:pPr>
            <a:r>
              <a:rPr lang="fr-FR" sz="2000">
                <a:latin typeface="Arial" pitchFamily="34"/>
                <a:cs typeface="Arial" pitchFamily="34"/>
              </a:rPr>
              <a:t>Dans les entreprises de + de 300 salariés: </a:t>
            </a:r>
            <a:r>
              <a:rPr lang="fr-FR" sz="2000" i="1">
                <a:latin typeface="Arial" pitchFamily="34"/>
                <a:cs typeface="Arial" pitchFamily="34"/>
              </a:rPr>
              <a:t>le CSE aura les moyens des DP,CE,CHSCT et disposera d’une commission santé, sécurité et conditions de travail obligatoire (art L 2315-36 du CT)</a:t>
            </a:r>
          </a:p>
          <a:p>
            <a:pPr marL="0" lvl="0" indent="0">
              <a:buNone/>
            </a:pPr>
            <a:r>
              <a:rPr lang="fr-FR" sz="2000" i="1">
                <a:latin typeface="Arial" pitchFamily="34"/>
                <a:cs typeface="Arial" pitchFamily="34"/>
              </a:rPr>
              <a:t> - </a:t>
            </a:r>
            <a:r>
              <a:rPr lang="fr-FR" sz="2000">
                <a:latin typeface="Arial" pitchFamily="34"/>
                <a:cs typeface="Arial" pitchFamily="34"/>
              </a:rPr>
              <a:t>Dans les entreprises en dessous de 300 salariés : </a:t>
            </a:r>
            <a:r>
              <a:rPr lang="fr-FR" sz="2000" i="1">
                <a:latin typeface="Arial" pitchFamily="34"/>
                <a:cs typeface="Arial" pitchFamily="34"/>
              </a:rPr>
              <a:t>l’inspection du travail pourra imposer la création d’une commission, santé, sécurité, et conditions de travail , si elle le juge nécessaire (art L 2315-37 du CT)</a:t>
            </a:r>
          </a:p>
          <a:p>
            <a:pPr marL="0" lvl="0" indent="0">
              <a:buNone/>
            </a:pPr>
            <a:r>
              <a:rPr lang="fr-FR" sz="2000" i="1">
                <a:latin typeface="Arial" pitchFamily="34"/>
                <a:cs typeface="Arial" pitchFamily="34"/>
              </a:rPr>
              <a:t>- </a:t>
            </a:r>
            <a:r>
              <a:rPr lang="fr-FR" sz="2000" b="1">
                <a:latin typeface="Arial" pitchFamily="34"/>
                <a:cs typeface="Arial" pitchFamily="34"/>
              </a:rPr>
              <a:t>Attention aux effets de seuil et à la règle de décompte des effectifs</a:t>
            </a:r>
            <a:endParaRPr lang="fr-FR" sz="2000">
              <a:latin typeface="Arial" pitchFamily="34"/>
              <a:cs typeface="Arial" pitchFamily="34"/>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lnSpc>
                <a:spcPct val="90000"/>
              </a:lnSpc>
            </a:pPr>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r>
              <a:rPr lang="fr-FR" sz="2000"/>
              <a:t/>
            </a:r>
            <a:br>
              <a:rPr lang="fr-FR" sz="2000"/>
            </a:br>
            <a:endParaRPr lang="fr-FR" sz="2000">
              <a:latin typeface="Georgia" pitchFamily="18"/>
            </a:endParaRPr>
          </a:p>
        </p:txBody>
      </p:sp>
      <p:sp>
        <p:nvSpPr>
          <p:cNvPr id="3" name="Espace réservé du contenu 2"/>
          <p:cNvSpPr txBox="1">
            <a:spLocks noGrp="1"/>
          </p:cNvSpPr>
          <p:nvPr>
            <p:ph idx="1"/>
          </p:nvPr>
        </p:nvSpPr>
        <p:spPr>
          <a:xfrm>
            <a:off x="457200" y="914400"/>
            <a:ext cx="8408502" cy="5668959"/>
          </a:xfrm>
          <a:gradFill>
            <a:gsLst>
              <a:gs pos="0">
                <a:srgbClr val="95ABEA"/>
              </a:gs>
              <a:gs pos="100000">
                <a:srgbClr val="BFCBF0"/>
              </a:gs>
            </a:gsLst>
            <a:lin ang="8100000"/>
          </a:gradFill>
        </p:spPr>
        <p:txBody>
          <a:bodyPr/>
          <a:lstStyle/>
          <a:p>
            <a:pPr marL="0" lvl="0" indent="0">
              <a:lnSpc>
                <a:spcPct val="90000"/>
              </a:lnSpc>
              <a:buNone/>
            </a:pPr>
            <a:r>
              <a:rPr lang="fr-FR" sz="2700" i="1">
                <a:latin typeface="Georgia" pitchFamily="18"/>
              </a:rPr>
              <a:t> </a:t>
            </a:r>
            <a:r>
              <a:rPr lang="fr-FR" sz="2700" i="1">
                <a:latin typeface="Arial" pitchFamily="34"/>
                <a:cs typeface="Arial" pitchFamily="34"/>
              </a:rPr>
              <a:t>    </a:t>
            </a:r>
            <a:r>
              <a:rPr lang="fr-FR" sz="2000">
                <a:latin typeface="Arial" pitchFamily="34"/>
                <a:cs typeface="Arial" pitchFamily="34"/>
              </a:rPr>
              <a:t>C.S.E./suite</a:t>
            </a:r>
          </a:p>
          <a:p>
            <a:pPr marL="0" lvl="0" indent="0">
              <a:lnSpc>
                <a:spcPct val="90000"/>
              </a:lnSpc>
              <a:buNone/>
            </a:pPr>
            <a:r>
              <a:rPr lang="fr-FR" sz="1700" i="1">
                <a:latin typeface="Arial" pitchFamily="34"/>
                <a:cs typeface="Arial" pitchFamily="34"/>
              </a:rPr>
              <a:t>Tableau du nombre de titulaires au CSE à partir de 50 salariés (en annexe)</a:t>
            </a:r>
          </a:p>
          <a:p>
            <a:pPr marL="0" lvl="0" indent="0">
              <a:lnSpc>
                <a:spcPct val="90000"/>
              </a:lnSpc>
              <a:buNone/>
            </a:pPr>
            <a:r>
              <a:rPr lang="fr-FR" sz="1700" i="1">
                <a:latin typeface="Arial" pitchFamily="34"/>
                <a:cs typeface="Arial" pitchFamily="34"/>
              </a:rPr>
              <a:t>Nous pouvons constater désormais :</a:t>
            </a:r>
          </a:p>
          <a:p>
            <a:pPr lvl="0">
              <a:lnSpc>
                <a:spcPct val="90000"/>
              </a:lnSpc>
              <a:buChar char="-"/>
            </a:pPr>
            <a:r>
              <a:rPr lang="fr-FR" sz="1700" i="1">
                <a:latin typeface="Arial" pitchFamily="34"/>
                <a:cs typeface="Arial" pitchFamily="34"/>
              </a:rPr>
              <a:t>De 300 à 399 salariés : 11 élus  au lieu de 16 pour les CE/DP/CHSCT</a:t>
            </a:r>
          </a:p>
          <a:p>
            <a:pPr lvl="0">
              <a:lnSpc>
                <a:spcPct val="90000"/>
              </a:lnSpc>
              <a:buChar char="-"/>
            </a:pPr>
            <a:r>
              <a:rPr lang="fr-FR" sz="1700" i="1">
                <a:latin typeface="Arial" pitchFamily="34"/>
                <a:cs typeface="Arial" pitchFamily="34"/>
              </a:rPr>
              <a:t>De 700 à 799 salariés 14 élus au lieu de 20</a:t>
            </a:r>
          </a:p>
          <a:p>
            <a:pPr lvl="0">
              <a:lnSpc>
                <a:spcPct val="90000"/>
              </a:lnSpc>
              <a:buChar char="-"/>
            </a:pPr>
            <a:r>
              <a:rPr lang="fr-FR" sz="1700" i="1">
                <a:latin typeface="Arial" pitchFamily="34"/>
                <a:cs typeface="Arial" pitchFamily="34"/>
              </a:rPr>
              <a:t>De  3000 à 3249 salariés : 25 élus au lieu de 37</a:t>
            </a:r>
          </a:p>
          <a:p>
            <a:pPr lvl="0">
              <a:lnSpc>
                <a:spcPct val="90000"/>
              </a:lnSpc>
              <a:buChar char="-"/>
            </a:pPr>
            <a:endParaRPr lang="fr-FR" sz="1700" i="1">
              <a:latin typeface="Arial" pitchFamily="34"/>
              <a:cs typeface="Arial" pitchFamily="34"/>
            </a:endParaRPr>
          </a:p>
          <a:p>
            <a:pPr lvl="0">
              <a:lnSpc>
                <a:spcPct val="90000"/>
              </a:lnSpc>
              <a:buChar char="-"/>
            </a:pPr>
            <a:r>
              <a:rPr lang="fr-FR" sz="1700" u="sng">
                <a:latin typeface="Arial" pitchFamily="34"/>
                <a:cs typeface="Arial" pitchFamily="34"/>
              </a:rPr>
              <a:t>Nombre de mandats successifs </a:t>
            </a:r>
            <a:r>
              <a:rPr lang="fr-FR" sz="1700">
                <a:latin typeface="Arial" pitchFamily="34"/>
                <a:cs typeface="Arial" pitchFamily="34"/>
              </a:rPr>
              <a:t>:  3 mandats maximum, sauf dans les entreprises de  moins de 50 salariés ( art 2314-33 du CT)</a:t>
            </a:r>
          </a:p>
          <a:p>
            <a:pPr lvl="0">
              <a:lnSpc>
                <a:spcPct val="90000"/>
              </a:lnSpc>
              <a:buChar char="-"/>
            </a:pPr>
            <a:r>
              <a:rPr lang="fr-FR" sz="1700" u="sng">
                <a:latin typeface="Arial" pitchFamily="34"/>
                <a:cs typeface="Arial" pitchFamily="34"/>
              </a:rPr>
              <a:t>Le CSE désigne parmi ses membres :</a:t>
            </a:r>
          </a:p>
          <a:p>
            <a:pPr lvl="0">
              <a:lnSpc>
                <a:spcPct val="90000"/>
              </a:lnSpc>
              <a:buChar char="-"/>
            </a:pPr>
            <a:r>
              <a:rPr lang="fr-FR" sz="1700">
                <a:latin typeface="Arial" pitchFamily="34"/>
                <a:cs typeface="Arial" pitchFamily="34"/>
              </a:rPr>
              <a:t>a) Entreprises de moins de 50 salariés</a:t>
            </a:r>
          </a:p>
          <a:p>
            <a:pPr lvl="0">
              <a:lnSpc>
                <a:spcPct val="90000"/>
              </a:lnSpc>
              <a:buChar char="-"/>
            </a:pPr>
            <a:r>
              <a:rPr lang="fr-FR" sz="1700">
                <a:latin typeface="Arial" pitchFamily="34"/>
                <a:cs typeface="Arial" pitchFamily="34"/>
              </a:rPr>
              <a:t>b) Entreprises de 50 salariés et plus : un secrétaire et un trésorier</a:t>
            </a:r>
          </a:p>
          <a:p>
            <a:pPr lvl="0">
              <a:lnSpc>
                <a:spcPct val="90000"/>
              </a:lnSpc>
              <a:buChar char="-"/>
            </a:pPr>
            <a:r>
              <a:rPr lang="fr-FR" sz="1700">
                <a:latin typeface="Arial" pitchFamily="34"/>
                <a:cs typeface="Arial" pitchFamily="34"/>
              </a:rPr>
              <a:t>c) Entreprises multi établissements : un secrétaire et un secrétaire adjoint ( en charge des attributions en matière de santé, sécurité et conditions de travail </a:t>
            </a:r>
          </a:p>
          <a:p>
            <a:pPr lvl="0">
              <a:lnSpc>
                <a:spcPct val="90000"/>
              </a:lnSpc>
              <a:buChar char="-"/>
            </a:pPr>
            <a:r>
              <a:rPr lang="fr-FR" sz="1700">
                <a:latin typeface="Arial" pitchFamily="34"/>
                <a:cs typeface="Arial" pitchFamily="34"/>
              </a:rPr>
              <a:t>Le CSE conserve les anciennes commissions obligatoires du C.E.</a:t>
            </a:r>
          </a:p>
          <a:p>
            <a:pPr lvl="0">
              <a:lnSpc>
                <a:spcPct val="90000"/>
              </a:lnSpc>
              <a:buChar char="-"/>
            </a:pPr>
            <a:endParaRPr lang="fr-FR" sz="1700" i="1">
              <a:latin typeface="Georgia" pitchFamily="18"/>
            </a:endParaRPr>
          </a:p>
          <a:p>
            <a:pPr marL="0" lvl="0" indent="0">
              <a:lnSpc>
                <a:spcPct val="90000"/>
              </a:lnSpc>
              <a:buNone/>
            </a:pPr>
            <a:r>
              <a:rPr lang="fr-FR" sz="1500" i="1">
                <a:latin typeface="Georgia" pitchFamily="18"/>
              </a:rPr>
              <a:t>     </a:t>
            </a:r>
          </a:p>
          <a:p>
            <a:pPr lvl="0">
              <a:lnSpc>
                <a:spcPct val="90000"/>
              </a:lnSpc>
            </a:pPr>
            <a:endParaRPr lang="fr-FR" sz="270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457200" y="1099931"/>
            <a:ext cx="8229600" cy="5483428"/>
          </a:xfrm>
          <a:gradFill>
            <a:gsLst>
              <a:gs pos="0">
                <a:srgbClr val="95ABEA"/>
              </a:gs>
              <a:gs pos="100000">
                <a:srgbClr val="BFCBF0"/>
              </a:gs>
            </a:gsLst>
            <a:lin ang="10800000"/>
          </a:gradFill>
        </p:spPr>
        <p:txBody>
          <a:bodyPr/>
          <a:lstStyle/>
          <a:p>
            <a:pPr lvl="0">
              <a:lnSpc>
                <a:spcPct val="90000"/>
              </a:lnSpc>
              <a:buChar char="-"/>
            </a:pPr>
            <a:endParaRPr lang="fr-FR" sz="2400">
              <a:latin typeface="Arial" pitchFamily="34"/>
              <a:cs typeface="Arial" pitchFamily="34"/>
            </a:endParaRPr>
          </a:p>
          <a:p>
            <a:pPr lvl="0">
              <a:lnSpc>
                <a:spcPct val="90000"/>
              </a:lnSpc>
              <a:buChar char="-"/>
            </a:pPr>
            <a:r>
              <a:rPr lang="fr-FR" sz="2400">
                <a:latin typeface="Arial" pitchFamily="34"/>
                <a:cs typeface="Arial" pitchFamily="34"/>
              </a:rPr>
              <a:t>C.S.E. / suite</a:t>
            </a:r>
          </a:p>
          <a:p>
            <a:pPr lvl="0">
              <a:lnSpc>
                <a:spcPct val="90000"/>
              </a:lnSpc>
              <a:buChar char="-"/>
            </a:pPr>
            <a:r>
              <a:rPr lang="fr-FR" sz="2000">
                <a:latin typeface="Arial" pitchFamily="34"/>
                <a:cs typeface="Arial" pitchFamily="34"/>
              </a:rPr>
              <a:t>Attributions du CSE</a:t>
            </a:r>
          </a:p>
          <a:p>
            <a:pPr lvl="0">
              <a:lnSpc>
                <a:spcPct val="90000"/>
              </a:lnSpc>
              <a:buChar char="-"/>
            </a:pPr>
            <a:r>
              <a:rPr lang="fr-FR" sz="2000">
                <a:latin typeface="Arial" pitchFamily="34"/>
                <a:cs typeface="Arial" pitchFamily="34"/>
              </a:rPr>
              <a:t>Moyens du CSE dont:</a:t>
            </a:r>
          </a:p>
          <a:p>
            <a:pPr lvl="0">
              <a:lnSpc>
                <a:spcPct val="90000"/>
              </a:lnSpc>
              <a:buChar char="-"/>
            </a:pPr>
            <a:r>
              <a:rPr lang="fr-FR" sz="2000">
                <a:latin typeface="Arial" pitchFamily="34"/>
                <a:cs typeface="Arial" pitchFamily="34"/>
              </a:rPr>
              <a:t>Heures de délégation : 10h/ - de 50 et 16 h + DE 50 salariés</a:t>
            </a:r>
          </a:p>
          <a:p>
            <a:pPr lvl="0">
              <a:lnSpc>
                <a:spcPct val="90000"/>
              </a:lnSpc>
              <a:buChar char="-"/>
            </a:pPr>
            <a:r>
              <a:rPr lang="fr-FR" sz="2000">
                <a:latin typeface="Arial" pitchFamily="34"/>
                <a:cs typeface="Arial" pitchFamily="34"/>
              </a:rPr>
              <a:t>Déplacement et circulation : identique </a:t>
            </a:r>
          </a:p>
          <a:p>
            <a:pPr lvl="0">
              <a:lnSpc>
                <a:spcPct val="90000"/>
              </a:lnSpc>
              <a:buChar char="-"/>
            </a:pPr>
            <a:r>
              <a:rPr lang="fr-FR" sz="2000">
                <a:latin typeface="Arial" pitchFamily="34"/>
                <a:cs typeface="Arial" pitchFamily="34"/>
              </a:rPr>
              <a:t>Affichage : identique</a:t>
            </a:r>
          </a:p>
          <a:p>
            <a:pPr lvl="0">
              <a:lnSpc>
                <a:spcPct val="90000"/>
              </a:lnSpc>
              <a:buChar char="-"/>
            </a:pPr>
            <a:r>
              <a:rPr lang="fr-FR" sz="2000">
                <a:latin typeface="Arial" pitchFamily="34"/>
                <a:cs typeface="Arial" pitchFamily="34"/>
              </a:rPr>
              <a:t>Congé de formation : maintien de la rémunération</a:t>
            </a:r>
          </a:p>
          <a:p>
            <a:pPr lvl="0">
              <a:lnSpc>
                <a:spcPct val="90000"/>
              </a:lnSpc>
              <a:buChar char="-"/>
            </a:pPr>
            <a:r>
              <a:rPr lang="fr-FR" sz="2000">
                <a:latin typeface="Arial" pitchFamily="34"/>
                <a:cs typeface="Arial" pitchFamily="34"/>
              </a:rPr>
              <a:t>Financement : </a:t>
            </a:r>
          </a:p>
          <a:p>
            <a:pPr lvl="0">
              <a:lnSpc>
                <a:spcPct val="90000"/>
              </a:lnSpc>
              <a:buChar char="-"/>
            </a:pPr>
            <a:r>
              <a:rPr lang="fr-FR" sz="2000">
                <a:latin typeface="Arial" pitchFamily="34"/>
                <a:cs typeface="Arial" pitchFamily="34"/>
              </a:rPr>
              <a:t>Tenue des réunions du CSE : tous les 2 mois sauf +300 mensuelle</a:t>
            </a:r>
          </a:p>
          <a:p>
            <a:pPr lvl="0">
              <a:lnSpc>
                <a:spcPct val="90000"/>
              </a:lnSpc>
              <a:buChar char="-"/>
            </a:pPr>
            <a:r>
              <a:rPr lang="fr-FR" sz="2000">
                <a:latin typeface="Arial" pitchFamily="34"/>
                <a:cs typeface="Arial" pitchFamily="34"/>
              </a:rPr>
              <a:t>Droit d’alerte :</a:t>
            </a:r>
          </a:p>
          <a:p>
            <a:pPr lvl="0">
              <a:lnSpc>
                <a:spcPct val="90000"/>
              </a:lnSpc>
              <a:buChar char="-"/>
            </a:pPr>
            <a:r>
              <a:rPr lang="fr-FR" sz="2000">
                <a:latin typeface="Arial" pitchFamily="34"/>
                <a:cs typeface="Arial" pitchFamily="34"/>
              </a:rPr>
              <a:t>Conseil d’entreprise  : institué par accord et ç durée indéterminée, ou par accord de branche étendue en cas d’absence de D S</a:t>
            </a:r>
          </a:p>
          <a:p>
            <a:pPr lvl="0">
              <a:lnSpc>
                <a:spcPct val="90000"/>
              </a:lnSpc>
              <a:buChar char="-"/>
            </a:pPr>
            <a:endParaRPr lang="fr-FR" sz="2000">
              <a:latin typeface="Arial" pitchFamily="34"/>
              <a:cs typeface="Arial" pitchFamily="34"/>
            </a:endParaRPr>
          </a:p>
          <a:p>
            <a:pPr lvl="0">
              <a:lnSpc>
                <a:spcPct val="90000"/>
              </a:lnSpc>
              <a:buChar char="-"/>
            </a:pPr>
            <a:endParaRPr lang="fr-FR" sz="2000">
              <a:latin typeface="Arial" pitchFamily="34"/>
              <a:cs typeface="Arial" pitchFamily="34"/>
            </a:endParaRPr>
          </a:p>
          <a:p>
            <a:pPr lvl="0">
              <a:lnSpc>
                <a:spcPct val="90000"/>
              </a:lnSpc>
              <a:buChar char="-"/>
            </a:pPr>
            <a:endParaRPr lang="fr-FR" sz="2000">
              <a:latin typeface="Arial" pitchFamily="34"/>
              <a:cs typeface="Arial" pitchFamily="34"/>
            </a:endParaRPr>
          </a:p>
          <a:p>
            <a:pPr lvl="0">
              <a:lnSpc>
                <a:spcPct val="90000"/>
              </a:lnSpc>
              <a:buChar char="-"/>
            </a:pPr>
            <a:endParaRPr lang="fr-FR" sz="2400">
              <a:latin typeface="Arial" pitchFamily="34"/>
              <a:cs typeface="Arial" pitchFamily="34"/>
            </a:endParaRPr>
          </a:p>
          <a:p>
            <a:pPr lvl="0">
              <a:lnSpc>
                <a:spcPct val="90000"/>
              </a:lnSpc>
              <a:buChar char="-"/>
            </a:pPr>
            <a:endParaRPr lang="fr-FR" sz="2400">
              <a:latin typeface="Arial" pitchFamily="34"/>
              <a:cs typeface="Arial" pitchFamily="34"/>
            </a:endParaRPr>
          </a:p>
          <a:p>
            <a:pPr lvl="0">
              <a:lnSpc>
                <a:spcPct val="90000"/>
              </a:lnSpc>
              <a:buChar char="-"/>
            </a:pPr>
            <a:endParaRPr lang="fr-FR">
              <a:latin typeface="Arial" pitchFamily="34"/>
              <a:cs typeface="Arial" pitchFamily="34"/>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600">
                <a:solidFill>
                  <a:srgbClr val="0070C0"/>
                </a:solidFill>
                <a:latin typeface="Castellar" pitchFamily="18"/>
              </a:rPr>
              <a:t>Le Groupement de la Défense</a:t>
            </a:r>
            <a:br>
              <a:rPr lang="fr-FR" sz="1600">
                <a:solidFill>
                  <a:srgbClr val="0070C0"/>
                </a:solidFill>
                <a:latin typeface="Castellar" pitchFamily="18"/>
              </a:rPr>
            </a:br>
            <a:r>
              <a:rPr lang="fr-FR" sz="1600">
                <a:solidFill>
                  <a:srgbClr val="0070C0"/>
                </a:solidFill>
                <a:latin typeface="Castellar" pitchFamily="18"/>
              </a:rPr>
              <a:t>Déjeuner-débat du 15 MARS 2018</a:t>
            </a:r>
            <a:endParaRPr lang="fr-FR" sz="1600"/>
          </a:p>
        </p:txBody>
      </p:sp>
      <p:sp>
        <p:nvSpPr>
          <p:cNvPr id="3" name="Espace réservé du contenu 2"/>
          <p:cNvSpPr txBox="1">
            <a:spLocks noGrp="1"/>
          </p:cNvSpPr>
          <p:nvPr>
            <p:ph idx="1"/>
          </p:nvPr>
        </p:nvSpPr>
        <p:spPr>
          <a:xfrm>
            <a:off x="457200" y="1195751"/>
            <a:ext cx="8229600" cy="5219111"/>
          </a:xfrm>
          <a:gradFill>
            <a:gsLst>
              <a:gs pos="0">
                <a:srgbClr val="95ABEA"/>
              </a:gs>
              <a:gs pos="100000">
                <a:srgbClr val="BFCBF0"/>
              </a:gs>
            </a:gsLst>
            <a:path path="circle">
              <a:fillToRect l="100000" t="100000"/>
            </a:path>
          </a:gradFill>
        </p:spPr>
        <p:txBody>
          <a:bodyPr>
            <a:noAutofit/>
          </a:bodyPr>
          <a:lstStyle/>
          <a:p>
            <a:pPr lvl="0"/>
            <a:r>
              <a:rPr lang="fr-FR" sz="2000" b="1">
                <a:latin typeface="Arial" pitchFamily="34"/>
                <a:cs typeface="Arial" pitchFamily="34"/>
              </a:rPr>
              <a:t>Dialogue social : </a:t>
            </a:r>
            <a:r>
              <a:rPr lang="fr-FR" sz="2000" i="1">
                <a:latin typeface="Arial" pitchFamily="34"/>
                <a:cs typeface="Arial" pitchFamily="34"/>
              </a:rPr>
              <a:t>autres points présents dans les  ordonnances</a:t>
            </a:r>
          </a:p>
          <a:p>
            <a:pPr lvl="0">
              <a:buChar char="-"/>
            </a:pPr>
            <a:r>
              <a:rPr lang="fr-FR" sz="2000">
                <a:latin typeface="Arial" pitchFamily="34"/>
                <a:cs typeface="Arial" pitchFamily="34"/>
              </a:rPr>
              <a:t>Accords au niveau de l’entreprise ou de la branche</a:t>
            </a:r>
          </a:p>
          <a:p>
            <a:pPr lvl="0">
              <a:buChar char="-"/>
            </a:pPr>
            <a:r>
              <a:rPr lang="fr-FR" sz="2000">
                <a:latin typeface="Arial" pitchFamily="34"/>
                <a:cs typeface="Arial" pitchFamily="34"/>
              </a:rPr>
              <a:t>Congé syndical de formation</a:t>
            </a:r>
          </a:p>
          <a:p>
            <a:pPr lvl="0">
              <a:buChar char="-"/>
            </a:pPr>
            <a:r>
              <a:rPr lang="fr-FR" sz="2000">
                <a:latin typeface="Arial" pitchFamily="34"/>
                <a:cs typeface="Arial" pitchFamily="34"/>
              </a:rPr>
              <a:t>Prévention des risques professionnels</a:t>
            </a:r>
          </a:p>
          <a:p>
            <a:pPr lvl="0">
              <a:buChar char="-"/>
            </a:pPr>
            <a:r>
              <a:rPr lang="fr-FR" sz="2000">
                <a:latin typeface="Arial" pitchFamily="34"/>
                <a:cs typeface="Arial" pitchFamily="34"/>
              </a:rPr>
              <a:t>Négociations obligatoires : en cas de non respect sanction par la Direccte</a:t>
            </a:r>
          </a:p>
          <a:p>
            <a:pPr lvl="0">
              <a:buChar char="-"/>
            </a:pPr>
            <a:r>
              <a:rPr lang="fr-FR" sz="2000">
                <a:latin typeface="Arial" pitchFamily="34"/>
                <a:cs typeface="Arial" pitchFamily="34"/>
              </a:rPr>
              <a:t>Référendum d’entreprise</a:t>
            </a:r>
          </a:p>
          <a:p>
            <a:pPr lvl="0">
              <a:buChar char="-"/>
            </a:pPr>
            <a:r>
              <a:rPr lang="fr-FR" sz="2000">
                <a:latin typeface="Arial" pitchFamily="34"/>
                <a:cs typeface="Arial" pitchFamily="34"/>
              </a:rPr>
              <a:t>Généralisation accord majoritaire</a:t>
            </a:r>
          </a:p>
          <a:p>
            <a:pPr lvl="0">
              <a:buChar char="-"/>
            </a:pPr>
            <a:r>
              <a:rPr lang="fr-FR" sz="2000">
                <a:latin typeface="Arial" pitchFamily="34"/>
                <a:cs typeface="Arial" pitchFamily="34"/>
              </a:rPr>
              <a:t>Primauté accord collectif sur le contrat de travail (refus=licenciement motif spécifique = chômage)</a:t>
            </a:r>
          </a:p>
          <a:p>
            <a:pPr lvl="0">
              <a:buChar char="-"/>
            </a:pPr>
            <a:r>
              <a:rPr lang="fr-FR" sz="2000">
                <a:latin typeface="Arial" pitchFamily="34"/>
                <a:cs typeface="Arial" pitchFamily="34"/>
              </a:rPr>
              <a:t>CDD/CDI de chantier</a:t>
            </a:r>
          </a:p>
          <a:p>
            <a:pPr lvl="0">
              <a:buChar char="-"/>
            </a:pPr>
            <a:r>
              <a:rPr lang="fr-FR" sz="2000">
                <a:latin typeface="Arial" pitchFamily="34"/>
                <a:cs typeface="Arial" pitchFamily="34"/>
              </a:rPr>
              <a:t>Télétravail</a:t>
            </a:r>
          </a:p>
          <a:p>
            <a:pPr lvl="0">
              <a:buChar char="-"/>
            </a:pPr>
            <a:r>
              <a:rPr lang="fr-FR" sz="2000">
                <a:latin typeface="Arial" pitchFamily="34"/>
                <a:cs typeface="Arial" pitchFamily="34"/>
              </a:rPr>
              <a:t>Prévention des risques professionnels</a:t>
            </a:r>
          </a:p>
          <a:p>
            <a:pPr lvl="0">
              <a:buChar char="-"/>
            </a:pPr>
            <a:endParaRPr lang="fr-FR" sz="2000">
              <a:latin typeface="Georgia" pitchFamily="18"/>
            </a:endParaRPr>
          </a:p>
          <a:p>
            <a:pPr lvl="0">
              <a:buChar char="-"/>
            </a:pPr>
            <a:endParaRPr lang="fr-FR" sz="2000">
              <a:latin typeface="Georgia" pitchFamily="18"/>
            </a:endParaRPr>
          </a:p>
          <a:p>
            <a:pPr lvl="0">
              <a:buChar char="-"/>
            </a:pPr>
            <a:endParaRPr lang="fr-FR" sz="2000">
              <a:latin typeface="Georgia" pitchFamily="18"/>
            </a:endParaRPr>
          </a:p>
          <a:p>
            <a:pPr lvl="0">
              <a:buChar char="-"/>
            </a:pPr>
            <a:endParaRPr lang="fr-FR" sz="2000">
              <a:latin typeface="Georgia" pitchFamily="18"/>
            </a:endParaRPr>
          </a:p>
          <a:p>
            <a:pPr lvl="0">
              <a:buChar char="-"/>
            </a:pPr>
            <a:endParaRPr lang="fr-FR" sz="2000">
              <a:latin typeface="Georgia" pitchFamily="18"/>
            </a:endParaRPr>
          </a:p>
          <a:p>
            <a:pPr lvl="0">
              <a:buChar char="-"/>
            </a:pPr>
            <a:endParaRPr lang="fr-FR" sz="2000">
              <a:latin typeface="Georgia" pitchFamily="18"/>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name="Slide19">
    <p:bg>
      <p:bgPr>
        <a:gradFill>
          <a:gsLst>
            <a:gs pos="0">
              <a:srgbClr val="F6F8FC"/>
            </a:gs>
            <a:gs pos="100000">
              <a:srgbClr val="ABC0E4"/>
            </a:gs>
          </a:gsLst>
          <a:lin ang="5400000"/>
        </a:gradFill>
        <a:effectLst/>
      </p:bgPr>
    </p:bg>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sz="1800">
                <a:solidFill>
                  <a:srgbClr val="0070C0"/>
                </a:solidFill>
                <a:latin typeface="Castellar" pitchFamily="18"/>
              </a:rPr>
              <a:t>Le Groupement de la Défense</a:t>
            </a:r>
            <a:br>
              <a:rPr lang="fr-FR" sz="1800">
                <a:solidFill>
                  <a:srgbClr val="0070C0"/>
                </a:solidFill>
                <a:latin typeface="Castellar" pitchFamily="18"/>
              </a:rPr>
            </a:br>
            <a:r>
              <a:rPr lang="fr-FR" sz="1800">
                <a:solidFill>
                  <a:srgbClr val="0070C0"/>
                </a:solidFill>
                <a:latin typeface="Castellar" pitchFamily="18"/>
              </a:rPr>
              <a:t>Déjeuner-débat du 15 MARS 2018</a:t>
            </a:r>
            <a:endParaRPr lang="fr-FR" sz="1800"/>
          </a:p>
        </p:txBody>
      </p:sp>
      <p:sp>
        <p:nvSpPr>
          <p:cNvPr id="3" name="Espace réservé du contenu 2"/>
          <p:cNvSpPr txBox="1">
            <a:spLocks noGrp="1"/>
          </p:cNvSpPr>
          <p:nvPr>
            <p:ph idx="1"/>
          </p:nvPr>
        </p:nvSpPr>
        <p:spPr/>
        <p:txBody>
          <a:bodyPr/>
          <a:lstStyle/>
          <a:p>
            <a:pPr lvl="0"/>
            <a:r>
              <a:rPr lang="fr-FR" sz="2000" u="sng">
                <a:latin typeface="Arial" pitchFamily="34"/>
                <a:cs typeface="Arial" pitchFamily="34"/>
              </a:rPr>
              <a:t>Négociations annuelles obligatoires </a:t>
            </a:r>
            <a:r>
              <a:rPr lang="fr-FR" sz="2000">
                <a:latin typeface="Arial" pitchFamily="34"/>
                <a:cs typeface="Arial" pitchFamily="34"/>
              </a:rPr>
              <a:t>: dispositions à respecter , nouveaux articles du code du travail issus des ordonnances, en cas de défaillance de l’employeur pénalités appliquées par la Direccte.</a:t>
            </a:r>
          </a:p>
          <a:p>
            <a:pPr lvl="0"/>
            <a:r>
              <a:rPr lang="fr-FR" sz="2000">
                <a:latin typeface="Arial" pitchFamily="34"/>
                <a:cs typeface="Arial" pitchFamily="34"/>
              </a:rPr>
              <a:t>L'ordonnance n°2017-1389 du 22 septembre 2017* prévoit un </a:t>
            </a:r>
            <a:r>
              <a:rPr lang="fr-FR" sz="2000" u="sng">
                <a:latin typeface="Arial" pitchFamily="34"/>
                <a:cs typeface="Arial" pitchFamily="34"/>
              </a:rPr>
              <a:t>nouveau dispositif de retraite anticipée pour incapacité </a:t>
            </a:r>
            <a:r>
              <a:rPr lang="fr-FR" sz="2000">
                <a:latin typeface="Arial" pitchFamily="34"/>
                <a:cs typeface="Arial" pitchFamily="34"/>
              </a:rPr>
              <a:t>et une procédure de reconversion professionnelle grâce à un abondement au compte personnel de formation (CPF)</a:t>
            </a:r>
          </a:p>
          <a:p>
            <a:pPr lvl="0"/>
            <a:r>
              <a:rPr lang="fr-FR" sz="2000">
                <a:latin typeface="Arial" pitchFamily="34"/>
                <a:cs typeface="Arial" pitchFamily="34"/>
              </a:rPr>
              <a:t>L'ordonnance n°2017-1385 relative au renforcement de la négociation collective* prévoit en son article 3 un nouvel accord pour l'emploi. En cas de refus du salarié d'une modification du contrat de travail en application de cet accord, l'ordonnance ne prévoit pas de mesure d'accompagnement mais un abondement spécifique du CPF du salarié</a:t>
            </a:r>
          </a:p>
          <a:p>
            <a:pPr lvl="0"/>
            <a:endParaRPr lang="fr-FR" sz="2000">
              <a:latin typeface="Georgia" pitchFamily="18"/>
            </a:endParaRPr>
          </a:p>
        </p:txBody>
      </p:sp>
    </p:spTree>
  </p:cSld>
  <p:clrMapOvr>
    <a:masterClrMapping/>
  </p:clrMapOvr>
  <p:transition spd="med">
    <p:fade/>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Thème%20professionnel%20-%20Buildings</Template>
  <TotalTime>2925</TotalTime>
  <Words>2114</Words>
  <Application>Microsoft Office PowerPoint</Application>
  <PresentationFormat>Grand écran</PresentationFormat>
  <Paragraphs>200</Paragraphs>
  <Slides>20</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Castellar</vt:lpstr>
      <vt:lpstr>Georgia</vt:lpstr>
      <vt:lpstr>Thème Office</vt:lpstr>
      <vt:lpstr>Le  groupement  de  la   défense  cadres ,TECHNICIENS , agents de maitrise , fonctionnaires  forces de ventes adhérents à la CFE CGC</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 </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lpstr>Le Groupement de la Défense Déjeuner-débat du 15 MARS 2018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groupement  de  la   défense des cadres agents de maitrise fonctionnaires  forces de ventes adhérents à la CFE CGC</dc:title>
  <dc:creator>Gérard BEHAR</dc:creator>
  <cp:lastModifiedBy>jean-marc del Molino</cp:lastModifiedBy>
  <cp:revision>40</cp:revision>
  <dcterms:created xsi:type="dcterms:W3CDTF">2018-01-14T08:06:56Z</dcterms:created>
  <dcterms:modified xsi:type="dcterms:W3CDTF">2018-03-19T10:28:02Z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TC300074359990</vt:lpwstr>
  </property>
</Properties>
</file>