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4" r:id="rId3"/>
    <p:sldId id="265" r:id="rId4"/>
    <p:sldId id="266" r:id="rId5"/>
    <p:sldId id="267" r:id="rId6"/>
    <p:sldId id="268" r:id="rId7"/>
    <p:sldId id="269" r:id="rId8"/>
    <p:sldId id="270" r:id="rId9"/>
    <p:sldId id="271" r:id="rId10"/>
    <p:sldId id="272" r:id="rId11"/>
    <p:sldId id="263"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2AB5C6AD-7399-4F37-9894-C1029D8BC72F}" type="datetimeFigureOut">
              <a:rPr lang="fr-FR" smtClean="0"/>
              <a:pPr/>
              <a:t>27/01/2016</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E212BC-D437-4CD4-9B57-C8F3BB488823}"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AB5C6AD-7399-4F37-9894-C1029D8BC72F}" type="datetimeFigureOut">
              <a:rPr lang="fr-FR" smtClean="0"/>
              <a:pPr/>
              <a:t>27/01/2016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E212BC-D437-4CD4-9B57-C8F3BB48882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FEE212BC-D437-4CD4-9B57-C8F3BB488823}"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AB5C6AD-7399-4F37-9894-C1029D8BC72F}" type="datetimeFigureOut">
              <a:rPr lang="fr-FR" smtClean="0"/>
              <a:pPr/>
              <a:t>27/01/2016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2AB5C6AD-7399-4F37-9894-C1029D8BC72F}" type="datetimeFigureOut">
              <a:rPr lang="fr-FR" smtClean="0"/>
              <a:pPr/>
              <a:t>27/01/2016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FEE212BC-D437-4CD4-9B57-C8F3BB488823}"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2AB5C6AD-7399-4F37-9894-C1029D8BC72F}" type="datetimeFigureOut">
              <a:rPr lang="fr-FR" smtClean="0"/>
              <a:pPr/>
              <a:t>27/01/2016</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E212BC-D437-4CD4-9B57-C8F3BB488823}"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2AB5C6AD-7399-4F37-9894-C1029D8BC72F}" type="datetimeFigureOut">
              <a:rPr lang="fr-FR" smtClean="0"/>
              <a:pPr/>
              <a:t>27/01/2016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E212BC-D437-4CD4-9B57-C8F3BB488823}"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2AB5C6AD-7399-4F37-9894-C1029D8BC72F}" type="datetimeFigureOut">
              <a:rPr lang="fr-FR" smtClean="0"/>
              <a:pPr/>
              <a:t>27/01/2016</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FEE212BC-D437-4CD4-9B57-C8F3BB488823}"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AB5C6AD-7399-4F37-9894-C1029D8BC72F}" type="datetimeFigureOut">
              <a:rPr lang="fr-FR" smtClean="0"/>
              <a:pPr/>
              <a:t>27/01/2016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FEE212BC-D437-4CD4-9B57-C8F3BB48882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2AB5C6AD-7399-4F37-9894-C1029D8BC72F}" type="datetimeFigureOut">
              <a:rPr lang="fr-FR" smtClean="0"/>
              <a:pPr/>
              <a:t>27/01/2016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EE212BC-D437-4CD4-9B57-C8F3BB48882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EE212BC-D437-4CD4-9B57-C8F3BB488823}"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2AB5C6AD-7399-4F37-9894-C1029D8BC72F}" type="datetimeFigureOut">
              <a:rPr lang="fr-FR" smtClean="0"/>
              <a:pPr/>
              <a:t>27/01/2016</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FEE212BC-D437-4CD4-9B57-C8F3BB488823}"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2AB5C6AD-7399-4F37-9894-C1029D8BC72F}" type="datetimeFigureOut">
              <a:rPr lang="fr-FR" smtClean="0"/>
              <a:pPr/>
              <a:t>27/01/2016</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B5C6AD-7399-4F37-9894-C1029D8BC72F}" type="datetimeFigureOut">
              <a:rPr lang="fr-FR" smtClean="0"/>
              <a:pPr/>
              <a:t>27/01/2016</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EE212BC-D437-4CD4-9B57-C8F3BB488823}"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rmAutofit/>
          </a:bodyPr>
          <a:lstStyle/>
          <a:p>
            <a:r>
              <a:rPr lang="fr-FR" dirty="0" smtClean="0"/>
              <a:t>  Le Groupement de la Défense  28/01/2016</a:t>
            </a:r>
            <a:br>
              <a:rPr lang="fr-FR" dirty="0" smtClean="0"/>
            </a:br>
            <a:endParaRPr lang="fr-FR" dirty="0"/>
          </a:p>
        </p:txBody>
      </p:sp>
      <p:sp>
        <p:nvSpPr>
          <p:cNvPr id="3" name="Espace réservé du contenu 2"/>
          <p:cNvSpPr>
            <a:spLocks noGrp="1"/>
          </p:cNvSpPr>
          <p:nvPr>
            <p:ph sz="quarter" idx="1"/>
          </p:nvPr>
        </p:nvSpPr>
        <p:spPr>
          <a:xfrm>
            <a:off x="301752" y="1628800"/>
            <a:ext cx="8503920" cy="4470248"/>
          </a:xfrm>
        </p:spPr>
        <p:txBody>
          <a:bodyPr>
            <a:normAutofit/>
          </a:bodyPr>
          <a:lstStyle/>
          <a:p>
            <a:pPr>
              <a:buNone/>
            </a:pPr>
            <a:r>
              <a:rPr lang="fr-FR" dirty="0" smtClean="0"/>
              <a:t>           </a:t>
            </a:r>
          </a:p>
          <a:p>
            <a:pPr>
              <a:buNone/>
            </a:pPr>
            <a:r>
              <a:rPr lang="fr-FR" sz="4000" dirty="0" smtClean="0"/>
              <a:t>          Assemblée Générale 2016</a:t>
            </a:r>
          </a:p>
          <a:p>
            <a:pPr>
              <a:buNone/>
            </a:pPr>
            <a:endParaRPr lang="fr-FR" sz="4000" dirty="0" smtClean="0"/>
          </a:p>
          <a:p>
            <a:pPr>
              <a:buNone/>
            </a:pPr>
            <a:r>
              <a:rPr lang="fr-FR" sz="4000" dirty="0" smtClean="0"/>
              <a:t>                  Déjeuner-débat </a:t>
            </a:r>
          </a:p>
          <a:p>
            <a:pPr>
              <a:buNone/>
            </a:pPr>
            <a:r>
              <a:rPr lang="fr-FR" sz="4000" dirty="0" smtClean="0"/>
              <a:t>       </a:t>
            </a:r>
            <a:endParaRPr lang="fr-FR" sz="2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rmAutofit/>
          </a:bodyPr>
          <a:lstStyle/>
          <a:p>
            <a:r>
              <a:rPr lang="fr-FR" dirty="0" smtClean="0"/>
              <a:t>  Le Groupement de la Défense  28/01/2016</a:t>
            </a:r>
            <a:br>
              <a:rPr lang="fr-FR" dirty="0" smtClean="0"/>
            </a:br>
            <a:endParaRPr lang="fr-FR" dirty="0"/>
          </a:p>
        </p:txBody>
      </p:sp>
      <p:sp>
        <p:nvSpPr>
          <p:cNvPr id="3" name="Espace réservé du contenu 2"/>
          <p:cNvSpPr>
            <a:spLocks noGrp="1"/>
          </p:cNvSpPr>
          <p:nvPr>
            <p:ph sz="quarter" idx="1"/>
          </p:nvPr>
        </p:nvSpPr>
        <p:spPr>
          <a:xfrm>
            <a:off x="301752" y="1628800"/>
            <a:ext cx="8503920" cy="4470248"/>
          </a:xfrm>
        </p:spPr>
        <p:txBody>
          <a:bodyPr>
            <a:normAutofit lnSpcReduction="10000"/>
          </a:bodyPr>
          <a:lstStyle/>
          <a:p>
            <a:pPr>
              <a:buNone/>
            </a:pPr>
            <a:r>
              <a:rPr lang="fr-FR" dirty="0" smtClean="0"/>
              <a:t>    </a:t>
            </a:r>
            <a:r>
              <a:rPr lang="fr-FR" sz="2000" b="1" i="1" u="sng" dirty="0" smtClean="0">
                <a:solidFill>
                  <a:srgbClr val="002060"/>
                </a:solidFill>
              </a:rPr>
              <a:t>Projet de réforme de Myriam  EL KHOMRI</a:t>
            </a:r>
            <a:r>
              <a:rPr lang="fr-FR" sz="2000" b="1" i="1" dirty="0" smtClean="0">
                <a:solidFill>
                  <a:srgbClr val="002060"/>
                </a:solidFill>
              </a:rPr>
              <a:t> :</a:t>
            </a:r>
          </a:p>
          <a:p>
            <a:pPr>
              <a:buNone/>
            </a:pPr>
            <a:r>
              <a:rPr lang="fr-FR" sz="2000" dirty="0" smtClean="0"/>
              <a:t>1/ Le CPA compte personnel d’activité</a:t>
            </a:r>
          </a:p>
          <a:p>
            <a:pPr>
              <a:buNone/>
            </a:pPr>
            <a:r>
              <a:rPr lang="fr-FR" sz="2000" dirty="0" smtClean="0"/>
              <a:t>2/Economie collaborative</a:t>
            </a:r>
          </a:p>
          <a:p>
            <a:pPr>
              <a:buNone/>
            </a:pPr>
            <a:r>
              <a:rPr lang="fr-FR" sz="2000" dirty="0" smtClean="0"/>
              <a:t>3/ Droit à la déconnexion</a:t>
            </a:r>
          </a:p>
          <a:p>
            <a:pPr>
              <a:buNone/>
            </a:pPr>
            <a:r>
              <a:rPr lang="fr-FR" sz="2000" dirty="0" smtClean="0"/>
              <a:t>4/Réforme du code du travail</a:t>
            </a:r>
          </a:p>
          <a:p>
            <a:pPr>
              <a:buNone/>
            </a:pPr>
            <a:r>
              <a:rPr lang="fr-FR" sz="2000" dirty="0" smtClean="0"/>
              <a:t>5/ TPE/PME</a:t>
            </a:r>
          </a:p>
          <a:p>
            <a:pPr>
              <a:buNone/>
            </a:pPr>
            <a:r>
              <a:rPr lang="fr-FR" sz="2000" dirty="0" smtClean="0"/>
              <a:t>6/ Réforme des prud’hommes et le barème en licenciement abusif</a:t>
            </a:r>
          </a:p>
          <a:p>
            <a:pPr>
              <a:buNone/>
            </a:pPr>
            <a:r>
              <a:rPr lang="fr-FR" sz="2000" dirty="0" smtClean="0"/>
              <a:t>7/ Temps de travail,  forfait jour, prime d’activité</a:t>
            </a:r>
          </a:p>
          <a:p>
            <a:pPr>
              <a:buNone/>
            </a:pPr>
            <a:r>
              <a:rPr lang="fr-FR" sz="2000" dirty="0" smtClean="0"/>
              <a:t>8/Médecine du travail</a:t>
            </a:r>
          </a:p>
          <a:p>
            <a:pPr>
              <a:buNone/>
            </a:pPr>
            <a:r>
              <a:rPr lang="fr-FR" sz="2000" dirty="0" smtClean="0"/>
              <a:t>9/ VAE</a:t>
            </a:r>
          </a:p>
          <a:p>
            <a:pPr>
              <a:buNone/>
            </a:pPr>
            <a:r>
              <a:rPr lang="fr-FR" sz="2000" dirty="0" smtClean="0"/>
              <a:t>10/ Fraudes au travail</a:t>
            </a:r>
          </a:p>
          <a:p>
            <a:pPr>
              <a:buNone/>
            </a:pPr>
            <a:r>
              <a:rPr lang="fr-FR" sz="2000" dirty="0" smtClean="0"/>
              <a:t>11/Accord majoritaire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 Le Groupement de la Défense 28/01/2016</a:t>
            </a:r>
            <a:endParaRPr lang="fr-FR" dirty="0"/>
          </a:p>
        </p:txBody>
      </p:sp>
      <p:sp>
        <p:nvSpPr>
          <p:cNvPr id="3" name="Espace réservé du contenu 2"/>
          <p:cNvSpPr>
            <a:spLocks noGrp="1"/>
          </p:cNvSpPr>
          <p:nvPr>
            <p:ph sz="quarter" idx="1"/>
          </p:nvPr>
        </p:nvSpPr>
        <p:spPr/>
        <p:txBody>
          <a:bodyPr/>
          <a:lstStyle/>
          <a:p>
            <a:r>
              <a:rPr lang="fr-FR" b="1" i="1" dirty="0" smtClean="0">
                <a:solidFill>
                  <a:srgbClr val="002060"/>
                </a:solidFill>
              </a:rPr>
              <a:t>Rapport COMBREXELLE </a:t>
            </a:r>
            <a:r>
              <a:rPr lang="fr-FR" i="1" dirty="0" smtClean="0">
                <a:solidFill>
                  <a:srgbClr val="002060"/>
                </a:solidFill>
              </a:rPr>
              <a:t>: </a:t>
            </a:r>
            <a:r>
              <a:rPr lang="fr-FR" sz="1800" i="1" dirty="0" smtClean="0"/>
              <a:t>Conseiller d’Etat, président de la section sociale au C.E., ancien Directeur Général du Travail</a:t>
            </a:r>
          </a:p>
          <a:p>
            <a:r>
              <a:rPr lang="fr-FR" sz="1800" b="1" i="1" dirty="0" smtClean="0"/>
              <a:t>44 Propositions</a:t>
            </a:r>
          </a:p>
          <a:p>
            <a:r>
              <a:rPr lang="fr-FR" sz="1800" b="1" i="1" dirty="0" smtClean="0"/>
              <a:t>Réformer le  Droit du Travail :</a:t>
            </a:r>
            <a:r>
              <a:rPr lang="fr-FR" sz="1800" i="1" dirty="0" smtClean="0"/>
              <a:t> renforcer la place des accords d’entreprises </a:t>
            </a:r>
          </a:p>
          <a:p>
            <a:r>
              <a:rPr lang="fr-FR" sz="1800" i="1" dirty="0" smtClean="0"/>
              <a:t>Laisser plus de latitude aux négociations de branches</a:t>
            </a:r>
          </a:p>
          <a:p>
            <a:r>
              <a:rPr lang="fr-FR" sz="1800" b="1" i="1" dirty="0" smtClean="0"/>
              <a:t>Modifier la Constitution </a:t>
            </a:r>
            <a:r>
              <a:rPr lang="fr-FR" sz="1800" i="1" dirty="0" smtClean="0"/>
              <a:t>: en inscrivant le principe de la négociation collective</a:t>
            </a:r>
          </a:p>
          <a:p>
            <a:r>
              <a:rPr lang="fr-FR" sz="1800" b="1" i="1" dirty="0" smtClean="0"/>
              <a:t>Objectif pour les 4 années à venir </a:t>
            </a:r>
            <a:r>
              <a:rPr lang="fr-FR" sz="1800" i="1" dirty="0" smtClean="0"/>
              <a:t>: nouvelle architecture du code du travail, réduire les branches professionnelles (700 à ce jour)</a:t>
            </a:r>
          </a:p>
          <a:p>
            <a:endParaRPr lang="fr-FR" sz="1800" i="1" dirty="0" smtClean="0"/>
          </a:p>
          <a:p>
            <a:endParaRPr lang="fr-FR" sz="1800"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Groupement de la Défense  28/01/2016</a:t>
            </a:r>
            <a:endParaRPr lang="fr-FR" dirty="0"/>
          </a:p>
        </p:txBody>
      </p:sp>
      <p:sp>
        <p:nvSpPr>
          <p:cNvPr id="3" name="Espace réservé du contenu 2"/>
          <p:cNvSpPr>
            <a:spLocks noGrp="1"/>
          </p:cNvSpPr>
          <p:nvPr>
            <p:ph sz="quarter" idx="1"/>
          </p:nvPr>
        </p:nvSpPr>
        <p:spPr/>
        <p:txBody>
          <a:bodyPr>
            <a:normAutofit/>
          </a:bodyPr>
          <a:lstStyle/>
          <a:p>
            <a:endParaRPr lang="fr-FR" dirty="0" smtClean="0"/>
          </a:p>
          <a:p>
            <a:pPr marL="0" indent="0">
              <a:buNone/>
            </a:pPr>
            <a:r>
              <a:rPr lang="fr-FR" b="1" dirty="0" smtClean="0">
                <a:solidFill>
                  <a:srgbClr val="002060"/>
                </a:solidFill>
              </a:rPr>
              <a:t>Dates 2016 à retenir, </a:t>
            </a:r>
          </a:p>
          <a:p>
            <a:pPr marL="0" indent="0">
              <a:buNone/>
            </a:pPr>
            <a:r>
              <a:rPr lang="fr-FR" b="1" dirty="0" smtClean="0">
                <a:solidFill>
                  <a:srgbClr val="002060"/>
                </a:solidFill>
              </a:rPr>
              <a:t>prochains déjeuners débats :</a:t>
            </a:r>
          </a:p>
          <a:p>
            <a:r>
              <a:rPr lang="fr-FR" dirty="0" smtClean="0"/>
              <a:t>Jeudi 18 février</a:t>
            </a:r>
          </a:p>
          <a:p>
            <a:r>
              <a:rPr lang="fr-FR" dirty="0" smtClean="0"/>
              <a:t>Jeudi 17 mars</a:t>
            </a:r>
          </a:p>
          <a:p>
            <a:r>
              <a:rPr lang="fr-FR" dirty="0" smtClean="0"/>
              <a:t>Jeudi  14 avril</a:t>
            </a:r>
          </a:p>
          <a:p>
            <a:r>
              <a:rPr lang="fr-FR" dirty="0" smtClean="0"/>
              <a:t>Jeudi 12 mai : </a:t>
            </a:r>
          </a:p>
          <a:p>
            <a:r>
              <a:rPr lang="fr-FR" dirty="0" smtClean="0"/>
              <a:t>Jeudi 16 juin.</a:t>
            </a:r>
          </a:p>
          <a:p>
            <a:endParaRPr lang="fr-F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rmAutofit/>
          </a:bodyPr>
          <a:lstStyle/>
          <a:p>
            <a:r>
              <a:rPr lang="fr-FR" dirty="0" smtClean="0"/>
              <a:t>  Le Groupement de la Défense  28/01/2016</a:t>
            </a:r>
            <a:br>
              <a:rPr lang="fr-FR" dirty="0" smtClean="0"/>
            </a:br>
            <a:endParaRPr lang="fr-FR" dirty="0"/>
          </a:p>
        </p:txBody>
      </p:sp>
      <p:sp>
        <p:nvSpPr>
          <p:cNvPr id="3" name="Espace réservé du contenu 2"/>
          <p:cNvSpPr>
            <a:spLocks noGrp="1"/>
          </p:cNvSpPr>
          <p:nvPr>
            <p:ph sz="quarter" idx="1"/>
          </p:nvPr>
        </p:nvSpPr>
        <p:spPr>
          <a:xfrm>
            <a:off x="301752" y="1628800"/>
            <a:ext cx="8503920" cy="4470248"/>
          </a:xfrm>
        </p:spPr>
        <p:txBody>
          <a:bodyPr>
            <a:normAutofit fontScale="55000" lnSpcReduction="20000"/>
          </a:bodyPr>
          <a:lstStyle/>
          <a:p>
            <a:pPr>
              <a:buNone/>
            </a:pPr>
            <a:r>
              <a:rPr lang="fr-FR" dirty="0" smtClean="0"/>
              <a:t> </a:t>
            </a:r>
            <a:r>
              <a:rPr lang="fr-FR" sz="2800" b="1" i="1" u="sng" dirty="0" smtClean="0">
                <a:solidFill>
                  <a:srgbClr val="002060"/>
                </a:solidFill>
              </a:rPr>
              <a:t>Mission BADINTER :  </a:t>
            </a:r>
            <a:r>
              <a:rPr lang="fr-FR" sz="3600" i="1" dirty="0" smtClean="0"/>
              <a:t>Robert Badinter, ancien ministre de la justice (abolition de la peine de mort),ancien sénateur, ancien président du conseil constitutionnel, ancien avocat…. Commission réunissant juristes et hauts magistrats.</a:t>
            </a:r>
          </a:p>
          <a:p>
            <a:pPr>
              <a:buNone/>
            </a:pPr>
            <a:r>
              <a:rPr lang="fr-FR" sz="3600" i="1" dirty="0" smtClean="0"/>
              <a:t>Commande du gouvernement : simplifier le code du travail, code trop  lourd, trop compliqué, illisible  jurisprudence  trop dense, conjointement avec le Medef il représente un frein à l’embauche.</a:t>
            </a:r>
          </a:p>
          <a:p>
            <a:pPr>
              <a:buNone/>
            </a:pPr>
            <a:r>
              <a:rPr lang="fr-FR" sz="3600" i="1" dirty="0" smtClean="0"/>
              <a:t>Position des avocats : ils sont  opposés à cette simplification. .</a:t>
            </a:r>
          </a:p>
          <a:p>
            <a:pPr>
              <a:buNone/>
            </a:pPr>
            <a:r>
              <a:rPr lang="fr-FR" sz="3600" i="1" dirty="0" smtClean="0"/>
              <a:t>Rapport remis au gouvernement le lundi 25 janvier 2016, 61 articles et trois grands principes :</a:t>
            </a:r>
          </a:p>
          <a:p>
            <a:pPr>
              <a:buNone/>
            </a:pPr>
            <a:r>
              <a:rPr lang="fr-FR" sz="3600" i="1" dirty="0" smtClean="0"/>
              <a:t> 1/ les sujets qui devront être négociés dans les entreprises,</a:t>
            </a:r>
          </a:p>
          <a:p>
            <a:pPr>
              <a:buNone/>
            </a:pPr>
            <a:r>
              <a:rPr lang="fr-FR" sz="3600" i="1" dirty="0" smtClean="0"/>
              <a:t> 2/ règles applicables sur ces sujets faute d’accord entre employeur et syndicats,</a:t>
            </a:r>
          </a:p>
          <a:p>
            <a:pPr>
              <a:buNone/>
            </a:pPr>
            <a:r>
              <a:rPr lang="fr-FR" sz="3600" i="1" dirty="0" smtClean="0"/>
              <a:t> 3/principes fondamentaux du droit du travail auxquels aucun accord d’entreprise ne pourra déroger.</a:t>
            </a:r>
            <a:endParaRPr lang="fr-FR" sz="3600" dirty="0" smtClean="0"/>
          </a:p>
          <a:p>
            <a:pPr>
              <a:buNone/>
            </a:pPr>
            <a:r>
              <a:rPr lang="fr-FR" sz="4000" dirty="0" smtClean="0"/>
              <a:t>       </a:t>
            </a:r>
            <a:endParaRPr lang="fr-FR"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rmAutofit/>
          </a:bodyPr>
          <a:lstStyle/>
          <a:p>
            <a:r>
              <a:rPr lang="fr-FR" dirty="0" smtClean="0"/>
              <a:t>  Le Groupement de la Défense  28/01/2016</a:t>
            </a:r>
            <a:br>
              <a:rPr lang="fr-FR" dirty="0" smtClean="0"/>
            </a:br>
            <a:endParaRPr lang="fr-FR" dirty="0"/>
          </a:p>
        </p:txBody>
      </p:sp>
      <p:sp>
        <p:nvSpPr>
          <p:cNvPr id="3" name="Espace réservé du contenu 2"/>
          <p:cNvSpPr>
            <a:spLocks noGrp="1"/>
          </p:cNvSpPr>
          <p:nvPr>
            <p:ph sz="quarter" idx="1"/>
          </p:nvPr>
        </p:nvSpPr>
        <p:spPr>
          <a:xfrm>
            <a:off x="301752" y="1628800"/>
            <a:ext cx="8503920" cy="4470248"/>
          </a:xfrm>
        </p:spPr>
        <p:txBody>
          <a:bodyPr>
            <a:normAutofit fontScale="40000" lnSpcReduction="20000"/>
          </a:bodyPr>
          <a:lstStyle/>
          <a:p>
            <a:pPr>
              <a:buNone/>
            </a:pPr>
            <a:r>
              <a:rPr lang="fr-FR" dirty="0" smtClean="0"/>
              <a:t>           </a:t>
            </a:r>
            <a:r>
              <a:rPr lang="fr-FR" sz="4200" b="1" i="1" u="sng" dirty="0" smtClean="0">
                <a:solidFill>
                  <a:srgbClr val="002060"/>
                </a:solidFill>
              </a:rPr>
              <a:t>Mission CESARO </a:t>
            </a:r>
            <a:r>
              <a:rPr lang="fr-FR" sz="2000" b="1" i="1" dirty="0" smtClean="0">
                <a:solidFill>
                  <a:srgbClr val="002060"/>
                </a:solidFill>
              </a:rPr>
              <a:t>: </a:t>
            </a:r>
            <a:r>
              <a:rPr lang="fr-FR" sz="4200" b="1" i="1" dirty="0" smtClean="0">
                <a:solidFill>
                  <a:srgbClr val="002060"/>
                </a:solidFill>
              </a:rPr>
              <a:t>Jean-François CESARO </a:t>
            </a:r>
          </a:p>
          <a:p>
            <a:pPr>
              <a:buNone/>
            </a:pPr>
            <a:r>
              <a:rPr lang="fr-FR" sz="4200" b="1" i="1" dirty="0" smtClean="0">
                <a:solidFill>
                  <a:srgbClr val="002060"/>
                </a:solidFill>
              </a:rPr>
              <a:t>Professeur de droit à Paris II, </a:t>
            </a:r>
          </a:p>
          <a:p>
            <a:pPr>
              <a:buNone/>
            </a:pPr>
            <a:endParaRPr lang="fr-FR" sz="4200" i="1" dirty="0" smtClean="0"/>
          </a:p>
          <a:p>
            <a:pPr>
              <a:buNone/>
            </a:pPr>
            <a:r>
              <a:rPr lang="fr-FR" sz="5000" i="1" dirty="0" smtClean="0"/>
              <a:t>Périmètre de la mission : évolution des accords collectifs</a:t>
            </a:r>
          </a:p>
          <a:p>
            <a:pPr>
              <a:buNone/>
            </a:pPr>
            <a:r>
              <a:rPr lang="fr-FR" sz="5000" i="1" dirty="0" smtClean="0"/>
              <a:t>Simplification et sécurisation des règles de révision et de dénonciation des accords collectifs (améliorer la loi du 20/08/2008, sur la représentativité et la nécessité de recueillir 30% des suffrages exprimés pour réviser un accord collectif)</a:t>
            </a:r>
          </a:p>
          <a:p>
            <a:pPr>
              <a:buNone/>
            </a:pPr>
            <a:r>
              <a:rPr lang="fr-FR" sz="5000" i="1" dirty="0" smtClean="0"/>
              <a:t>L’incitation des partenaires sociaux à réviser plus régulièrement les accords signés (accords à durée déterminée, ou intégrer des clauses de RV obligatoires)</a:t>
            </a:r>
          </a:p>
          <a:p>
            <a:pPr>
              <a:buNone/>
            </a:pPr>
            <a:r>
              <a:rPr lang="fr-FR" sz="5000" i="1" dirty="0" smtClean="0"/>
              <a:t>Sécurisation de la notion d’avantage individuellement acquis</a:t>
            </a:r>
          </a:p>
          <a:p>
            <a:pPr>
              <a:buNone/>
            </a:pPr>
            <a:endParaRPr lang="fr-FR" sz="5000" i="1" dirty="0" smtClean="0"/>
          </a:p>
          <a:p>
            <a:pPr>
              <a:buNone/>
            </a:pPr>
            <a:r>
              <a:rPr lang="fr-FR" sz="5000" i="1" dirty="0" smtClean="0"/>
              <a:t>Conclusions attendues pour fin janvier 2016.</a:t>
            </a:r>
            <a:endParaRPr lang="fr-FR" sz="5000" dirty="0" smtClean="0"/>
          </a:p>
          <a:p>
            <a:pPr>
              <a:buNone/>
            </a:pPr>
            <a:endParaRPr lang="fr-FR" sz="5000" dirty="0" smtClean="0"/>
          </a:p>
          <a:p>
            <a:pPr>
              <a:buNone/>
            </a:pPr>
            <a:r>
              <a:rPr lang="fr-FR" sz="4000" dirty="0" smtClean="0"/>
              <a:t>       </a:t>
            </a:r>
            <a:endParaRPr lang="fr-FR"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rmAutofit/>
          </a:bodyPr>
          <a:lstStyle/>
          <a:p>
            <a:r>
              <a:rPr lang="fr-FR" dirty="0" smtClean="0"/>
              <a:t>  Le Groupement de la Défense  28/01/2016</a:t>
            </a:r>
            <a:br>
              <a:rPr lang="fr-FR" dirty="0" smtClean="0"/>
            </a:br>
            <a:endParaRPr lang="fr-FR" dirty="0"/>
          </a:p>
        </p:txBody>
      </p:sp>
      <p:sp>
        <p:nvSpPr>
          <p:cNvPr id="3" name="Espace réservé du contenu 2"/>
          <p:cNvSpPr>
            <a:spLocks noGrp="1"/>
          </p:cNvSpPr>
          <p:nvPr>
            <p:ph sz="quarter" idx="1"/>
          </p:nvPr>
        </p:nvSpPr>
        <p:spPr>
          <a:xfrm>
            <a:off x="301752" y="1628800"/>
            <a:ext cx="8503920" cy="4470248"/>
          </a:xfrm>
        </p:spPr>
        <p:txBody>
          <a:bodyPr>
            <a:normAutofit lnSpcReduction="10000"/>
          </a:bodyPr>
          <a:lstStyle/>
          <a:p>
            <a:pPr>
              <a:buNone/>
            </a:pPr>
            <a:r>
              <a:rPr lang="fr-FR" dirty="0" smtClean="0"/>
              <a:t>           </a:t>
            </a:r>
          </a:p>
          <a:p>
            <a:pPr>
              <a:buNone/>
            </a:pPr>
            <a:r>
              <a:rPr lang="fr-FR" sz="2000" dirty="0" smtClean="0">
                <a:solidFill>
                  <a:srgbClr val="002060"/>
                </a:solidFill>
              </a:rPr>
              <a:t>     </a:t>
            </a:r>
            <a:r>
              <a:rPr lang="fr-FR" sz="2000" b="1" i="1" u="sng" dirty="0" smtClean="0">
                <a:solidFill>
                  <a:srgbClr val="002060"/>
                </a:solidFill>
              </a:rPr>
              <a:t>Nouvelle Convention Assurance Chômage</a:t>
            </a:r>
            <a:r>
              <a:rPr lang="fr-FR" sz="2000" b="1" i="1" u="sng" dirty="0" smtClean="0"/>
              <a:t> </a:t>
            </a:r>
            <a:r>
              <a:rPr lang="fr-FR" sz="2000" i="1" dirty="0" smtClean="0"/>
              <a:t>( échéance juin 2016)</a:t>
            </a:r>
          </a:p>
          <a:p>
            <a:pPr>
              <a:buNone/>
            </a:pPr>
            <a:endParaRPr lang="fr-FR" sz="2000" i="1" dirty="0" smtClean="0"/>
          </a:p>
          <a:p>
            <a:pPr>
              <a:buNone/>
            </a:pPr>
            <a:r>
              <a:rPr lang="fr-FR" sz="2000" i="1" dirty="0" smtClean="0"/>
              <a:t>Le Conseil d’Etat a jugé illégal le mode de calcul du différé d’indemnisation de l’</a:t>
            </a:r>
            <a:r>
              <a:rPr lang="fr-FR" sz="2000" i="1" dirty="0" err="1" smtClean="0"/>
              <a:t>Unédic</a:t>
            </a:r>
            <a:r>
              <a:rPr lang="fr-FR" sz="2000" i="1" dirty="0" smtClean="0"/>
              <a:t>. Un avenant sera préparé pour corriger le tir d’ici à fin mars 2016. Il s’agit d’une remise en cause du plafond de 75 à 180 jours sur son mode de calcul.</a:t>
            </a:r>
          </a:p>
          <a:p>
            <a:pPr>
              <a:buNone/>
            </a:pPr>
            <a:r>
              <a:rPr lang="fr-FR" sz="2000" i="1" dirty="0" smtClean="0"/>
              <a:t>La nouvelle convention d’assurance chômage  devait être renégociée au 1</a:t>
            </a:r>
            <a:r>
              <a:rPr lang="fr-FR" sz="2000" i="1" baseline="30000" dirty="0" smtClean="0"/>
              <a:t>er</a:t>
            </a:r>
            <a:r>
              <a:rPr lang="fr-FR" sz="2000" i="1" dirty="0" smtClean="0"/>
              <a:t>  juillet 2016, la remise en question de la totalité de la convention actuelle risque d’avancer la date de la renégociation.</a:t>
            </a:r>
          </a:p>
          <a:p>
            <a:pPr>
              <a:buNone/>
            </a:pPr>
            <a:r>
              <a:rPr lang="fr-FR" sz="2000" i="1" dirty="0" smtClean="0"/>
              <a:t>Dans cette nouvelle convention le patronat  (</a:t>
            </a:r>
            <a:r>
              <a:rPr lang="fr-FR" sz="2000" i="1" dirty="0" err="1" smtClean="0"/>
              <a:t>Medef,UPA,CGPME</a:t>
            </a:r>
            <a:r>
              <a:rPr lang="fr-FR" sz="2000" i="1" dirty="0" smtClean="0"/>
              <a:t>)  incitent à la dégressivité des droits.</a:t>
            </a:r>
            <a:endParaRPr lang="fr-FR" sz="2000" dirty="0" smtClean="0"/>
          </a:p>
          <a:p>
            <a:pPr>
              <a:buNone/>
            </a:pPr>
            <a:r>
              <a:rPr lang="fr-FR" sz="4000" dirty="0" smtClean="0"/>
              <a:t>       </a:t>
            </a:r>
            <a:endParaRPr lang="fr-FR"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rmAutofit/>
          </a:bodyPr>
          <a:lstStyle/>
          <a:p>
            <a:r>
              <a:rPr lang="fr-FR" dirty="0" smtClean="0"/>
              <a:t>  Le Groupement de la Défense  28/01/2016</a:t>
            </a:r>
            <a:br>
              <a:rPr lang="fr-FR" dirty="0" smtClean="0"/>
            </a:br>
            <a:endParaRPr lang="fr-FR" dirty="0"/>
          </a:p>
        </p:txBody>
      </p:sp>
      <p:sp>
        <p:nvSpPr>
          <p:cNvPr id="3" name="Espace réservé du contenu 2"/>
          <p:cNvSpPr>
            <a:spLocks noGrp="1"/>
          </p:cNvSpPr>
          <p:nvPr>
            <p:ph sz="quarter" idx="1"/>
          </p:nvPr>
        </p:nvSpPr>
        <p:spPr>
          <a:xfrm>
            <a:off x="301752" y="1628800"/>
            <a:ext cx="8503920" cy="4470248"/>
          </a:xfrm>
        </p:spPr>
        <p:txBody>
          <a:bodyPr>
            <a:normAutofit lnSpcReduction="10000"/>
          </a:bodyPr>
          <a:lstStyle/>
          <a:p>
            <a:pPr>
              <a:buNone/>
            </a:pPr>
            <a:r>
              <a:rPr lang="fr-FR" dirty="0" smtClean="0"/>
              <a:t>           </a:t>
            </a:r>
          </a:p>
          <a:p>
            <a:r>
              <a:rPr lang="fr-FR" sz="2000" b="1" i="1" u="sng" dirty="0" smtClean="0">
                <a:solidFill>
                  <a:srgbClr val="002060"/>
                </a:solidFill>
              </a:rPr>
              <a:t>Statut de l'encadrement :</a:t>
            </a:r>
            <a:r>
              <a:rPr lang="fr-FR" sz="2000" i="1" dirty="0" smtClean="0">
                <a:solidFill>
                  <a:srgbClr val="002060"/>
                </a:solidFill>
              </a:rPr>
              <a:t> </a:t>
            </a:r>
            <a:r>
              <a:rPr lang="fr-FR" sz="2000" i="1" dirty="0" smtClean="0"/>
              <a:t>la négociation sur l’évolution de l’encadrement sera engagée en 2016. Elle doit permettre de définir au niveau national interprofessionnel les principaux éléments permettant de caractériser l’encadrement, notamment technique et managérial, et d’ouvrir aux branches la possibilité de préciser ces éléments et de moderniser le dispositif de prévoyance prévu à l’article 7 de la convention du 14 mars 1947 en pérennisant le taux de cotisation de 1,5%.</a:t>
            </a:r>
            <a:br>
              <a:rPr lang="fr-FR" sz="2000" i="1" dirty="0" smtClean="0"/>
            </a:br>
            <a:r>
              <a:rPr lang="fr-FR" sz="2000" i="1" dirty="0" smtClean="0"/>
              <a:t>Marie Françoise LEFLON, notre Secrétaire nationale  :</a:t>
            </a:r>
          </a:p>
          <a:p>
            <a:r>
              <a:rPr lang="fr-FR" sz="2000" i="1" dirty="0" smtClean="0"/>
              <a:t>« Si on définit  les caractéristiques de l’encadrement, un jour on demandera de définir aussi les garanties collectives qui vont avec. »</a:t>
            </a:r>
            <a:endParaRPr lang="fr-FR" sz="2000" dirty="0" smtClean="0"/>
          </a:p>
          <a:p>
            <a:pPr>
              <a:buNone/>
            </a:pPr>
            <a:r>
              <a:rPr lang="fr-FR" sz="4000" dirty="0" smtClean="0"/>
              <a:t>       </a:t>
            </a:r>
            <a:endParaRPr lang="fr-FR"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rmAutofit/>
          </a:bodyPr>
          <a:lstStyle/>
          <a:p>
            <a:r>
              <a:rPr lang="fr-FR" dirty="0" smtClean="0"/>
              <a:t>  Le Groupement de la Défense  28/01/2016</a:t>
            </a:r>
            <a:br>
              <a:rPr lang="fr-FR" dirty="0" smtClean="0"/>
            </a:br>
            <a:endParaRPr lang="fr-FR" dirty="0"/>
          </a:p>
        </p:txBody>
      </p:sp>
      <p:sp>
        <p:nvSpPr>
          <p:cNvPr id="3" name="Espace réservé du contenu 2"/>
          <p:cNvSpPr>
            <a:spLocks noGrp="1"/>
          </p:cNvSpPr>
          <p:nvPr>
            <p:ph sz="quarter" idx="1"/>
          </p:nvPr>
        </p:nvSpPr>
        <p:spPr>
          <a:xfrm>
            <a:off x="301752" y="1628800"/>
            <a:ext cx="8503920" cy="4470248"/>
          </a:xfrm>
        </p:spPr>
        <p:txBody>
          <a:bodyPr>
            <a:normAutofit fontScale="85000" lnSpcReduction="20000"/>
          </a:bodyPr>
          <a:lstStyle/>
          <a:p>
            <a:pPr>
              <a:buNone/>
            </a:pPr>
            <a:r>
              <a:rPr lang="fr-FR" b="1" u="sng" dirty="0" smtClean="0"/>
              <a:t> </a:t>
            </a:r>
            <a:r>
              <a:rPr lang="fr-FR" sz="2000" b="1" i="1" u="sng" dirty="0" smtClean="0">
                <a:solidFill>
                  <a:srgbClr val="002060"/>
                </a:solidFill>
              </a:rPr>
              <a:t>Projet de loi sur la justice du XXI° siècle par C. TAUBIRA</a:t>
            </a:r>
          </a:p>
          <a:p>
            <a:pPr>
              <a:buNone/>
            </a:pPr>
            <a:r>
              <a:rPr lang="fr-FR" sz="2000" i="1" dirty="0" smtClean="0"/>
              <a:t>1/ Faciliter les démarches des citoyens dans toutes les juridictions</a:t>
            </a:r>
          </a:p>
          <a:p>
            <a:pPr>
              <a:buNone/>
            </a:pPr>
            <a:r>
              <a:rPr lang="fr-FR" sz="2000" i="1" dirty="0" smtClean="0"/>
              <a:t>2/ Saisir la justice et suivre son procès par internet</a:t>
            </a:r>
          </a:p>
          <a:p>
            <a:pPr>
              <a:buNone/>
            </a:pPr>
            <a:r>
              <a:rPr lang="fr-FR" sz="2000" i="1" dirty="0" smtClean="0"/>
              <a:t>3/Renforcer la politique d’accès au droit</a:t>
            </a:r>
          </a:p>
          <a:p>
            <a:pPr>
              <a:buNone/>
            </a:pPr>
            <a:r>
              <a:rPr lang="fr-FR" sz="2000" i="1" dirty="0" smtClean="0"/>
              <a:t>4/Mieux évaluer les besoins de la justice au niveau local</a:t>
            </a:r>
          </a:p>
          <a:p>
            <a:pPr>
              <a:buNone/>
            </a:pPr>
            <a:r>
              <a:rPr lang="fr-FR" sz="2000" i="1" dirty="0" smtClean="0"/>
              <a:t>5/ ouvrir la justice à la société : création de conseils de juridiction</a:t>
            </a:r>
          </a:p>
          <a:p>
            <a:pPr>
              <a:buNone/>
            </a:pPr>
            <a:r>
              <a:rPr lang="fr-FR" sz="2000" i="1" dirty="0" smtClean="0"/>
              <a:t>6/ Réduire les délais, simplifier les règles et les recours en matière civile</a:t>
            </a:r>
          </a:p>
          <a:p>
            <a:pPr>
              <a:buNone/>
            </a:pPr>
            <a:r>
              <a:rPr lang="fr-FR" sz="2000" i="1" dirty="0" smtClean="0"/>
              <a:t>7/ Favoriser les modes alternatifs de règlement des litiges</a:t>
            </a:r>
          </a:p>
          <a:p>
            <a:pPr>
              <a:buNone/>
            </a:pPr>
            <a:r>
              <a:rPr lang="fr-FR" sz="2000" i="1" dirty="0" smtClean="0"/>
              <a:t>8/ Permettre à tous de mieux évaluer les possibilités de succès </a:t>
            </a:r>
          </a:p>
          <a:p>
            <a:pPr>
              <a:buNone/>
            </a:pPr>
            <a:r>
              <a:rPr lang="fr-FR" sz="2000" i="1" dirty="0" smtClean="0"/>
              <a:t>9/ Recentrer les magistrats sur leurs missions essentielles</a:t>
            </a:r>
          </a:p>
          <a:p>
            <a:pPr>
              <a:buNone/>
            </a:pPr>
            <a:r>
              <a:rPr lang="fr-FR" sz="2000" i="1" dirty="0" smtClean="0"/>
              <a:t>10/ Réorganiser les parquets pour mieux accomplir leurs missions</a:t>
            </a:r>
          </a:p>
          <a:p>
            <a:pPr>
              <a:buNone/>
            </a:pPr>
            <a:r>
              <a:rPr lang="fr-FR" sz="2000" i="1" dirty="0" smtClean="0"/>
              <a:t>11/Renforcer la communauté de travail dans les juridictions</a:t>
            </a:r>
          </a:p>
          <a:p>
            <a:pPr>
              <a:buNone/>
            </a:pPr>
            <a:r>
              <a:rPr lang="fr-FR" sz="2000" i="1" dirty="0" smtClean="0"/>
              <a:t>12/Intensifier la politique d’aide aux victimes</a:t>
            </a:r>
          </a:p>
          <a:p>
            <a:pPr>
              <a:buNone/>
            </a:pPr>
            <a:r>
              <a:rPr lang="fr-FR" sz="2000" i="1" dirty="0" smtClean="0"/>
              <a:t>13/Recentrer le T.I.sur la justice du quotidien,  protection des  vulnérables</a:t>
            </a:r>
          </a:p>
          <a:p>
            <a:pPr>
              <a:buNone/>
            </a:pPr>
            <a:r>
              <a:rPr lang="fr-FR" sz="2000" i="1" dirty="0" smtClean="0"/>
              <a:t>14/Sécuriser la vie économique</a:t>
            </a:r>
          </a:p>
          <a:p>
            <a:pPr>
              <a:buNone/>
            </a:pPr>
            <a:r>
              <a:rPr lang="fr-FR" sz="2000" i="1" dirty="0" smtClean="0"/>
              <a:t>15/ Mieux garantir les libertés</a:t>
            </a:r>
          </a:p>
          <a:p>
            <a:pPr>
              <a:buNone/>
            </a:pPr>
            <a:endParaRPr lang="fr-FR" sz="2000" i="1" dirty="0" smtClean="0"/>
          </a:p>
          <a:p>
            <a:pPr>
              <a:buNone/>
            </a:pPr>
            <a:endParaRPr lang="fr-FR"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rmAutofit/>
          </a:bodyPr>
          <a:lstStyle/>
          <a:p>
            <a:r>
              <a:rPr lang="fr-FR" dirty="0" smtClean="0"/>
              <a:t>  Le Groupement de la Défense  28/01/2016</a:t>
            </a:r>
            <a:br>
              <a:rPr lang="fr-FR" dirty="0" smtClean="0"/>
            </a:br>
            <a:endParaRPr lang="fr-FR" dirty="0"/>
          </a:p>
        </p:txBody>
      </p:sp>
      <p:sp>
        <p:nvSpPr>
          <p:cNvPr id="3" name="Espace réservé du contenu 2"/>
          <p:cNvSpPr>
            <a:spLocks noGrp="1"/>
          </p:cNvSpPr>
          <p:nvPr>
            <p:ph sz="quarter" idx="1"/>
          </p:nvPr>
        </p:nvSpPr>
        <p:spPr>
          <a:xfrm>
            <a:off x="301752" y="1628800"/>
            <a:ext cx="8503920" cy="4470248"/>
          </a:xfrm>
        </p:spPr>
        <p:txBody>
          <a:bodyPr>
            <a:normAutofit/>
          </a:bodyPr>
          <a:lstStyle/>
          <a:p>
            <a:pPr>
              <a:buNone/>
            </a:pPr>
            <a:r>
              <a:rPr lang="fr-FR" dirty="0" smtClean="0"/>
              <a:t>  </a:t>
            </a:r>
            <a:r>
              <a:rPr lang="fr-FR" sz="2400" b="1" u="sng" dirty="0" smtClean="0">
                <a:solidFill>
                  <a:srgbClr val="002060"/>
                </a:solidFill>
              </a:rPr>
              <a:t>P</a:t>
            </a:r>
            <a:r>
              <a:rPr lang="fr-FR" sz="2400" b="1" i="1" u="sng" dirty="0" smtClean="0">
                <a:solidFill>
                  <a:srgbClr val="002060"/>
                </a:solidFill>
              </a:rPr>
              <a:t>rojet de loi MACRON  II : NOE </a:t>
            </a:r>
            <a:r>
              <a:rPr lang="fr-FR" sz="2400" b="1" i="1" dirty="0" smtClean="0">
                <a:solidFill>
                  <a:srgbClr val="002060"/>
                </a:solidFill>
              </a:rPr>
              <a:t>(nouvelles opportunités économiques) </a:t>
            </a:r>
          </a:p>
          <a:p>
            <a:pPr>
              <a:buNone/>
            </a:pPr>
            <a:r>
              <a:rPr lang="fr-FR" sz="2400" i="1" dirty="0" smtClean="0"/>
              <a:t> </a:t>
            </a:r>
            <a:r>
              <a:rPr lang="fr-FR" sz="2000" i="1" dirty="0" smtClean="0"/>
              <a:t>Dont le barème aux prud’hommes pour licenciement abusif, repris dans la loi EL KHOMERY</a:t>
            </a:r>
          </a:p>
          <a:p>
            <a:pPr>
              <a:buNone/>
            </a:pPr>
            <a:r>
              <a:rPr lang="fr-FR" sz="2000" i="1" dirty="0" smtClean="0"/>
              <a:t>Le rapport TERRASSE sur l’économie collaborative repris par  Myriam EL KHOMERY</a:t>
            </a:r>
          </a:p>
          <a:p>
            <a:pPr>
              <a:buNone/>
            </a:pPr>
            <a:r>
              <a:rPr lang="fr-FR" sz="2000" i="1" dirty="0" smtClean="0"/>
              <a:t>But : développer de nouvelles formes d’emploi, économie </a:t>
            </a:r>
            <a:r>
              <a:rPr lang="fr-FR" sz="2000" i="1" dirty="0" err="1" smtClean="0"/>
              <a:t>ubérisée</a:t>
            </a:r>
            <a:r>
              <a:rPr lang="fr-FR" sz="2000" i="1" dirty="0" smtClean="0"/>
              <a:t>,  un coiffeur  n’aurait plus a passer d’examen ou diplôme mais faire état de la satisfaction de ses clients. </a:t>
            </a:r>
          </a:p>
          <a:p>
            <a:pPr>
              <a:buNone/>
            </a:pPr>
            <a:r>
              <a:rPr lang="fr-FR" sz="2000" i="1" dirty="0" smtClean="0"/>
              <a:t>Le numérique est partagé entre les Ministres du Travail et de l’Economie, les sujets se recoupent de plus en plus.</a:t>
            </a:r>
          </a:p>
          <a:p>
            <a:pPr>
              <a:buNone/>
            </a:pPr>
            <a:endParaRPr lang="fr-FR"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rmAutofit/>
          </a:bodyPr>
          <a:lstStyle/>
          <a:p>
            <a:r>
              <a:rPr lang="fr-FR" dirty="0" smtClean="0"/>
              <a:t>  Le Groupement de la Défense  28/01/2016</a:t>
            </a:r>
            <a:br>
              <a:rPr lang="fr-FR" dirty="0" smtClean="0"/>
            </a:br>
            <a:endParaRPr lang="fr-FR" dirty="0"/>
          </a:p>
        </p:txBody>
      </p:sp>
      <p:sp>
        <p:nvSpPr>
          <p:cNvPr id="3" name="Espace réservé du contenu 2"/>
          <p:cNvSpPr>
            <a:spLocks noGrp="1"/>
          </p:cNvSpPr>
          <p:nvPr>
            <p:ph sz="quarter" idx="1"/>
          </p:nvPr>
        </p:nvSpPr>
        <p:spPr>
          <a:xfrm>
            <a:off x="301752" y="1628800"/>
            <a:ext cx="8503920" cy="4470248"/>
          </a:xfrm>
        </p:spPr>
        <p:txBody>
          <a:bodyPr>
            <a:normAutofit/>
          </a:bodyPr>
          <a:lstStyle/>
          <a:p>
            <a:pPr>
              <a:buNone/>
            </a:pPr>
            <a:r>
              <a:rPr lang="fr-FR" sz="2000" b="1" i="1" u="sng" dirty="0" smtClean="0">
                <a:solidFill>
                  <a:srgbClr val="002060"/>
                </a:solidFill>
              </a:rPr>
              <a:t>Projet de réforme de Myriam  EL KHOMRI</a:t>
            </a:r>
            <a:r>
              <a:rPr lang="fr-FR" sz="2000" b="1" i="1" dirty="0" smtClean="0">
                <a:solidFill>
                  <a:srgbClr val="002060"/>
                </a:solidFill>
              </a:rPr>
              <a:t> :</a:t>
            </a:r>
          </a:p>
          <a:p>
            <a:pPr>
              <a:buNone/>
            </a:pPr>
            <a:endParaRPr lang="fr-FR" sz="2000" b="1" i="1" dirty="0" smtClean="0">
              <a:solidFill>
                <a:srgbClr val="002060"/>
              </a:solidFill>
            </a:endParaRPr>
          </a:p>
          <a:p>
            <a:pPr>
              <a:buNone/>
            </a:pPr>
            <a:r>
              <a:rPr lang="fr-FR" sz="2000" i="1" u="sng" dirty="0" smtClean="0"/>
              <a:t>Refonder le code du travail</a:t>
            </a:r>
          </a:p>
          <a:p>
            <a:pPr>
              <a:buNone/>
            </a:pPr>
            <a:r>
              <a:rPr lang="fr-FR" sz="2000" i="1" dirty="0" smtClean="0"/>
              <a:t>Définir les mesures susceptibles d’être soumises à la négociation collective</a:t>
            </a:r>
          </a:p>
          <a:p>
            <a:pPr>
              <a:buNone/>
            </a:pPr>
            <a:r>
              <a:rPr lang="fr-FR" sz="2000" i="1" u="sng" dirty="0" smtClean="0"/>
              <a:t>Renforcer les branches professionnelles  :</a:t>
            </a:r>
            <a:r>
              <a:rPr lang="fr-FR" sz="2000" i="1" dirty="0" smtClean="0"/>
              <a:t>passer de 700 à 200 puis 100</a:t>
            </a:r>
          </a:p>
          <a:p>
            <a:pPr>
              <a:buNone/>
            </a:pPr>
            <a:r>
              <a:rPr lang="fr-FR" sz="2000" i="1" dirty="0" smtClean="0"/>
              <a:t>Indiquer la bonne conduite à tenir faute d’accord</a:t>
            </a:r>
          </a:p>
          <a:p>
            <a:pPr>
              <a:buNone/>
            </a:pPr>
            <a:r>
              <a:rPr lang="fr-FR" sz="2000" i="1" dirty="0" smtClean="0"/>
              <a:t>Confirmation sur la durée légale : 35 heures</a:t>
            </a:r>
          </a:p>
          <a:p>
            <a:pPr>
              <a:buNone/>
            </a:pPr>
            <a:endParaRPr lang="fr-FR" sz="2000"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2022</TotalTime>
  <Words>838</Words>
  <Application>Microsoft Office PowerPoint</Application>
  <PresentationFormat>Affichage à l'écran (4:3)</PresentationFormat>
  <Paragraphs>101</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Georgia</vt:lpstr>
      <vt:lpstr>Wingdings</vt:lpstr>
      <vt:lpstr>Wingdings 2</vt:lpstr>
      <vt:lpstr>Civil</vt:lpstr>
      <vt:lpstr>  Le Groupement de la Défense  28/01/2016 </vt:lpstr>
      <vt:lpstr>Le Groupement de la Défense  28/01/2016</vt:lpstr>
      <vt:lpstr>  Le Groupement de la Défense  28/01/2016 </vt:lpstr>
      <vt:lpstr>  Le Groupement de la Défense  28/01/2016 </vt:lpstr>
      <vt:lpstr>  Le Groupement de la Défense  28/01/2016 </vt:lpstr>
      <vt:lpstr>  Le Groupement de la Défense  28/01/2016 </vt:lpstr>
      <vt:lpstr>  Le Groupement de la Défense  28/01/2016 </vt:lpstr>
      <vt:lpstr>  Le Groupement de la Défense  28/01/2016 </vt:lpstr>
      <vt:lpstr>  Le Groupement de la Défense  28/01/2016 </vt:lpstr>
      <vt:lpstr>  Le Groupement de la Défense  28/01/2016 </vt:lpstr>
      <vt:lpstr>  Le Groupement de la Défense 28/01/2016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Groupement de la Défense  Déjeuner Débat du 21 novembre 2013</dc:title>
  <dc:creator>BEAUGEBE</dc:creator>
  <cp:lastModifiedBy>jean-marc del Molino</cp:lastModifiedBy>
  <cp:revision>60</cp:revision>
  <dcterms:created xsi:type="dcterms:W3CDTF">2013-11-10T10:10:11Z</dcterms:created>
  <dcterms:modified xsi:type="dcterms:W3CDTF">2016-01-27T13:50:30Z</dcterms:modified>
</cp:coreProperties>
</file>