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9" r:id="rId1"/>
  </p:sldMasterIdLst>
  <p:notesMasterIdLst>
    <p:notesMasterId r:id="rId20"/>
  </p:notesMasterIdLst>
  <p:sldIdLst>
    <p:sldId id="278" r:id="rId2"/>
    <p:sldId id="257" r:id="rId3"/>
    <p:sldId id="258" r:id="rId4"/>
    <p:sldId id="276" r:id="rId5"/>
    <p:sldId id="259" r:id="rId6"/>
    <p:sldId id="270" r:id="rId7"/>
    <p:sldId id="260" r:id="rId8"/>
    <p:sldId id="261" r:id="rId9"/>
    <p:sldId id="262" r:id="rId10"/>
    <p:sldId id="263" r:id="rId11"/>
    <p:sldId id="264" r:id="rId12"/>
    <p:sldId id="266" r:id="rId13"/>
    <p:sldId id="275" r:id="rId14"/>
    <p:sldId id="267" r:id="rId15"/>
    <p:sldId id="272" r:id="rId16"/>
    <p:sldId id="268" r:id="rId17"/>
    <p:sldId id="273" r:id="rId18"/>
    <p:sldId id="271" r:id="rId1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77D145F-DD91-4142-BA75-7016DD0D9EB5}" type="datetimeFigureOut">
              <a:rPr lang="fr-FR"/>
              <a:pPr>
                <a:defRPr/>
              </a:pPr>
              <a:t>23/04/2014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009CD56-422C-4616-82B9-1219DFD10479}"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2970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34713B-737C-46CA-867F-8F9A235D9956}" type="slidenum">
              <a:rPr lang="fr-FR" smtClean="0"/>
              <a:pPr fontAlgn="base">
                <a:spcBef>
                  <a:spcPct val="0"/>
                </a:spcBef>
                <a:spcAft>
                  <a:spcPct val="0"/>
                </a:spcAft>
                <a:defRPr/>
              </a:pPr>
              <a:t>1</a:t>
            </a:fld>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pPr>
              <a:defRPr/>
            </a:pPr>
            <a:fld id="{FD5FE5CA-F8EB-42CD-BFD8-8BADD7703DF9}" type="datetime1">
              <a:rPr lang="fr-FR" smtClean="0"/>
              <a:pPr>
                <a:defRPr/>
              </a:pPr>
              <a:t>23/04/2014</a:t>
            </a:fld>
            <a:endParaRPr lang="fr-BE" dirty="0"/>
          </a:p>
        </p:txBody>
      </p:sp>
      <p:sp>
        <p:nvSpPr>
          <p:cNvPr id="17" name="Espace réservé du pied de page 16"/>
          <p:cNvSpPr>
            <a:spLocks noGrp="1"/>
          </p:cNvSpPr>
          <p:nvPr>
            <p:ph type="ftr" sz="quarter" idx="11"/>
          </p:nvPr>
        </p:nvSpPr>
        <p:spPr/>
        <p:txBody>
          <a:bodyPr/>
          <a:lstStyle/>
          <a:p>
            <a:pPr>
              <a:defRPr/>
            </a:pPr>
            <a:endParaRPr lang="fr-BE" dirty="0"/>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ABB97F3F-F900-47FD-A582-7794E5C2695D}" type="slidenum">
              <a:rPr lang="fr-BE" smtClean="0"/>
              <a:pPr>
                <a:defRPr/>
              </a:pPr>
              <a:t>‹N°›</a:t>
            </a:fld>
            <a:endParaRPr lang="fr-BE" dirty="0"/>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2FC067C4-07DF-434D-BD03-927C08BB6D55}" type="datetime1">
              <a:rPr lang="fr-FR" smtClean="0"/>
              <a:pPr>
                <a:defRPr/>
              </a:pPr>
              <a:t>23/04/2014</a:t>
            </a:fld>
            <a:endParaRPr lang="fr-BE" dirty="0"/>
          </a:p>
        </p:txBody>
      </p:sp>
      <p:sp>
        <p:nvSpPr>
          <p:cNvPr id="5" name="Espace réservé du pied de page 4"/>
          <p:cNvSpPr>
            <a:spLocks noGrp="1"/>
          </p:cNvSpPr>
          <p:nvPr>
            <p:ph type="ftr" sz="quarter" idx="11"/>
          </p:nvPr>
        </p:nvSpPr>
        <p:spPr/>
        <p:txBody>
          <a:bodyPr/>
          <a:lstStyle/>
          <a:p>
            <a:pPr>
              <a:defRPr/>
            </a:pPr>
            <a:endParaRPr lang="fr-BE" dirty="0"/>
          </a:p>
        </p:txBody>
      </p:sp>
      <p:sp>
        <p:nvSpPr>
          <p:cNvPr id="6" name="Espace réservé du numéro de diapositive 5"/>
          <p:cNvSpPr>
            <a:spLocks noGrp="1"/>
          </p:cNvSpPr>
          <p:nvPr>
            <p:ph type="sldNum" sz="quarter" idx="12"/>
          </p:nvPr>
        </p:nvSpPr>
        <p:spPr/>
        <p:txBody>
          <a:bodyPr/>
          <a:lstStyle/>
          <a:p>
            <a:pPr>
              <a:defRPr/>
            </a:pPr>
            <a:fld id="{E75F4A3D-35E0-4AF4-B203-15D1805FA638}" type="slidenum">
              <a:rPr lang="fr-BE" smtClean="0"/>
              <a:pPr>
                <a:defRPr/>
              </a:pPr>
              <a:t>‹N°›</a:t>
            </a:fld>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6915912" y="3009901"/>
            <a:ext cx="457200" cy="441325"/>
          </a:xfrm>
        </p:spPr>
        <p:txBody>
          <a:bodyPr/>
          <a:lstStyle/>
          <a:p>
            <a:pPr>
              <a:defRPr/>
            </a:pPr>
            <a:fld id="{6F375680-3C2B-44F3-AA13-7F5260E35F0D}" type="slidenum">
              <a:rPr lang="fr-BE" smtClean="0"/>
              <a:pPr>
                <a:defRPr/>
              </a:pPr>
              <a:t>‹N°›</a:t>
            </a:fld>
            <a:endParaRPr lang="fr-BE" dirty="0"/>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AB506A0D-F2B9-4162-BDDB-E905CE5DA168}" type="datetime1">
              <a:rPr lang="fr-FR" smtClean="0"/>
              <a:pPr>
                <a:defRPr/>
              </a:pPr>
              <a:t>23/04/2014</a:t>
            </a:fld>
            <a:endParaRPr lang="fr-BE" dirty="0"/>
          </a:p>
        </p:txBody>
      </p:sp>
      <p:sp>
        <p:nvSpPr>
          <p:cNvPr id="5" name="Espace réservé du pied de page 4"/>
          <p:cNvSpPr>
            <a:spLocks noGrp="1"/>
          </p:cNvSpPr>
          <p:nvPr>
            <p:ph type="ftr" sz="quarter" idx="11"/>
          </p:nvPr>
        </p:nvSpPr>
        <p:spPr/>
        <p:txBody>
          <a:bodyPr/>
          <a:lstStyle/>
          <a:p>
            <a:pPr>
              <a:defRPr/>
            </a:pPr>
            <a:endParaRPr lang="fr-BE" dirty="0"/>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pPr>
              <a:defRPr/>
            </a:pPr>
            <a:fld id="{9A14D072-B70B-462F-92E1-EA0C77F239CD}" type="datetime1">
              <a:rPr lang="fr-FR" smtClean="0"/>
              <a:pPr>
                <a:defRPr/>
              </a:pPr>
              <a:t>23/04/2014</a:t>
            </a:fld>
            <a:endParaRPr lang="fr-BE" dirty="0"/>
          </a:p>
        </p:txBody>
      </p:sp>
      <p:sp>
        <p:nvSpPr>
          <p:cNvPr id="5" name="Espace réservé du pied de page 4"/>
          <p:cNvSpPr>
            <a:spLocks noGrp="1"/>
          </p:cNvSpPr>
          <p:nvPr>
            <p:ph type="ftr" sz="quarter" idx="11"/>
          </p:nvPr>
        </p:nvSpPr>
        <p:spPr/>
        <p:txBody>
          <a:bodyPr/>
          <a:lstStyle/>
          <a:p>
            <a:pPr>
              <a:defRPr/>
            </a:pPr>
            <a:endParaRPr lang="fr-BE" dirty="0"/>
          </a:p>
        </p:txBody>
      </p:sp>
      <p:sp>
        <p:nvSpPr>
          <p:cNvPr id="6" name="Espace réservé du numéro de diapositive 5"/>
          <p:cNvSpPr>
            <a:spLocks noGrp="1"/>
          </p:cNvSpPr>
          <p:nvPr>
            <p:ph type="sldNum" sz="quarter" idx="12"/>
          </p:nvPr>
        </p:nvSpPr>
        <p:spPr>
          <a:xfrm>
            <a:off x="4361688" y="1026372"/>
            <a:ext cx="457200" cy="441325"/>
          </a:xfrm>
        </p:spPr>
        <p:txBody>
          <a:bodyPr/>
          <a:lstStyle/>
          <a:p>
            <a:pPr>
              <a:defRPr/>
            </a:pPr>
            <a:fld id="{D90CFC0E-AF84-4F51-90EB-9EC43EF1AB33}" type="slidenum">
              <a:rPr lang="fr-BE" smtClean="0"/>
              <a:pPr>
                <a:defRPr/>
              </a:pPr>
              <a:t>‹N°›</a:t>
            </a:fld>
            <a:endParaRPr lang="fr-BE" dirty="0"/>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pPr>
              <a:defRPr/>
            </a:pPr>
            <a:endParaRPr lang="fr-BE" dirty="0"/>
          </a:p>
        </p:txBody>
      </p:sp>
      <p:sp>
        <p:nvSpPr>
          <p:cNvPr id="4" name="Espace réservé de la date 3"/>
          <p:cNvSpPr>
            <a:spLocks noGrp="1"/>
          </p:cNvSpPr>
          <p:nvPr>
            <p:ph type="dt" sz="half" idx="10"/>
          </p:nvPr>
        </p:nvSpPr>
        <p:spPr/>
        <p:txBody>
          <a:bodyPr/>
          <a:lstStyle/>
          <a:p>
            <a:pPr>
              <a:defRPr/>
            </a:pPr>
            <a:fld id="{ECEB2AF8-8A1A-41AD-92B1-52EFD11FF66B}" type="datetime1">
              <a:rPr lang="fr-FR" smtClean="0"/>
              <a:pPr>
                <a:defRPr/>
              </a:pPr>
              <a:t>23/04/2014</a:t>
            </a:fld>
            <a:endParaRPr lang="fr-BE" dirty="0"/>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C28F8FC2-119B-4F00-8F85-504E0C30DD91}" type="slidenum">
              <a:rPr lang="fr-BE" smtClean="0"/>
              <a:pPr>
                <a:defRPr/>
              </a:pPr>
              <a:t>‹N°›</a:t>
            </a:fld>
            <a:endParaRPr lang="fr-BE" dirty="0"/>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pPr>
              <a:defRPr/>
            </a:pPr>
            <a:fld id="{D42B9944-16CA-4376-B565-C096837FA73D}" type="datetime1">
              <a:rPr lang="fr-FR" smtClean="0"/>
              <a:pPr>
                <a:defRPr/>
              </a:pPr>
              <a:t>23/04/2014</a:t>
            </a:fld>
            <a:endParaRPr lang="fr-BE" dirty="0"/>
          </a:p>
        </p:txBody>
      </p:sp>
      <p:sp>
        <p:nvSpPr>
          <p:cNvPr id="6" name="Espace réservé du pied de page 5"/>
          <p:cNvSpPr>
            <a:spLocks noGrp="1"/>
          </p:cNvSpPr>
          <p:nvPr>
            <p:ph type="ftr" sz="quarter" idx="11"/>
          </p:nvPr>
        </p:nvSpPr>
        <p:spPr/>
        <p:txBody>
          <a:bodyPr/>
          <a:lstStyle/>
          <a:p>
            <a:pPr>
              <a:defRPr/>
            </a:pPr>
            <a:endParaRPr lang="fr-BE" dirty="0"/>
          </a:p>
        </p:txBody>
      </p:sp>
      <p:sp>
        <p:nvSpPr>
          <p:cNvPr id="7" name="Espace réservé du numéro de diapositive 6"/>
          <p:cNvSpPr>
            <a:spLocks noGrp="1"/>
          </p:cNvSpPr>
          <p:nvPr>
            <p:ph type="sldNum" sz="quarter" idx="12"/>
          </p:nvPr>
        </p:nvSpPr>
        <p:spPr/>
        <p:txBody>
          <a:bodyPr/>
          <a:lstStyle/>
          <a:p>
            <a:pPr>
              <a:defRPr/>
            </a:pPr>
            <a:fld id="{0D58CCFE-5B3B-4885-8EB1-36E0AA2B3375}" type="slidenum">
              <a:rPr lang="fr-BE" smtClean="0"/>
              <a:pPr>
                <a:defRPr/>
              </a:pPr>
              <a:t>‹N°›</a:t>
            </a:fld>
            <a:endParaRPr lang="fr-BE" dirty="0"/>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pPr>
              <a:defRPr/>
            </a:pPr>
            <a:fld id="{1C15C9EE-F5F1-4A12-B0BA-087963E1F43F}" type="datetime1">
              <a:rPr lang="fr-FR" smtClean="0"/>
              <a:pPr>
                <a:defRPr/>
              </a:pPr>
              <a:t>23/04/2014</a:t>
            </a:fld>
            <a:endParaRPr lang="fr-BE" dirty="0"/>
          </a:p>
        </p:txBody>
      </p:sp>
      <p:sp>
        <p:nvSpPr>
          <p:cNvPr id="8" name="Espace réservé du pied de page 7"/>
          <p:cNvSpPr>
            <a:spLocks noGrp="1"/>
          </p:cNvSpPr>
          <p:nvPr>
            <p:ph type="ftr" sz="quarter" idx="11"/>
          </p:nvPr>
        </p:nvSpPr>
        <p:spPr>
          <a:xfrm>
            <a:off x="304800" y="6409944"/>
            <a:ext cx="3581400" cy="365760"/>
          </a:xfrm>
        </p:spPr>
        <p:txBody>
          <a:bodyPr/>
          <a:lstStyle/>
          <a:p>
            <a:pPr>
              <a:defRPr/>
            </a:pPr>
            <a:endParaRPr lang="fr-BE" dirty="0"/>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pPr>
              <a:defRPr/>
            </a:pPr>
            <a:fld id="{FDFFC209-3092-4025-A0AA-6CEFEBCBD405}" type="slidenum">
              <a:rPr lang="fr-BE" smtClean="0"/>
              <a:pPr>
                <a:defRPr/>
              </a:pPr>
              <a:t>‹N°›</a:t>
            </a:fld>
            <a:endParaRPr lang="fr-BE" dirty="0"/>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A4AD9C36-E67E-4003-89BF-E534C2C44840}" type="datetime1">
              <a:rPr lang="fr-FR" smtClean="0"/>
              <a:pPr>
                <a:defRPr/>
              </a:pPr>
              <a:t>23/04/2014</a:t>
            </a:fld>
            <a:endParaRPr lang="fr-BE" dirty="0"/>
          </a:p>
        </p:txBody>
      </p:sp>
      <p:sp>
        <p:nvSpPr>
          <p:cNvPr id="4" name="Espace réservé du pied de page 3"/>
          <p:cNvSpPr>
            <a:spLocks noGrp="1"/>
          </p:cNvSpPr>
          <p:nvPr>
            <p:ph type="ftr" sz="quarter" idx="11"/>
          </p:nvPr>
        </p:nvSpPr>
        <p:spPr/>
        <p:txBody>
          <a:bodyPr/>
          <a:lstStyle/>
          <a:p>
            <a:pPr>
              <a:defRPr/>
            </a:pPr>
            <a:endParaRPr lang="fr-BE"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pPr>
              <a:defRPr/>
            </a:pPr>
            <a:fld id="{2D6491E4-C080-4357-A94F-EC9BA0124CE9}" type="slidenum">
              <a:rPr lang="fr-BE" smtClean="0"/>
              <a:pPr>
                <a:defRPr/>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pPr>
              <a:defRPr/>
            </a:pPr>
            <a:fld id="{92087266-9238-41F6-84C4-4BF5D417B7E3}" type="datetime1">
              <a:rPr lang="fr-FR" smtClean="0"/>
              <a:pPr>
                <a:defRPr/>
              </a:pPr>
              <a:t>23/04/2014</a:t>
            </a:fld>
            <a:endParaRPr lang="fr-BE" dirty="0"/>
          </a:p>
        </p:txBody>
      </p:sp>
      <p:sp>
        <p:nvSpPr>
          <p:cNvPr id="3" name="Espace réservé du pied de page 2"/>
          <p:cNvSpPr>
            <a:spLocks noGrp="1"/>
          </p:cNvSpPr>
          <p:nvPr>
            <p:ph type="ftr" sz="quarter" idx="11"/>
          </p:nvPr>
        </p:nvSpPr>
        <p:spPr/>
        <p:txBody>
          <a:bodyPr/>
          <a:lstStyle/>
          <a:p>
            <a:pPr>
              <a:defRPr/>
            </a:pPr>
            <a:endParaRPr lang="fr-BE" dirty="0"/>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3CC01AE1-AA3E-4898-9BAB-7D69CEDAAD5A}" type="slidenum">
              <a:rPr lang="fr-BE" smtClean="0"/>
              <a:pPr>
                <a:defRPr/>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EFBF523F-AAC7-4706-BCBB-B20ECBDA2978}" type="slidenum">
              <a:rPr lang="fr-BE" smtClean="0"/>
              <a:pPr>
                <a:defRPr/>
              </a:pPr>
              <a:t>‹N°›</a:t>
            </a:fld>
            <a:endParaRPr lang="fr-BE"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p:txBody>
          <a:bodyPr/>
          <a:lstStyle/>
          <a:p>
            <a:pPr>
              <a:defRPr/>
            </a:pPr>
            <a:fld id="{51E7F050-483A-4162-842D-D25DCDA91C0C}" type="datetime1">
              <a:rPr lang="fr-FR" smtClean="0"/>
              <a:pPr>
                <a:defRPr/>
              </a:pPr>
              <a:t>23/04/2014</a:t>
            </a:fld>
            <a:endParaRPr lang="fr-BE" dirty="0"/>
          </a:p>
        </p:txBody>
      </p:sp>
      <p:sp>
        <p:nvSpPr>
          <p:cNvPr id="6" name="Espace réservé du pied de page 5"/>
          <p:cNvSpPr>
            <a:spLocks noGrp="1"/>
          </p:cNvSpPr>
          <p:nvPr>
            <p:ph type="ftr" sz="quarter" idx="11"/>
          </p:nvPr>
        </p:nvSpPr>
        <p:spPr>
          <a:xfrm>
            <a:off x="301752" y="6410848"/>
            <a:ext cx="3383280" cy="365760"/>
          </a:xfrm>
        </p:spPr>
        <p:txBody>
          <a:bodyPr/>
          <a:lstStyle/>
          <a:p>
            <a:pPr>
              <a:defRPr/>
            </a:pPr>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p>
            <a:pPr>
              <a:defRPr/>
            </a:pPr>
            <a:fld id="{F5888C9B-EE13-43DF-A75D-D61C0AF78D03}" type="slidenum">
              <a:rPr lang="fr-BE" smtClean="0"/>
              <a:pPr>
                <a:defRPr/>
              </a:pPr>
              <a:t>‹N°›</a:t>
            </a:fld>
            <a:endParaRPr lang="fr-BE" dirty="0"/>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a:xfrm>
            <a:off x="5788152" y="6404984"/>
            <a:ext cx="3044952" cy="365760"/>
          </a:xfrm>
        </p:spPr>
        <p:txBody>
          <a:bodyPr/>
          <a:lstStyle/>
          <a:p>
            <a:pPr>
              <a:defRPr/>
            </a:pPr>
            <a:fld id="{89F4D43D-4BAA-4BBD-A240-2005537892D3}" type="datetime1">
              <a:rPr lang="fr-FR" smtClean="0"/>
              <a:pPr>
                <a:defRPr/>
              </a:pPr>
              <a:t>23/04/2014</a:t>
            </a:fld>
            <a:endParaRPr lang="fr-BE" dirty="0"/>
          </a:p>
        </p:txBody>
      </p:sp>
      <p:sp>
        <p:nvSpPr>
          <p:cNvPr id="6" name="Espace réservé du pied de page 5"/>
          <p:cNvSpPr>
            <a:spLocks noGrp="1"/>
          </p:cNvSpPr>
          <p:nvPr>
            <p:ph type="ftr" sz="quarter" idx="11"/>
          </p:nvPr>
        </p:nvSpPr>
        <p:spPr>
          <a:xfrm>
            <a:off x="301752" y="6410848"/>
            <a:ext cx="3584448" cy="365760"/>
          </a:xfrm>
        </p:spPr>
        <p:txBody>
          <a:bodyPr/>
          <a:lstStyle/>
          <a:p>
            <a:pPr>
              <a:defRPr/>
            </a:pPr>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fld id="{6EB558B6-C04C-401A-B170-32C20033C8D0}" type="datetime1">
              <a:rPr lang="fr-FR" smtClean="0"/>
              <a:pPr>
                <a:defRPr/>
              </a:pPr>
              <a:t>23/04/2014</a:t>
            </a:fld>
            <a:endParaRPr lang="fr-BE"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fr-BE"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D836A5DE-7DC1-4E6A-ADD2-FDC3BF49330D}" type="slidenum">
              <a:rPr lang="fr-BE" smtClean="0"/>
              <a:pPr>
                <a:defRPr/>
              </a:pPr>
              <a:t>‹N°›</a:t>
            </a:fld>
            <a:endParaRPr lang="fr-BE"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846829E5-0892-41D0-9444-EF0C8656E3DD}" type="slidenum">
              <a:rPr lang="fr-BE"/>
              <a:pPr>
                <a:defRPr/>
              </a:pPr>
              <a:t>1</a:t>
            </a:fld>
            <a:endParaRPr lang="fr-BE" dirty="0"/>
          </a:p>
        </p:txBody>
      </p:sp>
      <p:pic>
        <p:nvPicPr>
          <p:cNvPr id="2051" name="Espace réservé du contenu 7" descr="1358339092549.jpg"/>
          <p:cNvPicPr>
            <a:picLocks noChangeAspect="1"/>
          </p:cNvPicPr>
          <p:nvPr/>
        </p:nvPicPr>
        <p:blipFill>
          <a:blip r:embed="rId3" cstate="print"/>
          <a:stretch>
            <a:fillRect/>
          </a:stretch>
        </p:blipFill>
        <p:spPr bwMode="auto">
          <a:xfrm>
            <a:off x="3542285" y="188640"/>
            <a:ext cx="1749795" cy="1944216"/>
          </a:xfrm>
          <a:prstGeom prst="rect">
            <a:avLst/>
          </a:prstGeom>
          <a:noFill/>
          <a:ln>
            <a:noFill/>
          </a:ln>
        </p:spPr>
      </p:pic>
      <p:sp>
        <p:nvSpPr>
          <p:cNvPr id="7" name="Rectangle 6"/>
          <p:cNvSpPr/>
          <p:nvPr/>
        </p:nvSpPr>
        <p:spPr>
          <a:xfrm>
            <a:off x="467544" y="3212976"/>
            <a:ext cx="8136904" cy="2554545"/>
          </a:xfrm>
          <a:prstGeom prst="rect">
            <a:avLst/>
          </a:prstGeom>
        </p:spPr>
        <p:txBody>
          <a:bodyPr wrap="square">
            <a:spAutoFit/>
          </a:bodyPr>
          <a:lstStyle/>
          <a:p>
            <a:pPr algn="ctr"/>
            <a:r>
              <a:rPr lang="fr-FR" sz="4000" b="1" dirty="0" smtClean="0">
                <a:solidFill>
                  <a:srgbClr val="FF0000"/>
                </a:solidFill>
                <a:latin typeface="Segoe Print" pitchFamily="2" charset="0"/>
              </a:rPr>
              <a:t>Association Génération SED</a:t>
            </a:r>
          </a:p>
          <a:p>
            <a:pPr algn="ctr"/>
            <a:r>
              <a:rPr lang="fr-FR" sz="4000" b="1" dirty="0" smtClean="0">
                <a:solidFill>
                  <a:srgbClr val="0070C0"/>
                </a:solidFill>
                <a:latin typeface="Segoe Print" pitchFamily="2" charset="0"/>
              </a:rPr>
              <a:t>Vaincre la solitude malgré </a:t>
            </a:r>
          </a:p>
          <a:p>
            <a:pPr algn="ctr"/>
            <a:r>
              <a:rPr lang="fr-FR" sz="4000" b="1" dirty="0" smtClean="0">
                <a:solidFill>
                  <a:srgbClr val="0070C0"/>
                </a:solidFill>
                <a:latin typeface="Segoe Print" pitchFamily="2" charset="0"/>
              </a:rPr>
              <a:t> un Syndrome d’Ehlers-Danlos</a:t>
            </a:r>
            <a:r>
              <a:rPr lang="fr-FR" sz="4000" b="1" dirty="0" smtClean="0">
                <a:solidFill>
                  <a:srgbClr val="FF0000"/>
                </a:solidFill>
                <a:latin typeface="Segoe Print" pitchFamily="2" charset="0"/>
              </a:rPr>
              <a:t> (SED)</a:t>
            </a:r>
            <a:endParaRPr lang="fr-FR" sz="4000" b="1" dirty="0">
              <a:solidFill>
                <a:srgbClr val="FF0000"/>
              </a:solidFill>
              <a:latin typeface="Segoe Prin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1331640" y="332656"/>
            <a:ext cx="7236296" cy="647700"/>
          </a:xfrm>
        </p:spPr>
        <p:txBody>
          <a:bodyPr/>
          <a:lstStyle/>
          <a:p>
            <a:pPr algn="l" eaLnBrk="1" hangingPunct="1"/>
            <a:r>
              <a:rPr lang="fr-FR" sz="2400" dirty="0" smtClean="0">
                <a:solidFill>
                  <a:srgbClr val="FF0000"/>
                </a:solidFill>
                <a:latin typeface="Segoe Print" pitchFamily="2" charset="0"/>
              </a:rPr>
              <a:t>Une évolution imprévisible et capricieuse  </a:t>
            </a:r>
          </a:p>
        </p:txBody>
      </p:sp>
      <p:sp>
        <p:nvSpPr>
          <p:cNvPr id="7" name="Espace réservé du numéro de diapositive 6"/>
          <p:cNvSpPr>
            <a:spLocks noGrp="1"/>
          </p:cNvSpPr>
          <p:nvPr>
            <p:ph type="sldNum" sz="quarter" idx="12"/>
          </p:nvPr>
        </p:nvSpPr>
        <p:spPr/>
        <p:txBody>
          <a:bodyPr/>
          <a:lstStyle/>
          <a:p>
            <a:pPr>
              <a:defRPr/>
            </a:pPr>
            <a:fld id="{2C372B65-CEE6-4DD0-B2F0-D4F6F5EABD61}" type="slidenum">
              <a:rPr lang="fr-BE"/>
              <a:pPr>
                <a:defRPr/>
              </a:pPr>
              <a:t>10</a:t>
            </a:fld>
            <a:endParaRPr lang="fr-BE" dirty="0"/>
          </a:p>
        </p:txBody>
      </p:sp>
      <p:sp>
        <p:nvSpPr>
          <p:cNvPr id="11267" name="Espace réservé du contenu 2"/>
          <p:cNvSpPr>
            <a:spLocks noGrp="1"/>
          </p:cNvSpPr>
          <p:nvPr>
            <p:ph sz="quarter" idx="1"/>
          </p:nvPr>
        </p:nvSpPr>
        <p:spPr/>
        <p:txBody>
          <a:bodyPr/>
          <a:lstStyle/>
          <a:p>
            <a:pPr eaLnBrk="1" hangingPunct="1"/>
            <a:endParaRPr lang="fr-FR" sz="2000" dirty="0" smtClean="0">
              <a:latin typeface="Comic Sans MS" pitchFamily="66" charset="0"/>
            </a:endParaRPr>
          </a:p>
          <a:p>
            <a:pPr algn="just" eaLnBrk="1" hangingPunct="1"/>
            <a:r>
              <a:rPr lang="fr-FR" sz="1600" dirty="0" smtClean="0">
                <a:latin typeface="Segoe Print" pitchFamily="2" charset="0"/>
              </a:rPr>
              <a:t>Apparaissent des poussées de durées variables (de quelques jours à plusieurs mois) lors desquelles l’ensemble des symptômes s’accentue et donc le handicap aussi. Elles sont fréquentes lors des changements de saison.</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Au cours d’une même journée, l’enfant être en forme et brutalement devenir très douloureux et fatigué sans explication logique.</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Cette variabilité ne facilite pas la mise en place d’un programme de réadaptation tant pour la scolarisation que pour la vie quotidienne. </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De manière générale, le malade est très sensible aux conditions météorologiques.</a:t>
            </a:r>
          </a:p>
        </p:txBody>
      </p:sp>
      <p:pic>
        <p:nvPicPr>
          <p:cNvPr id="11270" name="Espace réservé du contenu 7" descr="1358339092549.jpg"/>
          <p:cNvPicPr>
            <a:picLocks noChangeAspect="1"/>
          </p:cNvPicPr>
          <p:nvPr/>
        </p:nvPicPr>
        <p:blipFill>
          <a:blip r:embed="rId2" cstate="print"/>
          <a:srcRect/>
          <a:stretch>
            <a:fillRect/>
          </a:stretch>
        </p:blipFill>
        <p:spPr bwMode="auto">
          <a:xfrm>
            <a:off x="0" y="1"/>
            <a:ext cx="1187623" cy="123957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1331640" y="188913"/>
            <a:ext cx="6192688" cy="792162"/>
          </a:xfrm>
        </p:spPr>
        <p:txBody>
          <a:bodyPr/>
          <a:lstStyle/>
          <a:p>
            <a:pPr algn="l" eaLnBrk="1" hangingPunct="1"/>
            <a:r>
              <a:rPr lang="fr-FR" sz="2400" dirty="0" smtClean="0">
                <a:solidFill>
                  <a:srgbClr val="FF0000"/>
                </a:solidFill>
                <a:latin typeface="Segoe Print" pitchFamily="2" charset="0"/>
              </a:rPr>
              <a:t>Un handicap aléatoire…mais bien réel </a:t>
            </a:r>
          </a:p>
        </p:txBody>
      </p:sp>
      <p:sp>
        <p:nvSpPr>
          <p:cNvPr id="7" name="Espace réservé du numéro de diapositive 6"/>
          <p:cNvSpPr>
            <a:spLocks noGrp="1"/>
          </p:cNvSpPr>
          <p:nvPr>
            <p:ph type="sldNum" sz="quarter" idx="12"/>
          </p:nvPr>
        </p:nvSpPr>
        <p:spPr/>
        <p:txBody>
          <a:bodyPr/>
          <a:lstStyle/>
          <a:p>
            <a:pPr>
              <a:defRPr/>
            </a:pPr>
            <a:fld id="{6F15037C-21A3-49A2-9937-47981CFAF243}" type="slidenum">
              <a:rPr lang="fr-BE"/>
              <a:pPr>
                <a:defRPr/>
              </a:pPr>
              <a:t>11</a:t>
            </a:fld>
            <a:endParaRPr lang="fr-BE" dirty="0"/>
          </a:p>
        </p:txBody>
      </p:sp>
      <p:sp>
        <p:nvSpPr>
          <p:cNvPr id="12291" name="Espace réservé du contenu 2"/>
          <p:cNvSpPr>
            <a:spLocks noGrp="1"/>
          </p:cNvSpPr>
          <p:nvPr>
            <p:ph sz="quarter" idx="1"/>
          </p:nvPr>
        </p:nvSpPr>
        <p:spPr>
          <a:xfrm>
            <a:off x="251520" y="1988840"/>
            <a:ext cx="8503920" cy="3888432"/>
          </a:xfrm>
        </p:spPr>
        <p:txBody>
          <a:bodyPr/>
          <a:lstStyle/>
          <a:p>
            <a:pPr algn="just" eaLnBrk="1" hangingPunct="1"/>
            <a:r>
              <a:rPr lang="fr-FR" sz="1600" dirty="0" smtClean="0">
                <a:latin typeface="Segoe Print" pitchFamily="2" charset="0"/>
              </a:rPr>
              <a:t>L’association des diverses manifestations cliniques décrites est responsable de limitations fonctionnelles parfois sévères faisant de certaines personnes avec un « SED » des personnes très handicapées, mais leur apparence est souvent trompeuse. Ce n’est pas parce que le malade affiche un beau sourire qu’il ne souffre pas, la personne s’habitue à avoir mal, elle ne connait que ça.</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Les symptômes les plus handicapants (fatigue, douleurs, troubles du schéma corporel, fatigue visuelle, fatigue auditive…) peuvent varier dans le temps.</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Dans la vie quotidienne l’apport d’aides techniques situationnelles et d’aides humaines est un point essentiel pour maintenir l’autonomie et économiser la fonctionnalité en réduisant ou supprimant les contraintes génératrices de douleurs durables et de crises.</a:t>
            </a:r>
          </a:p>
        </p:txBody>
      </p:sp>
      <p:pic>
        <p:nvPicPr>
          <p:cNvPr id="12294" name="Espace réservé du contenu 7" descr="1358339092549.jpg"/>
          <p:cNvPicPr>
            <a:picLocks noChangeAspect="1"/>
          </p:cNvPicPr>
          <p:nvPr/>
        </p:nvPicPr>
        <p:blipFill>
          <a:blip r:embed="rId2" cstate="print"/>
          <a:srcRect/>
          <a:stretch>
            <a:fillRect/>
          </a:stretch>
        </p:blipFill>
        <p:spPr bwMode="auto">
          <a:xfrm>
            <a:off x="0" y="0"/>
            <a:ext cx="1187624" cy="126876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1331639" y="188913"/>
            <a:ext cx="4464497" cy="649287"/>
          </a:xfrm>
        </p:spPr>
        <p:txBody>
          <a:bodyPr/>
          <a:lstStyle/>
          <a:p>
            <a:pPr algn="l" eaLnBrk="1" hangingPunct="1"/>
            <a:r>
              <a:rPr lang="fr-FR" sz="2400" dirty="0" smtClean="0">
                <a:solidFill>
                  <a:srgbClr val="FF0000"/>
                </a:solidFill>
                <a:latin typeface="Segoe Print" pitchFamily="2" charset="0"/>
              </a:rPr>
              <a:t>A éviter !!</a:t>
            </a:r>
          </a:p>
        </p:txBody>
      </p:sp>
      <p:sp>
        <p:nvSpPr>
          <p:cNvPr id="7" name="Espace réservé du numéro de diapositive 6"/>
          <p:cNvSpPr>
            <a:spLocks noGrp="1"/>
          </p:cNvSpPr>
          <p:nvPr>
            <p:ph type="sldNum" sz="quarter" idx="12"/>
          </p:nvPr>
        </p:nvSpPr>
        <p:spPr/>
        <p:txBody>
          <a:bodyPr/>
          <a:lstStyle/>
          <a:p>
            <a:pPr>
              <a:defRPr/>
            </a:pPr>
            <a:fld id="{52F418D9-4ACD-4EC9-A8AF-3777DFF57B56}" type="slidenum">
              <a:rPr lang="fr-BE"/>
              <a:pPr>
                <a:defRPr/>
              </a:pPr>
              <a:t>12</a:t>
            </a:fld>
            <a:endParaRPr lang="fr-BE" dirty="0"/>
          </a:p>
        </p:txBody>
      </p:sp>
      <p:sp>
        <p:nvSpPr>
          <p:cNvPr id="13315" name="Espace réservé du contenu 2"/>
          <p:cNvSpPr>
            <a:spLocks noGrp="1"/>
          </p:cNvSpPr>
          <p:nvPr>
            <p:ph sz="quarter" idx="1"/>
          </p:nvPr>
        </p:nvSpPr>
        <p:spPr>
          <a:xfrm>
            <a:off x="251520" y="1700808"/>
            <a:ext cx="8503920" cy="4572000"/>
          </a:xfrm>
        </p:spPr>
        <p:txBody>
          <a:bodyPr>
            <a:normAutofit/>
          </a:bodyPr>
          <a:lstStyle/>
          <a:p>
            <a:pPr algn="just" eaLnBrk="1" hangingPunct="1">
              <a:buNone/>
            </a:pPr>
            <a:r>
              <a:rPr lang="fr-FR" sz="1600" b="1" dirty="0" smtClean="0">
                <a:latin typeface="Segoe Print" pitchFamily="2" charset="0"/>
              </a:rPr>
              <a:t>■  Un excès de surprotection est à éviter :</a:t>
            </a:r>
          </a:p>
          <a:p>
            <a:pPr algn="just" eaLnBrk="1" hangingPunct="1">
              <a:buNone/>
            </a:pPr>
            <a:endParaRPr lang="fr-FR" sz="1600" b="1" u="sng" dirty="0" smtClean="0">
              <a:latin typeface="Segoe Print" pitchFamily="2" charset="0"/>
            </a:endParaRPr>
          </a:p>
          <a:p>
            <a:pPr algn="just" eaLnBrk="1" hangingPunct="1">
              <a:buNone/>
            </a:pPr>
            <a:r>
              <a:rPr lang="fr-FR" sz="1600" dirty="0" smtClean="0">
                <a:latin typeface="Segoe Print" pitchFamily="2" charset="0"/>
              </a:rPr>
              <a:t>Pour son équilibre psychologique, </a:t>
            </a:r>
            <a:r>
              <a:rPr lang="fr-FR" sz="1600" b="1" dirty="0" smtClean="0">
                <a:latin typeface="Segoe Print" pitchFamily="2" charset="0"/>
              </a:rPr>
              <a:t>ne pas interdire :</a:t>
            </a:r>
          </a:p>
          <a:p>
            <a:pPr algn="just" eaLnBrk="1" hangingPunct="1">
              <a:buNone/>
            </a:pPr>
            <a:r>
              <a:rPr lang="fr-FR" sz="1600" dirty="0" smtClean="0">
                <a:latin typeface="Segoe Print" pitchFamily="2" charset="0"/>
              </a:rPr>
              <a:t>		□ Les récréations </a:t>
            </a:r>
          </a:p>
          <a:p>
            <a:pPr algn="just">
              <a:buNone/>
            </a:pPr>
            <a:r>
              <a:rPr lang="fr-FR" sz="1600" dirty="0" smtClean="0">
                <a:latin typeface="Segoe Print" pitchFamily="2" charset="0"/>
              </a:rPr>
              <a:t>		□ Les sports (sauf avis contraire du médecin)</a:t>
            </a:r>
          </a:p>
          <a:p>
            <a:pPr algn="just">
              <a:buNone/>
            </a:pPr>
            <a:r>
              <a:rPr lang="fr-FR" sz="1600" dirty="0" smtClean="0">
                <a:latin typeface="Segoe Print" pitchFamily="2" charset="0"/>
              </a:rPr>
              <a:t>		□ Les sorties scolaires</a:t>
            </a:r>
          </a:p>
          <a:p>
            <a:pPr lvl="1" algn="just" eaLnBrk="1" hangingPunct="1"/>
            <a:endParaRPr lang="fr-FR" sz="1600" dirty="0" smtClean="0">
              <a:latin typeface="Segoe Print" pitchFamily="2" charset="0"/>
            </a:endParaRPr>
          </a:p>
          <a:p>
            <a:pPr algn="just">
              <a:buNone/>
            </a:pPr>
            <a:r>
              <a:rPr lang="fr-FR" sz="1600" b="1" dirty="0" smtClean="0">
                <a:latin typeface="Segoe Print" pitchFamily="2" charset="0"/>
              </a:rPr>
              <a:t>■  Mais la négligence des précautions entraine des accidents :</a:t>
            </a:r>
          </a:p>
          <a:p>
            <a:pPr algn="just" eaLnBrk="1" hangingPunct="1">
              <a:buFont typeface="Wingdings 2" pitchFamily="18" charset="2"/>
              <a:buNone/>
            </a:pPr>
            <a:r>
              <a:rPr lang="fr-FR" sz="1600" dirty="0" smtClean="0">
                <a:latin typeface="Segoe Print" pitchFamily="2" charset="0"/>
              </a:rPr>
              <a:t> </a:t>
            </a:r>
          </a:p>
          <a:p>
            <a:pPr algn="just">
              <a:buNone/>
            </a:pPr>
            <a:r>
              <a:rPr lang="fr-FR" sz="1600" dirty="0" smtClean="0">
                <a:latin typeface="Segoe Print" pitchFamily="2" charset="0"/>
              </a:rPr>
              <a:t>		□ Plaies</a:t>
            </a:r>
          </a:p>
          <a:p>
            <a:pPr algn="just">
              <a:buNone/>
            </a:pPr>
            <a:r>
              <a:rPr lang="fr-FR" sz="1600" dirty="0" smtClean="0">
                <a:latin typeface="Segoe Print" pitchFamily="2" charset="0"/>
              </a:rPr>
              <a:t>		□ Luxations</a:t>
            </a:r>
          </a:p>
          <a:p>
            <a:pPr algn="just">
              <a:buNone/>
            </a:pPr>
            <a:r>
              <a:rPr lang="fr-FR" sz="1600" dirty="0" smtClean="0">
                <a:latin typeface="Segoe Print" pitchFamily="2" charset="0"/>
              </a:rPr>
              <a:t>		□ Douleurs </a:t>
            </a:r>
          </a:p>
          <a:p>
            <a:pPr algn="just">
              <a:buNone/>
            </a:pPr>
            <a:r>
              <a:rPr lang="fr-FR" sz="1600" dirty="0" smtClean="0">
                <a:latin typeface="Segoe Print" pitchFamily="2" charset="0"/>
              </a:rPr>
              <a:t>		□ Fatigue</a:t>
            </a:r>
          </a:p>
          <a:p>
            <a:pPr algn="just">
              <a:buNone/>
            </a:pPr>
            <a:r>
              <a:rPr lang="fr-FR" sz="1600" dirty="0" smtClean="0">
                <a:latin typeface="Segoe Print" pitchFamily="2" charset="0"/>
              </a:rPr>
              <a:t>		□ Diminution de son capital articulaire</a:t>
            </a:r>
          </a:p>
        </p:txBody>
      </p:sp>
      <p:pic>
        <p:nvPicPr>
          <p:cNvPr id="13318" name="Espace réservé du contenu 7" descr="1358339092549.jpg"/>
          <p:cNvPicPr>
            <a:picLocks noChangeAspect="1"/>
          </p:cNvPicPr>
          <p:nvPr/>
        </p:nvPicPr>
        <p:blipFill>
          <a:blip r:embed="rId2" cstate="print"/>
          <a:srcRect/>
          <a:stretch>
            <a:fillRect/>
          </a:stretch>
        </p:blipFill>
        <p:spPr bwMode="auto">
          <a:xfrm>
            <a:off x="0" y="1"/>
            <a:ext cx="1141883" cy="126875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1331640" y="188913"/>
            <a:ext cx="5040560" cy="838200"/>
          </a:xfrm>
        </p:spPr>
        <p:txBody>
          <a:bodyPr/>
          <a:lstStyle/>
          <a:p>
            <a:pPr algn="l" eaLnBrk="1" hangingPunct="1"/>
            <a:r>
              <a:rPr lang="fr-FR" sz="2400" dirty="0" smtClean="0">
                <a:solidFill>
                  <a:srgbClr val="FF0000"/>
                </a:solidFill>
                <a:latin typeface="Segoe Print" pitchFamily="2" charset="0"/>
              </a:rPr>
              <a:t>A retenir !!</a:t>
            </a:r>
          </a:p>
        </p:txBody>
      </p:sp>
      <p:sp>
        <p:nvSpPr>
          <p:cNvPr id="5" name="Espace réservé du numéro de diapositive 4"/>
          <p:cNvSpPr>
            <a:spLocks noGrp="1"/>
          </p:cNvSpPr>
          <p:nvPr>
            <p:ph type="sldNum" sz="quarter" idx="12"/>
          </p:nvPr>
        </p:nvSpPr>
        <p:spPr/>
        <p:txBody>
          <a:bodyPr/>
          <a:lstStyle/>
          <a:p>
            <a:pPr>
              <a:defRPr/>
            </a:pPr>
            <a:fld id="{95823C74-C7BF-45D7-AD0B-AF8741E8527C}" type="slidenum">
              <a:rPr lang="fr-BE"/>
              <a:pPr>
                <a:defRPr/>
              </a:pPr>
              <a:t>13</a:t>
            </a:fld>
            <a:endParaRPr lang="fr-BE" dirty="0"/>
          </a:p>
        </p:txBody>
      </p:sp>
      <p:sp>
        <p:nvSpPr>
          <p:cNvPr id="21507" name="Espace réservé du contenu 2"/>
          <p:cNvSpPr>
            <a:spLocks noGrp="1"/>
          </p:cNvSpPr>
          <p:nvPr>
            <p:ph sz="quarter" idx="1"/>
          </p:nvPr>
        </p:nvSpPr>
        <p:spPr>
          <a:xfrm>
            <a:off x="179512" y="1700808"/>
            <a:ext cx="8784976" cy="4591050"/>
          </a:xfrm>
        </p:spPr>
        <p:txBody>
          <a:bodyPr rtlCol="0">
            <a:normAutofit lnSpcReduction="10000"/>
          </a:bodyPr>
          <a:lstStyle/>
          <a:p>
            <a:pPr algn="just" eaLnBrk="1" fontAlgn="auto" hangingPunct="1">
              <a:spcAft>
                <a:spcPts val="0"/>
              </a:spcAft>
              <a:buNone/>
              <a:defRPr/>
            </a:pPr>
            <a:r>
              <a:rPr lang="fr-FR" sz="1600" dirty="0" smtClean="0">
                <a:latin typeface="Segoe Print" pitchFamily="2" charset="0"/>
              </a:rPr>
              <a:t>D’une manière générale, l’enfant « SED » connaît parfaitement sa maladie, son</a:t>
            </a:r>
          </a:p>
          <a:p>
            <a:pPr algn="just" eaLnBrk="1" fontAlgn="auto" hangingPunct="1">
              <a:spcAft>
                <a:spcPts val="0"/>
              </a:spcAft>
              <a:buNone/>
              <a:defRPr/>
            </a:pPr>
            <a:r>
              <a:rPr lang="fr-FR" sz="1600" dirty="0" smtClean="0">
                <a:latin typeface="Segoe Print" pitchFamily="2" charset="0"/>
              </a:rPr>
              <a:t>corps et ses limites.</a:t>
            </a:r>
          </a:p>
          <a:p>
            <a:pPr algn="just" eaLnBrk="1" fontAlgn="auto" hangingPunct="1">
              <a:spcAft>
                <a:spcPts val="0"/>
              </a:spcAft>
              <a:buFont typeface="Arial" pitchFamily="34" charset="0"/>
              <a:buChar char="•"/>
              <a:defRPr/>
            </a:pPr>
            <a:endParaRPr lang="fr-FR" sz="1600" dirty="0" smtClean="0">
              <a:latin typeface="Segoe Print" pitchFamily="2" charset="0"/>
            </a:endParaRPr>
          </a:p>
          <a:p>
            <a:pPr algn="just" eaLnBrk="1" fontAlgn="auto" hangingPunct="1">
              <a:spcAft>
                <a:spcPts val="0"/>
              </a:spcAft>
              <a:buNone/>
              <a:defRPr/>
            </a:pPr>
            <a:r>
              <a:rPr lang="fr-FR" sz="1600" dirty="0" smtClean="0">
                <a:latin typeface="Segoe Print" pitchFamily="2" charset="0"/>
              </a:rPr>
              <a:t>A l’inverse, un mauvais jugement, la mise en doute de ses dires ne font que</a:t>
            </a:r>
          </a:p>
          <a:p>
            <a:pPr algn="just" eaLnBrk="1" fontAlgn="auto" hangingPunct="1">
              <a:spcAft>
                <a:spcPts val="0"/>
              </a:spcAft>
              <a:buNone/>
              <a:defRPr/>
            </a:pPr>
            <a:r>
              <a:rPr lang="fr-FR" sz="1600" dirty="0" smtClean="0">
                <a:latin typeface="Segoe Print" pitchFamily="2" charset="0"/>
              </a:rPr>
              <a:t>stigmatiser l’enfant et le braquer contre le corps enseignant, l’école, et plus</a:t>
            </a:r>
          </a:p>
          <a:p>
            <a:pPr algn="just" eaLnBrk="1" fontAlgn="auto" hangingPunct="1">
              <a:spcAft>
                <a:spcPts val="0"/>
              </a:spcAft>
              <a:buNone/>
              <a:defRPr/>
            </a:pPr>
            <a:r>
              <a:rPr lang="fr-FR" sz="1600" dirty="0" smtClean="0">
                <a:latin typeface="Segoe Print" pitchFamily="2" charset="0"/>
              </a:rPr>
              <a:t>généralement le monde adulte.</a:t>
            </a:r>
          </a:p>
          <a:p>
            <a:pPr algn="just" eaLnBrk="1" fontAlgn="auto" hangingPunct="1">
              <a:spcAft>
                <a:spcPts val="0"/>
              </a:spcAft>
              <a:buFont typeface="Arial" pitchFamily="34" charset="0"/>
              <a:buChar char="•"/>
              <a:defRPr/>
            </a:pPr>
            <a:endParaRPr lang="fr-FR" sz="1600" dirty="0" smtClean="0">
              <a:latin typeface="Segoe Print" pitchFamily="2" charset="0"/>
            </a:endParaRPr>
          </a:p>
          <a:p>
            <a:pPr algn="just" eaLnBrk="1" fontAlgn="auto" hangingPunct="1">
              <a:spcAft>
                <a:spcPts val="0"/>
              </a:spcAft>
              <a:buNone/>
              <a:defRPr/>
            </a:pPr>
            <a:r>
              <a:rPr lang="fr-FR" sz="1600" dirty="0" smtClean="0">
                <a:latin typeface="Segoe Print" pitchFamily="2" charset="0"/>
              </a:rPr>
              <a:t>De la même manière, une mauvaise prise en charge de l’enfant par l’auxiliaire de</a:t>
            </a:r>
          </a:p>
          <a:p>
            <a:pPr algn="just" eaLnBrk="1" fontAlgn="auto" hangingPunct="1">
              <a:spcAft>
                <a:spcPts val="0"/>
              </a:spcAft>
              <a:buNone/>
              <a:defRPr/>
            </a:pPr>
            <a:r>
              <a:rPr lang="fr-FR" sz="1600" dirty="0" smtClean="0">
                <a:latin typeface="Segoe Print" pitchFamily="2" charset="0"/>
              </a:rPr>
              <a:t>vie scolaire individuel (</a:t>
            </a:r>
            <a:r>
              <a:rPr lang="fr-FR" sz="1600" dirty="0" smtClean="0">
                <a:latin typeface="Segoe Print" pitchFamily="2" charset="0"/>
              </a:rPr>
              <a:t>AVSi</a:t>
            </a:r>
            <a:r>
              <a:rPr lang="fr-FR" sz="1600" dirty="0" smtClean="0">
                <a:latin typeface="Segoe Print" pitchFamily="2" charset="0"/>
              </a:rPr>
              <a:t>) peut s’avérer dévastateur psychologiquement pour</a:t>
            </a:r>
          </a:p>
          <a:p>
            <a:pPr algn="just" eaLnBrk="1" fontAlgn="auto" hangingPunct="1">
              <a:spcAft>
                <a:spcPts val="0"/>
              </a:spcAft>
              <a:buNone/>
              <a:defRPr/>
            </a:pPr>
            <a:r>
              <a:rPr lang="fr-FR" sz="1600" dirty="0" smtClean="0">
                <a:latin typeface="Segoe Print" pitchFamily="2" charset="0"/>
              </a:rPr>
              <a:t>l’enfant, qui se refermera sur lui-même et se sentira d’autant plus différent et</a:t>
            </a:r>
          </a:p>
          <a:p>
            <a:pPr algn="just" eaLnBrk="1" fontAlgn="auto" hangingPunct="1">
              <a:spcAft>
                <a:spcPts val="0"/>
              </a:spcAft>
              <a:buNone/>
              <a:defRPr/>
            </a:pPr>
            <a:r>
              <a:rPr lang="fr-FR" sz="1600" dirty="0" smtClean="0">
                <a:latin typeface="Segoe Print" pitchFamily="2" charset="0"/>
              </a:rPr>
              <a:t>rejeté. En effet, l’</a:t>
            </a:r>
            <a:r>
              <a:rPr lang="fr-FR" sz="1600" dirty="0" smtClean="0">
                <a:latin typeface="Segoe Print" pitchFamily="2" charset="0"/>
              </a:rPr>
              <a:t>AVSi</a:t>
            </a:r>
            <a:r>
              <a:rPr lang="fr-FR" sz="1600" dirty="0" smtClean="0">
                <a:latin typeface="Segoe Print" pitchFamily="2" charset="0"/>
              </a:rPr>
              <a:t> représente pour l’enfant quelqu’un de confiance, qui est</a:t>
            </a:r>
          </a:p>
          <a:p>
            <a:pPr algn="just" eaLnBrk="1" fontAlgn="auto" hangingPunct="1">
              <a:spcAft>
                <a:spcPts val="0"/>
              </a:spcAft>
              <a:buNone/>
              <a:defRPr/>
            </a:pPr>
            <a:r>
              <a:rPr lang="fr-FR" sz="1600" dirty="0" smtClean="0">
                <a:latin typeface="Segoe Print" pitchFamily="2" charset="0"/>
              </a:rPr>
              <a:t>là pour l’aider, une personne à qui il peut se confier, un pont entre le</a:t>
            </a:r>
          </a:p>
          <a:p>
            <a:pPr algn="just" eaLnBrk="1" fontAlgn="auto" hangingPunct="1">
              <a:spcAft>
                <a:spcPts val="0"/>
              </a:spcAft>
              <a:buNone/>
              <a:defRPr/>
            </a:pPr>
            <a:r>
              <a:rPr lang="fr-FR" sz="1600" dirty="0" smtClean="0">
                <a:latin typeface="Segoe Print" pitchFamily="2" charset="0"/>
              </a:rPr>
              <a:t>protectionnisme des parents et l’autorité du corps enseignant.</a:t>
            </a:r>
          </a:p>
          <a:p>
            <a:pPr algn="just" eaLnBrk="1" fontAlgn="auto" hangingPunct="1">
              <a:spcAft>
                <a:spcPts val="0"/>
              </a:spcAft>
              <a:buFont typeface="Arial" pitchFamily="34" charset="0"/>
              <a:buChar char="•"/>
              <a:defRPr/>
            </a:pPr>
            <a:endParaRPr lang="fr-FR" sz="1600" dirty="0" smtClean="0">
              <a:latin typeface="Segoe Print" pitchFamily="2" charset="0"/>
            </a:endParaRPr>
          </a:p>
          <a:p>
            <a:pPr algn="just" eaLnBrk="1" fontAlgn="auto" hangingPunct="1">
              <a:spcAft>
                <a:spcPts val="0"/>
              </a:spcAft>
              <a:buNone/>
              <a:defRPr/>
            </a:pPr>
            <a:r>
              <a:rPr lang="fr-FR" sz="1600" b="1" dirty="0" smtClean="0">
                <a:solidFill>
                  <a:srgbClr val="FF0000"/>
                </a:solidFill>
                <a:latin typeface="Segoe Print" pitchFamily="2" charset="0"/>
              </a:rPr>
              <a:t>En conclusion,  l’écoute et la confiance est le meilleur moyen de réussir</a:t>
            </a:r>
          </a:p>
          <a:p>
            <a:pPr algn="just" eaLnBrk="1" fontAlgn="auto" hangingPunct="1">
              <a:spcAft>
                <a:spcPts val="0"/>
              </a:spcAft>
              <a:buNone/>
              <a:defRPr/>
            </a:pPr>
            <a:r>
              <a:rPr lang="fr-FR" sz="1600" b="1" dirty="0" smtClean="0">
                <a:solidFill>
                  <a:srgbClr val="FF0000"/>
                </a:solidFill>
                <a:latin typeface="Segoe Print" pitchFamily="2" charset="0"/>
              </a:rPr>
              <a:t>l’intégration de l’enfant ou l’ado « SED »</a:t>
            </a:r>
          </a:p>
        </p:txBody>
      </p:sp>
      <p:pic>
        <p:nvPicPr>
          <p:cNvPr id="14342" name="Espace réservé du contenu 7" descr="1358339092549.jpg"/>
          <p:cNvPicPr>
            <a:picLocks noChangeAspect="1"/>
          </p:cNvPicPr>
          <p:nvPr/>
        </p:nvPicPr>
        <p:blipFill>
          <a:blip r:embed="rId2" cstate="print"/>
          <a:srcRect/>
          <a:stretch>
            <a:fillRect/>
          </a:stretch>
        </p:blipFill>
        <p:spPr bwMode="auto">
          <a:xfrm>
            <a:off x="0" y="1"/>
            <a:ext cx="1141883" cy="126876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1331639" y="260350"/>
            <a:ext cx="5616625" cy="838200"/>
          </a:xfrm>
        </p:spPr>
        <p:txBody>
          <a:bodyPr/>
          <a:lstStyle/>
          <a:p>
            <a:pPr algn="l" eaLnBrk="1" hangingPunct="1"/>
            <a:r>
              <a:rPr lang="fr-FR" sz="2400" dirty="0" smtClean="0">
                <a:solidFill>
                  <a:srgbClr val="FF0000"/>
                </a:solidFill>
                <a:latin typeface="Segoe Print" pitchFamily="2" charset="0"/>
              </a:rPr>
              <a:t>En pratique</a:t>
            </a:r>
          </a:p>
        </p:txBody>
      </p:sp>
      <p:sp>
        <p:nvSpPr>
          <p:cNvPr id="7" name="Espace réservé du numéro de diapositive 6"/>
          <p:cNvSpPr>
            <a:spLocks noGrp="1"/>
          </p:cNvSpPr>
          <p:nvPr>
            <p:ph type="sldNum" sz="quarter" idx="12"/>
          </p:nvPr>
        </p:nvSpPr>
        <p:spPr/>
        <p:txBody>
          <a:bodyPr/>
          <a:lstStyle/>
          <a:p>
            <a:pPr>
              <a:defRPr/>
            </a:pPr>
            <a:fld id="{61A839BE-A682-4B82-B667-F9F0B5442CFE}" type="slidenum">
              <a:rPr lang="fr-BE"/>
              <a:pPr>
                <a:defRPr/>
              </a:pPr>
              <a:t>14</a:t>
            </a:fld>
            <a:endParaRPr lang="fr-BE" dirty="0"/>
          </a:p>
        </p:txBody>
      </p:sp>
      <p:sp>
        <p:nvSpPr>
          <p:cNvPr id="15363" name="Espace réservé du contenu 2"/>
          <p:cNvSpPr>
            <a:spLocks noGrp="1"/>
          </p:cNvSpPr>
          <p:nvPr>
            <p:ph sz="quarter" idx="1"/>
          </p:nvPr>
        </p:nvSpPr>
        <p:spPr>
          <a:xfrm>
            <a:off x="250825" y="1412875"/>
            <a:ext cx="8686800" cy="4248150"/>
          </a:xfrm>
        </p:spPr>
        <p:txBody>
          <a:bodyPr/>
          <a:lstStyle/>
          <a:p>
            <a:pPr eaLnBrk="1" hangingPunct="1"/>
            <a:endParaRPr lang="fr-FR" sz="2000" dirty="0" smtClean="0">
              <a:latin typeface="Comic Sans MS" pitchFamily="66" charset="0"/>
            </a:endParaRPr>
          </a:p>
          <a:p>
            <a:pPr algn="just" eaLnBrk="1" hangingPunct="1"/>
            <a:r>
              <a:rPr lang="fr-FR" sz="1600" dirty="0" smtClean="0">
                <a:latin typeface="Segoe Print" pitchFamily="2" charset="0"/>
              </a:rPr>
              <a:t>L’immobilité prolongée peut entrainer  fatigue et douleurs, il faut permettre à l’enfant de bouger régulièrement et de changer de position sans le réprimander. Se mettre debout quelques minutes peut le soulager, sans qu’il s’agisse d’impolitesse ou de provocation.</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L’écriture peut engendrer des crampes, luxations, tendinites et douleurs des doigts, mains et poignets. L’utilisation d’un ordinateur portable léger , avec touches ultra sensibles sur le clavier peut s’avérer nécessaire . Un logiciel à reconnaissance vocale peut être envisagé.</a:t>
            </a:r>
          </a:p>
          <a:p>
            <a:pPr algn="just" eaLnBrk="1" hangingPunct="1">
              <a:buFont typeface="Wingdings 2" pitchFamily="18" charset="2"/>
              <a:buNone/>
            </a:pPr>
            <a:endParaRPr lang="fr-FR" sz="1600" dirty="0" smtClean="0">
              <a:latin typeface="Segoe Print" pitchFamily="2" charset="0"/>
            </a:endParaRPr>
          </a:p>
          <a:p>
            <a:pPr algn="just" eaLnBrk="1" hangingPunct="1"/>
            <a:r>
              <a:rPr lang="fr-FR" sz="1600" dirty="0" smtClean="0">
                <a:latin typeface="Segoe Print" pitchFamily="2" charset="0"/>
              </a:rPr>
              <a:t>Il serait judicieux d’installer l’enfant devant et face au tableau  afin de lui permettre de voir et d’entendre parfaitement son cours et de capter au maximum son attention.</a:t>
            </a:r>
          </a:p>
          <a:p>
            <a:pPr algn="just" eaLnBrk="1" hangingPunct="1">
              <a:buFont typeface="Wingdings 2" pitchFamily="18" charset="2"/>
              <a:buNone/>
            </a:pPr>
            <a:endParaRPr lang="fr-FR" sz="1800" dirty="0" smtClean="0">
              <a:latin typeface="Comic Sans MS" pitchFamily="66" charset="0"/>
            </a:endParaRPr>
          </a:p>
        </p:txBody>
      </p:sp>
      <p:pic>
        <p:nvPicPr>
          <p:cNvPr id="15366" name="Espace réservé du contenu 7" descr="1358339092549.jpg"/>
          <p:cNvPicPr>
            <a:picLocks noChangeAspect="1"/>
          </p:cNvPicPr>
          <p:nvPr/>
        </p:nvPicPr>
        <p:blipFill>
          <a:blip r:embed="rId2" cstate="print"/>
          <a:srcRect/>
          <a:stretch>
            <a:fillRect/>
          </a:stretch>
        </p:blipFill>
        <p:spPr bwMode="auto">
          <a:xfrm>
            <a:off x="0" y="0"/>
            <a:ext cx="1142714" cy="126876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1331640" y="260350"/>
            <a:ext cx="5832648" cy="838200"/>
          </a:xfrm>
        </p:spPr>
        <p:txBody>
          <a:bodyPr/>
          <a:lstStyle/>
          <a:p>
            <a:pPr algn="l" eaLnBrk="1" hangingPunct="1"/>
            <a:r>
              <a:rPr lang="fr-FR" sz="2400" dirty="0" smtClean="0">
                <a:solidFill>
                  <a:srgbClr val="FF0000"/>
                </a:solidFill>
                <a:latin typeface="Segoe Print" pitchFamily="2" charset="0"/>
              </a:rPr>
              <a:t>En pratique… suite</a:t>
            </a:r>
          </a:p>
        </p:txBody>
      </p:sp>
      <p:sp>
        <p:nvSpPr>
          <p:cNvPr id="7" name="Espace réservé du numéro de diapositive 6"/>
          <p:cNvSpPr>
            <a:spLocks noGrp="1"/>
          </p:cNvSpPr>
          <p:nvPr>
            <p:ph type="sldNum" sz="quarter" idx="12"/>
          </p:nvPr>
        </p:nvSpPr>
        <p:spPr/>
        <p:txBody>
          <a:bodyPr/>
          <a:lstStyle/>
          <a:p>
            <a:pPr>
              <a:defRPr/>
            </a:pPr>
            <a:fld id="{F170C7CA-C2E8-4B01-83F1-91A62E63A6DC}" type="slidenum">
              <a:rPr lang="fr-BE"/>
              <a:pPr>
                <a:defRPr/>
              </a:pPr>
              <a:t>15</a:t>
            </a:fld>
            <a:endParaRPr lang="fr-BE" dirty="0"/>
          </a:p>
        </p:txBody>
      </p:sp>
      <p:sp>
        <p:nvSpPr>
          <p:cNvPr id="16387" name="Espace réservé du contenu 2"/>
          <p:cNvSpPr>
            <a:spLocks noGrp="1"/>
          </p:cNvSpPr>
          <p:nvPr>
            <p:ph sz="quarter" idx="1"/>
          </p:nvPr>
        </p:nvSpPr>
        <p:spPr>
          <a:xfrm>
            <a:off x="250825" y="1412776"/>
            <a:ext cx="8686800" cy="4752528"/>
          </a:xfrm>
        </p:spPr>
        <p:txBody>
          <a:bodyPr/>
          <a:lstStyle/>
          <a:p>
            <a:pPr eaLnBrk="1" hangingPunct="1">
              <a:buFont typeface="Wingdings 2" pitchFamily="18" charset="2"/>
              <a:buNone/>
            </a:pPr>
            <a:endParaRPr lang="fr-FR" sz="1600" dirty="0" smtClean="0">
              <a:latin typeface="Segoe Print" pitchFamily="2" charset="0"/>
            </a:endParaRPr>
          </a:p>
          <a:p>
            <a:pPr algn="just" eaLnBrk="1" hangingPunct="1"/>
            <a:r>
              <a:rPr lang="fr-FR" sz="1600" dirty="0" smtClean="0">
                <a:latin typeface="Segoe Print" pitchFamily="2" charset="0"/>
              </a:rPr>
              <a:t>L’enfant, qui peut être amené à utiliser le fauteuil roulant, n’est pas pour autant paralysé, il peut donc avoir besoin de sortir de son fauteuil pour marcher un peu ou juste pour changer de position.</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Tenir compte de la maladie de l’enfant lors du choix de son orientation.</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Une compréhension particulière est aussi demandé vis-à-vis des parents. Le « SED » étant une maladie génétique, bien souvent l’un des parents est atteint. Le regroupement des réunions ou convocations est donc demandé.</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Un Projet d’Accueil Individualisé (</a:t>
            </a:r>
            <a:r>
              <a:rPr lang="fr-FR" sz="1600" dirty="0" smtClean="0">
                <a:latin typeface="Segoe Print" pitchFamily="2" charset="0"/>
              </a:rPr>
              <a:t>PAI</a:t>
            </a:r>
            <a:r>
              <a:rPr lang="fr-FR" sz="1600" dirty="0" smtClean="0">
                <a:latin typeface="Segoe Print" pitchFamily="2" charset="0"/>
              </a:rPr>
              <a:t>) spécifique aux enfants « SED » a été mis en place afin de faciliter les orientations les plus adaptées de l’enfant.</a:t>
            </a:r>
          </a:p>
          <a:p>
            <a:pPr algn="just" eaLnBrk="1" hangingPunct="1">
              <a:buFont typeface="Wingdings 2" pitchFamily="18" charset="2"/>
              <a:buNone/>
            </a:pPr>
            <a:r>
              <a:rPr lang="fr-FR" sz="1600" dirty="0" smtClean="0">
                <a:latin typeface="Segoe Print" pitchFamily="2" charset="0"/>
              </a:rPr>
              <a:t>     Le </a:t>
            </a:r>
            <a:r>
              <a:rPr lang="fr-FR" sz="1600" dirty="0" smtClean="0">
                <a:latin typeface="Segoe Print" pitchFamily="2" charset="0"/>
              </a:rPr>
              <a:t>PAI</a:t>
            </a:r>
            <a:r>
              <a:rPr lang="fr-FR" sz="1600" dirty="0" smtClean="0">
                <a:latin typeface="Segoe Print" pitchFamily="2" charset="0"/>
              </a:rPr>
              <a:t> doit être rempli par le médecin traitant de l’enfant et remis a l’enseignant référent et/ou au corps enseignant. Ce document est obligatoire pour les enfants handicapés.</a:t>
            </a:r>
          </a:p>
        </p:txBody>
      </p:sp>
      <p:pic>
        <p:nvPicPr>
          <p:cNvPr id="16390" name="Espace réservé du contenu 7" descr="1358339092549.jpg"/>
          <p:cNvPicPr>
            <a:picLocks noChangeAspect="1"/>
          </p:cNvPicPr>
          <p:nvPr/>
        </p:nvPicPr>
        <p:blipFill>
          <a:blip r:embed="rId2" cstate="print"/>
          <a:srcRect/>
          <a:stretch>
            <a:fillRect/>
          </a:stretch>
        </p:blipFill>
        <p:spPr bwMode="auto">
          <a:xfrm>
            <a:off x="0" y="-1"/>
            <a:ext cx="1142714" cy="1268761"/>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1259632" y="188640"/>
            <a:ext cx="7499623" cy="922338"/>
          </a:xfrm>
        </p:spPr>
        <p:txBody>
          <a:bodyPr/>
          <a:lstStyle/>
          <a:p>
            <a:pPr algn="l" eaLnBrk="1" hangingPunct="1"/>
            <a:r>
              <a:rPr lang="fr-FR" sz="2400" dirty="0" smtClean="0">
                <a:solidFill>
                  <a:srgbClr val="FF0000"/>
                </a:solidFill>
                <a:latin typeface="Segoe Print" pitchFamily="2" charset="0"/>
              </a:rPr>
              <a:t>Pour une scolarité dans de bonnes conditions </a:t>
            </a:r>
          </a:p>
        </p:txBody>
      </p:sp>
      <p:sp>
        <p:nvSpPr>
          <p:cNvPr id="6" name="Espace réservé du numéro de diapositive 5"/>
          <p:cNvSpPr>
            <a:spLocks noGrp="1"/>
          </p:cNvSpPr>
          <p:nvPr>
            <p:ph type="sldNum" sz="quarter" idx="12"/>
          </p:nvPr>
        </p:nvSpPr>
        <p:spPr/>
        <p:txBody>
          <a:bodyPr/>
          <a:lstStyle/>
          <a:p>
            <a:pPr>
              <a:defRPr/>
            </a:pPr>
            <a:fld id="{8B733CF8-3BC4-4BE8-99BA-D63D60C122BF}" type="slidenum">
              <a:rPr lang="fr-BE"/>
              <a:pPr>
                <a:defRPr/>
              </a:pPr>
              <a:t>16</a:t>
            </a:fld>
            <a:endParaRPr lang="fr-BE" dirty="0"/>
          </a:p>
        </p:txBody>
      </p:sp>
      <p:sp>
        <p:nvSpPr>
          <p:cNvPr id="17411" name="Espace réservé du contenu 2"/>
          <p:cNvSpPr>
            <a:spLocks noGrp="1"/>
          </p:cNvSpPr>
          <p:nvPr>
            <p:ph sz="quarter" idx="1"/>
          </p:nvPr>
        </p:nvSpPr>
        <p:spPr>
          <a:xfrm>
            <a:off x="323528" y="1844824"/>
            <a:ext cx="8503920" cy="4062192"/>
          </a:xfrm>
        </p:spPr>
        <p:txBody>
          <a:bodyPr/>
          <a:lstStyle/>
          <a:p>
            <a:pPr algn="just" eaLnBrk="1" hangingPunct="1">
              <a:buFont typeface="Wingdings 2" pitchFamily="18" charset="2"/>
              <a:buNone/>
            </a:pPr>
            <a:r>
              <a:rPr lang="fr-FR" sz="1600" b="1" dirty="0" smtClean="0">
                <a:latin typeface="Segoe Print" pitchFamily="2" charset="0"/>
              </a:rPr>
              <a:t>Certaines adaptations particulières peuvent permettre de suivre une scolarité dans des conditions favorables :</a:t>
            </a:r>
          </a:p>
          <a:p>
            <a:pPr algn="just" eaLnBrk="1" hangingPunct="1">
              <a:buFont typeface="Wingdings 2" pitchFamily="18" charset="2"/>
              <a:buNone/>
            </a:pPr>
            <a:endParaRPr lang="fr-FR" sz="1600" b="1" dirty="0" smtClean="0">
              <a:latin typeface="Segoe Print" pitchFamily="2" charset="0"/>
            </a:endParaRPr>
          </a:p>
          <a:p>
            <a:pPr algn="just" eaLnBrk="1" hangingPunct="1"/>
            <a:r>
              <a:rPr lang="fr-FR" sz="1600" dirty="0" smtClean="0">
                <a:latin typeface="Segoe Print" pitchFamily="2" charset="0"/>
              </a:rPr>
              <a:t>Suivant la distance à parcourir pour se rendre en cours, un transport scolaire doit être envisagé ( une demande doit être faite auprès du Conseil Général et de la </a:t>
            </a:r>
            <a:r>
              <a:rPr lang="fr-FR" sz="1600" dirty="0" smtClean="0">
                <a:latin typeface="Segoe Print" pitchFamily="2" charset="0"/>
              </a:rPr>
              <a:t>MDPH</a:t>
            </a:r>
            <a:r>
              <a:rPr lang="fr-FR" sz="1600" dirty="0" smtClean="0">
                <a:latin typeface="Segoe Print" pitchFamily="2" charset="0"/>
              </a:rPr>
              <a:t>, les transports en communs sont susceptibles d’accentués certains troubles de l’enfant). </a:t>
            </a:r>
          </a:p>
          <a:p>
            <a:pPr algn="just" eaLnBrk="1" hangingPunct="1">
              <a:buFont typeface="Wingdings 2" pitchFamily="18" charset="2"/>
              <a:buNone/>
            </a:pPr>
            <a:endParaRPr lang="fr-FR" sz="1600" dirty="0" smtClean="0">
              <a:latin typeface="Segoe Print" pitchFamily="2" charset="0"/>
            </a:endParaRPr>
          </a:p>
          <a:p>
            <a:pPr algn="just" eaLnBrk="1" hangingPunct="1"/>
            <a:r>
              <a:rPr lang="fr-FR" sz="1600" dirty="0" smtClean="0">
                <a:latin typeface="Segoe Print" pitchFamily="2" charset="0"/>
              </a:rPr>
              <a:t>Double jeu de livres.</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Donner les devoirs en avance de manière à ce que l’enfant puisse s’avancer et limiter le temps de travail le soir après les cours. La fatigue de la journée ne lui permet pas toujours d’être efficace après l’école.</a:t>
            </a:r>
          </a:p>
          <a:p>
            <a:pPr algn="just" eaLnBrk="1" hangingPunct="1"/>
            <a:endParaRPr lang="fr-FR" sz="1700" dirty="0" smtClean="0"/>
          </a:p>
        </p:txBody>
      </p:sp>
      <p:pic>
        <p:nvPicPr>
          <p:cNvPr id="17414" name="Espace réservé du contenu 7" descr="1358339092549.jpg"/>
          <p:cNvPicPr>
            <a:picLocks noChangeAspect="1"/>
          </p:cNvPicPr>
          <p:nvPr/>
        </p:nvPicPr>
        <p:blipFill>
          <a:blip r:embed="rId2" cstate="print"/>
          <a:srcRect/>
          <a:stretch>
            <a:fillRect/>
          </a:stretch>
        </p:blipFill>
        <p:spPr bwMode="auto">
          <a:xfrm>
            <a:off x="2" y="1"/>
            <a:ext cx="1142714" cy="126876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1331640" y="188913"/>
            <a:ext cx="7499623" cy="922337"/>
          </a:xfrm>
        </p:spPr>
        <p:txBody>
          <a:bodyPr/>
          <a:lstStyle/>
          <a:p>
            <a:pPr algn="l" eaLnBrk="1" hangingPunct="1"/>
            <a:r>
              <a:rPr lang="fr-FR" sz="2400" dirty="0" smtClean="0">
                <a:solidFill>
                  <a:srgbClr val="FF0000"/>
                </a:solidFill>
                <a:latin typeface="Segoe Print" pitchFamily="2" charset="0"/>
              </a:rPr>
              <a:t>Pour une scolarité dans de bonnes conditions </a:t>
            </a:r>
            <a:br>
              <a:rPr lang="fr-FR" sz="2400" dirty="0" smtClean="0">
                <a:solidFill>
                  <a:srgbClr val="FF0000"/>
                </a:solidFill>
                <a:latin typeface="Segoe Print" pitchFamily="2" charset="0"/>
              </a:rPr>
            </a:br>
            <a:r>
              <a:rPr lang="fr-FR" sz="2400" dirty="0" smtClean="0">
                <a:solidFill>
                  <a:srgbClr val="FF0000"/>
                </a:solidFill>
                <a:latin typeface="Segoe Print" pitchFamily="2" charset="0"/>
              </a:rPr>
              <a:t>… suite </a:t>
            </a:r>
          </a:p>
        </p:txBody>
      </p:sp>
      <p:sp>
        <p:nvSpPr>
          <p:cNvPr id="7" name="Espace réservé du numéro de diapositive 6"/>
          <p:cNvSpPr>
            <a:spLocks noGrp="1"/>
          </p:cNvSpPr>
          <p:nvPr>
            <p:ph type="sldNum" sz="quarter" idx="12"/>
          </p:nvPr>
        </p:nvSpPr>
        <p:spPr/>
        <p:txBody>
          <a:bodyPr/>
          <a:lstStyle/>
          <a:p>
            <a:pPr>
              <a:defRPr/>
            </a:pPr>
            <a:fld id="{4A9545EB-B73B-4314-95AB-3003466A6264}" type="slidenum">
              <a:rPr lang="fr-BE"/>
              <a:pPr>
                <a:defRPr/>
              </a:pPr>
              <a:t>17</a:t>
            </a:fld>
            <a:endParaRPr lang="fr-BE" dirty="0"/>
          </a:p>
        </p:txBody>
      </p:sp>
      <p:sp>
        <p:nvSpPr>
          <p:cNvPr id="18435" name="Espace réservé du contenu 2"/>
          <p:cNvSpPr>
            <a:spLocks noGrp="1"/>
          </p:cNvSpPr>
          <p:nvPr>
            <p:ph sz="quarter" idx="1"/>
          </p:nvPr>
        </p:nvSpPr>
        <p:spPr>
          <a:xfrm>
            <a:off x="323528" y="1772816"/>
            <a:ext cx="8503920" cy="4206208"/>
          </a:xfrm>
        </p:spPr>
        <p:txBody>
          <a:bodyPr/>
          <a:lstStyle/>
          <a:p>
            <a:pPr algn="just" eaLnBrk="1" hangingPunct="1"/>
            <a:r>
              <a:rPr lang="fr-FR" sz="1600" dirty="0" smtClean="0">
                <a:latin typeface="Segoe Print" pitchFamily="2" charset="0"/>
              </a:rPr>
              <a:t>Casier face aux épaule pour déposer ses affaires et son cartable sans torsion. </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Salles en rez-de-chaussée ou accessible par ascenseur.</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Éviter les stations debout prolongées et l’attente (dans les couloirs, au réfectoire…).</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Avoir un endroit où entreposer son matériel (oxygène, orthèses, etc…).</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Avoir accès à un lieu de repos.</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Laisser l’enfant sortir de classe sans explication préalable en raison de ses troubles intestinaux et urinaires.</a:t>
            </a:r>
          </a:p>
          <a:p>
            <a:pPr algn="just" eaLnBrk="1" hangingPunct="1"/>
            <a:endParaRPr lang="fr-FR" sz="1800" dirty="0" smtClean="0">
              <a:solidFill>
                <a:srgbClr val="FF0000"/>
              </a:solidFill>
              <a:latin typeface="Comic Sans MS" pitchFamily="66" charset="0"/>
            </a:endParaRPr>
          </a:p>
          <a:p>
            <a:pPr algn="just" eaLnBrk="1" hangingPunct="1"/>
            <a:endParaRPr lang="fr-FR" sz="1800" dirty="0" smtClean="0">
              <a:solidFill>
                <a:srgbClr val="FF0000"/>
              </a:solidFill>
              <a:latin typeface="Comic Sans MS" pitchFamily="66" charset="0"/>
            </a:endParaRPr>
          </a:p>
          <a:p>
            <a:pPr eaLnBrk="1" hangingPunct="1"/>
            <a:endParaRPr lang="fr-FR" sz="1800" dirty="0" smtClean="0">
              <a:solidFill>
                <a:srgbClr val="FF0000"/>
              </a:solidFill>
              <a:latin typeface="Comic Sans MS" pitchFamily="66" charset="0"/>
            </a:endParaRPr>
          </a:p>
          <a:p>
            <a:pPr eaLnBrk="1" hangingPunct="1"/>
            <a:endParaRPr lang="fr-FR" sz="1700" dirty="0" smtClean="0"/>
          </a:p>
        </p:txBody>
      </p:sp>
      <p:pic>
        <p:nvPicPr>
          <p:cNvPr id="18438" name="Espace réservé du contenu 7" descr="1358339092549.jpg"/>
          <p:cNvPicPr>
            <a:picLocks noChangeAspect="1"/>
          </p:cNvPicPr>
          <p:nvPr/>
        </p:nvPicPr>
        <p:blipFill>
          <a:blip r:embed="rId2" cstate="print"/>
          <a:srcRect/>
          <a:stretch>
            <a:fillRect/>
          </a:stretch>
        </p:blipFill>
        <p:spPr bwMode="auto">
          <a:xfrm>
            <a:off x="1" y="1"/>
            <a:ext cx="1142714" cy="1268759"/>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1259632" y="260648"/>
            <a:ext cx="7200800" cy="1106488"/>
          </a:xfrm>
        </p:spPr>
        <p:txBody>
          <a:bodyPr/>
          <a:lstStyle/>
          <a:p>
            <a:pPr algn="l"/>
            <a:r>
              <a:rPr lang="fr-FR" sz="2400" dirty="0" smtClean="0">
                <a:solidFill>
                  <a:srgbClr val="FF0000"/>
                </a:solidFill>
                <a:latin typeface="Segoe Print" pitchFamily="2" charset="0"/>
              </a:rPr>
              <a:t>Pour une scolarité dans de bonnes conditions </a:t>
            </a:r>
            <a:br>
              <a:rPr lang="fr-FR" sz="2400" dirty="0" smtClean="0">
                <a:solidFill>
                  <a:srgbClr val="FF0000"/>
                </a:solidFill>
                <a:latin typeface="Segoe Print" pitchFamily="2" charset="0"/>
              </a:rPr>
            </a:br>
            <a:r>
              <a:rPr lang="fr-FR" sz="2400" dirty="0" smtClean="0">
                <a:solidFill>
                  <a:srgbClr val="FF0000"/>
                </a:solidFill>
                <a:latin typeface="Segoe Print" pitchFamily="2" charset="0"/>
              </a:rPr>
              <a:t>… fin </a:t>
            </a:r>
            <a:endParaRPr lang="fr-FR" sz="2000" dirty="0" smtClean="0">
              <a:solidFill>
                <a:srgbClr val="0070C0"/>
              </a:solidFill>
            </a:endParaRPr>
          </a:p>
        </p:txBody>
      </p:sp>
      <p:sp>
        <p:nvSpPr>
          <p:cNvPr id="7" name="Espace réservé du numéro de diapositive 6"/>
          <p:cNvSpPr>
            <a:spLocks noGrp="1"/>
          </p:cNvSpPr>
          <p:nvPr>
            <p:ph type="sldNum" sz="quarter" idx="12"/>
          </p:nvPr>
        </p:nvSpPr>
        <p:spPr/>
        <p:txBody>
          <a:bodyPr/>
          <a:lstStyle/>
          <a:p>
            <a:pPr>
              <a:defRPr/>
            </a:pPr>
            <a:fld id="{9311B406-637B-45A2-93C3-9536C285E0D7}" type="slidenum">
              <a:rPr lang="fr-BE"/>
              <a:pPr>
                <a:defRPr/>
              </a:pPr>
              <a:t>18</a:t>
            </a:fld>
            <a:endParaRPr lang="fr-BE" dirty="0"/>
          </a:p>
        </p:txBody>
      </p:sp>
      <p:sp>
        <p:nvSpPr>
          <p:cNvPr id="19459" name="Espace réservé du contenu 2"/>
          <p:cNvSpPr>
            <a:spLocks noGrp="1"/>
          </p:cNvSpPr>
          <p:nvPr>
            <p:ph sz="quarter" idx="1"/>
          </p:nvPr>
        </p:nvSpPr>
        <p:spPr>
          <a:xfrm>
            <a:off x="467544" y="2132856"/>
            <a:ext cx="8229600" cy="3845024"/>
          </a:xfrm>
        </p:spPr>
        <p:txBody>
          <a:bodyPr/>
          <a:lstStyle/>
          <a:p>
            <a:pPr algn="just" eaLnBrk="1" hangingPunct="1"/>
            <a:r>
              <a:rPr lang="fr-FR" sz="1600" dirty="0" smtClean="0">
                <a:latin typeface="Segoe Print" pitchFamily="2" charset="0"/>
              </a:rPr>
              <a:t>Lors des absences, lui transmettre les cours et devoirs par mail ou photocopies.</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Éviter </a:t>
            </a:r>
            <a:r>
              <a:rPr lang="fr-FR" sz="1600" dirty="0" smtClean="0">
                <a:latin typeface="Segoe Print" pitchFamily="2" charset="0"/>
              </a:rPr>
              <a:t>les séances d’écriture prolongées et préférer l’utilisation d’un ordinateur pour la prise de notes.</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Adapter les barèmes et le temps des contrôles et examens lorsqu’ils nécessitent de longues périodes d’écritures, comme le prévoit la loi.</a:t>
            </a:r>
          </a:p>
          <a:p>
            <a:pPr algn="just" eaLnBrk="1" hangingPunct="1"/>
            <a:endParaRPr lang="fr-FR" sz="1600" dirty="0" smtClean="0">
              <a:latin typeface="Segoe Print" pitchFamily="2" charset="0"/>
            </a:endParaRPr>
          </a:p>
          <a:p>
            <a:pPr algn="just" eaLnBrk="1" hangingPunct="1"/>
            <a:r>
              <a:rPr lang="fr-FR" sz="1600" dirty="0" smtClean="0">
                <a:latin typeface="Segoe Print" pitchFamily="2" charset="0"/>
              </a:rPr>
              <a:t>Aménager les cours de sports si l’enfant n’est pas dispensé. D’une manière générale, pas d’effort prolongé, pas d’étirement ou travail de souplesse, pas de sport de combat ou avec risque de chute et surtout permettre à l’enfant de s’arrêter dés qu’il en ressent le besoin.</a:t>
            </a:r>
          </a:p>
          <a:p>
            <a:pPr algn="just" eaLnBrk="1" hangingPunct="1">
              <a:buNone/>
            </a:pPr>
            <a:endParaRPr lang="fr-FR" dirty="0" smtClean="0"/>
          </a:p>
        </p:txBody>
      </p:sp>
      <p:pic>
        <p:nvPicPr>
          <p:cNvPr id="19462" name="Espace réservé du contenu 7" descr="1358339092549.jpg"/>
          <p:cNvPicPr>
            <a:picLocks noChangeAspect="1"/>
          </p:cNvPicPr>
          <p:nvPr/>
        </p:nvPicPr>
        <p:blipFill>
          <a:blip r:embed="rId2" cstate="print"/>
          <a:srcRect/>
          <a:stretch>
            <a:fillRect/>
          </a:stretch>
        </p:blipFill>
        <p:spPr bwMode="auto">
          <a:xfrm>
            <a:off x="0" y="-1"/>
            <a:ext cx="1142715" cy="126876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0" y="260350"/>
            <a:ext cx="9144000" cy="838200"/>
          </a:xfrm>
        </p:spPr>
        <p:txBody>
          <a:bodyPr/>
          <a:lstStyle/>
          <a:p>
            <a:pPr eaLnBrk="1" hangingPunct="1"/>
            <a:r>
              <a:rPr lang="fr-FR" sz="2400" dirty="0" smtClean="0">
                <a:solidFill>
                  <a:srgbClr val="FF0000"/>
                </a:solidFill>
                <a:latin typeface="Comic Sans MS" pitchFamily="66" charset="0"/>
              </a:rPr>
              <a:t>SOMMAIRE</a:t>
            </a:r>
            <a:endParaRPr lang="fr-FR" sz="2400" dirty="0" smtClean="0">
              <a:solidFill>
                <a:srgbClr val="FF0000"/>
              </a:solidFill>
            </a:endParaRPr>
          </a:p>
        </p:txBody>
      </p:sp>
      <p:sp>
        <p:nvSpPr>
          <p:cNvPr id="7" name="Espace réservé du numéro de diapositive 6"/>
          <p:cNvSpPr>
            <a:spLocks noGrp="1"/>
          </p:cNvSpPr>
          <p:nvPr>
            <p:ph type="sldNum" sz="quarter" idx="12"/>
          </p:nvPr>
        </p:nvSpPr>
        <p:spPr/>
        <p:txBody>
          <a:bodyPr/>
          <a:lstStyle/>
          <a:p>
            <a:pPr>
              <a:defRPr/>
            </a:pPr>
            <a:fld id="{79C84FBD-7262-4CE4-A4A9-5FCE830A67C7}" type="slidenum">
              <a:rPr lang="fr-BE"/>
              <a:pPr>
                <a:defRPr/>
              </a:pPr>
              <a:t>2</a:t>
            </a:fld>
            <a:endParaRPr lang="fr-BE" dirty="0"/>
          </a:p>
        </p:txBody>
      </p:sp>
      <p:sp>
        <p:nvSpPr>
          <p:cNvPr id="3075" name="Espace réservé du contenu 2"/>
          <p:cNvSpPr>
            <a:spLocks noGrp="1"/>
          </p:cNvSpPr>
          <p:nvPr>
            <p:ph sz="quarter" idx="1"/>
          </p:nvPr>
        </p:nvSpPr>
        <p:spPr>
          <a:xfrm>
            <a:off x="179512" y="1772816"/>
            <a:ext cx="8964488" cy="4320480"/>
          </a:xfrm>
        </p:spPr>
        <p:txBody>
          <a:bodyPr>
            <a:normAutofit/>
          </a:bodyPr>
          <a:lstStyle/>
          <a:p>
            <a:pPr eaLnBrk="1" hangingPunct="1"/>
            <a:r>
              <a:rPr lang="fr-FR" sz="1800" dirty="0" smtClean="0">
                <a:latin typeface="Segoe Print" pitchFamily="2" charset="0"/>
              </a:rPr>
              <a:t>Le SED</a:t>
            </a:r>
            <a:r>
              <a:rPr lang="fr-FR" sz="1800" dirty="0" smtClean="0">
                <a:latin typeface="Segoe Print" pitchFamily="2" charset="0"/>
              </a:rPr>
              <a:t>						Page </a:t>
            </a:r>
            <a:r>
              <a:rPr lang="fr-FR" sz="1800" dirty="0" smtClean="0">
                <a:latin typeface="Segoe Print" pitchFamily="2" charset="0"/>
              </a:rPr>
              <a:t>3 et</a:t>
            </a:r>
            <a:r>
              <a:rPr lang="fr-FR" sz="1800" dirty="0" smtClean="0">
                <a:latin typeface="Segoe Print" pitchFamily="2" charset="0"/>
              </a:rPr>
              <a:t> 4</a:t>
            </a:r>
            <a:endParaRPr lang="fr-FR" sz="1800" dirty="0" smtClean="0">
              <a:latin typeface="Segoe Print" pitchFamily="2" charset="0"/>
            </a:endParaRPr>
          </a:p>
          <a:p>
            <a:pPr eaLnBrk="1" hangingPunct="1"/>
            <a:r>
              <a:rPr lang="fr-FR" sz="1800" dirty="0" smtClean="0">
                <a:latin typeface="Segoe Print" pitchFamily="2" charset="0"/>
              </a:rPr>
              <a:t>Les troubles						Pages </a:t>
            </a:r>
            <a:r>
              <a:rPr lang="fr-FR" sz="1800" dirty="0" smtClean="0">
                <a:latin typeface="Segoe Print" pitchFamily="2" charset="0"/>
              </a:rPr>
              <a:t>5 </a:t>
            </a:r>
            <a:r>
              <a:rPr lang="fr-FR" sz="1800" dirty="0" smtClean="0">
                <a:latin typeface="Segoe Print" pitchFamily="2" charset="0"/>
              </a:rPr>
              <a:t>et </a:t>
            </a:r>
            <a:r>
              <a:rPr lang="fr-FR" sz="1800" dirty="0" smtClean="0">
                <a:latin typeface="Segoe Print" pitchFamily="2" charset="0"/>
              </a:rPr>
              <a:t>6</a:t>
            </a:r>
            <a:endParaRPr lang="fr-FR" sz="1800" dirty="0" smtClean="0">
              <a:latin typeface="Segoe Print" pitchFamily="2" charset="0"/>
            </a:endParaRPr>
          </a:p>
          <a:p>
            <a:pPr eaLnBrk="1" hangingPunct="1"/>
            <a:r>
              <a:rPr lang="fr-FR" sz="1800" dirty="0" smtClean="0">
                <a:latin typeface="Segoe Print" pitchFamily="2" charset="0"/>
              </a:rPr>
              <a:t>Variations de la douleur				Page </a:t>
            </a:r>
            <a:r>
              <a:rPr lang="fr-FR" sz="1800" dirty="0" smtClean="0">
                <a:latin typeface="Segoe Print" pitchFamily="2" charset="0"/>
              </a:rPr>
              <a:t>7</a:t>
            </a:r>
            <a:endParaRPr lang="fr-FR" sz="1800" dirty="0" smtClean="0">
              <a:latin typeface="Segoe Print" pitchFamily="2" charset="0"/>
            </a:endParaRPr>
          </a:p>
          <a:p>
            <a:pPr eaLnBrk="1" hangingPunct="1"/>
            <a:r>
              <a:rPr lang="fr-FR" sz="1800" dirty="0" smtClean="0">
                <a:latin typeface="Segoe Print" pitchFamily="2" charset="0"/>
              </a:rPr>
              <a:t>SED et enfants/ados					Pages </a:t>
            </a:r>
            <a:r>
              <a:rPr lang="fr-FR" sz="1800" dirty="0" smtClean="0">
                <a:latin typeface="Segoe Print" pitchFamily="2" charset="0"/>
              </a:rPr>
              <a:t>8 </a:t>
            </a:r>
            <a:r>
              <a:rPr lang="fr-FR" sz="1800" dirty="0" smtClean="0">
                <a:latin typeface="Segoe Print" pitchFamily="2" charset="0"/>
              </a:rPr>
              <a:t>et </a:t>
            </a:r>
            <a:r>
              <a:rPr lang="fr-FR" sz="1800" dirty="0" smtClean="0">
                <a:latin typeface="Segoe Print" pitchFamily="2" charset="0"/>
              </a:rPr>
              <a:t>9</a:t>
            </a:r>
            <a:endParaRPr lang="fr-FR" sz="1800" dirty="0" smtClean="0">
              <a:latin typeface="Segoe Print" pitchFamily="2" charset="0"/>
            </a:endParaRPr>
          </a:p>
          <a:p>
            <a:pPr eaLnBrk="1" hangingPunct="1"/>
            <a:r>
              <a:rPr lang="fr-FR" sz="1800" dirty="0" smtClean="0">
                <a:latin typeface="Segoe Print" pitchFamily="2" charset="0"/>
              </a:rPr>
              <a:t>Une évolution imprévisible et capricieuse		Page </a:t>
            </a:r>
            <a:r>
              <a:rPr lang="fr-FR" sz="1800" dirty="0" smtClean="0">
                <a:latin typeface="Segoe Print" pitchFamily="2" charset="0"/>
              </a:rPr>
              <a:t>10</a:t>
            </a:r>
            <a:endParaRPr lang="fr-FR" sz="1800" dirty="0" smtClean="0">
              <a:latin typeface="Segoe Print" pitchFamily="2" charset="0"/>
            </a:endParaRPr>
          </a:p>
          <a:p>
            <a:pPr eaLnBrk="1" hangingPunct="1"/>
            <a:r>
              <a:rPr lang="fr-FR" sz="1800" dirty="0" smtClean="0">
                <a:latin typeface="Segoe Print" pitchFamily="2" charset="0"/>
              </a:rPr>
              <a:t>Un handicap </a:t>
            </a:r>
            <a:r>
              <a:rPr lang="fr-FR" sz="1800" dirty="0" smtClean="0">
                <a:latin typeface="Segoe Print" pitchFamily="2" charset="0"/>
              </a:rPr>
              <a:t>aléatoire…	</a:t>
            </a:r>
            <a:r>
              <a:rPr lang="fr-FR" sz="1800" dirty="0" smtClean="0">
                <a:latin typeface="Segoe Print" pitchFamily="2" charset="0"/>
              </a:rPr>
              <a:t> </a:t>
            </a:r>
            <a:r>
              <a:rPr lang="fr-FR" sz="1800" dirty="0" smtClean="0">
                <a:latin typeface="Segoe Print" pitchFamily="2" charset="0"/>
              </a:rPr>
              <a:t>			Page </a:t>
            </a:r>
            <a:r>
              <a:rPr lang="fr-FR" sz="1800" dirty="0" smtClean="0">
                <a:latin typeface="Segoe Print" pitchFamily="2" charset="0"/>
              </a:rPr>
              <a:t>11</a:t>
            </a:r>
            <a:endParaRPr lang="fr-FR" sz="1800" dirty="0" smtClean="0">
              <a:latin typeface="Segoe Print" pitchFamily="2" charset="0"/>
            </a:endParaRPr>
          </a:p>
          <a:p>
            <a:pPr eaLnBrk="1" hangingPunct="1"/>
            <a:r>
              <a:rPr lang="fr-FR" sz="1800" dirty="0" smtClean="0">
                <a:latin typeface="Segoe Print" pitchFamily="2" charset="0"/>
              </a:rPr>
              <a:t>A éviter						Page </a:t>
            </a:r>
            <a:r>
              <a:rPr lang="fr-FR" sz="1800" dirty="0" smtClean="0">
                <a:latin typeface="Segoe Print" pitchFamily="2" charset="0"/>
              </a:rPr>
              <a:t>12</a:t>
            </a:r>
            <a:endParaRPr lang="fr-FR" sz="1800" dirty="0" smtClean="0">
              <a:latin typeface="Segoe Print" pitchFamily="2" charset="0"/>
            </a:endParaRPr>
          </a:p>
          <a:p>
            <a:pPr eaLnBrk="1" hangingPunct="1"/>
            <a:r>
              <a:rPr lang="fr-FR" sz="1800" dirty="0" smtClean="0">
                <a:latin typeface="Segoe Print" pitchFamily="2" charset="0"/>
              </a:rPr>
              <a:t>A retenir						Page </a:t>
            </a:r>
            <a:r>
              <a:rPr lang="fr-FR" sz="1800" dirty="0" smtClean="0">
                <a:latin typeface="Segoe Print" pitchFamily="2" charset="0"/>
              </a:rPr>
              <a:t>13</a:t>
            </a:r>
            <a:endParaRPr lang="fr-FR" sz="1800" dirty="0" smtClean="0">
              <a:latin typeface="Segoe Print" pitchFamily="2" charset="0"/>
            </a:endParaRPr>
          </a:p>
          <a:p>
            <a:pPr eaLnBrk="1" hangingPunct="1"/>
            <a:r>
              <a:rPr lang="fr-FR" sz="1800" dirty="0" smtClean="0">
                <a:latin typeface="Segoe Print" pitchFamily="2" charset="0"/>
              </a:rPr>
              <a:t>En pratique						Page </a:t>
            </a:r>
            <a:r>
              <a:rPr lang="fr-FR" sz="1800" dirty="0" smtClean="0">
                <a:latin typeface="Segoe Print" pitchFamily="2" charset="0"/>
              </a:rPr>
              <a:t>14 </a:t>
            </a:r>
            <a:r>
              <a:rPr lang="fr-FR" sz="1800" dirty="0" smtClean="0">
                <a:latin typeface="Segoe Print" pitchFamily="2" charset="0"/>
              </a:rPr>
              <a:t>et </a:t>
            </a:r>
            <a:r>
              <a:rPr lang="fr-FR" sz="1800" dirty="0" smtClean="0">
                <a:latin typeface="Segoe Print" pitchFamily="2" charset="0"/>
              </a:rPr>
              <a:t>15</a:t>
            </a:r>
            <a:endParaRPr lang="fr-FR" sz="1800" dirty="0" smtClean="0">
              <a:latin typeface="Segoe Print" pitchFamily="2" charset="0"/>
            </a:endParaRPr>
          </a:p>
          <a:p>
            <a:pPr eaLnBrk="1" hangingPunct="1"/>
            <a:r>
              <a:rPr lang="fr-FR" sz="1800" dirty="0" smtClean="0">
                <a:latin typeface="Segoe Print" pitchFamily="2" charset="0"/>
              </a:rPr>
              <a:t>Pour une scolarité dans de bonnes conditions		Pages </a:t>
            </a:r>
            <a:r>
              <a:rPr lang="fr-FR" sz="1800" dirty="0" smtClean="0">
                <a:latin typeface="Segoe Print" pitchFamily="2" charset="0"/>
              </a:rPr>
              <a:t>16, 17 et 18</a:t>
            </a:r>
            <a:endParaRPr lang="fr-FR" sz="1800" dirty="0" smtClean="0">
              <a:latin typeface="Segoe Print" pitchFamily="2" charset="0"/>
            </a:endParaRPr>
          </a:p>
          <a:p>
            <a:pPr eaLnBrk="1" hangingPunct="1">
              <a:buNone/>
            </a:pPr>
            <a:endParaRPr lang="fr-FR" sz="1800" dirty="0" smtClean="0">
              <a:latin typeface="Segoe Print" pitchFamily="2" charset="0"/>
            </a:endParaRPr>
          </a:p>
          <a:p>
            <a:pPr eaLnBrk="1" hangingPunct="1"/>
            <a:endParaRPr lang="fr-FR" sz="1800" dirty="0" smtClean="0">
              <a:latin typeface="Comic Sans MS" pitchFamily="66" charset="0"/>
            </a:endParaRPr>
          </a:p>
        </p:txBody>
      </p:sp>
      <p:pic>
        <p:nvPicPr>
          <p:cNvPr id="3078" name="Espace réservé du contenu 7" descr="1358339092549.jpg"/>
          <p:cNvPicPr>
            <a:picLocks noChangeAspect="1"/>
          </p:cNvPicPr>
          <p:nvPr/>
        </p:nvPicPr>
        <p:blipFill>
          <a:blip r:embed="rId2" cstate="print"/>
          <a:srcRect/>
          <a:stretch>
            <a:fillRect/>
          </a:stretch>
        </p:blipFill>
        <p:spPr bwMode="auto">
          <a:xfrm>
            <a:off x="0" y="0"/>
            <a:ext cx="1143000" cy="1270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1187624" y="188913"/>
            <a:ext cx="5544616" cy="838200"/>
          </a:xfrm>
        </p:spPr>
        <p:txBody>
          <a:bodyPr/>
          <a:lstStyle/>
          <a:p>
            <a:pPr algn="l" eaLnBrk="1" hangingPunct="1"/>
            <a:r>
              <a:rPr lang="fr-FR" sz="2400" b="1" dirty="0" smtClean="0">
                <a:solidFill>
                  <a:srgbClr val="FF0000"/>
                </a:solidFill>
                <a:latin typeface="Segoe Print" pitchFamily="2" charset="0"/>
              </a:rPr>
              <a:t>Le SED, mais qu’est ce que c’est  ?</a:t>
            </a:r>
          </a:p>
        </p:txBody>
      </p:sp>
      <p:sp>
        <p:nvSpPr>
          <p:cNvPr id="7" name="Espace réservé du numéro de diapositive 6"/>
          <p:cNvSpPr>
            <a:spLocks noGrp="1"/>
          </p:cNvSpPr>
          <p:nvPr>
            <p:ph type="sldNum" sz="quarter" idx="12"/>
          </p:nvPr>
        </p:nvSpPr>
        <p:spPr/>
        <p:txBody>
          <a:bodyPr/>
          <a:lstStyle/>
          <a:p>
            <a:pPr>
              <a:defRPr/>
            </a:pPr>
            <a:fld id="{F88C4B1B-346D-40DA-9EC4-DDEAD428D55F}" type="slidenum">
              <a:rPr lang="fr-BE"/>
              <a:pPr>
                <a:defRPr/>
              </a:pPr>
              <a:t>3</a:t>
            </a:fld>
            <a:endParaRPr lang="fr-BE" dirty="0"/>
          </a:p>
        </p:txBody>
      </p:sp>
      <p:sp>
        <p:nvSpPr>
          <p:cNvPr id="4099" name="Espace réservé du contenu 2"/>
          <p:cNvSpPr>
            <a:spLocks noGrp="1"/>
          </p:cNvSpPr>
          <p:nvPr>
            <p:ph sz="quarter" idx="1"/>
          </p:nvPr>
        </p:nvSpPr>
        <p:spPr>
          <a:xfrm>
            <a:off x="179512" y="1556792"/>
            <a:ext cx="8787954" cy="5143500"/>
          </a:xfrm>
        </p:spPr>
        <p:txBody>
          <a:bodyPr>
            <a:normAutofit/>
          </a:bodyPr>
          <a:lstStyle/>
          <a:p>
            <a:pPr algn="just" eaLnBrk="1" hangingPunct="1">
              <a:lnSpc>
                <a:spcPct val="90000"/>
              </a:lnSpc>
              <a:buFont typeface="Arial" charset="0"/>
              <a:buNone/>
            </a:pPr>
            <a:r>
              <a:rPr lang="fr-FR" sz="1600" dirty="0" smtClean="0">
                <a:latin typeface="Segoe Print" pitchFamily="2" charset="0"/>
              </a:rPr>
              <a:t>Le SED est un groupe de maladies génétiques caractérisées par une anomalie du</a:t>
            </a:r>
          </a:p>
          <a:p>
            <a:pPr algn="just" eaLnBrk="1" hangingPunct="1">
              <a:lnSpc>
                <a:spcPct val="90000"/>
              </a:lnSpc>
              <a:buFont typeface="Arial" charset="0"/>
              <a:buNone/>
            </a:pPr>
            <a:r>
              <a:rPr lang="fr-FR" sz="1600" dirty="0" smtClean="0">
                <a:latin typeface="Segoe Print" pitchFamily="2" charset="0"/>
              </a:rPr>
              <a:t>Tissus conjonctif, c’est-à-dire du tissu de soutien.</a:t>
            </a:r>
          </a:p>
          <a:p>
            <a:pPr algn="just" eaLnBrk="1" hangingPunct="1">
              <a:lnSpc>
                <a:spcPct val="90000"/>
              </a:lnSpc>
              <a:buFont typeface="Arial" charset="0"/>
              <a:buNone/>
            </a:pPr>
            <a:r>
              <a:rPr lang="fr-FR" sz="1600" dirty="0" smtClean="0">
                <a:latin typeface="Segoe Print" pitchFamily="2" charset="0"/>
              </a:rPr>
              <a:t>Il existe différentes variantes de la maladie, appelées « types » et nous en </a:t>
            </a:r>
          </a:p>
          <a:p>
            <a:pPr algn="just" eaLnBrk="1" hangingPunct="1">
              <a:lnSpc>
                <a:spcPct val="90000"/>
              </a:lnSpc>
              <a:buFont typeface="Arial" charset="0"/>
              <a:buNone/>
            </a:pPr>
            <a:r>
              <a:rPr lang="fr-FR" sz="1600" dirty="0" smtClean="0">
                <a:latin typeface="Segoe Print" pitchFamily="2" charset="0"/>
              </a:rPr>
              <a:t>comptons actuellement 6 qui provoquent des troubles importants et tous très</a:t>
            </a:r>
          </a:p>
          <a:p>
            <a:pPr algn="just" eaLnBrk="1" hangingPunct="1">
              <a:lnSpc>
                <a:spcPct val="90000"/>
              </a:lnSpc>
              <a:buFont typeface="Arial" charset="0"/>
              <a:buNone/>
            </a:pPr>
            <a:r>
              <a:rPr lang="fr-FR" sz="1600" dirty="0" smtClean="0">
                <a:latin typeface="Segoe Print" pitchFamily="2" charset="0"/>
              </a:rPr>
              <a:t>Douloureux (</a:t>
            </a:r>
            <a:r>
              <a:rPr lang="fr-FR" sz="1600" dirty="0" smtClean="0">
                <a:latin typeface="Segoe Print" pitchFamily="2" charset="0"/>
              </a:rPr>
              <a:t>cf</a:t>
            </a:r>
            <a:r>
              <a:rPr lang="fr-FR" sz="1600" dirty="0" smtClean="0">
                <a:latin typeface="Segoe Print" pitchFamily="2" charset="0"/>
              </a:rPr>
              <a:t> Page sur les troubles), bien qu’il tente à prouver que les </a:t>
            </a:r>
            <a:r>
              <a:rPr lang="fr-FR" sz="1600" dirty="0" smtClean="0">
                <a:latin typeface="Segoe Print" pitchFamily="2" charset="0"/>
              </a:rPr>
              <a:t>types </a:t>
            </a:r>
            <a:r>
              <a:rPr lang="fr-FR" sz="1600" dirty="0" smtClean="0">
                <a:latin typeface="Segoe Print" pitchFamily="2" charset="0"/>
              </a:rPr>
              <a:t>sont </a:t>
            </a:r>
          </a:p>
          <a:p>
            <a:pPr algn="just" eaLnBrk="1" hangingPunct="1">
              <a:lnSpc>
                <a:spcPct val="90000"/>
              </a:lnSpc>
              <a:buFont typeface="Arial" charset="0"/>
              <a:buNone/>
            </a:pPr>
            <a:r>
              <a:rPr lang="fr-FR" sz="1600" dirty="0" smtClean="0">
                <a:latin typeface="Segoe Print" pitchFamily="2" charset="0"/>
              </a:rPr>
              <a:t>des </a:t>
            </a:r>
            <a:r>
              <a:rPr lang="fr-FR" sz="1600" dirty="0" smtClean="0">
                <a:latin typeface="Segoe Print" pitchFamily="2" charset="0"/>
              </a:rPr>
              <a:t>dominantes </a:t>
            </a:r>
            <a:r>
              <a:rPr lang="fr-FR" sz="1600" dirty="0" smtClean="0">
                <a:latin typeface="Segoe Print" pitchFamily="2" charset="0"/>
              </a:rPr>
              <a:t>dû aux atteinte du patient mais que chaque personnes peut avoir</a:t>
            </a:r>
          </a:p>
          <a:p>
            <a:pPr algn="just" eaLnBrk="1" hangingPunct="1">
              <a:lnSpc>
                <a:spcPct val="90000"/>
              </a:lnSpc>
              <a:buFont typeface="Arial" charset="0"/>
              <a:buNone/>
            </a:pPr>
            <a:r>
              <a:rPr lang="fr-FR" sz="1600" dirty="0" smtClean="0">
                <a:latin typeface="Segoe Print" pitchFamily="2" charset="0"/>
              </a:rPr>
              <a:t> des </a:t>
            </a:r>
            <a:r>
              <a:rPr lang="fr-FR" sz="1600" dirty="0" smtClean="0">
                <a:latin typeface="Segoe Print" pitchFamily="2" charset="0"/>
              </a:rPr>
              <a:t>symptômes </a:t>
            </a:r>
            <a:r>
              <a:rPr lang="fr-FR" sz="1600" dirty="0" smtClean="0">
                <a:latin typeface="Segoe Print" pitchFamily="2" charset="0"/>
              </a:rPr>
              <a:t>des différents types. Le corps en est très affaibli car tous les</a:t>
            </a:r>
          </a:p>
          <a:p>
            <a:pPr algn="just" eaLnBrk="1" hangingPunct="1">
              <a:lnSpc>
                <a:spcPct val="90000"/>
              </a:lnSpc>
              <a:buFont typeface="Arial" charset="0"/>
              <a:buNone/>
            </a:pPr>
            <a:r>
              <a:rPr lang="fr-FR" sz="1600" dirty="0" smtClean="0">
                <a:latin typeface="Segoe Print" pitchFamily="2" charset="0"/>
              </a:rPr>
              <a:t>organes sont atteints et bien souvent les personnes atteintes de SED sont </a:t>
            </a:r>
          </a:p>
          <a:p>
            <a:pPr algn="just" eaLnBrk="1" hangingPunct="1">
              <a:lnSpc>
                <a:spcPct val="90000"/>
              </a:lnSpc>
              <a:buFont typeface="Arial" charset="0"/>
              <a:buNone/>
            </a:pPr>
            <a:r>
              <a:rPr lang="fr-FR" sz="1600" dirty="0" smtClean="0">
                <a:latin typeface="Segoe Print" pitchFamily="2" charset="0"/>
              </a:rPr>
              <a:t>obligés de se déplacer en fauteuil roulant, sans pour autant être paraplégiques,</a:t>
            </a:r>
          </a:p>
          <a:p>
            <a:pPr algn="just" eaLnBrk="1" hangingPunct="1">
              <a:lnSpc>
                <a:spcPct val="90000"/>
              </a:lnSpc>
              <a:buFont typeface="Arial" charset="0"/>
              <a:buNone/>
            </a:pPr>
            <a:r>
              <a:rPr lang="fr-FR" sz="1600" dirty="0" smtClean="0">
                <a:latin typeface="Segoe Print" pitchFamily="2" charset="0"/>
              </a:rPr>
              <a:t>tout simplement car ils n’ont pas ou peu (une dizaine de minutes) de capacité</a:t>
            </a:r>
          </a:p>
          <a:p>
            <a:pPr algn="just" eaLnBrk="1" hangingPunct="1">
              <a:lnSpc>
                <a:spcPct val="90000"/>
              </a:lnSpc>
              <a:buFont typeface="Arial" charset="0"/>
              <a:buNone/>
            </a:pPr>
            <a:r>
              <a:rPr lang="fr-FR" sz="1600" dirty="0" smtClean="0">
                <a:latin typeface="Segoe Print" pitchFamily="2" charset="0"/>
              </a:rPr>
              <a:t>de marche dû à l’atteinte importante des muscles, des ligaments, des tendons,</a:t>
            </a:r>
          </a:p>
          <a:p>
            <a:pPr algn="just" eaLnBrk="1" hangingPunct="1">
              <a:lnSpc>
                <a:spcPct val="90000"/>
              </a:lnSpc>
              <a:buFont typeface="Arial" charset="0"/>
              <a:buNone/>
            </a:pPr>
            <a:r>
              <a:rPr lang="fr-FR" sz="1600" dirty="0" smtClean="0">
                <a:latin typeface="Segoe Print" pitchFamily="2" charset="0"/>
              </a:rPr>
              <a:t>entre autre…</a:t>
            </a:r>
          </a:p>
          <a:p>
            <a:pPr algn="just" eaLnBrk="1" hangingPunct="1">
              <a:lnSpc>
                <a:spcPct val="90000"/>
              </a:lnSpc>
              <a:buFont typeface="Arial" charset="0"/>
              <a:buNone/>
            </a:pPr>
            <a:endParaRPr lang="fr-FR" sz="1600" dirty="0" smtClean="0">
              <a:latin typeface="Segoe Print" pitchFamily="2" charset="0"/>
            </a:endParaRPr>
          </a:p>
          <a:p>
            <a:pPr algn="just" eaLnBrk="1" hangingPunct="1">
              <a:lnSpc>
                <a:spcPct val="90000"/>
              </a:lnSpc>
              <a:buFont typeface="Arial" charset="0"/>
              <a:buNone/>
            </a:pPr>
            <a:r>
              <a:rPr lang="fr-FR" sz="1600" b="1" dirty="0" smtClean="0">
                <a:latin typeface="Segoe Print" pitchFamily="2" charset="0"/>
              </a:rPr>
              <a:t>Donc ne jugez pas ce que vous ignorez, cette maladie est aléatoire et ce n’est pas </a:t>
            </a:r>
          </a:p>
          <a:p>
            <a:pPr algn="just" eaLnBrk="1" hangingPunct="1">
              <a:lnSpc>
                <a:spcPct val="90000"/>
              </a:lnSpc>
              <a:buFont typeface="Arial" charset="0"/>
              <a:buNone/>
            </a:pPr>
            <a:r>
              <a:rPr lang="fr-FR" sz="1600" b="1" dirty="0" smtClean="0">
                <a:latin typeface="Segoe Print" pitchFamily="2" charset="0"/>
              </a:rPr>
              <a:t>Parce que vous ne la connaissez pas, qu’il faut juger. Ce n’est pas parce </a:t>
            </a:r>
            <a:r>
              <a:rPr lang="fr-FR" sz="1600" b="1" dirty="0" smtClean="0">
                <a:latin typeface="Segoe Print" pitchFamily="2" charset="0"/>
              </a:rPr>
              <a:t>que </a:t>
            </a:r>
            <a:r>
              <a:rPr lang="fr-FR" sz="1600" b="1" dirty="0" smtClean="0">
                <a:latin typeface="Segoe Print" pitchFamily="2" charset="0"/>
              </a:rPr>
              <a:t>vous </a:t>
            </a:r>
          </a:p>
          <a:p>
            <a:pPr algn="just" eaLnBrk="1" hangingPunct="1">
              <a:lnSpc>
                <a:spcPct val="90000"/>
              </a:lnSpc>
              <a:buFont typeface="Arial" charset="0"/>
              <a:buNone/>
            </a:pPr>
            <a:r>
              <a:rPr lang="fr-FR" sz="1600" b="1" dirty="0" smtClean="0">
                <a:latin typeface="Segoe Print" pitchFamily="2" charset="0"/>
              </a:rPr>
              <a:t>Voyez une personne en fauteuil pouvant se lever pendant quelques minutes que </a:t>
            </a:r>
          </a:p>
          <a:p>
            <a:pPr algn="just" eaLnBrk="1" hangingPunct="1">
              <a:lnSpc>
                <a:spcPct val="90000"/>
              </a:lnSpc>
              <a:buFont typeface="Arial" charset="0"/>
              <a:buNone/>
            </a:pPr>
            <a:r>
              <a:rPr lang="fr-FR" sz="1600" b="1" dirty="0" smtClean="0">
                <a:latin typeface="Segoe Print" pitchFamily="2" charset="0"/>
              </a:rPr>
              <a:t>Son mal n’est pas réel.</a:t>
            </a:r>
          </a:p>
        </p:txBody>
      </p:sp>
      <p:pic>
        <p:nvPicPr>
          <p:cNvPr id="4101" name="Espace réservé du contenu 7" descr="1358339092549.jpg"/>
          <p:cNvPicPr>
            <a:picLocks noChangeAspect="1"/>
          </p:cNvPicPr>
          <p:nvPr/>
        </p:nvPicPr>
        <p:blipFill>
          <a:blip r:embed="rId2" cstate="print"/>
          <a:srcRect/>
          <a:stretch>
            <a:fillRect/>
          </a:stretch>
        </p:blipFill>
        <p:spPr bwMode="auto">
          <a:xfrm>
            <a:off x="0" y="0"/>
            <a:ext cx="1157288" cy="12858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1187450" y="188913"/>
            <a:ext cx="6912942" cy="838200"/>
          </a:xfrm>
        </p:spPr>
        <p:txBody>
          <a:bodyPr/>
          <a:lstStyle/>
          <a:p>
            <a:pPr algn="l"/>
            <a:r>
              <a:rPr lang="fr-FR" sz="2400" b="1" dirty="0" smtClean="0">
                <a:solidFill>
                  <a:srgbClr val="FF0000"/>
                </a:solidFill>
                <a:latin typeface="Segoe Print" pitchFamily="2" charset="0"/>
              </a:rPr>
              <a:t>Le SED, mais qu’est ce que c’est  ? ... Suite</a:t>
            </a:r>
            <a:endParaRPr lang="fr-FR" sz="2400" b="1" dirty="0" smtClean="0">
              <a:solidFill>
                <a:srgbClr val="FF0000"/>
              </a:solidFill>
              <a:latin typeface="Segoe Print" pitchFamily="2" charset="0"/>
              <a:cs typeface="MV Boli" pitchFamily="2" charset="0"/>
            </a:endParaRPr>
          </a:p>
        </p:txBody>
      </p:sp>
      <p:sp>
        <p:nvSpPr>
          <p:cNvPr id="7" name="Espace réservé du numéro de diapositive 6"/>
          <p:cNvSpPr>
            <a:spLocks noGrp="1"/>
          </p:cNvSpPr>
          <p:nvPr>
            <p:ph type="sldNum" sz="quarter" idx="12"/>
          </p:nvPr>
        </p:nvSpPr>
        <p:spPr/>
        <p:txBody>
          <a:bodyPr/>
          <a:lstStyle/>
          <a:p>
            <a:pPr>
              <a:defRPr/>
            </a:pPr>
            <a:fld id="{F0EA7079-7233-4549-8C9C-A59E1D5443D4}" type="slidenum">
              <a:rPr lang="fr-BE"/>
              <a:pPr>
                <a:defRPr/>
              </a:pPr>
              <a:t>4</a:t>
            </a:fld>
            <a:endParaRPr lang="fr-BE" dirty="0"/>
          </a:p>
        </p:txBody>
      </p:sp>
      <p:sp>
        <p:nvSpPr>
          <p:cNvPr id="5123" name="Espace réservé du contenu 2"/>
          <p:cNvSpPr>
            <a:spLocks noGrp="1"/>
          </p:cNvSpPr>
          <p:nvPr>
            <p:ph sz="quarter" idx="1"/>
          </p:nvPr>
        </p:nvSpPr>
        <p:spPr>
          <a:xfrm>
            <a:off x="179512" y="1916832"/>
            <a:ext cx="8715375" cy="4176464"/>
          </a:xfrm>
        </p:spPr>
        <p:txBody>
          <a:bodyPr/>
          <a:lstStyle/>
          <a:p>
            <a:pPr algn="just" eaLnBrk="1" hangingPunct="1">
              <a:lnSpc>
                <a:spcPct val="90000"/>
              </a:lnSpc>
              <a:buFont typeface="Arial" charset="0"/>
              <a:buNone/>
              <a:defRPr/>
            </a:pPr>
            <a:r>
              <a:rPr lang="fr-FR" sz="1600" dirty="0" smtClean="0">
                <a:latin typeface="Segoe Print" pitchFamily="2" charset="0"/>
              </a:rPr>
              <a:t> </a:t>
            </a:r>
            <a:r>
              <a:rPr lang="fr-FR" sz="1600" dirty="0" smtClean="0">
                <a:latin typeface="Segoe Print" pitchFamily="2" charset="0"/>
                <a:cs typeface="MV Boli" pitchFamily="2" charset="0"/>
              </a:rPr>
              <a:t>A contrario, les capacités intellectuelles ne sont pas affectées, et même plus, une </a:t>
            </a:r>
          </a:p>
          <a:p>
            <a:pPr algn="just" eaLnBrk="1" hangingPunct="1">
              <a:lnSpc>
                <a:spcPct val="90000"/>
              </a:lnSpc>
              <a:buFont typeface="Arial" charset="0"/>
              <a:buNone/>
              <a:defRPr/>
            </a:pPr>
            <a:r>
              <a:rPr lang="fr-FR" sz="1600" dirty="0" smtClean="0">
                <a:latin typeface="Segoe Print" pitchFamily="2" charset="0"/>
                <a:cs typeface="MV Boli" pitchFamily="2" charset="0"/>
              </a:rPr>
              <a:t>Précocité intellectuelle, une facilité d’adaptation, d’apprentissage a pu être </a:t>
            </a:r>
          </a:p>
          <a:p>
            <a:pPr algn="just" eaLnBrk="1" hangingPunct="1">
              <a:lnSpc>
                <a:spcPct val="90000"/>
              </a:lnSpc>
              <a:buFont typeface="Arial" charset="0"/>
              <a:buNone/>
              <a:defRPr/>
            </a:pPr>
            <a:r>
              <a:rPr lang="fr-FR" sz="1600" dirty="0" smtClean="0">
                <a:latin typeface="Segoe Print" pitchFamily="2" charset="0"/>
                <a:cs typeface="MV Boli" pitchFamily="2" charset="0"/>
              </a:rPr>
              <a:t>Constaté chez bons nombres de patients atteints par ce mal.</a:t>
            </a:r>
          </a:p>
          <a:p>
            <a:pPr eaLnBrk="1" hangingPunct="1">
              <a:lnSpc>
                <a:spcPct val="90000"/>
              </a:lnSpc>
              <a:buFont typeface="Arial" charset="0"/>
              <a:buNone/>
              <a:defRPr/>
            </a:pPr>
            <a:endParaRPr lang="fr-FR" sz="2000" dirty="0" smtClean="0">
              <a:latin typeface="Bradley Hand ITC" pitchFamily="66" charset="0"/>
            </a:endParaRPr>
          </a:p>
          <a:p>
            <a:pPr eaLnBrk="1" hangingPunct="1">
              <a:lnSpc>
                <a:spcPct val="90000"/>
              </a:lnSpc>
              <a:buFont typeface="Arial" charset="0"/>
              <a:buNone/>
              <a:defRPr/>
            </a:pPr>
            <a:endParaRPr lang="fr-FR" sz="2000" dirty="0" smtClean="0">
              <a:latin typeface="Bradley Hand ITC" pitchFamily="66" charset="0"/>
            </a:endParaRPr>
          </a:p>
          <a:p>
            <a:pPr algn="just" eaLnBrk="1" hangingPunct="1">
              <a:lnSpc>
                <a:spcPct val="90000"/>
              </a:lnSpc>
              <a:buFont typeface="Arial" charset="0"/>
              <a:buNone/>
              <a:defRPr/>
            </a:pPr>
            <a:r>
              <a:rPr lang="fr-FR" sz="1600" b="1" i="1" dirty="0" smtClean="0">
                <a:solidFill>
                  <a:srgbClr val="0070C0"/>
                </a:solidFill>
                <a:latin typeface="Segoe Print" pitchFamily="2" charset="0"/>
              </a:rPr>
              <a:t>Le SED porte le nom de deux médecins ayant découvert la maladie (comme c’est </a:t>
            </a:r>
          </a:p>
          <a:p>
            <a:pPr algn="just" eaLnBrk="1" hangingPunct="1">
              <a:lnSpc>
                <a:spcPct val="90000"/>
              </a:lnSpc>
              <a:buFont typeface="Arial" charset="0"/>
              <a:buNone/>
              <a:defRPr/>
            </a:pPr>
            <a:r>
              <a:rPr lang="fr-FR" sz="1600" b="1" i="1" dirty="0" smtClean="0">
                <a:solidFill>
                  <a:srgbClr val="0070C0"/>
                </a:solidFill>
                <a:latin typeface="Segoe Print" pitchFamily="2" charset="0"/>
              </a:rPr>
              <a:t>Souvent le cas). </a:t>
            </a:r>
          </a:p>
          <a:p>
            <a:pPr algn="just" eaLnBrk="1" hangingPunct="1">
              <a:lnSpc>
                <a:spcPct val="90000"/>
              </a:lnSpc>
              <a:buFont typeface="Arial" charset="0"/>
              <a:buNone/>
              <a:defRPr/>
            </a:pPr>
            <a:r>
              <a:rPr lang="fr-FR" sz="1600" b="1" i="1" dirty="0" smtClean="0">
                <a:solidFill>
                  <a:srgbClr val="0070C0"/>
                </a:solidFill>
                <a:latin typeface="Segoe Print" pitchFamily="2" charset="0"/>
              </a:rPr>
              <a:t>Un Danois, Edvard EHLERS, et l’autre, un Français, Henri-Alexandre </a:t>
            </a:r>
          </a:p>
          <a:p>
            <a:pPr algn="just" eaLnBrk="1" hangingPunct="1">
              <a:lnSpc>
                <a:spcPct val="90000"/>
              </a:lnSpc>
              <a:buFont typeface="Arial" charset="0"/>
              <a:buNone/>
              <a:defRPr/>
            </a:pPr>
            <a:r>
              <a:rPr lang="fr-FR" sz="1600" b="1" i="1" dirty="0" smtClean="0">
                <a:solidFill>
                  <a:srgbClr val="0070C0"/>
                </a:solidFill>
                <a:latin typeface="Segoe Print" pitchFamily="2" charset="0"/>
              </a:rPr>
              <a:t>DANLOS. Ils ont tous deux découvert les différentes variantes de la maladie. </a:t>
            </a:r>
          </a:p>
          <a:p>
            <a:pPr algn="just" eaLnBrk="1" hangingPunct="1">
              <a:lnSpc>
                <a:spcPct val="90000"/>
              </a:lnSpc>
              <a:buFont typeface="Arial" charset="0"/>
              <a:buNone/>
              <a:defRPr/>
            </a:pPr>
            <a:r>
              <a:rPr lang="fr-FR" sz="1600" b="1" i="1" dirty="0" smtClean="0">
                <a:solidFill>
                  <a:srgbClr val="0070C0"/>
                </a:solidFill>
                <a:latin typeface="Segoe Print" pitchFamily="2" charset="0"/>
              </a:rPr>
              <a:t>Le premier en 1899 et le deuxième en 1908, mais malgré l’ancienneté de la </a:t>
            </a:r>
          </a:p>
          <a:p>
            <a:pPr algn="just" eaLnBrk="1" hangingPunct="1">
              <a:lnSpc>
                <a:spcPct val="90000"/>
              </a:lnSpc>
              <a:buFont typeface="Arial" charset="0"/>
              <a:buNone/>
              <a:defRPr/>
            </a:pPr>
            <a:r>
              <a:rPr lang="fr-FR" sz="1600" b="1" i="1" dirty="0" smtClean="0">
                <a:solidFill>
                  <a:srgbClr val="0070C0"/>
                </a:solidFill>
                <a:latin typeface="Segoe Print" pitchFamily="2" charset="0"/>
              </a:rPr>
              <a:t>Découverte de cette maladie, elle est, à ce jour, encore considérée comme une </a:t>
            </a:r>
          </a:p>
          <a:p>
            <a:pPr algn="just" eaLnBrk="1" hangingPunct="1">
              <a:lnSpc>
                <a:spcPct val="90000"/>
              </a:lnSpc>
              <a:buFont typeface="Arial" charset="0"/>
              <a:buNone/>
              <a:defRPr/>
            </a:pPr>
            <a:r>
              <a:rPr lang="fr-FR" sz="1600" b="1" i="1" dirty="0" smtClean="0">
                <a:solidFill>
                  <a:srgbClr val="0070C0"/>
                </a:solidFill>
                <a:latin typeface="Segoe Print" pitchFamily="2" charset="0"/>
              </a:rPr>
              <a:t>maladie  orpheline et remis en cause par certains médecins.</a:t>
            </a:r>
            <a:endParaRPr lang="fr-FR" sz="1600" b="1" dirty="0" smtClean="0">
              <a:solidFill>
                <a:srgbClr val="0070C0"/>
              </a:solidFill>
              <a:latin typeface="Segoe Print" pitchFamily="2" charset="0"/>
            </a:endParaRPr>
          </a:p>
        </p:txBody>
      </p:sp>
      <p:pic>
        <p:nvPicPr>
          <p:cNvPr id="5125" name="Espace réservé du contenu 7" descr="1358339092549.jpg"/>
          <p:cNvPicPr>
            <a:picLocks noChangeAspect="1"/>
          </p:cNvPicPr>
          <p:nvPr/>
        </p:nvPicPr>
        <p:blipFill>
          <a:blip r:embed="rId2" cstate="print"/>
          <a:srcRect/>
          <a:stretch>
            <a:fillRect/>
          </a:stretch>
        </p:blipFill>
        <p:spPr bwMode="auto">
          <a:xfrm>
            <a:off x="0" y="0"/>
            <a:ext cx="1157288" cy="12858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259632" y="260350"/>
            <a:ext cx="5544616" cy="647700"/>
          </a:xfrm>
        </p:spPr>
        <p:txBody>
          <a:bodyPr/>
          <a:lstStyle/>
          <a:p>
            <a:pPr algn="l" eaLnBrk="1" hangingPunct="1"/>
            <a:r>
              <a:rPr lang="fr-FR" sz="2400" b="1" dirty="0" smtClean="0">
                <a:solidFill>
                  <a:srgbClr val="FF0000"/>
                </a:solidFill>
                <a:latin typeface="Segoe Print" pitchFamily="2" charset="0"/>
              </a:rPr>
              <a:t>Les troubles</a:t>
            </a:r>
          </a:p>
        </p:txBody>
      </p:sp>
      <p:sp>
        <p:nvSpPr>
          <p:cNvPr id="7" name="Espace réservé du numéro de diapositive 6"/>
          <p:cNvSpPr>
            <a:spLocks noGrp="1"/>
          </p:cNvSpPr>
          <p:nvPr>
            <p:ph type="sldNum" sz="quarter" idx="12"/>
          </p:nvPr>
        </p:nvSpPr>
        <p:spPr/>
        <p:txBody>
          <a:bodyPr/>
          <a:lstStyle/>
          <a:p>
            <a:pPr>
              <a:defRPr/>
            </a:pPr>
            <a:fld id="{E18A52DC-C305-4BB6-A7D0-68C3A73BE8F2}" type="slidenum">
              <a:rPr lang="fr-BE"/>
              <a:pPr>
                <a:defRPr/>
              </a:pPr>
              <a:t>5</a:t>
            </a:fld>
            <a:endParaRPr lang="fr-BE" dirty="0"/>
          </a:p>
        </p:txBody>
      </p:sp>
      <p:sp>
        <p:nvSpPr>
          <p:cNvPr id="13315" name="Espace réservé du contenu 2"/>
          <p:cNvSpPr>
            <a:spLocks noGrp="1"/>
          </p:cNvSpPr>
          <p:nvPr>
            <p:ph sz="quarter" idx="1"/>
          </p:nvPr>
        </p:nvSpPr>
        <p:spPr>
          <a:xfrm>
            <a:off x="395536" y="2060848"/>
            <a:ext cx="8496944" cy="3888431"/>
          </a:xfrm>
        </p:spPr>
        <p:txBody>
          <a:bodyPr rtlCol="0">
            <a:normAutofit fontScale="40000" lnSpcReduction="20000"/>
          </a:bodyPr>
          <a:lstStyle/>
          <a:p>
            <a:r>
              <a:rPr lang="fr-FR" sz="4000" dirty="0" smtClean="0">
                <a:latin typeface="Segoe Print" pitchFamily="2" charset="0"/>
              </a:rPr>
              <a:t> Douleurs diffuses, intenses et permanentes</a:t>
            </a:r>
          </a:p>
          <a:p>
            <a:r>
              <a:rPr lang="fr-FR" sz="4000" dirty="0" smtClean="0">
                <a:latin typeface="Segoe Print" pitchFamily="2" charset="0"/>
              </a:rPr>
              <a:t> Grande fatigabilité</a:t>
            </a:r>
          </a:p>
          <a:p>
            <a:r>
              <a:rPr lang="fr-FR" sz="4000" dirty="0" smtClean="0">
                <a:latin typeface="Segoe Print" pitchFamily="2" charset="0"/>
              </a:rPr>
              <a:t> Troubles de l’attention</a:t>
            </a:r>
          </a:p>
          <a:p>
            <a:r>
              <a:rPr lang="fr-FR" sz="4000" dirty="0" smtClean="0">
                <a:latin typeface="Segoe Print" pitchFamily="2" charset="0"/>
              </a:rPr>
              <a:t> Troubles de la vue …</a:t>
            </a:r>
            <a:endParaRPr lang="fr-FR" sz="4000" b="1" dirty="0" smtClean="0">
              <a:latin typeface="Segoe Print" pitchFamily="2" charset="0"/>
            </a:endParaRPr>
          </a:p>
          <a:p>
            <a:r>
              <a:rPr lang="fr-FR" sz="4000" dirty="0" smtClean="0">
                <a:latin typeface="Segoe Print" pitchFamily="2" charset="0"/>
              </a:rPr>
              <a:t> Migraines importantes avec aura</a:t>
            </a:r>
          </a:p>
          <a:p>
            <a:r>
              <a:rPr lang="fr-FR" sz="4000" dirty="0" smtClean="0">
                <a:latin typeface="Segoe Print" pitchFamily="2" charset="0"/>
              </a:rPr>
              <a:t> Instabilités articulaires : Nombreuses luxations</a:t>
            </a:r>
          </a:p>
          <a:p>
            <a:r>
              <a:rPr lang="fr-FR" sz="4000" dirty="0" smtClean="0">
                <a:latin typeface="Segoe Print" pitchFamily="2" charset="0"/>
              </a:rPr>
              <a:t> Troubles des tendons, des muscles, des os …</a:t>
            </a:r>
          </a:p>
          <a:p>
            <a:r>
              <a:rPr lang="fr-FR" sz="4000" dirty="0" smtClean="0">
                <a:latin typeface="Segoe Print" pitchFamily="2" charset="0"/>
              </a:rPr>
              <a:t> Hypotonie musculaire importante</a:t>
            </a:r>
          </a:p>
          <a:p>
            <a:r>
              <a:rPr lang="fr-FR" sz="4000" dirty="0" smtClean="0">
                <a:latin typeface="Segoe Print" pitchFamily="2" charset="0"/>
              </a:rPr>
              <a:t> Possible myélopathie → Pseudos paralysies</a:t>
            </a:r>
          </a:p>
          <a:p>
            <a:r>
              <a:rPr lang="fr-FR" sz="4000" dirty="0" smtClean="0">
                <a:latin typeface="Segoe Print" pitchFamily="2" charset="0"/>
              </a:rPr>
              <a:t> Atteintes des veines et des artères</a:t>
            </a:r>
          </a:p>
          <a:p>
            <a:r>
              <a:rPr lang="fr-FR" sz="4000" dirty="0" smtClean="0">
                <a:latin typeface="Segoe Print" pitchFamily="2" charset="0"/>
              </a:rPr>
              <a:t> Atteinte des viscères et de tous les organes internes (poumons, intestins,          système de reproduction hommes et femmes)</a:t>
            </a:r>
          </a:p>
          <a:p>
            <a:r>
              <a:rPr lang="fr-FR" sz="4000" dirty="0" smtClean="0">
                <a:latin typeface="Segoe Print" pitchFamily="2" charset="0"/>
              </a:rPr>
              <a:t> Hyperacousie (crainte du bruit), acouphènes</a:t>
            </a:r>
          </a:p>
          <a:p>
            <a:r>
              <a:rPr lang="fr-FR" sz="4000" dirty="0" smtClean="0">
                <a:latin typeface="Segoe Print" pitchFamily="2" charset="0"/>
              </a:rPr>
              <a:t> ETC.…</a:t>
            </a:r>
          </a:p>
          <a:p>
            <a:r>
              <a:rPr lang="fr-FR" sz="4000" b="1" dirty="0" smtClean="0">
                <a:solidFill>
                  <a:srgbClr val="FF0000"/>
                </a:solidFill>
                <a:latin typeface="Segoe Print" pitchFamily="2" charset="0"/>
              </a:rPr>
              <a:t> TOUS LES ORGANES SONT TOUCHES</a:t>
            </a:r>
            <a:endParaRPr lang="fr-FR" sz="4000" b="1" dirty="0" smtClean="0">
              <a:latin typeface="Segoe Print" pitchFamily="2" charset="0"/>
            </a:endParaRPr>
          </a:p>
          <a:p>
            <a:pPr eaLnBrk="1" fontAlgn="auto" hangingPunct="1">
              <a:spcAft>
                <a:spcPts val="0"/>
              </a:spcAft>
              <a:buFont typeface="Arial" charset="0"/>
              <a:buNone/>
              <a:defRPr/>
            </a:pPr>
            <a:endParaRPr lang="fr-FR" sz="4200" dirty="0" smtClean="0">
              <a:latin typeface="Comic Sans MS" pitchFamily="66" charset="0"/>
            </a:endParaRPr>
          </a:p>
        </p:txBody>
      </p:sp>
      <p:pic>
        <p:nvPicPr>
          <p:cNvPr id="6150" name="Espace réservé du contenu 7" descr="1358339092549.jpg"/>
          <p:cNvPicPr>
            <a:picLocks noChangeAspect="1"/>
          </p:cNvPicPr>
          <p:nvPr/>
        </p:nvPicPr>
        <p:blipFill>
          <a:blip r:embed="rId2" cstate="print"/>
          <a:srcRect/>
          <a:stretch>
            <a:fillRect/>
          </a:stretch>
        </p:blipFill>
        <p:spPr bwMode="auto">
          <a:xfrm>
            <a:off x="0" y="-1"/>
            <a:ext cx="1187624" cy="126876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1259632" y="188913"/>
            <a:ext cx="5472608" cy="838200"/>
          </a:xfrm>
        </p:spPr>
        <p:txBody>
          <a:bodyPr/>
          <a:lstStyle/>
          <a:p>
            <a:pPr algn="l" eaLnBrk="1" hangingPunct="1"/>
            <a:r>
              <a:rPr lang="fr-FR" sz="2400" b="1" dirty="0" smtClean="0">
                <a:solidFill>
                  <a:srgbClr val="FF0000"/>
                </a:solidFill>
                <a:latin typeface="Segoe Print" pitchFamily="2" charset="0"/>
              </a:rPr>
              <a:t>Les troubles …suite</a:t>
            </a:r>
          </a:p>
        </p:txBody>
      </p:sp>
      <p:sp>
        <p:nvSpPr>
          <p:cNvPr id="7" name="Espace réservé du numéro de diapositive 6"/>
          <p:cNvSpPr>
            <a:spLocks noGrp="1"/>
          </p:cNvSpPr>
          <p:nvPr>
            <p:ph type="sldNum" sz="quarter" idx="12"/>
          </p:nvPr>
        </p:nvSpPr>
        <p:spPr/>
        <p:txBody>
          <a:bodyPr/>
          <a:lstStyle/>
          <a:p>
            <a:pPr>
              <a:defRPr/>
            </a:pPr>
            <a:fld id="{CA0BA880-317A-491E-A361-7D7E46B90005}" type="slidenum">
              <a:rPr lang="fr-BE"/>
              <a:pPr>
                <a:defRPr/>
              </a:pPr>
              <a:t>6</a:t>
            </a:fld>
            <a:endParaRPr lang="fr-BE" dirty="0"/>
          </a:p>
        </p:txBody>
      </p:sp>
      <p:sp>
        <p:nvSpPr>
          <p:cNvPr id="7171" name="Espace réservé du contenu 2"/>
          <p:cNvSpPr>
            <a:spLocks noGrp="1"/>
          </p:cNvSpPr>
          <p:nvPr>
            <p:ph sz="quarter" idx="1"/>
          </p:nvPr>
        </p:nvSpPr>
        <p:spPr>
          <a:xfrm>
            <a:off x="467544" y="1916832"/>
            <a:ext cx="8471098" cy="4176464"/>
          </a:xfrm>
        </p:spPr>
        <p:txBody>
          <a:bodyPr/>
          <a:lstStyle/>
          <a:p>
            <a:pPr algn="just" eaLnBrk="1" hangingPunct="1"/>
            <a:r>
              <a:rPr lang="fr-FR" sz="1600" dirty="0" smtClean="0">
                <a:latin typeface="Segoe Print" pitchFamily="2" charset="0"/>
              </a:rPr>
              <a:t>Fragilité de la peau et des muqueuses</a:t>
            </a:r>
          </a:p>
          <a:p>
            <a:pPr algn="just" eaLnBrk="1" hangingPunct="1"/>
            <a:r>
              <a:rPr lang="fr-FR" sz="1600" dirty="0" smtClean="0">
                <a:latin typeface="Segoe Print" pitchFamily="2" charset="0"/>
              </a:rPr>
              <a:t>Troubles digestifs (constipation, reflux gastrique…)</a:t>
            </a:r>
          </a:p>
          <a:p>
            <a:pPr algn="just" eaLnBrk="1" hangingPunct="1"/>
            <a:r>
              <a:rPr lang="fr-FR" sz="1600" dirty="0" smtClean="0">
                <a:latin typeface="Segoe Print" pitchFamily="2" charset="0"/>
              </a:rPr>
              <a:t>Cardiaques : hyperventilation, tachycardie.</a:t>
            </a:r>
          </a:p>
          <a:p>
            <a:pPr algn="just" eaLnBrk="1" hangingPunct="1"/>
            <a:r>
              <a:rPr lang="fr-FR" sz="1600" dirty="0" smtClean="0">
                <a:latin typeface="Segoe Print" pitchFamily="2" charset="0"/>
              </a:rPr>
              <a:t>Troubles respiratoires : baisse de la capacité pulmonaire, provoqué par temps humide.</a:t>
            </a:r>
          </a:p>
          <a:p>
            <a:pPr algn="just" eaLnBrk="1" hangingPunct="1"/>
            <a:r>
              <a:rPr lang="fr-FR" sz="1600" dirty="0" smtClean="0">
                <a:latin typeface="Segoe Print" pitchFamily="2" charset="0"/>
              </a:rPr>
              <a:t>Troubles ORL (Hyperacousie : le bruit peut être source de migraine, douleurs pouvant entrainer fatigue et malaise; Hypoacousie; acouphènes …)</a:t>
            </a:r>
          </a:p>
          <a:p>
            <a:pPr algn="just" eaLnBrk="1" hangingPunct="1"/>
            <a:r>
              <a:rPr lang="fr-FR" sz="1600" dirty="0" smtClean="0">
                <a:latin typeface="Segoe Print" pitchFamily="2" charset="0"/>
              </a:rPr>
              <a:t>Frilosité </a:t>
            </a:r>
          </a:p>
          <a:p>
            <a:pPr algn="just" eaLnBrk="1" hangingPunct="1"/>
            <a:r>
              <a:rPr lang="fr-FR" sz="1600" dirty="0" smtClean="0">
                <a:latin typeface="Segoe Print" pitchFamily="2" charset="0"/>
              </a:rPr>
              <a:t>Hypoglycémie</a:t>
            </a:r>
          </a:p>
          <a:p>
            <a:pPr algn="just" eaLnBrk="1" hangingPunct="1"/>
            <a:r>
              <a:rPr lang="fr-FR" sz="1600" dirty="0" smtClean="0">
                <a:latin typeface="Segoe Print" pitchFamily="2" charset="0"/>
              </a:rPr>
              <a:t>Hypotension et crises hypertensives</a:t>
            </a:r>
          </a:p>
          <a:p>
            <a:pPr algn="just" eaLnBrk="1" hangingPunct="1"/>
            <a:r>
              <a:rPr lang="fr-FR" sz="1600" dirty="0" smtClean="0">
                <a:latin typeface="Segoe Print" pitchFamily="2" charset="0"/>
              </a:rPr>
              <a:t>Infections urinaires</a:t>
            </a:r>
          </a:p>
          <a:p>
            <a:pPr algn="just" eaLnBrk="1" hangingPunct="1"/>
            <a:r>
              <a:rPr lang="fr-FR" sz="1600" dirty="0" smtClean="0">
                <a:latin typeface="Segoe Print" pitchFamily="2" charset="0"/>
              </a:rPr>
              <a:t>Troubles vasculaires, bucco dentaires, ophtalmologiques…</a:t>
            </a:r>
          </a:p>
          <a:p>
            <a:pPr algn="just" eaLnBrk="1" hangingPunct="1"/>
            <a:r>
              <a:rPr lang="fr-FR" sz="1600" dirty="0" smtClean="0">
                <a:latin typeface="Segoe Print" pitchFamily="2" charset="0"/>
              </a:rPr>
              <a:t>Etc….</a:t>
            </a:r>
          </a:p>
          <a:p>
            <a:pPr eaLnBrk="1" hangingPunct="1"/>
            <a:endParaRPr lang="fr-FR" sz="1400" dirty="0" smtClean="0">
              <a:latin typeface="Comic Sans MS" pitchFamily="66" charset="0"/>
            </a:endParaRPr>
          </a:p>
          <a:p>
            <a:pPr eaLnBrk="1" hangingPunct="1"/>
            <a:endParaRPr lang="fr-FR" dirty="0" smtClean="0"/>
          </a:p>
        </p:txBody>
      </p:sp>
      <p:pic>
        <p:nvPicPr>
          <p:cNvPr id="7174" name="Espace réservé du contenu 7" descr="1358339092549.jpg"/>
          <p:cNvPicPr>
            <a:picLocks noChangeAspect="1"/>
          </p:cNvPicPr>
          <p:nvPr/>
        </p:nvPicPr>
        <p:blipFill>
          <a:blip r:embed="rId2" cstate="print"/>
          <a:srcRect/>
          <a:stretch>
            <a:fillRect/>
          </a:stretch>
        </p:blipFill>
        <p:spPr bwMode="auto">
          <a:xfrm>
            <a:off x="0" y="1"/>
            <a:ext cx="1187624" cy="126876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1259632" y="404664"/>
            <a:ext cx="5544393" cy="647700"/>
          </a:xfrm>
        </p:spPr>
        <p:txBody>
          <a:bodyPr/>
          <a:lstStyle/>
          <a:p>
            <a:pPr algn="l" eaLnBrk="1" hangingPunct="1"/>
            <a:r>
              <a:rPr lang="fr-FR" sz="2400" b="1" dirty="0" smtClean="0">
                <a:solidFill>
                  <a:srgbClr val="FF0000"/>
                </a:solidFill>
                <a:latin typeface="Segoe Print" pitchFamily="2" charset="0"/>
              </a:rPr>
              <a:t>Variations de la douleur</a:t>
            </a:r>
          </a:p>
        </p:txBody>
      </p:sp>
      <p:sp>
        <p:nvSpPr>
          <p:cNvPr id="8" name="Espace réservé du numéro de diapositive 7"/>
          <p:cNvSpPr>
            <a:spLocks noGrp="1"/>
          </p:cNvSpPr>
          <p:nvPr>
            <p:ph type="sldNum" sz="quarter" idx="12"/>
          </p:nvPr>
        </p:nvSpPr>
        <p:spPr/>
        <p:txBody>
          <a:bodyPr/>
          <a:lstStyle/>
          <a:p>
            <a:pPr>
              <a:defRPr/>
            </a:pPr>
            <a:fld id="{5BCDB429-1931-4E82-9A53-A8FF4CDA472D}" type="slidenum">
              <a:rPr lang="fr-BE"/>
              <a:pPr>
                <a:defRPr/>
              </a:pPr>
              <a:t>7</a:t>
            </a:fld>
            <a:endParaRPr lang="fr-BE" dirty="0"/>
          </a:p>
        </p:txBody>
      </p:sp>
      <p:sp>
        <p:nvSpPr>
          <p:cNvPr id="8195" name="Espace réservé du contenu 2"/>
          <p:cNvSpPr>
            <a:spLocks noGrp="1"/>
          </p:cNvSpPr>
          <p:nvPr>
            <p:ph sz="half" idx="1"/>
          </p:nvPr>
        </p:nvSpPr>
        <p:spPr>
          <a:xfrm>
            <a:off x="179512" y="1412776"/>
            <a:ext cx="4191322" cy="4724400"/>
          </a:xfrm>
        </p:spPr>
        <p:txBody>
          <a:bodyPr>
            <a:normAutofit/>
          </a:bodyPr>
          <a:lstStyle/>
          <a:p>
            <a:pPr eaLnBrk="1" hangingPunct="1">
              <a:buNone/>
            </a:pPr>
            <a:r>
              <a:rPr lang="fr-FR" sz="1800" b="1" u="sng" dirty="0" smtClean="0">
                <a:latin typeface="Segoe Print" pitchFamily="2" charset="0"/>
              </a:rPr>
              <a:t>Accentue :</a:t>
            </a:r>
          </a:p>
          <a:p>
            <a:pPr eaLnBrk="1" hangingPunct="1"/>
            <a:endParaRPr lang="fr-FR" sz="1800" b="1" u="sng" dirty="0" smtClean="0">
              <a:solidFill>
                <a:schemeClr val="tx1"/>
              </a:solidFill>
              <a:latin typeface="Segoe Print" pitchFamily="2" charset="0"/>
            </a:endParaRPr>
          </a:p>
          <a:p>
            <a:pPr>
              <a:buNone/>
            </a:pPr>
            <a:r>
              <a:rPr lang="fr-FR" sz="1600" dirty="0" smtClean="0">
                <a:solidFill>
                  <a:srgbClr val="FF0000"/>
                </a:solidFill>
                <a:latin typeface="Segoe Print" pitchFamily="2" charset="0"/>
              </a:rPr>
              <a:t>	</a:t>
            </a:r>
            <a:r>
              <a:rPr lang="az-Cyrl-AZ" sz="1600" dirty="0" smtClean="0">
                <a:latin typeface="Segoe Print" pitchFamily="2" charset="0"/>
              </a:rPr>
              <a:t>□</a:t>
            </a:r>
            <a:r>
              <a:rPr lang="az-Cyrl-AZ" sz="1600" dirty="0" smtClean="0">
                <a:solidFill>
                  <a:srgbClr val="FF0000"/>
                </a:solidFill>
                <a:latin typeface="Segoe Print" pitchFamily="2" charset="0"/>
              </a:rPr>
              <a:t> </a:t>
            </a:r>
            <a:r>
              <a:rPr lang="fr-FR" sz="1600" dirty="0" smtClean="0">
                <a:latin typeface="Segoe Print" pitchFamily="2" charset="0"/>
              </a:rPr>
              <a:t>Le </a:t>
            </a:r>
            <a:r>
              <a:rPr lang="fr-FR" sz="1600" dirty="0" smtClean="0">
                <a:solidFill>
                  <a:schemeClr val="tx1"/>
                </a:solidFill>
                <a:latin typeface="Segoe Print" pitchFamily="2" charset="0"/>
              </a:rPr>
              <a:t>froid</a:t>
            </a:r>
          </a:p>
          <a:p>
            <a:pPr>
              <a:buNone/>
            </a:pPr>
            <a:r>
              <a:rPr lang="fr-FR" sz="1600" dirty="0" smtClean="0">
                <a:latin typeface="Segoe Print" pitchFamily="2" charset="0"/>
              </a:rPr>
              <a:t>	</a:t>
            </a:r>
            <a:r>
              <a:rPr lang="az-Cyrl-AZ" sz="1600" dirty="0" smtClean="0">
                <a:latin typeface="Segoe Print" pitchFamily="2" charset="0"/>
              </a:rPr>
              <a:t>□</a:t>
            </a:r>
            <a:r>
              <a:rPr lang="fr-FR" sz="1600" dirty="0" smtClean="0">
                <a:latin typeface="Segoe Print" pitchFamily="2" charset="0"/>
              </a:rPr>
              <a:t> La </a:t>
            </a:r>
            <a:r>
              <a:rPr lang="fr-FR" sz="1600" dirty="0" smtClean="0">
                <a:solidFill>
                  <a:schemeClr val="tx1"/>
                </a:solidFill>
                <a:latin typeface="Segoe Print" pitchFamily="2" charset="0"/>
              </a:rPr>
              <a:t>chaleur humide (soleil)</a:t>
            </a:r>
          </a:p>
          <a:p>
            <a:pPr>
              <a:buNone/>
            </a:pPr>
            <a:r>
              <a:rPr lang="fr-FR" sz="1600" dirty="0" smtClean="0">
                <a:solidFill>
                  <a:srgbClr val="FF0000"/>
                </a:solidFill>
                <a:latin typeface="Segoe Print" pitchFamily="2" charset="0"/>
              </a:rPr>
              <a:t>	</a:t>
            </a:r>
            <a:r>
              <a:rPr lang="az-Cyrl-AZ" sz="1600" dirty="0" smtClean="0">
                <a:latin typeface="Segoe Print" pitchFamily="2" charset="0"/>
              </a:rPr>
              <a:t>□</a:t>
            </a:r>
            <a:r>
              <a:rPr lang="az-Cyrl-AZ" sz="1600" dirty="0" smtClean="0">
                <a:solidFill>
                  <a:srgbClr val="FF0000"/>
                </a:solidFill>
                <a:latin typeface="Segoe Print" pitchFamily="2" charset="0"/>
              </a:rPr>
              <a:t> </a:t>
            </a:r>
            <a:r>
              <a:rPr lang="fr-FR" sz="1600" dirty="0" smtClean="0">
                <a:solidFill>
                  <a:schemeClr val="tx1"/>
                </a:solidFill>
                <a:latin typeface="Segoe Print" pitchFamily="2" charset="0"/>
              </a:rPr>
              <a:t>L’immobilité</a:t>
            </a:r>
            <a:endParaRPr lang="fr-FR" sz="1600" dirty="0" smtClean="0">
              <a:latin typeface="Segoe Print" pitchFamily="2" charset="0"/>
            </a:endParaRPr>
          </a:p>
          <a:p>
            <a:pPr>
              <a:buNone/>
            </a:pPr>
            <a:r>
              <a:rPr lang="fr-FR" sz="1600" dirty="0" smtClean="0">
                <a:solidFill>
                  <a:srgbClr val="FF0000"/>
                </a:solidFill>
                <a:latin typeface="Segoe Print" pitchFamily="2" charset="0"/>
              </a:rPr>
              <a:t>	</a:t>
            </a:r>
            <a:r>
              <a:rPr lang="az-Cyrl-AZ" sz="1600" dirty="0" smtClean="0">
                <a:latin typeface="Segoe Print" pitchFamily="2" charset="0"/>
              </a:rPr>
              <a:t>□</a:t>
            </a:r>
            <a:r>
              <a:rPr lang="fr-FR" sz="1600" dirty="0" smtClean="0">
                <a:solidFill>
                  <a:srgbClr val="FF0000"/>
                </a:solidFill>
                <a:latin typeface="Segoe Print" pitchFamily="2" charset="0"/>
              </a:rPr>
              <a:t> </a:t>
            </a:r>
            <a:r>
              <a:rPr lang="fr-FR" sz="1600" dirty="0" smtClean="0">
                <a:solidFill>
                  <a:schemeClr val="tx1"/>
                </a:solidFill>
                <a:latin typeface="Segoe Print" pitchFamily="2" charset="0"/>
              </a:rPr>
              <a:t>Les frottements</a:t>
            </a:r>
          </a:p>
          <a:p>
            <a:pPr>
              <a:buNone/>
            </a:pPr>
            <a:r>
              <a:rPr lang="fr-FR" sz="1600" dirty="0" smtClean="0">
                <a:solidFill>
                  <a:srgbClr val="FF0000"/>
                </a:solidFill>
                <a:latin typeface="Segoe Print" pitchFamily="2" charset="0"/>
              </a:rPr>
              <a:t>	</a:t>
            </a:r>
            <a:r>
              <a:rPr lang="az-Cyrl-AZ" sz="1600" dirty="0" smtClean="0">
                <a:latin typeface="Segoe Print" pitchFamily="2" charset="0"/>
              </a:rPr>
              <a:t>□</a:t>
            </a:r>
            <a:r>
              <a:rPr lang="fr-FR" sz="1600" dirty="0" smtClean="0">
                <a:latin typeface="Segoe Print" pitchFamily="2" charset="0"/>
              </a:rPr>
              <a:t> Le toucher</a:t>
            </a:r>
          </a:p>
          <a:p>
            <a:pPr>
              <a:buNone/>
            </a:pPr>
            <a:r>
              <a:rPr lang="fr-FR" sz="1600" dirty="0" smtClean="0">
                <a:latin typeface="Segoe Print" pitchFamily="2" charset="0"/>
              </a:rPr>
              <a:t>	</a:t>
            </a:r>
            <a:r>
              <a:rPr lang="az-Cyrl-AZ" sz="1600" dirty="0" smtClean="0">
                <a:latin typeface="Segoe Print" pitchFamily="2" charset="0"/>
              </a:rPr>
              <a:t>□</a:t>
            </a:r>
            <a:r>
              <a:rPr lang="fr-FR" sz="1600" dirty="0" smtClean="0">
                <a:latin typeface="Segoe Print" pitchFamily="2" charset="0"/>
              </a:rPr>
              <a:t> Les traumatismes physiques</a:t>
            </a:r>
          </a:p>
          <a:p>
            <a:pPr>
              <a:buNone/>
            </a:pPr>
            <a:r>
              <a:rPr lang="fr-FR" sz="1600" dirty="0" smtClean="0">
                <a:latin typeface="Segoe Print" pitchFamily="2" charset="0"/>
              </a:rPr>
              <a:t>	</a:t>
            </a:r>
            <a:r>
              <a:rPr lang="az-Cyrl-AZ" sz="1600" dirty="0" smtClean="0">
                <a:latin typeface="Segoe Print" pitchFamily="2" charset="0"/>
              </a:rPr>
              <a:t>□</a:t>
            </a:r>
            <a:r>
              <a:rPr lang="fr-FR" sz="1600" dirty="0" smtClean="0">
                <a:latin typeface="Segoe Print" pitchFamily="2" charset="0"/>
              </a:rPr>
              <a:t> Les aspects climatiques</a:t>
            </a:r>
          </a:p>
          <a:p>
            <a:pPr>
              <a:buNone/>
            </a:pPr>
            <a:r>
              <a:rPr lang="fr-FR" sz="1600" dirty="0" smtClean="0">
                <a:latin typeface="Segoe Print" pitchFamily="2" charset="0"/>
              </a:rPr>
              <a:t>	</a:t>
            </a:r>
            <a:r>
              <a:rPr lang="az-Cyrl-AZ" sz="1600" dirty="0" smtClean="0">
                <a:latin typeface="Segoe Print" pitchFamily="2" charset="0"/>
              </a:rPr>
              <a:t>□</a:t>
            </a:r>
            <a:r>
              <a:rPr lang="fr-FR" sz="1600" dirty="0" smtClean="0">
                <a:latin typeface="Segoe Print" pitchFamily="2" charset="0"/>
              </a:rPr>
              <a:t> Les efforts intensifs / prolongés</a:t>
            </a:r>
          </a:p>
          <a:p>
            <a:pPr>
              <a:buNone/>
            </a:pPr>
            <a:r>
              <a:rPr lang="fr-FR" sz="1600" dirty="0" smtClean="0">
                <a:latin typeface="Segoe Print" pitchFamily="2" charset="0"/>
              </a:rPr>
              <a:t>	</a:t>
            </a:r>
            <a:r>
              <a:rPr lang="az-Cyrl-AZ" sz="1600" dirty="0" smtClean="0">
                <a:latin typeface="Segoe Print" pitchFamily="2" charset="0"/>
              </a:rPr>
              <a:t>□</a:t>
            </a:r>
            <a:r>
              <a:rPr lang="fr-FR" sz="1600" dirty="0" smtClean="0">
                <a:latin typeface="Segoe Print" pitchFamily="2" charset="0"/>
              </a:rPr>
              <a:t> Les traumatismes psychologiques</a:t>
            </a:r>
          </a:p>
          <a:p>
            <a:pPr>
              <a:buNone/>
            </a:pPr>
            <a:r>
              <a:rPr lang="fr-FR" sz="1600" dirty="0" smtClean="0">
                <a:latin typeface="Segoe Print" pitchFamily="2" charset="0"/>
              </a:rPr>
              <a:t>	</a:t>
            </a:r>
            <a:r>
              <a:rPr lang="az-Cyrl-AZ" sz="1600" dirty="0" smtClean="0">
                <a:latin typeface="Segoe Print" pitchFamily="2" charset="0"/>
              </a:rPr>
              <a:t>□</a:t>
            </a:r>
            <a:r>
              <a:rPr lang="fr-FR" sz="1600" dirty="0" smtClean="0">
                <a:latin typeface="Segoe Print" pitchFamily="2" charset="0"/>
              </a:rPr>
              <a:t> Les facteurs hormonaux</a:t>
            </a:r>
          </a:p>
          <a:p>
            <a:pPr>
              <a:buNone/>
            </a:pPr>
            <a:r>
              <a:rPr lang="fr-FR" sz="1600" dirty="0" smtClean="0">
                <a:latin typeface="Segoe Print" pitchFamily="2" charset="0"/>
              </a:rPr>
              <a:t>	</a:t>
            </a:r>
            <a:r>
              <a:rPr lang="az-Cyrl-AZ" sz="1600" dirty="0" smtClean="0">
                <a:latin typeface="Segoe Print" pitchFamily="2" charset="0"/>
              </a:rPr>
              <a:t>□</a:t>
            </a:r>
            <a:r>
              <a:rPr lang="fr-FR" sz="1600" dirty="0" smtClean="0">
                <a:latin typeface="Segoe Print" pitchFamily="2" charset="0"/>
              </a:rPr>
              <a:t> L’isolation</a:t>
            </a:r>
          </a:p>
          <a:p>
            <a:pPr>
              <a:buNone/>
            </a:pPr>
            <a:r>
              <a:rPr lang="fr-FR" sz="1600" dirty="0" smtClean="0">
                <a:latin typeface="Segoe Print" pitchFamily="2" charset="0"/>
              </a:rPr>
              <a:t>	</a:t>
            </a:r>
            <a:r>
              <a:rPr lang="az-Cyrl-AZ" sz="1600" dirty="0" smtClean="0">
                <a:latin typeface="Segoe Print" pitchFamily="2" charset="0"/>
              </a:rPr>
              <a:t>□</a:t>
            </a:r>
            <a:r>
              <a:rPr lang="fr-FR" sz="1600" dirty="0" smtClean="0">
                <a:latin typeface="Segoe Print" pitchFamily="2" charset="0"/>
              </a:rPr>
              <a:t> Les </a:t>
            </a:r>
            <a:r>
              <a:rPr lang="fr-FR" sz="1600" dirty="0" smtClean="0">
                <a:solidFill>
                  <a:schemeClr val="tx1"/>
                </a:solidFill>
                <a:latin typeface="Segoe Print" pitchFamily="2" charset="0"/>
              </a:rPr>
              <a:t>accidents</a:t>
            </a:r>
          </a:p>
          <a:p>
            <a:pPr lvl="1" eaLnBrk="1" hangingPunct="1">
              <a:buNone/>
            </a:pPr>
            <a:endParaRPr lang="fr-FR" sz="1600" dirty="0" smtClean="0">
              <a:latin typeface="Segoe Print" pitchFamily="2" charset="0"/>
            </a:endParaRPr>
          </a:p>
          <a:p>
            <a:pPr lvl="1" eaLnBrk="1" hangingPunct="1"/>
            <a:endParaRPr lang="fr-FR" sz="1800" dirty="0" smtClean="0">
              <a:latin typeface="Comic Sans MS" pitchFamily="66" charset="0"/>
            </a:endParaRPr>
          </a:p>
        </p:txBody>
      </p:sp>
      <p:sp>
        <p:nvSpPr>
          <p:cNvPr id="8196" name="Espace réservé du contenu 3"/>
          <p:cNvSpPr>
            <a:spLocks noGrp="1"/>
          </p:cNvSpPr>
          <p:nvPr>
            <p:ph sz="half" idx="2"/>
          </p:nvPr>
        </p:nvSpPr>
        <p:spPr>
          <a:xfrm>
            <a:off x="4644008" y="1412776"/>
            <a:ext cx="4499992" cy="4724400"/>
          </a:xfrm>
        </p:spPr>
        <p:txBody>
          <a:bodyPr>
            <a:normAutofit/>
          </a:bodyPr>
          <a:lstStyle/>
          <a:p>
            <a:pPr eaLnBrk="1" hangingPunct="1">
              <a:buNone/>
            </a:pPr>
            <a:r>
              <a:rPr lang="fr-FR" sz="1800" b="1" u="sng" dirty="0" smtClean="0">
                <a:latin typeface="Segoe Print" pitchFamily="2" charset="0"/>
              </a:rPr>
              <a:t>Soulage :</a:t>
            </a:r>
          </a:p>
          <a:p>
            <a:pPr eaLnBrk="1" hangingPunct="1">
              <a:buNone/>
            </a:pPr>
            <a:endParaRPr lang="fr-FR" sz="1800" b="1" u="sng" dirty="0" smtClean="0">
              <a:latin typeface="Segoe Print" pitchFamily="2" charset="0"/>
            </a:endParaRP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 chaud pour douleurs musculaires et non inflammatoires</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Les massages</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L’électrostimulation (</a:t>
            </a:r>
            <a:r>
              <a:rPr lang="fr-FR" sz="1600" dirty="0" smtClean="0">
                <a:solidFill>
                  <a:schemeClr val="tx1"/>
                </a:solidFill>
                <a:latin typeface="Segoe Print" pitchFamily="2" charset="0"/>
              </a:rPr>
              <a:t>tens</a:t>
            </a:r>
            <a:r>
              <a:rPr lang="fr-FR" sz="1600" dirty="0" smtClean="0">
                <a:solidFill>
                  <a:schemeClr val="tx1"/>
                </a:solidFill>
                <a:latin typeface="Segoe Print" pitchFamily="2" charset="0"/>
              </a:rPr>
              <a:t>)</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Les contentions</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Les antidouleurs</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Les orthèses rigides</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Les coussins anti escarres</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Les supports à mémoires de forme</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 repos</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La relaxation</a:t>
            </a:r>
          </a:p>
          <a:p>
            <a:pPr lvl="1">
              <a:buNone/>
            </a:pPr>
            <a:r>
              <a:rPr lang="az-Cyrl-AZ" sz="1600" dirty="0" smtClean="0">
                <a:solidFill>
                  <a:schemeClr val="tx1"/>
                </a:solidFill>
                <a:latin typeface="Segoe Print" pitchFamily="2" charset="0"/>
              </a:rPr>
              <a:t>□</a:t>
            </a:r>
            <a:r>
              <a:rPr lang="fr-FR" sz="1600" dirty="0" smtClean="0">
                <a:solidFill>
                  <a:schemeClr val="tx1"/>
                </a:solidFill>
                <a:latin typeface="Segoe Print" pitchFamily="2" charset="0"/>
              </a:rPr>
              <a:t> Le froid sur les douleurs articulaires et vasculaires</a:t>
            </a:r>
          </a:p>
          <a:p>
            <a:pPr lvl="1">
              <a:buNone/>
            </a:pPr>
            <a:endParaRPr lang="fr-FR" sz="1600" dirty="0" smtClean="0">
              <a:solidFill>
                <a:schemeClr val="tx1"/>
              </a:solidFill>
              <a:latin typeface="Segoe Print" pitchFamily="2" charset="0"/>
            </a:endParaRPr>
          </a:p>
        </p:txBody>
      </p:sp>
      <p:pic>
        <p:nvPicPr>
          <p:cNvPr id="8199" name="Espace réservé du contenu 7" descr="1358339092549.jpg"/>
          <p:cNvPicPr>
            <a:picLocks noChangeAspect="1"/>
          </p:cNvPicPr>
          <p:nvPr/>
        </p:nvPicPr>
        <p:blipFill>
          <a:blip r:embed="rId2" cstate="print"/>
          <a:srcRect/>
          <a:stretch>
            <a:fillRect/>
          </a:stretch>
        </p:blipFill>
        <p:spPr bwMode="auto">
          <a:xfrm>
            <a:off x="0" y="0"/>
            <a:ext cx="1187624" cy="126876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1331640" y="260350"/>
            <a:ext cx="6408712" cy="720725"/>
          </a:xfrm>
        </p:spPr>
        <p:txBody>
          <a:bodyPr/>
          <a:lstStyle/>
          <a:p>
            <a:pPr algn="l" eaLnBrk="1" hangingPunct="1"/>
            <a:r>
              <a:rPr lang="fr-FR" sz="2400" b="1" dirty="0" smtClean="0">
                <a:solidFill>
                  <a:srgbClr val="FF0000"/>
                </a:solidFill>
                <a:latin typeface="Segoe Print" pitchFamily="2" charset="0"/>
              </a:rPr>
              <a:t>Enfants et Ados</a:t>
            </a:r>
          </a:p>
        </p:txBody>
      </p:sp>
      <p:sp>
        <p:nvSpPr>
          <p:cNvPr id="7" name="Espace réservé du numéro de diapositive 6"/>
          <p:cNvSpPr>
            <a:spLocks noGrp="1"/>
          </p:cNvSpPr>
          <p:nvPr>
            <p:ph type="sldNum" sz="quarter" idx="12"/>
          </p:nvPr>
        </p:nvSpPr>
        <p:spPr/>
        <p:txBody>
          <a:bodyPr/>
          <a:lstStyle/>
          <a:p>
            <a:pPr>
              <a:defRPr/>
            </a:pPr>
            <a:fld id="{B7AA95E7-5635-4C7B-BF0F-71BB06EFC18B}" type="slidenum">
              <a:rPr lang="fr-BE"/>
              <a:pPr>
                <a:defRPr/>
              </a:pPr>
              <a:t>8</a:t>
            </a:fld>
            <a:endParaRPr lang="fr-BE" dirty="0"/>
          </a:p>
        </p:txBody>
      </p:sp>
      <p:sp>
        <p:nvSpPr>
          <p:cNvPr id="16387" name="Espace réservé du contenu 2"/>
          <p:cNvSpPr>
            <a:spLocks noGrp="1"/>
          </p:cNvSpPr>
          <p:nvPr>
            <p:ph sz="quarter" idx="1"/>
          </p:nvPr>
        </p:nvSpPr>
        <p:spPr>
          <a:xfrm>
            <a:off x="467544" y="1916832"/>
            <a:ext cx="8229600" cy="4104456"/>
          </a:xfrm>
        </p:spPr>
        <p:txBody>
          <a:bodyPr rtlCol="0">
            <a:normAutofit fontScale="77500" lnSpcReduction="20000"/>
          </a:bodyPr>
          <a:lstStyle/>
          <a:p>
            <a:pPr algn="just" eaLnBrk="1" fontAlgn="auto" hangingPunct="1">
              <a:spcAft>
                <a:spcPts val="0"/>
              </a:spcAft>
              <a:defRPr/>
            </a:pPr>
            <a:r>
              <a:rPr lang="fr-FR" sz="2100" dirty="0" smtClean="0">
                <a:latin typeface="Segoe Print" pitchFamily="2" charset="0"/>
              </a:rPr>
              <a:t>Le « SED » n’a aucune conséquence sur les capacités intellectuelles de l’enfant, au contraire, il est très mature.</a:t>
            </a:r>
          </a:p>
          <a:p>
            <a:pPr algn="just" eaLnBrk="1" fontAlgn="auto" hangingPunct="1">
              <a:spcAft>
                <a:spcPts val="0"/>
              </a:spcAft>
              <a:buNone/>
              <a:defRPr/>
            </a:pPr>
            <a:endParaRPr lang="fr-FR" sz="2100" dirty="0" smtClean="0">
              <a:latin typeface="Segoe Print" pitchFamily="2" charset="0"/>
            </a:endParaRPr>
          </a:p>
          <a:p>
            <a:pPr algn="just" eaLnBrk="1" fontAlgn="auto" hangingPunct="1">
              <a:spcAft>
                <a:spcPts val="0"/>
              </a:spcAft>
              <a:defRPr/>
            </a:pPr>
            <a:r>
              <a:rPr lang="fr-FR" sz="2100" dirty="0" smtClean="0">
                <a:latin typeface="Segoe Print" pitchFamily="2" charset="0"/>
              </a:rPr>
              <a:t>Il peut donc mener une vie semblable à ses camarades dans la limite de ses capacités physiques.</a:t>
            </a:r>
          </a:p>
          <a:p>
            <a:pPr algn="just" eaLnBrk="1" fontAlgn="auto" hangingPunct="1">
              <a:spcAft>
                <a:spcPts val="0"/>
              </a:spcAft>
              <a:buNone/>
              <a:defRPr/>
            </a:pPr>
            <a:endParaRPr lang="fr-FR" sz="2100" dirty="0" smtClean="0">
              <a:latin typeface="Segoe Print" pitchFamily="2" charset="0"/>
            </a:endParaRPr>
          </a:p>
          <a:p>
            <a:pPr algn="just" eaLnBrk="1" fontAlgn="auto" hangingPunct="1">
              <a:spcAft>
                <a:spcPts val="0"/>
              </a:spcAft>
              <a:defRPr/>
            </a:pPr>
            <a:r>
              <a:rPr lang="fr-FR" sz="2100" dirty="0" smtClean="0">
                <a:latin typeface="Segoe Print" pitchFamily="2" charset="0"/>
              </a:rPr>
              <a:t>Il n’est pas fainéant, ses douleurs lui provoque une très grande fatigabilité et majore le handicap. </a:t>
            </a:r>
          </a:p>
          <a:p>
            <a:pPr algn="just" eaLnBrk="1" fontAlgn="auto" hangingPunct="1">
              <a:spcAft>
                <a:spcPts val="0"/>
              </a:spcAft>
              <a:buNone/>
              <a:defRPr/>
            </a:pPr>
            <a:endParaRPr lang="fr-FR" sz="2100" dirty="0" smtClean="0">
              <a:latin typeface="Segoe Print" pitchFamily="2" charset="0"/>
            </a:endParaRPr>
          </a:p>
          <a:p>
            <a:pPr algn="just" eaLnBrk="1" fontAlgn="auto" hangingPunct="1">
              <a:spcAft>
                <a:spcPts val="0"/>
              </a:spcAft>
              <a:defRPr/>
            </a:pPr>
            <a:r>
              <a:rPr lang="fr-FR" sz="2100" dirty="0" smtClean="0">
                <a:latin typeface="Segoe Print" pitchFamily="2" charset="0"/>
              </a:rPr>
              <a:t>Il ne peut rester immobile pendant très longtemps et devra changer régulièrement de position.</a:t>
            </a:r>
          </a:p>
          <a:p>
            <a:pPr algn="just" eaLnBrk="1" fontAlgn="auto" hangingPunct="1">
              <a:spcAft>
                <a:spcPts val="0"/>
              </a:spcAft>
              <a:buNone/>
              <a:defRPr/>
            </a:pPr>
            <a:endParaRPr lang="fr-FR" sz="2100" dirty="0" smtClean="0">
              <a:latin typeface="Segoe Print" pitchFamily="2" charset="0"/>
            </a:endParaRPr>
          </a:p>
          <a:p>
            <a:pPr algn="just" eaLnBrk="1" fontAlgn="auto" hangingPunct="1">
              <a:spcAft>
                <a:spcPts val="0"/>
              </a:spcAft>
              <a:defRPr/>
            </a:pPr>
            <a:r>
              <a:rPr lang="fr-FR" sz="2100" dirty="0" smtClean="0">
                <a:latin typeface="Segoe Print" pitchFamily="2" charset="0"/>
              </a:rPr>
              <a:t>Des aménagements particuliers et une vigilance spécifique sont nécessaires.</a:t>
            </a:r>
          </a:p>
          <a:p>
            <a:pPr algn="just" eaLnBrk="1" fontAlgn="auto" hangingPunct="1">
              <a:spcAft>
                <a:spcPts val="0"/>
              </a:spcAft>
              <a:buFont typeface="Wingdings 2"/>
              <a:buChar char=""/>
              <a:defRPr/>
            </a:pPr>
            <a:endParaRPr lang="fr-FR" sz="2100" dirty="0" smtClean="0">
              <a:latin typeface="Segoe Print" pitchFamily="2" charset="0"/>
            </a:endParaRPr>
          </a:p>
          <a:p>
            <a:pPr algn="just" eaLnBrk="1" fontAlgn="auto" hangingPunct="1">
              <a:spcAft>
                <a:spcPts val="0"/>
              </a:spcAft>
              <a:defRPr/>
            </a:pPr>
            <a:r>
              <a:rPr lang="fr-FR" sz="2100" b="1" dirty="0" smtClean="0">
                <a:solidFill>
                  <a:srgbClr val="FF0000"/>
                </a:solidFill>
                <a:latin typeface="Segoe Print" pitchFamily="2" charset="0"/>
              </a:rPr>
              <a:t>L’enfant ne simule pas, sa douleur est réelle. Il ne s’agit en aucun cas d’un trouble psychologique.</a:t>
            </a:r>
          </a:p>
          <a:p>
            <a:pPr algn="just" eaLnBrk="1" fontAlgn="auto" hangingPunct="1">
              <a:spcAft>
                <a:spcPts val="0"/>
              </a:spcAft>
              <a:buNone/>
              <a:defRPr/>
            </a:pPr>
            <a:endParaRPr lang="fr-FR" sz="2000" b="1" dirty="0" smtClean="0">
              <a:solidFill>
                <a:srgbClr val="FF0000"/>
              </a:solidFill>
              <a:latin typeface="Comic Sans MS" pitchFamily="66" charset="0"/>
            </a:endParaRPr>
          </a:p>
          <a:p>
            <a:pPr algn="just" eaLnBrk="1" fontAlgn="auto" hangingPunct="1">
              <a:spcAft>
                <a:spcPts val="0"/>
              </a:spcAft>
              <a:buFont typeface="Wingdings 2" pitchFamily="18" charset="2"/>
              <a:buNone/>
              <a:defRPr/>
            </a:pPr>
            <a:endParaRPr lang="fr-FR" sz="2000" dirty="0" smtClean="0">
              <a:latin typeface="Comic Sans MS" pitchFamily="66" charset="0"/>
            </a:endParaRPr>
          </a:p>
          <a:p>
            <a:pPr eaLnBrk="1" fontAlgn="auto" hangingPunct="1">
              <a:spcAft>
                <a:spcPts val="0"/>
              </a:spcAft>
              <a:buFont typeface="Wingdings 2" pitchFamily="18" charset="2"/>
              <a:buNone/>
              <a:defRPr/>
            </a:pPr>
            <a:endParaRPr lang="fr-FR" sz="2000" dirty="0" smtClean="0">
              <a:latin typeface="Comic Sans MS" pitchFamily="66" charset="0"/>
            </a:endParaRPr>
          </a:p>
        </p:txBody>
      </p:sp>
      <p:pic>
        <p:nvPicPr>
          <p:cNvPr id="9222" name="Espace réservé du contenu 7" descr="1358339092549.jpg"/>
          <p:cNvPicPr>
            <a:picLocks noChangeAspect="1"/>
          </p:cNvPicPr>
          <p:nvPr/>
        </p:nvPicPr>
        <p:blipFill>
          <a:blip r:embed="rId2" cstate="print"/>
          <a:srcRect/>
          <a:stretch>
            <a:fillRect/>
          </a:stretch>
        </p:blipFill>
        <p:spPr bwMode="auto">
          <a:xfrm>
            <a:off x="0" y="-1"/>
            <a:ext cx="1187624" cy="126876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1259632" y="476672"/>
            <a:ext cx="5616624" cy="647353"/>
          </a:xfrm>
        </p:spPr>
        <p:txBody>
          <a:bodyPr>
            <a:normAutofit fontScale="90000"/>
          </a:bodyPr>
          <a:lstStyle/>
          <a:p>
            <a:pPr algn="l" eaLnBrk="1" hangingPunct="1"/>
            <a:r>
              <a:rPr lang="fr-FR" sz="2400" dirty="0" smtClean="0">
                <a:solidFill>
                  <a:srgbClr val="FF0000"/>
                </a:solidFill>
                <a:latin typeface="Segoe Print" pitchFamily="2" charset="0"/>
              </a:rPr>
              <a:t>Enfants et Ados …suite </a:t>
            </a:r>
            <a:r>
              <a:rPr lang="fr-FR" sz="2400" dirty="0" smtClean="0">
                <a:solidFill>
                  <a:srgbClr val="FF0000"/>
                </a:solidFill>
                <a:latin typeface="Comic Sans MS" pitchFamily="66" charset="0"/>
              </a:rPr>
              <a:t/>
            </a:r>
            <a:br>
              <a:rPr lang="fr-FR" sz="2400" dirty="0" smtClean="0">
                <a:solidFill>
                  <a:srgbClr val="FF0000"/>
                </a:solidFill>
                <a:latin typeface="Comic Sans MS" pitchFamily="66" charset="0"/>
              </a:rPr>
            </a:br>
            <a:endParaRPr lang="fr-FR" sz="2400" dirty="0" smtClean="0">
              <a:solidFill>
                <a:srgbClr val="FF0000"/>
              </a:solidFill>
              <a:latin typeface="Comic Sans MS" pitchFamily="66" charset="0"/>
            </a:endParaRPr>
          </a:p>
        </p:txBody>
      </p:sp>
      <p:sp>
        <p:nvSpPr>
          <p:cNvPr id="7" name="Espace réservé du numéro de diapositive 6"/>
          <p:cNvSpPr>
            <a:spLocks noGrp="1"/>
          </p:cNvSpPr>
          <p:nvPr>
            <p:ph type="sldNum" sz="quarter" idx="12"/>
          </p:nvPr>
        </p:nvSpPr>
        <p:spPr/>
        <p:txBody>
          <a:bodyPr/>
          <a:lstStyle/>
          <a:p>
            <a:pPr>
              <a:defRPr/>
            </a:pPr>
            <a:fld id="{5F998C34-3403-44BC-91A1-8827E59607FB}" type="slidenum">
              <a:rPr lang="fr-BE"/>
              <a:pPr>
                <a:defRPr/>
              </a:pPr>
              <a:t>9</a:t>
            </a:fld>
            <a:endParaRPr lang="fr-BE" dirty="0"/>
          </a:p>
        </p:txBody>
      </p:sp>
      <p:sp>
        <p:nvSpPr>
          <p:cNvPr id="17411" name="Espace réservé du contenu 2"/>
          <p:cNvSpPr>
            <a:spLocks noGrp="1"/>
          </p:cNvSpPr>
          <p:nvPr>
            <p:ph sz="quarter" idx="1"/>
          </p:nvPr>
        </p:nvSpPr>
        <p:spPr>
          <a:xfrm>
            <a:off x="250825" y="1700807"/>
            <a:ext cx="8686800" cy="4093567"/>
          </a:xfrm>
        </p:spPr>
        <p:txBody>
          <a:bodyPr rtlCol="0">
            <a:normAutofit fontScale="85000" lnSpcReduction="20000"/>
          </a:bodyPr>
          <a:lstStyle/>
          <a:p>
            <a:pPr algn="just" eaLnBrk="1" fontAlgn="auto" hangingPunct="1">
              <a:spcAft>
                <a:spcPts val="0"/>
              </a:spcAft>
              <a:defRPr/>
            </a:pPr>
            <a:r>
              <a:rPr lang="fr-FR" sz="1900" dirty="0" smtClean="0">
                <a:latin typeface="Segoe Print" pitchFamily="2" charset="0"/>
              </a:rPr>
              <a:t>Isoler un enfant en pensant le protéger ne l’aide pas, il ne doit surtout pas se sentir rejeté en raison de sa maladie.</a:t>
            </a:r>
          </a:p>
          <a:p>
            <a:pPr algn="just" eaLnBrk="1" fontAlgn="auto" hangingPunct="1">
              <a:spcAft>
                <a:spcPts val="0"/>
              </a:spcAft>
              <a:defRPr/>
            </a:pPr>
            <a:endParaRPr lang="fr-FR" sz="1900" dirty="0" smtClean="0">
              <a:latin typeface="Segoe Print" pitchFamily="2" charset="0"/>
            </a:endParaRPr>
          </a:p>
          <a:p>
            <a:pPr algn="just" fontAlgn="auto">
              <a:spcAft>
                <a:spcPts val="0"/>
              </a:spcAft>
              <a:defRPr/>
            </a:pPr>
            <a:r>
              <a:rPr lang="fr-FR" sz="1900" dirty="0" smtClean="0">
                <a:latin typeface="Segoe Print" pitchFamily="2" charset="0"/>
              </a:rPr>
              <a:t>A l’inverse, il faut savoir écouter l’enfant, qui peut de lui-même demander à ne pas sortir lors d’une récréation en raison de douleur ou parce qu’il craint le temps. Demander à un camarade de lui tenir compagnie peut lui permettre de ne pas se sentir « à part ».</a:t>
            </a:r>
          </a:p>
          <a:p>
            <a:pPr algn="just" fontAlgn="auto">
              <a:spcAft>
                <a:spcPts val="0"/>
              </a:spcAft>
              <a:defRPr/>
            </a:pPr>
            <a:endParaRPr lang="fr-FR" sz="1900" dirty="0" smtClean="0">
              <a:latin typeface="Segoe Print" pitchFamily="2" charset="0"/>
            </a:endParaRPr>
          </a:p>
          <a:p>
            <a:pPr algn="just" fontAlgn="auto">
              <a:spcAft>
                <a:spcPts val="0"/>
              </a:spcAft>
              <a:defRPr/>
            </a:pPr>
            <a:r>
              <a:rPr lang="fr-FR" sz="1900" dirty="0" smtClean="0">
                <a:latin typeface="Segoe Print" pitchFamily="2" charset="0"/>
              </a:rPr>
              <a:t>L’enfant « SED », habitué à ses douleurs, ne se plaint pas à la hauteur de sa souffrance physique.</a:t>
            </a:r>
          </a:p>
          <a:p>
            <a:pPr algn="just" fontAlgn="auto">
              <a:spcAft>
                <a:spcPts val="0"/>
              </a:spcAft>
              <a:defRPr/>
            </a:pPr>
            <a:endParaRPr lang="fr-FR" sz="1900" dirty="0" smtClean="0">
              <a:latin typeface="Segoe Print" pitchFamily="2" charset="0"/>
            </a:endParaRPr>
          </a:p>
          <a:p>
            <a:pPr algn="just" eaLnBrk="1" fontAlgn="auto" hangingPunct="1">
              <a:spcAft>
                <a:spcPts val="0"/>
              </a:spcAft>
              <a:defRPr/>
            </a:pPr>
            <a:endParaRPr lang="fr-FR" sz="1900" dirty="0" smtClean="0">
              <a:latin typeface="Segoe Print" pitchFamily="2" charset="0"/>
            </a:endParaRPr>
          </a:p>
          <a:p>
            <a:pPr algn="just" fontAlgn="auto">
              <a:spcAft>
                <a:spcPts val="0"/>
              </a:spcAft>
              <a:defRPr/>
            </a:pPr>
            <a:r>
              <a:rPr lang="fr-FR" sz="1900" dirty="0" smtClean="0">
                <a:latin typeface="Segoe Print" pitchFamily="2" charset="0"/>
              </a:rPr>
              <a:t>Le simple fait de se lever le matin nécessite un effort considérable, donc s’il demande à rentrer chez lui ou a se reposer c’est qu’il a atteint son maximum de tolérance de la douleur et fatigue.</a:t>
            </a:r>
          </a:p>
          <a:p>
            <a:pPr algn="just" fontAlgn="auto">
              <a:spcAft>
                <a:spcPts val="0"/>
              </a:spcAft>
              <a:defRPr/>
            </a:pPr>
            <a:endParaRPr lang="fr-FR" sz="1900" dirty="0" smtClean="0">
              <a:latin typeface="Segoe Print" pitchFamily="2" charset="0"/>
            </a:endParaRPr>
          </a:p>
          <a:p>
            <a:pPr algn="just" fontAlgn="auto">
              <a:spcAft>
                <a:spcPts val="0"/>
              </a:spcAft>
              <a:defRPr/>
            </a:pPr>
            <a:r>
              <a:rPr lang="fr-FR" sz="1900" b="1" dirty="0" smtClean="0">
                <a:solidFill>
                  <a:srgbClr val="FF0000"/>
                </a:solidFill>
                <a:latin typeface="Segoe Print" pitchFamily="2" charset="0"/>
              </a:rPr>
              <a:t>Toute entorse à ces recommandations peut avoir des conséquences sur sa santé non négligeables et nuire à la régularité de la scolarité de l’enfant.</a:t>
            </a:r>
          </a:p>
          <a:p>
            <a:pPr algn="just" fontAlgn="auto">
              <a:spcAft>
                <a:spcPts val="0"/>
              </a:spcAft>
              <a:defRPr/>
            </a:pPr>
            <a:endParaRPr lang="fr-FR" sz="1900" dirty="0" smtClean="0">
              <a:latin typeface="Segoe Print" pitchFamily="2" charset="0"/>
            </a:endParaRPr>
          </a:p>
          <a:p>
            <a:pPr algn="just" fontAlgn="auto">
              <a:spcAft>
                <a:spcPts val="0"/>
              </a:spcAft>
              <a:defRPr/>
            </a:pPr>
            <a:endParaRPr lang="fr-FR" sz="1900" dirty="0" smtClean="0">
              <a:latin typeface="Segoe Print" pitchFamily="2" charset="0"/>
            </a:endParaRPr>
          </a:p>
          <a:p>
            <a:pPr algn="just" fontAlgn="auto">
              <a:spcAft>
                <a:spcPts val="0"/>
              </a:spcAft>
              <a:defRPr/>
            </a:pPr>
            <a:endParaRPr lang="fr-FR" sz="1900" dirty="0" smtClean="0">
              <a:latin typeface="Segoe Print" pitchFamily="2" charset="0"/>
            </a:endParaRPr>
          </a:p>
          <a:p>
            <a:pPr algn="just" eaLnBrk="1" fontAlgn="auto" hangingPunct="1">
              <a:spcAft>
                <a:spcPts val="0"/>
              </a:spcAft>
              <a:defRPr/>
            </a:pPr>
            <a:endParaRPr lang="fr-FR" sz="1900" dirty="0" smtClean="0">
              <a:latin typeface="Segoe Print" pitchFamily="2" charset="0"/>
            </a:endParaRPr>
          </a:p>
          <a:p>
            <a:pPr algn="just" eaLnBrk="1" fontAlgn="auto" hangingPunct="1">
              <a:spcAft>
                <a:spcPts val="0"/>
              </a:spcAft>
              <a:buNone/>
              <a:defRPr/>
            </a:pPr>
            <a:endParaRPr lang="fr-FR" sz="1900" dirty="0" smtClean="0">
              <a:latin typeface="Segoe Print" pitchFamily="2" charset="0"/>
            </a:endParaRPr>
          </a:p>
          <a:p>
            <a:pPr algn="just" eaLnBrk="1" fontAlgn="auto" hangingPunct="1">
              <a:spcAft>
                <a:spcPts val="0"/>
              </a:spcAft>
              <a:buNone/>
              <a:defRPr/>
            </a:pPr>
            <a:endParaRPr lang="fr-FR" sz="1900" dirty="0" smtClean="0">
              <a:latin typeface="Segoe Print" pitchFamily="2" charset="0"/>
            </a:endParaRPr>
          </a:p>
        </p:txBody>
      </p:sp>
      <p:pic>
        <p:nvPicPr>
          <p:cNvPr id="10246" name="Espace réservé du contenu 7" descr="1358339092549.jpg"/>
          <p:cNvPicPr>
            <a:picLocks noChangeAspect="1"/>
          </p:cNvPicPr>
          <p:nvPr/>
        </p:nvPicPr>
        <p:blipFill>
          <a:blip r:embed="rId2" cstate="print"/>
          <a:srcRect/>
          <a:stretch>
            <a:fillRect/>
          </a:stretch>
        </p:blipFill>
        <p:spPr bwMode="auto">
          <a:xfrm>
            <a:off x="1" y="2"/>
            <a:ext cx="1187624" cy="126875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33810</TotalTime>
  <Words>1122</Words>
  <Application>Microsoft Office PowerPoint</Application>
  <PresentationFormat>Affichage à l'écran (4:3)</PresentationFormat>
  <Paragraphs>241</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Civil</vt:lpstr>
      <vt:lpstr>Diapositive 1</vt:lpstr>
      <vt:lpstr>SOMMAIRE</vt:lpstr>
      <vt:lpstr>Le SED, mais qu’est ce que c’est  ?</vt:lpstr>
      <vt:lpstr>Le SED, mais qu’est ce que c’est  ? ... Suite</vt:lpstr>
      <vt:lpstr>Les troubles</vt:lpstr>
      <vt:lpstr>Les troubles …suite</vt:lpstr>
      <vt:lpstr>Variations de la douleur</vt:lpstr>
      <vt:lpstr>Enfants et Ados</vt:lpstr>
      <vt:lpstr>Enfants et Ados …suite  </vt:lpstr>
      <vt:lpstr>Une évolution imprévisible et capricieuse  </vt:lpstr>
      <vt:lpstr>Un handicap aléatoire…mais bien réel </vt:lpstr>
      <vt:lpstr>A éviter !!</vt:lpstr>
      <vt:lpstr>A retenir !!</vt:lpstr>
      <vt:lpstr>En pratique</vt:lpstr>
      <vt:lpstr>En pratique… suite</vt:lpstr>
      <vt:lpstr>Pour une scolarité dans de bonnes conditions </vt:lpstr>
      <vt:lpstr>Pour une scolarité dans de bonnes conditions  … suite </vt:lpstr>
      <vt:lpstr>Pour une scolarité dans de bonnes conditions  … fin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mel</dc:creator>
  <cp:lastModifiedBy>generation sed</cp:lastModifiedBy>
  <cp:revision>1248</cp:revision>
  <dcterms:created xsi:type="dcterms:W3CDTF">2013-08-02T08:53:44Z</dcterms:created>
  <dcterms:modified xsi:type="dcterms:W3CDTF">2014-04-23T04:04:03Z</dcterms:modified>
</cp:coreProperties>
</file>