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9" r:id="rId2"/>
    <p:sldId id="260" r:id="rId3"/>
    <p:sldId id="271" r:id="rId4"/>
    <p:sldId id="262" r:id="rId5"/>
    <p:sldId id="272" r:id="rId6"/>
    <p:sldId id="273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8DEA4-915E-4922-B927-EFA6BBE296B2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6F577-350E-446F-9B18-066049AAFF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3A7FC-72DD-4FA8-B095-AE463749FDE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6F577-350E-446F-9B18-066049AAFFA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6F577-350E-446F-9B18-066049AAFFA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98D94B-C3EC-480E-9772-FD1DC359CBC1}" type="datetimeFigureOut">
              <a:rPr lang="fr-FR" smtClean="0"/>
              <a:pPr/>
              <a:t>07/03/2013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9A92C0-39BD-4F8C-BF7F-ECC382D81D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5/MA_Charpentier_II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0"/>
            <a:ext cx="5472608" cy="1143000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rgbClr val="6AD5F6"/>
                </a:solidFill>
                <a:latin typeface="Brush Script MT" pitchFamily="66" charset="0"/>
              </a:rPr>
              <a:t>Médiéval Music</a:t>
            </a:r>
            <a:endParaRPr lang="fr-FR" sz="6600" dirty="0">
              <a:solidFill>
                <a:srgbClr val="6AD5F6"/>
              </a:solidFill>
              <a:latin typeface="Brush Script MT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612"/>
            <a:ext cx="5148064" cy="4231372"/>
          </a:xfrm>
        </p:spPr>
        <p:txBody>
          <a:bodyPr>
            <a:noAutofit/>
          </a:bodyPr>
          <a:lstStyle/>
          <a:p>
            <a:r>
              <a:rPr lang="en-US" sz="3200" dirty="0" smtClean="0"/>
              <a:t>Medieval music marks the emergence of the Franco-Flemish school:</a:t>
            </a:r>
            <a:br>
              <a:rPr lang="en-US" sz="3200" dirty="0" smtClean="0"/>
            </a:br>
            <a:r>
              <a:rPr lang="en-US" sz="3200" dirty="0" smtClean="0"/>
              <a:t>beginning</a:t>
            </a:r>
            <a:r>
              <a:rPr lang="en-US" sz="3200" dirty="0" smtClean="0"/>
              <a:t> </a:t>
            </a:r>
            <a:r>
              <a:rPr lang="en-US" sz="3200" dirty="0" smtClean="0"/>
              <a:t>of vocal and instrumental forms including polyphony, </a:t>
            </a:r>
            <a:r>
              <a:rPr lang="en-US" sz="3200" dirty="0" smtClean="0"/>
              <a:t>courteous songs.</a:t>
            </a:r>
            <a:endParaRPr lang="en-US" sz="3200" dirty="0" smtClean="0"/>
          </a:p>
          <a:p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5220072" y="4611231"/>
            <a:ext cx="3923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Philippe de </a:t>
            </a:r>
            <a:r>
              <a:rPr lang="en-US" sz="2000" dirty="0" err="1" smtClean="0"/>
              <a:t>Vitry</a:t>
            </a:r>
            <a:r>
              <a:rPr lang="en-US" sz="2000" dirty="0" smtClean="0"/>
              <a:t>, 1291/1361, French composer and prelate of the medieval period.</a:t>
            </a:r>
            <a:endParaRPr lang="en-US" sz="2000" dirty="0"/>
          </a:p>
        </p:txBody>
      </p:sp>
      <p:pic>
        <p:nvPicPr>
          <p:cNvPr id="4" name="Picture 2" descr="http://image2.findagrave.com/photos/2012/80/86213591_1332363058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268760"/>
            <a:ext cx="2417492" cy="32267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lerocklemag.files.wordpress.com/2012/07/indoch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071546"/>
            <a:ext cx="4643438" cy="5786454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4500562" cy="578645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2800" dirty="0" smtClean="0">
              <a:latin typeface="CG Times (W1)" pitchFamily="18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Indochine is a French rock band. It has achieved significant success in the 1980s and in the 2000s and even today, in France but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also abroad.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A famous song :</a:t>
            </a:r>
          </a:p>
          <a:p>
            <a:pPr algn="ctr">
              <a:buNone/>
            </a:pPr>
            <a:r>
              <a:rPr lang="en-US" sz="2800" dirty="0" smtClean="0">
                <a:latin typeface="CG Times (W1)" pitchFamily="18" charset="0"/>
              </a:rPr>
              <a:t>“</a:t>
            </a:r>
            <a:r>
              <a:rPr lang="en-US" sz="2800" dirty="0" err="1" smtClean="0">
                <a:latin typeface="CG Times (W1)" pitchFamily="18" charset="0"/>
              </a:rPr>
              <a:t>L</a:t>
            </a:r>
            <a:r>
              <a:rPr lang="en-US" sz="2800" dirty="0" err="1" smtClean="0">
                <a:latin typeface="CG Times (W1)" pitchFamily="18" charset="0"/>
              </a:rPr>
              <a:t>’aventurier</a:t>
            </a:r>
            <a:r>
              <a:rPr lang="en-US" sz="2800" dirty="0" smtClean="0">
                <a:latin typeface="CG Times (W1)" pitchFamily="18" charset="0"/>
              </a:rPr>
              <a:t>”</a:t>
            </a:r>
            <a:endParaRPr lang="fr-FR" sz="2800" dirty="0">
              <a:latin typeface="CG Times (W1)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4500562" cy="112474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500" dirty="0" smtClean="0">
                <a:latin typeface="Edwardian Script ITC" pitchFamily="66" charset="0"/>
              </a:rPr>
              <a:t>Rock</a:t>
            </a:r>
            <a:endParaRPr lang="fr-FR" sz="6500" dirty="0">
              <a:latin typeface="Edwardian Script ITC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00562" y="0"/>
            <a:ext cx="4643438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Indochine</a:t>
            </a:r>
            <a:endParaRPr lang="fr-FR" sz="6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4500562" cy="39410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Clr>
                <a:schemeClr val="tx1"/>
              </a:buClr>
              <a:buFont typeface="Courier New" pitchFamily="49" charset="0"/>
              <a:buChar char="o"/>
            </a:pPr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  <a:latin typeface="CG Times (W1)"/>
            </a:endParaRPr>
          </a:p>
          <a:p>
            <a:pPr algn="ctr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Sexion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 </a:t>
            </a: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d'Assaut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 is a rap group formed in 2002, consisting of eight rappers from Paris:</a:t>
            </a:r>
          </a:p>
          <a:p>
            <a:pPr algn="ctr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 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first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album: </a:t>
            </a:r>
            <a:r>
              <a:rPr lang="en-US" sz="2400" dirty="0" smtClean="0">
                <a:latin typeface="CG Times (W1)"/>
              </a:rPr>
              <a:t>Black </a:t>
            </a:r>
            <a:r>
              <a:rPr lang="en-US" sz="2400" dirty="0" err="1" smtClean="0">
                <a:latin typeface="CG Times (W1)"/>
              </a:rPr>
              <a:t>Mesrimes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/>
              </a:rPr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G Times (W1)"/>
            </a:endParaRPr>
          </a:p>
          <a:p>
            <a:pPr algn="ctr">
              <a:buNone/>
            </a:pPr>
            <a:r>
              <a:rPr lang="fr-FR" sz="2800" b="1" dirty="0" smtClean="0">
                <a:latin typeface="CG Times (W1)"/>
              </a:rPr>
              <a:t> </a:t>
            </a:r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4500562" cy="10926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500" dirty="0" smtClean="0">
                <a:latin typeface="Edwardian Script ITC" pitchFamily="66" charset="0"/>
              </a:rPr>
              <a:t>Rap</a:t>
            </a:r>
            <a:endParaRPr lang="fr-FR" sz="6500" dirty="0">
              <a:latin typeface="Edwardian Script ITC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00562" y="0"/>
            <a:ext cx="4643438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Sexion</a:t>
            </a:r>
            <a:r>
              <a:rPr lang="fr-FR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d’assaut</a:t>
            </a:r>
            <a:endParaRPr lang="fr-FR" sz="6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pic>
        <p:nvPicPr>
          <p:cNvPr id="2054" name="Picture 6" descr="http://champagne-ardenne.france3.fr/sites/regions_france3/files/styles/top_big/public/assets/images/sexion-d-assa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071546"/>
            <a:ext cx="4643438" cy="5786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6600" dirty="0" smtClean="0">
                <a:solidFill>
                  <a:srgbClr val="6AD5F6"/>
                </a:solidFill>
                <a:latin typeface="Brush Script MT" pitchFamily="66" charset="0"/>
              </a:rPr>
              <a:t>Music of the </a:t>
            </a:r>
            <a:r>
              <a:rPr lang="fr-FR" sz="6600" dirty="0" smtClean="0">
                <a:solidFill>
                  <a:srgbClr val="6AD5F6"/>
                </a:solidFill>
                <a:latin typeface="Brush Script MT" pitchFamily="66" charset="0"/>
              </a:rPr>
              <a:t>renaissance</a:t>
            </a:r>
            <a:endParaRPr lang="fr-FR" sz="6600" dirty="0">
              <a:solidFill>
                <a:srgbClr val="6AD5F6"/>
              </a:solidFill>
              <a:latin typeface="Brush Script MT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4248472" cy="53285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music of the Renaissance (1400/1600), marks the beginning of the Baroque period.</a:t>
            </a:r>
            <a:br>
              <a:rPr lang="en-US" sz="2800" dirty="0" smtClean="0"/>
            </a:br>
            <a:r>
              <a:rPr lang="en-US" sz="2800" dirty="0" smtClean="0"/>
              <a:t>Characteristics are the full sound, simple melody, beat alive, shape and proportion of simple and natural search</a:t>
            </a:r>
            <a:endParaRPr lang="fr-FR" sz="14400" dirty="0" smtClean="0">
              <a:solidFill>
                <a:schemeClr val="accent1">
                  <a:lumMod val="90000"/>
                </a:schemeClr>
              </a:solidFill>
              <a:latin typeface="Brush Script MT" pitchFamily="66" charset="0"/>
            </a:endParaRP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076056" y="3789040"/>
            <a:ext cx="3528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Clement </a:t>
            </a:r>
            <a:r>
              <a:rPr lang="en-US" sz="2400" dirty="0" err="1" smtClean="0"/>
              <a:t>Janequin</a:t>
            </a:r>
            <a:r>
              <a:rPr lang="en-US" sz="2400" dirty="0" smtClean="0"/>
              <a:t> is a composer, singer and French priest Canon</a:t>
            </a:r>
            <a:br>
              <a:rPr lang="en-US" sz="2400" dirty="0" smtClean="0"/>
            </a:br>
            <a:r>
              <a:rPr lang="en-US" sz="2400" dirty="0" smtClean="0"/>
              <a:t>(1485/1558)</a:t>
            </a:r>
            <a:br>
              <a:rPr lang="en-US" sz="2400" dirty="0" smtClean="0"/>
            </a:br>
            <a:r>
              <a:rPr lang="en-US" sz="2400" dirty="0" smtClean="0"/>
              <a:t>Famous throughout Europe for his songs polyphonic</a:t>
            </a:r>
            <a:endParaRPr lang="en-US" sz="2400" dirty="0"/>
          </a:p>
        </p:txBody>
      </p:sp>
      <p:sp>
        <p:nvSpPr>
          <p:cNvPr id="6146" name="AutoShape 2" descr="data:image/jpeg;base64,/9j/4AAQSkZJRgABAQAAAQABAAD/2wCEAAkGBwgHBgkIBwgKCgkLDRYPDQwMDRsUFRAWIB0iIiAdHx8kKDQsJCYxJx8fLT0tMTU3Ojo6Iys/RD84QzQ5OjcBCgoKDQwNGg8PGjclHyU3Nzc3Nzc3Nzc3Nzc3Nzc3Nzc3Nzc3Nzc3Nzc3Nzc3Nzc3Nzc3Nzc3Nzc3Nzc3Nzc3N//AABEIAKEAeQMBIgACEQEDEQH/xAAcAAABBQEBAQAAAAAAAAAAAAAEAAECAwYFBwj/xAA7EAABAwIEAggDBQcFAAAAAAABAAIDBBEFEiExQXEGEyIyUWGBsRSRwSMzQnKhBzRSU3PR8RUkQ4Lw/8QAGAEBAQEBAQAAAAAAAAAAAAAAAAEDBAL/xAAeEQEBAAICAwEBAAAAAAAAAAAAAQIRAzETIUEyEv/aAAwDAQACEQMRAD8A8slaySwexriNi4JAMAsI2D0VlZTvpZWskLS4sDuyb6FUEoLG21DmsI5KBYzX7NnyTAlSUEcjRoGgclIMeRcR3A8gou3UTkHeN0UT8LOYw7qtL+AUHU0n8sDmVQXtGuXlskXHKCQAD5ICBBIB3GH1CiYZOLGD1H91BtjspZR4IEYy2142jTcEKTY3O7rYv+xCjYJZR4D5IHddrwepi04WBuog5RrHHfkpeg9EiEDxydsDI2xPAWVvoqYh9oB5q+/kiJ4oSZYi7cxN+qBKOxT72L+k36oEpQ7E5Nt0wNlVK/teVkU0jiTpsq/QJ3FIC6qLaeHrHO00Db34BXVTXQlsb7kW0105Khsj4zYHTirJJiYmte1lmm403uvIY9ixaRyRDSJGgjwQmYuGo0U43Wdfgd0sWVfZRKnwUSgQF0vxAJBK+qCcQ7fqFJRjP2jeabXzViLsS78P9Fv1QSLxDV0PlE1CWShWVD++R5ohDyCz7pBApwSEuKMw7D6nEpxFRxF54u4DmlsnaybDE6eakNbh23BehYZ0ApwGurpHyOI7oNgus7oVhjWDJFlI2sSfdY3nx+NJxV5OL66H5JDbRejy9DYhLmzC35dVVX9FaV8NmizgO8FPPDx1goX/AISrE+IUT6Gr6txuAdD4pW0W3ftnrRk25TpxoglGDnBUcysi1KosfBeogrEB9pECAPsm6fNCEIvEfvo/KJoQhUDW7JVL9XHxGiJYN0I+4eSdtUipQx55Wtva5Xo3RGGCniYxrQTbvW3KweFtBlJO/Ar0no1Rj4Vkribu7qw576014p9amAi1xwVk0l2AWQcVRHTx3lfYe6pfjuHADrJMgJt2gVyxsue65sg6kDKbAD0U3VlPNrDM148jsqauqhgh6yZwDSNPNRWA6WQXqMzRazh7rjO0AHEbru9JamGeUGEO3vqCFwb30XbxflzcnZgkU9kxK0ZpROIeLJrp4x9oE1irCrcT0qWjwjb7IMo7Fhlqhf8AlM9kCgkCmbA+WeNjNRI8N5XNrp2qyN7o3527jUKXpY1Tuj9JTU7nU8c7Xtbmu99839itT0fAFDGxrhdoQOHTxYlRxVUfbGSz2A913HRXYS/4aokiGjA7shcWVt7dcknQ2UPZIS5mbXQoEVcFZVTU0LM0kQzPzREAep3WhYQ4AOsqJ6SOU6Etv/CbLOVXPoKGN0l5GNbn7rmfVcfGfiRiDmGGSZkRa0MZbS+uYrXZA0NDRoFycWYBiLC8XZJF+o/yqrD9IQ8uu7SzrariAWK0HSd8Ymjjg2aCXc1n+K7OL8ubk7SKjZOktGZNNpGp1Ad8clJWC7GP3w3/AIG8PJAFH4zrXH8jfZApUSZxT3003UCbJwQASeGqitn0bpJMOoocUBe74rQMHdtw9V3pGOiqG57Z3jMLI7BaYQ9HKKCZl7RMJ01aU9XCaijEsY+1guALbhcnL7u2/HfWijnLmB19RvqjYXgRhxOpXHikBbobg7q+qkqBHGaci+2vBYNhFXWiidmljkkafxMF7Lm4pjNJO2JsLry37vFo4pTvlcxwne59xawcAFwquGE9dLHGIpGCzcpvf0XqF6Z/F5c1ZIN7LnX1XSxvD5aKpYZHXErA/keIXN2XdhNRyZXdSuko3snXp5OwdvmCf0UlCM9v0PspKwWYp+9n8jfZCIvFT/vHflb7IRKhEJEaEeKW6dzmsFyVFex9GK9uJ4bBOLXDcr237rhoQuxJCHNBZ2XDbzXj3QjpB/o2K5ahx+EqSGPvsx3B362K9nadPJY54veNZ3EcNk7clK2z/wAcd7ZlxqesMk4hmzRvB1a7RbuSnZUssTleNj4rNYxh0cwLJ2ZJWnsvboR/7wXPcdNsctuVi1JJlZJTu0JsRm/VCYdTOqKkR3zCPV54ZuAUa810EQiJD2HQSDh6LTdHMP6qmjzNs4i7tNzxXvDH0mWXxnen1IGUFNMBq14B5EH+wWDcV6b+0RgfhJI2E7R7rzSRtl0YX0wqsu4Kd1DKpALRE2WvfwUrhVsO/JJILcVcDWuPDK32QLp2DQHXyV2Mk/GG/BrdPRc69zslQQag8AB5pR3klHjuqETRC7yfQc0D26txaNAR7r0/9mvSUVcAwaueOviF6dx/G0Du+ZHtyXm07A6FjwL2JBPkqoJpKaeOeF5jkjcHMe3cFSzcH0SAQS4HZSqIIq2CzhZ/us70O6Qsx7CRJJlbVxdmdg8eBHkVxf2hdK5MPaMKw2TLO8XnlYdYx/CPM+yxmNt002Jrm4bR4i2LEMSpIIgc2WSZocfS60uG4lh1VCf9OrKaotoTFIHEfJeBA3kzOJNzdxJ1Pqj31jaSujrMLLoHsN22NyPI+IXrxydJ/W+3of7Q5OqwB7rAuE0e/mbLzLrQ7hYrV9JMdbjPRWleMrZn1GWaIfhLQTfkez81jTcL1hNRKJaQUzjqh7lOHuA0OnJe3kQ06nklmUInZidNgp2SBse0r3+Qb7LmXR2KTfEVb5ctswGl72QJslCKNpB2LeOoKCRtMTlbbcbKAyHK6B7X7O0FuCBcC11nbjRGQ2aHDxVdbHZ7ZG6h2/kVRfguL1mCVZqqB+V7o3RkEaEH6goSWWSeWSaZ7pJZHFz3uNy4nclV8tRyTpoK6ugpHzwTTNdGGx2uHOsTfwHFUpmm2gPpZFiTSc1rm3gpOHZUWfeNv48VJ+x5KIr2TjVM6xNgmvZUWwDtP/L9QrbclXT7u/L9QrrDwQAVHfJ9EMTqjJGFzyG6nwVJp337rvklFTd0XAbWUBTvGpBVkTbHtBwAOpsmgS05mk6X3VzmddGY/wAW4VcbWNsc+nDzCKcyCNrHMqA8uFzYd0eeqlHLB0SRdTTxdaXsmDmu1sG2AQ5iN9L/AKL0KyraOpkpJ+tiNngHWwO/NMY3D/KTYiXC+ygg52aQHxKdx1KIqmQvqM1PF1Ue+TNe3qqXM1Pn5hQVHQ348EjrzVvVk67DxJCiYng3sLcwqHptHu82/VE6KEERY1z3W1sGi4upqgeP7+TkPZWOSSU+gd3eKSSStCk73yTDc8kklBa36JOSSVERuk7jySSSB/8Aj9VXxTpJAzuCtakkgvi+7CdJJB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148" name="AutoShape 4" descr="data:image/jpeg;base64,/9j/4AAQSkZJRgABAQAAAQABAAD/2wCEAAkGBwgHBgkIBwgKCgkLDRYPDQwMDRsUFRAWIB0iIiAdHx8kKDQsJCYxJx8fLT0tMTU3Ojo6Iys/RD84QzQ5OjcBCgoKDQwNGg8PGjclHyU3Nzc3Nzc3Nzc3Nzc3Nzc3Nzc3Nzc3Nzc3Nzc3Nzc3Nzc3Nzc3Nzc3Nzc3Nzc3Nzc3N//AABEIAKEAeQMBIgACEQEDEQH/xAAcAAABBQEBAQAAAAAAAAAAAAAEAAECAwYFBwj/xAA7EAABAwIEAggDBQcFAAAAAAABAAIDBBEFEiExQXEGEyIyUWGBsRSRwSMzQnKhBzRSU3PR8RUkQ4Lw/8QAGAEBAQEBAQAAAAAAAAAAAAAAAAEDBAL/xAAeEQEBAAICAwEBAAAAAAAAAAAAAQIRAzETIUEyEv/aAAwDAQACEQMRAD8A8slaySwexriNi4JAMAsI2D0VlZTvpZWskLS4sDuyb6FUEoLG21DmsI5KBYzX7NnyTAlSUEcjRoGgclIMeRcR3A8gou3UTkHeN0UT8LOYw7qtL+AUHU0n8sDmVQXtGuXlskXHKCQAD5ICBBIB3GH1CiYZOLGD1H91BtjspZR4IEYy2142jTcEKTY3O7rYv+xCjYJZR4D5IHddrwepi04WBuog5RrHHfkpeg9EiEDxydsDI2xPAWVvoqYh9oB5q+/kiJ4oSZYi7cxN+qBKOxT72L+k36oEpQ7E5Nt0wNlVK/teVkU0jiTpsq/QJ3FIC6qLaeHrHO00Db34BXVTXQlsb7kW0105Khsj4zYHTirJJiYmte1lmm403uvIY9ixaRyRDSJGgjwQmYuGo0U43Wdfgd0sWVfZRKnwUSgQF0vxAJBK+qCcQ7fqFJRjP2jeabXzViLsS78P9Fv1QSLxDV0PlE1CWShWVD++R5ohDyCz7pBApwSEuKMw7D6nEpxFRxF54u4DmlsnaybDE6eakNbh23BehYZ0ApwGurpHyOI7oNgus7oVhjWDJFlI2sSfdY3nx+NJxV5OL66H5JDbRejy9DYhLmzC35dVVX9FaV8NmizgO8FPPDx1goX/AISrE+IUT6Gr6txuAdD4pW0W3ftnrRk25TpxoglGDnBUcysi1KosfBeogrEB9pECAPsm6fNCEIvEfvo/KJoQhUDW7JVL9XHxGiJYN0I+4eSdtUipQx55Wtva5Xo3RGGCniYxrQTbvW3KweFtBlJO/Ar0no1Rj4Vkribu7qw576014p9amAi1xwVk0l2AWQcVRHTx3lfYe6pfjuHADrJMgJt2gVyxsue65sg6kDKbAD0U3VlPNrDM148jsqauqhgh6yZwDSNPNRWA6WQXqMzRazh7rjO0AHEbru9JamGeUGEO3vqCFwb30XbxflzcnZgkU9kxK0ZpROIeLJrp4x9oE1irCrcT0qWjwjb7IMo7Fhlqhf8AlM9kCgkCmbA+WeNjNRI8N5XNrp2qyN7o3527jUKXpY1Tuj9JTU7nU8c7Xtbmu99839itT0fAFDGxrhdoQOHTxYlRxVUfbGSz2A913HRXYS/4aokiGjA7shcWVt7dcknQ2UPZIS5mbXQoEVcFZVTU0LM0kQzPzREAep3WhYQ4AOsqJ6SOU6Etv/CbLOVXPoKGN0l5GNbn7rmfVcfGfiRiDmGGSZkRa0MZbS+uYrXZA0NDRoFycWYBiLC8XZJF+o/yqrD9IQ8uu7SzrariAWK0HSd8Ymjjg2aCXc1n+K7OL8ubk7SKjZOktGZNNpGp1Ad8clJWC7GP3w3/AIG8PJAFH4zrXH8jfZApUSZxT3003UCbJwQASeGqitn0bpJMOoocUBe74rQMHdtw9V3pGOiqG57Z3jMLI7BaYQ9HKKCZl7RMJ01aU9XCaijEsY+1guALbhcnL7u2/HfWijnLmB19RvqjYXgRhxOpXHikBbobg7q+qkqBHGaci+2vBYNhFXWiidmljkkafxMF7Lm4pjNJO2JsLry37vFo4pTvlcxwne59xawcAFwquGE9dLHGIpGCzcpvf0XqF6Z/F5c1ZIN7LnX1XSxvD5aKpYZHXErA/keIXN2XdhNRyZXdSuko3snXp5OwdvmCf0UlCM9v0PspKwWYp+9n8jfZCIvFT/vHflb7IRKhEJEaEeKW6dzmsFyVFex9GK9uJ4bBOLXDcr237rhoQuxJCHNBZ2XDbzXj3QjpB/o2K5ahx+EqSGPvsx3B362K9nadPJY54veNZ3EcNk7clK2z/wAcd7ZlxqesMk4hmzRvB1a7RbuSnZUssTleNj4rNYxh0cwLJ2ZJWnsvboR/7wXPcdNsctuVi1JJlZJTu0JsRm/VCYdTOqKkR3zCPV54ZuAUa810EQiJD2HQSDh6LTdHMP6qmjzNs4i7tNzxXvDH0mWXxnen1IGUFNMBq14B5EH+wWDcV6b+0RgfhJI2E7R7rzSRtl0YX0wqsu4Kd1DKpALRE2WvfwUrhVsO/JJILcVcDWuPDK32QLp2DQHXyV2Mk/GG/BrdPRc69zslQQag8AB5pR3klHjuqETRC7yfQc0D26txaNAR7r0/9mvSUVcAwaueOviF6dx/G0Du+ZHtyXm07A6FjwL2JBPkqoJpKaeOeF5jkjcHMe3cFSzcH0SAQS4HZSqIIq2CzhZ/us70O6Qsx7CRJJlbVxdmdg8eBHkVxf2hdK5MPaMKw2TLO8XnlYdYx/CPM+yxmNt002Jrm4bR4i2LEMSpIIgc2WSZocfS60uG4lh1VCf9OrKaotoTFIHEfJeBA3kzOJNzdxJ1Pqj31jaSujrMLLoHsN22NyPI+IXrxydJ/W+3of7Q5OqwB7rAuE0e/mbLzLrQ7hYrV9JMdbjPRWleMrZn1GWaIfhLQTfkez81jTcL1hNRKJaQUzjqh7lOHuA0OnJe3kQ06nklmUInZidNgp2SBse0r3+Qb7LmXR2KTfEVb5ctswGl72QJslCKNpB2LeOoKCRtMTlbbcbKAyHK6B7X7O0FuCBcC11nbjRGQ2aHDxVdbHZ7ZG6h2/kVRfguL1mCVZqqB+V7o3RkEaEH6goSWWSeWSaZ7pJZHFz3uNy4nclV8tRyTpoK6ugpHzwTTNdGGx2uHOsTfwHFUpmm2gPpZFiTSc1rm3gpOHZUWfeNv48VJ+x5KIr2TjVM6xNgmvZUWwDtP/L9QrbclXT7u/L9QrrDwQAVHfJ9EMTqjJGFzyG6nwVJp337rvklFTd0XAbWUBTvGpBVkTbHtBwAOpsmgS05mk6X3VzmddGY/wAW4VcbWNsc+nDzCKcyCNrHMqA8uFzYd0eeqlHLB0SRdTTxdaXsmDmu1sG2AQ5iN9L/AKL0KyraOpkpJ+tiNngHWwO/NMY3D/KTYiXC+ygg52aQHxKdx1KIqmQvqM1PF1Ue+TNe3qqXM1Pn5hQVHQ348EjrzVvVk67DxJCiYng3sLcwqHptHu82/VE6KEERY1z3W1sGi4upqgeP7+TkPZWOSSU+gd3eKSSStCk73yTDc8kklBa36JOSSVERuk7jySSSB/8Aj9VXxTpJAzuCtakkgvi+7CdJJB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6150" name="Picture 6" descr="http://3.bp.blogspot.com/-IptzrlFSuvw/UOxN1ZSXI5I/AAAAAAAABL8/halcNqyH7k8/s1600/C.+Janequ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052736"/>
            <a:ext cx="2091126" cy="2448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musicologie.org/Biographies/l/lully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429000"/>
            <a:ext cx="1322326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" name="Picture 2" descr="File:MA Charpentier II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356992"/>
            <a:ext cx="1296144" cy="1780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44" name="Picture 4" descr="http://t1.gstatic.com/images?q=tbn:ANd9GcTsJVh2gZnUoVG20X8yTPL8V6P7HairriXnoH0BJAdjAZFKLjGGdZjbj8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645024"/>
            <a:ext cx="1152128" cy="16129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7200" dirty="0" smtClean="0">
                <a:ln w="6350">
                  <a:noFill/>
                </a:ln>
                <a:solidFill>
                  <a:srgbClr val="6AD5F6"/>
                </a:solidFill>
                <a:latin typeface="Edwardian Script ITC" pitchFamily="66" charset="0"/>
              </a:rPr>
              <a:t>Baroque music</a:t>
            </a:r>
            <a:endParaRPr lang="fr-FR" sz="7200" dirty="0">
              <a:ln w="6350">
                <a:noFill/>
              </a:ln>
              <a:solidFill>
                <a:srgbClr val="6AD5F6"/>
              </a:solidFill>
              <a:latin typeface="Edwardian Script ITC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2232248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The word probably comes from the Portuguese baroque barroco which means pearl of irregular shape.</a:t>
            </a:r>
          </a:p>
          <a:p>
            <a:pPr algn="ctr"/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Baroque covers a large period in the history of music and opera. It extends from the early seventeenth century to about the middle of the eighteenth century.</a:t>
            </a:r>
            <a:endParaRPr lang="fr-FR" sz="28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>
              <a:buNone/>
            </a:pPr>
            <a:endParaRPr lang="fr-FR" sz="2800" b="1" dirty="0" smtClean="0">
              <a:solidFill>
                <a:schemeClr val="accent1">
                  <a:lumMod val="90000"/>
                </a:schemeClr>
              </a:solidFill>
              <a:latin typeface="Brush Script MT" pitchFamily="66" charset="0"/>
            </a:endParaRPr>
          </a:p>
          <a:p>
            <a:endParaRPr lang="fr-FR" sz="2800" b="1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3275856" y="3429000"/>
            <a:ext cx="0" cy="3096344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372200" y="3573016"/>
            <a:ext cx="0" cy="3024336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07504" y="5157192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Marc-Antoine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Charpentier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(1643/1704) is a French Baroque composer and singer.</a:t>
            </a:r>
            <a:endParaRPr lang="fr-FR" sz="2400" dirty="0">
              <a:solidFill>
                <a:schemeClr val="accent1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7864" y="5288340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Jean-Philippe Rameau (1683/1764) is a French composer and music theorist.</a:t>
            </a:r>
            <a:endParaRPr lang="fr-FR" sz="2400" dirty="0">
              <a:solidFill>
                <a:schemeClr val="accent1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2200" y="5288340"/>
            <a:ext cx="2952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Jean-Baptise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Lully</a:t>
            </a:r>
          </a:p>
          <a:p>
            <a:pPr algn="ctr"/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(1632/1687) </a:t>
            </a:r>
            <a:r>
              <a:rPr lang="fr-FR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is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a French composer and   </a:t>
            </a:r>
            <a:r>
              <a:rPr lang="fr-FR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violinist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endParaRPr lang="fr-FR" sz="2400" dirty="0">
              <a:solidFill>
                <a:schemeClr val="accent1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dirty="0" err="1" smtClean="0">
                <a:solidFill>
                  <a:srgbClr val="6AD5F6"/>
                </a:solidFill>
                <a:latin typeface="Brush Script MT" pitchFamily="66" charset="0"/>
              </a:rPr>
              <a:t>Classical</a:t>
            </a:r>
            <a:r>
              <a:rPr lang="fr-FR" sz="6600" dirty="0" smtClean="0">
                <a:solidFill>
                  <a:srgbClr val="6AD5F6"/>
                </a:solidFill>
                <a:latin typeface="Brush Script MT" pitchFamily="66" charset="0"/>
              </a:rPr>
              <a:t> Music</a:t>
            </a:r>
            <a:endParaRPr lang="fr-FR" sz="6600" dirty="0">
              <a:solidFill>
                <a:srgbClr val="6AD5F6"/>
              </a:solidFill>
              <a:latin typeface="Brush Script M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08104" y="3789040"/>
            <a:ext cx="337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Maurice Ravel (1875 </a:t>
            </a:r>
            <a:r>
              <a:rPr lang="fr-FR" b="1" dirty="0" smtClean="0"/>
              <a:t>– 1937</a:t>
            </a:r>
            <a:r>
              <a:rPr lang="fr-FR" b="1" dirty="0" smtClean="0"/>
              <a:t>)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43608" y="3573016"/>
            <a:ext cx="3597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Claude </a:t>
            </a:r>
            <a:r>
              <a:rPr lang="fr-FR" b="1" dirty="0" smtClean="0"/>
              <a:t>Debussy (1862 </a:t>
            </a:r>
            <a:r>
              <a:rPr lang="fr-FR" b="1" dirty="0" smtClean="0"/>
              <a:t>– 1918)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067944" y="5661248"/>
            <a:ext cx="2765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Erik Satie (</a:t>
            </a:r>
            <a:r>
              <a:rPr lang="fr-FR" b="1" dirty="0" smtClean="0"/>
              <a:t>1866 – 1925)</a:t>
            </a:r>
            <a:endParaRPr lang="fr-FR" dirty="0"/>
          </a:p>
        </p:txBody>
      </p:sp>
      <p:sp>
        <p:nvSpPr>
          <p:cNvPr id="10242" name="AutoShape 2" descr="data:image/jpeg;base64,/9j/4AAQSkZJRgABAQAAAQABAAD/2wCEAAkGBhMSERQTExQUFBQWGBYaFxcXFhQYGhoXGBgXGxYaGBgXHCYeFxwjGRQXIC8gIycpLCwsFh4xNTAqNSYrLCkBCQoKDgwOGA8PFSwcHBwpKSkpKS4qKSkpKSkpKSkpLCkpLCkpKSksLCkpKSkpKSkpKSkpKSkpKSksLCk1LCkqKf/AABEIAMcAsAMBIgACEQEDEQH/xAAcAAACAgMBAQAAAAAAAAAAAAACAwEEAAUGBwj/xAA3EAABAwIEAwYGAgEEAwEAAAABAAIRAyESMUFRBGHwBXGBkaGxBgcTwdHhIjJCFDNS8SNikhf/xAAZAQEBAQEBAQAAAAAAAAAAAAAAAQIEAwX/xAAjEQEBAAICAgIBBQAAAAAAAAAAAQIRAyESMQRBExQiQlFh/9oADAMBAAIRAxEAPwDQB4g5HyPLNLFFsmRnlf8ASsPpyZsllvXJeT2KbSbt7abW9Vha375D3UYRiORyvew1Hdqk1OFg/wCJsd+fKdVUW2AHILC1u2irtomAJ03Phfa6caW8ZyYPL8xZA2hRbtva3vontYyDYDWwCrC0/wDSOm+YlAyGzlPkPZLhv/EX7vsmAiEmAEQf0Waj3UHhm/8AGOf3TW1ABuoc+/2U2ALW/wDHrrVCQ06Du+yx3eoDP0qovptP+Pqc4tdKfSbYQB3+vfmrAeISa5Jyz56KGyTTbqB5eWijG0HnnPPyQOxaxP8A0PyoHOLTeeeZ8IVUx0EZCMsv0l4G/wDHr/vVTTcRmG+ekj7T6JVV7oth/f3tCGzHYYuB4d/PLZIbUFpGZ5Z595Qgz9hyt+UVImZIiJE+KDd4c8s87bqvUfGeaOoDlsT94SzSynRSKWH4vwmsBjyU02iUTyI5oyB3XJC18qHBHbIIFvaip2RhwAlafju3GgkMGIjUZef4V7TbcVKohVzWhc1W7YqO1w9whVnVycy495K14pt17eKRNrAm/wB7LjRXO58ypHEOGTneZTxPJ2sg7KHPuuR4fjXtMySBmtiO2Dnp1sp4rtvi7rNBVPW61tLtUHMW9PPT9q43iARKKl8+P7QVKA/t3g95WNfe/W6ZUdoshWRPO577eWSVN+plE/7FKbKLoxwyPVuSFgBLdwfSPzPmppuHsoJgxMZQY53yVRtw3Y76qu5h8lY+nnFrm3igazrksqUxpB2TSLHfqEbGbDP7LC0psLDLnwUAxmmN8J69Fqe2K5ILAcI1P2VjFa/tTtBryRMgZDTvO/cqLaBOfO348Y806jwzcQAPW6mhx4D3SIABtHMRHl6r1RUPCmcv+ylFv39FtH9qNDstJ8YEfdVeM4xhADeXlB/IRFUc0dEXjf3SqT7QVD5kDbJUXazIh3ge4/pIY8Nd/wCp9tPJV3gndYykXAkSYjyOqi7XqlItNrg7bHI80FPjXUznbUT7Kz2ecNMh4BE2vMSApeGOabxtlMqK2XB9pCoNOf5V1pGXkuW4MFlUQbFdIxizY3KY2L73SnsEZ6/lFsgHj1yWRFIHXmhdTm8yibOvP1QNdp16q/Q37dzKwC+qgvUNfv7rKCxjNC7KeSh2aIOTS6V3Wk7A+ma4fjeONRxicOi76qBBtpBXE9r9kOpuJpglh205ELeLOSlw3E4bjMH0gyn8TUY8gixMA9xy9V2Py++AqHG0prvNMkuwEOAcQbSGnOIPmu9//DeBFMjFVc+LPLgIMQCGixg3heWXyMMbpfCvC3U26Om3reAfJS5rGvLScjE+4PlC9h7M+RvD4nfVqvcIAaGgtvqSSSun7N+VfZtGSaQqTH+44uy0E76qX5WP12Xiv28AZxNKP5CT75ifOPNHTqUoF7530zkE+C927V+WnZPEAhtJlOpBAdReWkaA4QYdFrELhuI+Rb2l5bxAqCP4DDhcTs68Z7HyVnycPvo/Hl9RxbabXNMRkqwaxgde5EKK00C6nqCQ7w5aKk5hd3L3ZoH8UbxYJOPmVY/028+EJdWmBzWmRcHxOF4Juuy4dxLAeQ69Vw1L+wnKR5LseEfppl16LGTeB7dOfRUN8lJb5dfhY8RePt1Cw2mlRmQkcT/HK3oibVjvhRVaD1+VRtqj84nMjryWUze6J1OfMrG0+iohrL/rZYfGPBZQfeFIKBdQCAq1URv3I6lUg2UN/kOtUX0oVezuEo06NZtSvS4hgDi7D9RpcDJsILQN58F6T8vPjOtXcKFZrsTmfUpVC0gVKYiYB1BI8Ddc38I9jtrcRDm42sY4kHLC4ta6e8H05L1H4f7Fp0S1lNuCmxpDWj+okySJ1OpNyuTmuNvhe6956uSj2v2g+nOJrtYgEiPBcTxvbFJtdp4w1XF7i1jR9QkuGH+IawXP8hY3uF6vgxFc/wBq/CdGuSyvTa8Yph0jlNiJkQDvF1zY2Y+49ccpZr7azhO1OBrAYGtgxBBLSQdnArf0qsACSdpF+4796fQ7AoyHfTZIAH9RYDIC3IAbK1WogCwheec33Kv5MfWu3hvzd+GSyu7jGhrab8DXAZmoZxOjaA2TqSV5/QqDUnuX0H8fdkHieBrUmgF5AwTH9gZEHScl87UOFe+o2k1pxuOENyOImI5XX0vi8nlh39OTnw8ctz7b34f+GKvGOJDm0qQMGo4WnZoH93REibKfiv4Kq8GBU+o2tSMDG0FpBOWJhuJgwRIXsPwl2XT4ak1oY4im2GvgYZgfUdM3c4nYZRotf8zqQHZvEEnF/twd5ewjr8LznybeSSeq6f0+E47b708LoXcO9djQHhldc12Jw2J87BdU2n/EWz+67a4cR0bx1v5KH5dbJdJ5Bt1+UbKpnK1p671lvSCJt9kThvP7Uujx5HZQ8216/ZRW4wj369VhddTVdB670trxPkogHGMkb3W1Eo3tE9ZJdZ8QPyqlIx65z5plJ348UNSjZLMDPRPY7D5e8SBxD2gf3ZH/AMun2JXqHDhobJIv1AXjHwdXwcZSMxJI8wt7jfx3HV206zncFTDRWA/231QTNNptaLkg6wuPkx1nb/j3xnljJt6M05EEHaFafSBF9OitH8OcHQosDadMUSCZpgnCHaxot8HzqF4bjHJ1ScMJHEOkK1U2WvruMLzz6b4+6oVnXWg4P4S4ZnGDi8IDmBxGUYjcvO5i110bacyqtINc5zIBlpMGLwRNtrx4rxwyynp3Xxs7+juz2tbSIGGHAkSdC4n0BXlHzm7eGGnwrTdzvqPGzWjDTB73Eu8AvQPirtajwdF1eoQGt/owQJdcgDck+S8D4jin8XXqV6t3PdMbbNHICAu/4vHvLyvqObnzmOOpe6udkcPhYN4utka02VWmYHhdMaZ26sF9ByQwVZChriIjXVCmMp/pRTaT4N+cpVQgE/tMDoOVkp2Y59apIa23jwLgGbkd8HP7pDSQUyncmN/dAXAefojJzgdEisL3RNqzlZRVZkiIay2ZShTyTXCPb1QvbvbqEEtoyWiYlwExo7+J9/Rei8Oypw7n0uGLG0m3cy4OJwH9f4kbZLzc1cMEWwmR4L1bs944jh2Pk/zbMjMHIx5Lj+TdWV3fFs73E8RXrupDGGvJ/wCLi14IkgtcBeDoYV3satXa/DUBcwsGFxjG1w/s2oAYkiDiG2kXvdnNwU2gi8be/NWA8Z5LjtXkyltkxS+vKr1nplRwzJzVCpXk+y88qceO/Qq9bC2fNcb2hwT69XGx5ZgBIwyC1xtJcDyNsrlbztbtDCA0CSTcSB5SkdnUYB592vLdemP7Zt6+O7p4z8cfVdUb9Z73mSBiMwOW08tlQ4RgAHgul+YvDf8AlYeZ8lzNOpZfX4u8Y+dyTWVX6L02m7VU6VSE4VuvdbZ2eKgHnPXknU3A7/8Ac/lUHPy8VlOpfZZsWLuOXff2UVBIB5jr0UMz532WVBAAvr4dSg3GK1rX5Jb7zdY9tllIZyqwDhhEzqc08kQlWB65qPrIoKtXXIJf15POympcd3mkNACA6rrZrqfln8XtGKjUMYSY7jHsuTY2THV1qOI7Lex+OmYvI981nPjmeOq1hn43p9J8N2tSfbEDc25jT0Ws7V+JaVLC4kFpdFnC18z6+S8E4f4p4qkSA4yYnmRlPWqX9WtXfidLyTcaT3Lk/Sf3ent+Wfxj6Epds067JY8OiMtugVSr8XIOmfhouI+Ee0nhjaTmfTNhoJFr9brueC4DFdwtE575/hcefHOPLTt4spcdqlHhy83E8yr5p4cuu5XHUGjRKoUH1TDBO50H75LElzuo9vOSbryv437LfVcSwA4GVarpMDBTbLu7YbkhcExy9B+ZfxTRa1/BcMQ8ucDxNbR2Ey2kw6tBEui0iL3jzSnVvC+3xSzHVfG5c5llbGxa5MbUEqqH2RMcCtsyreKUNPPx6zySW1EWMEc+vsobXG1L58kwOJyyB677qiKkDz6hNo8TaDKLK6MOsL6JJN+VvZLDzGdtv3olOcU0xFj6mYlIxRvF+gltdrz+6io736CimB9ill1kP1IzSX189lqBrat9UHE8SGtc6cr+OnqkCutb2nxM/wAR3m60lbL4Y7PdVZWqmTLwNxOEu9yF2nwm2myXHDpE23m+9/RbD5Mdksq8G/GLOqvk20wgZ5ZZrqqvwZ9KpiIxMxS0wLXkgjeb7Lj+RbI6fjWW6oOz+Ba5wc0Q0DOP7E3Pkt9kLJnBdlOIFsAjoAKv8TfFHB9lsD6xLqjv6U2waju4f4i2Zt4ri4+DPk7vUdHLz4Y9TtYq8Oymx1biHilSYJcXHCO8k5e68j+P/m0awdw3AzS4fJzx/F9QHMAZsYdf8jrGR5j4w+O+K7RfNV2Gk2SyiwwxuxOr3cz4QLLnSLTdfT4+HHj9OHPkuftByuqfEVoyzTn1SbNBnJD9GOce69XkdRdYHJNa5VsaaKkqLDhUQmqlSsD0F2mZvmmTAGd0ig7LrNHVqWCK6BuSJwG3fmsBtl1N7LI1soiu5vXskuN+tE6oeoSCej4K6EPOdlWeVHEcc0az16LXV67nd3JU2bW4wCzbnXYKnh3zOqxljAGesp7WjkqjrfhP5iVOA4Q0adMCo81PpVSQWjEWyXMzJactO+6Hg/mZ2tVqOcyvjwMxEuZTgNBDQ8jIEucBHNcmeBqVC0NFnSwEkAEthxEzpiBWzq8W2iw0aBDrtL60GHPAcCWBw/jAqOYDykZqWSk6dTS+cnadOm9tR1M1C1uEmnTxU9ZhlpIOTpIjILiOM46pWe6rVc6o92bnEknz0/KWfH16KF/WnoqCa/dBWqaC5PVgge7kl084GZ1UDxDBAz1dtyH5SCmvhLwoAwrBZHgWYL5eqKhr91LXwowoAERcpuCKm+Te8FV6blBqxsg7Sn9llSmZ8k2kwQDfq6a8wPDZQlUOKqMY3ETA++wXOcX2iahtYba5ou0uNNSoT/i2Yj3VekywPcrIJZTnr7qcESnBihzc0RUpmHmfDuTY65KKzJ6yhC15jlzsqpzWCJyNxOpFzChx1yCWa/8A7f8AysadmnvJQMAk8tfDJA2CZIzPMZJwuIJ8v2s+lkB3BAqrw4N2kj1HqgpUIETnmVZFNEWWUFYsUYFYLNb5pRNkCzlZC4RkmYkEoF3QOCa7ZQWboFwipETBR/TURfyQd0x8CY8lU7Y4stpEamGj7wrVN1uu8rn+1OKxVImzffVNkUQIa7uPQU0WZIqh/g7uUUjZUiy5lvZKdbLNSKmSGo/M5KLSHuv+cuuSijR/licMQOhzGx/SZSpTO2qMt23VQL2iZAAHKPYLA0qw2iLRJz9PdA0R11ugH6anDcR4Aoi6UBegyY9UwRySyLRKkiyisqcskh8ddyabj1SXEqoGEsmyJ5iyRWdkNSoHUxmTafQKTG82Qiw7/wB5oCiG45KV/l4hGypHWyEEE+I69EHYuqNaDB5juidlyzqwxGTqsWJFQ+s3Dr0QjbXEAxpIv4bbrFiqCdXb+/LlohNdv4/OSxYgfSrNAyOuoi3ghbXYbCd4789FKxBn+pZHlqe/bePJSOIbt1NisWKAPrtiw66CZW45pkQLnFabZA57x6LFioUKzZ7vvkoPFCJi2WqxYoBfxbb20Gp6yJSncSDNt99lixFJPEDEbDLnmgkTJ3AjnChYiJ/1A6Ed6H6wKxYgwVR1P5WNd/IW1FvEc1ix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44" name="Picture 4" descr="http://upload.wikimedia.org/wikipedia/commons/thumb/9/98/Claude_Debussy_by_Marcel_Baschet_1884.jpg/220px-Claude_Debussy_by_Marcel_Baschet_18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312" y="1556792"/>
            <a:ext cx="1713771" cy="1939678"/>
          </a:xfrm>
          <a:prstGeom prst="rect">
            <a:avLst/>
          </a:prstGeom>
          <a:noFill/>
        </p:spPr>
      </p:pic>
      <p:pic>
        <p:nvPicPr>
          <p:cNvPr id="10246" name="Picture 6" descr="http://upload.wikimedia.org/wikipedia/commons/thumb/5/58/Erik_Satie_-_BNF1-cropped.jpeg/220px-Erik_Satie_-_BNF1-croppe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149080"/>
            <a:ext cx="2095500" cy="2076450"/>
          </a:xfrm>
          <a:prstGeom prst="rect">
            <a:avLst/>
          </a:prstGeom>
          <a:noFill/>
        </p:spPr>
      </p:pic>
      <p:pic>
        <p:nvPicPr>
          <p:cNvPr id="10248" name="Picture 8" descr="http://upload.wikimedia.org/wikipedia/commons/thumb/7/78/Maurice_Ravel_1925.jpg/220px-Maurice_Ravel_19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484784"/>
            <a:ext cx="1552974" cy="2061220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2987824" y="980728"/>
            <a:ext cx="373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/>
              <a:t>Some</a:t>
            </a:r>
            <a:r>
              <a:rPr lang="fr-FR" i="1" dirty="0" smtClean="0"/>
              <a:t> </a:t>
            </a:r>
            <a:r>
              <a:rPr lang="fr-FR" i="1" dirty="0" err="1" smtClean="0"/>
              <a:t>famous</a:t>
            </a:r>
            <a:r>
              <a:rPr lang="fr-FR" i="1" dirty="0" smtClean="0"/>
              <a:t> French composer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7200" dirty="0" smtClean="0">
                <a:ln w="6350">
                  <a:noFill/>
                </a:ln>
                <a:solidFill>
                  <a:srgbClr val="6AD5F6"/>
                </a:solidFill>
                <a:latin typeface="Edwardian Script ITC" pitchFamily="66" charset="0"/>
              </a:rPr>
              <a:t>Romantic music</a:t>
            </a:r>
            <a:endParaRPr lang="fr-FR" sz="7200" dirty="0">
              <a:ln w="6350">
                <a:noFill/>
              </a:ln>
              <a:solidFill>
                <a:srgbClr val="6AD5F6"/>
              </a:solidFill>
              <a:latin typeface="Edwardian Script ITC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29300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14400" dirty="0" smtClean="0">
              <a:solidFill>
                <a:schemeClr val="accent1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/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The expression romantic music refers to the period in the history of music 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from 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the early 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18th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  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century  until early 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20</a:t>
            </a:r>
            <a:r>
              <a:rPr lang="en-US" sz="14400" i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th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 century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. Music, like painting, is influenced by 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romanticism in literacy</a:t>
            </a:r>
            <a:r>
              <a:rPr lang="en-US" sz="1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.</a:t>
            </a:r>
            <a:endParaRPr lang="fr-FR" sz="144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>
              <a:buNone/>
            </a:pPr>
            <a:r>
              <a:rPr lang="fr-FR" sz="9200" dirty="0" smtClean="0">
                <a:solidFill>
                  <a:schemeClr val="accent1">
                    <a:lumMod val="90000"/>
                  </a:schemeClr>
                </a:solidFill>
                <a:latin typeface="Brush Script MT" pitchFamily="66" charset="0"/>
              </a:rPr>
              <a:t> </a:t>
            </a:r>
          </a:p>
        </p:txBody>
      </p:sp>
      <p:pic>
        <p:nvPicPr>
          <p:cNvPr id="8194" name="Picture 2" descr="http://www.naxos.com/SharedFiles/Images/Composers/Pictures/2599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1368152" cy="17831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763688" y="3717032"/>
            <a:ext cx="2664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Hector Berlioz (1803/1869) is a French composer, writer and critic. He is the author of the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“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Symphonie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fantastique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”.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	</a:t>
            </a:r>
            <a:endParaRPr lang="fr-FR" sz="2400" dirty="0">
              <a:solidFill>
                <a:schemeClr val="accent2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0" y="4293096"/>
            <a:ext cx="0" cy="244827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 descr="http://sites.radiofrance.fr/francemusique/_media/ev/265000276-picto_h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645024"/>
            <a:ext cx="1403648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ectangle 14"/>
          <p:cNvSpPr/>
          <p:nvPr/>
        </p:nvSpPr>
        <p:spPr>
          <a:xfrm>
            <a:off x="4788024" y="4509120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Vincent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d'Indy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(1851/1931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) French composer</a:t>
            </a:r>
            <a:endParaRPr lang="fr-FR" sz="2400" dirty="0">
              <a:solidFill>
                <a:schemeClr val="accent2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7200" dirty="0" smtClean="0">
                <a:ln w="6350">
                  <a:noFill/>
                </a:ln>
                <a:solidFill>
                  <a:srgbClr val="6AD5F6"/>
                </a:solidFill>
                <a:latin typeface="Edwardian Script ITC" pitchFamily="66" charset="0"/>
              </a:rPr>
              <a:t>Contemporary music</a:t>
            </a:r>
            <a:endParaRPr lang="fr-FR" sz="7200" dirty="0">
              <a:ln w="6350">
                <a:noFill/>
              </a:ln>
              <a:solidFill>
                <a:srgbClr val="6AD5F6"/>
              </a:solidFill>
              <a:latin typeface="Edwardian Script ITC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52536" y="1097360"/>
            <a:ext cx="4968552" cy="5760640"/>
          </a:xfrm>
        </p:spPr>
        <p:txBody>
          <a:bodyPr>
            <a:noAutofit/>
          </a:bodyPr>
          <a:lstStyle/>
          <a:p>
            <a:pPr algn="ctr"/>
            <a:r>
              <a:rPr lang="en-US" sz="35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Contemporary music refers to the various music emerged after the end of second World War and seeking ways, sometimes radically, outside the tonal system, established </a:t>
            </a:r>
            <a:r>
              <a:rPr lang="en-US" sz="35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from1960</a:t>
            </a:r>
            <a:endParaRPr lang="fr-FR" sz="35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>
              <a:buNone/>
            </a:pPr>
            <a:endParaRPr lang="fr-FR" sz="3500" dirty="0" smtClean="0">
              <a:solidFill>
                <a:schemeClr val="accent1">
                  <a:lumMod val="60000"/>
                  <a:lumOff val="40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8064" y="3441680"/>
            <a:ext cx="3995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Pierre Schaeffer (1910/1995) was a French engineer, researcher, theorist, composer and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writer.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He is considered the father of  concrete music and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electroacoustic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music.</a:t>
            </a:r>
            <a:endParaRPr lang="fr-FR" sz="2400" dirty="0">
              <a:solidFill>
                <a:schemeClr val="accent2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1026" name="Picture 2" descr="http://www.musicologie.org/Biographies/s/schaeff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980728"/>
            <a:ext cx="1800200" cy="2520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sique de fond bleu avec clé de sol et notes de musique aléatoire Banque d'images - 11641447"/>
          <p:cNvPicPr>
            <a:picLocks noChangeAspect="1" noChangeArrowheads="1"/>
          </p:cNvPicPr>
          <p:nvPr/>
        </p:nvPicPr>
        <p:blipFill>
          <a:blip r:embed="rId2" cstate="print">
            <a:grayscl/>
            <a:lum/>
          </a:blip>
          <a:srcRect/>
          <a:stretch>
            <a:fillRect/>
          </a:stretch>
        </p:blipFill>
        <p:spPr bwMode="auto">
          <a:xfrm>
            <a:off x="0" y="0"/>
            <a:ext cx="9144000" cy="700094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0"/>
            <a:ext cx="9324528" cy="7029400"/>
          </a:xfrm>
        </p:spPr>
        <p:txBody>
          <a:bodyPr>
            <a:noAutofit/>
          </a:bodyPr>
          <a:lstStyle/>
          <a:p>
            <a:pPr algn="ctr"/>
            <a:r>
              <a:rPr lang="fr-FR" sz="11500" b="1" dirty="0" smtClean="0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The singers of the twentieth century and twenty-first century</a:t>
            </a:r>
            <a:endParaRPr lang="fr-FR" sz="11500" b="1" dirty="0">
              <a:ln w="6350">
                <a:solidFill>
                  <a:schemeClr val="accent6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00098" y="0"/>
            <a:ext cx="5364088" cy="119675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72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dwardian Script ITC" pitchFamily="66" charset="0"/>
              </a:rPr>
              <a:t>Music-hall</a:t>
            </a:r>
            <a:endParaRPr lang="fr-FR" sz="7200" dirty="0">
              <a:ln w="6350">
                <a:noFill/>
              </a:ln>
              <a:solidFill>
                <a:schemeClr val="tx1"/>
              </a:solidFill>
              <a:latin typeface="Edwardian Script ITC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4860032" cy="564357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fr-FR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G Times (W1)" pitchFamily="18" charset="0"/>
              </a:rPr>
              <a:t>	</a:t>
            </a:r>
            <a:endParaRPr lang="en-US" sz="1600" b="1" dirty="0" smtClean="0">
              <a:latin typeface="CG Times (W1)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57752" y="0"/>
            <a:ext cx="428624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>
                <a:ln w="6350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Edwardian Script ITC" pitchFamily="66" charset="0"/>
              </a:rPr>
              <a:t>Edith piaf</a:t>
            </a:r>
          </a:p>
          <a:p>
            <a:pPr algn="ctr"/>
            <a:endParaRPr lang="fr-FR" sz="7200" dirty="0">
              <a:ln w="18415" cmpd="sng">
                <a:noFill/>
                <a:prstDash val="solid"/>
              </a:ln>
              <a:latin typeface="Edwardian Script ITC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52536" y="1988840"/>
            <a:ext cx="51125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None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Édith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Piaf  (1915/1963),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is a French singer of music hall and commercial music. Fifty years after her death she is the most famous French performer in France and abroad.</a:t>
            </a:r>
          </a:p>
          <a:p>
            <a:pPr lvl="1" algn="ctr">
              <a:buNone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any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success become classics, such as :</a:t>
            </a:r>
          </a:p>
          <a:p>
            <a:pPr lvl="1" algn="ctr">
              <a:buFont typeface="Courier New" pitchFamily="49" charset="0"/>
              <a:buChar char="o"/>
            </a:pPr>
            <a:r>
              <a:rPr lang="en-US" sz="2000" dirty="0" smtClean="0">
                <a:latin typeface="CG Times (W1)" pitchFamily="18" charset="0"/>
              </a:rPr>
              <a:t> La Vie en rose </a:t>
            </a:r>
          </a:p>
          <a:p>
            <a:pPr lvl="1" algn="ctr">
              <a:buFont typeface="Courier New" pitchFamily="49" charset="0"/>
              <a:buChar char="o"/>
            </a:pPr>
            <a:r>
              <a:rPr lang="en-US" sz="2000" dirty="0" smtClean="0">
                <a:latin typeface="CG Times (W1)" pitchFamily="18" charset="0"/>
              </a:rPr>
              <a:t> Non, je ne regrette rien </a:t>
            </a:r>
          </a:p>
          <a:p>
            <a:pPr lvl="1" algn="ctr">
              <a:buFont typeface="Courier New" pitchFamily="49" charset="0"/>
              <a:buChar char="o"/>
            </a:pPr>
            <a:r>
              <a:rPr lang="en-US" sz="2000" dirty="0" smtClean="0">
                <a:latin typeface="CG Times (W1)" pitchFamily="18" charset="0"/>
              </a:rPr>
              <a:t> Hymn à l'amour</a:t>
            </a:r>
          </a:p>
          <a:p>
            <a:pPr lvl="1" algn="ctr">
              <a:buFont typeface="Courier New" pitchFamily="49" charset="0"/>
              <a:buChar char="o"/>
            </a:pPr>
            <a:r>
              <a:rPr lang="en-US" sz="2000" dirty="0" smtClean="0">
                <a:latin typeface="CG Times (W1)" pitchFamily="18" charset="0"/>
              </a:rPr>
              <a:t> La Foule</a:t>
            </a:r>
          </a:p>
          <a:p>
            <a:pPr lvl="1" algn="ctr">
              <a:buFont typeface="Courier New" pitchFamily="49" charset="0"/>
              <a:buChar char="o"/>
            </a:pPr>
            <a:r>
              <a:rPr lang="en-US" sz="2000" dirty="0" smtClean="0">
                <a:latin typeface="CG Times (W1)" pitchFamily="18" charset="0"/>
              </a:rPr>
              <a:t> Milord </a:t>
            </a:r>
          </a:p>
        </p:txBody>
      </p:sp>
      <p:pic>
        <p:nvPicPr>
          <p:cNvPr id="4" name="Picture 2" descr="http://upload.wikimedia.org/wikipedia/en/thumb/0/0f/Edith_piaf_columbia_posters.jpg/220px-Edith_piaf_columbia_pos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4283968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4000496" cy="564357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sz="11200" dirty="0" smtClean="0">
              <a:latin typeface="CG Times (W1)" pitchFamily="18" charset="0"/>
            </a:endParaRPr>
          </a:p>
          <a:p>
            <a:pPr algn="ctr">
              <a:buNone/>
            </a:pPr>
            <a:endParaRPr lang="en-US" sz="11200" dirty="0" smtClean="0">
              <a:solidFill>
                <a:schemeClr val="accent2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>
              <a:buNone/>
            </a:pPr>
            <a:endParaRPr lang="en-US" sz="11200" dirty="0" smtClean="0">
              <a:solidFill>
                <a:schemeClr val="accent2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>
              <a:buNone/>
            </a:pPr>
            <a: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Serge </a:t>
            </a:r>
            <a:r>
              <a:rPr lang="en-US" sz="11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Gainsbourg</a:t>
            </a:r>
            <a: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 </a:t>
            </a:r>
            <a: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(</a:t>
            </a:r>
            <a: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1928/1991) is a painter, author, songwriter, pianist, writer, director, writer, actor and filmmaker French</a:t>
            </a:r>
            <a: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G Times (W1)" pitchFamily="18" charset="0"/>
              </a:rPr>
              <a:t>.</a:t>
            </a:r>
          </a:p>
          <a:p>
            <a:pPr algn="ctr">
              <a:buNone/>
            </a:pPr>
            <a:endParaRPr lang="en-US" sz="11200" dirty="0" smtClean="0">
              <a:solidFill>
                <a:schemeClr val="accent2">
                  <a:lumMod val="60000"/>
                  <a:lumOff val="40000"/>
                </a:schemeClr>
              </a:solidFill>
              <a:latin typeface="CG Times (W1)" pitchFamily="18" charset="0"/>
            </a:endParaRP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Le poinçonneur des Lilas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 javanaise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Je suis venu te dire que je m’en vais.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1"/>
              </a:buClr>
              <a:buNone/>
            </a:pPr>
            <a: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FR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ush Script MT" pitchFamily="66" charset="0"/>
              </a:rPr>
              <a:t/>
            </a:r>
            <a:br>
              <a:rPr lang="fr-FR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ush Script MT" pitchFamily="66" charset="0"/>
              </a:rPr>
            </a:br>
            <a:endParaRPr lang="fr-FR" sz="1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rush Script MT" pitchFamily="66" charset="0"/>
            </a:endParaRPr>
          </a:p>
          <a:p>
            <a:pPr algn="ctr">
              <a:buNone/>
            </a:pPr>
            <a:r>
              <a:rPr lang="fr-FR" sz="1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ush Script MT" pitchFamily="66" charset="0"/>
              </a:rPr>
              <a:t>	</a:t>
            </a:r>
          </a:p>
          <a:p>
            <a:pPr algn="ctr">
              <a:buNone/>
            </a:pPr>
            <a:endParaRPr lang="fr-FR" sz="7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1026" name="Picture 2" descr="http://towtimes.files.wordpress.com/2008/09/gainsbourg.jpg"/>
          <p:cNvPicPr>
            <a:picLocks noChangeAspect="1" noChangeArrowheads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4000496" y="1000108"/>
            <a:ext cx="5143504" cy="585789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357554" y="1"/>
            <a:ext cx="57864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1" algn="ctr"/>
            <a:r>
              <a:rPr lang="fr-FR" sz="7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Edwardian Script ITC" pitchFamily="66" charset="0"/>
              </a:rPr>
              <a:t>Serge Gainsbourg</a:t>
            </a:r>
            <a:endParaRPr lang="fr-FR" sz="7200" b="1" dirty="0">
              <a:solidFill>
                <a:schemeClr val="accent2">
                  <a:lumMod val="60000"/>
                  <a:lumOff val="40000"/>
                </a:schemeClr>
              </a:solidFill>
              <a:latin typeface="Edwardian Script ITC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4000496" cy="12003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Edwardian Script ITC" pitchFamily="66" charset="0"/>
              </a:rPr>
              <a:t>Jazz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479</Words>
  <Application>Microsoft Office PowerPoint</Application>
  <PresentationFormat>Affichage à l'écran (4:3)</PresentationFormat>
  <Paragraphs>65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Verve</vt:lpstr>
      <vt:lpstr>Médiéval Music</vt:lpstr>
      <vt:lpstr>Music of the renaissance</vt:lpstr>
      <vt:lpstr>Baroque music</vt:lpstr>
      <vt:lpstr>Classical Music</vt:lpstr>
      <vt:lpstr>Romantic music</vt:lpstr>
      <vt:lpstr>Contemporary music</vt:lpstr>
      <vt:lpstr>The singers of the twentieth century and twenty-first century</vt:lpstr>
      <vt:lpstr>Music-hall</vt:lpstr>
      <vt:lpstr>Diapositive 9</vt:lpstr>
      <vt:lpstr>Diapositive 10</vt:lpstr>
      <vt:lpstr>Diapositive 11</vt:lpstr>
    </vt:vector>
  </TitlesOfParts>
  <Company>Lycée Couzinet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débuts de la musique française </dc:title>
  <dc:creator>Couzinet</dc:creator>
  <cp:lastModifiedBy>utilisateur</cp:lastModifiedBy>
  <cp:revision>13</cp:revision>
  <dcterms:created xsi:type="dcterms:W3CDTF">2013-02-15T11:03:39Z</dcterms:created>
  <dcterms:modified xsi:type="dcterms:W3CDTF">2013-03-07T23:42:45Z</dcterms:modified>
</cp:coreProperties>
</file>