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9"/>
  </p:notesMasterIdLst>
  <p:sldIdLst>
    <p:sldId id="256" r:id="rId2"/>
    <p:sldId id="265" r:id="rId3"/>
    <p:sldId id="266" r:id="rId4"/>
    <p:sldId id="261" r:id="rId5"/>
    <p:sldId id="257" r:id="rId6"/>
    <p:sldId id="259" r:id="rId7"/>
    <p:sldId id="260"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797"/>
    <a:srgbClr val="FF99CC"/>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94660"/>
  </p:normalViewPr>
  <p:slideViewPr>
    <p:cSldViewPr>
      <p:cViewPr varScale="1">
        <p:scale>
          <a:sx n="69" d="100"/>
          <a:sy n="69" d="100"/>
        </p:scale>
        <p:origin x="-4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3BB45-4D56-4ABC-B2C2-1F084FF67DC5}" type="datetimeFigureOut">
              <a:rPr lang="fr-FR" smtClean="0"/>
              <a:pPr/>
              <a:t>07/03/2013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92858-FEAA-4DBC-93C9-BDBAB600ED3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0E92858-FEAA-4DBC-93C9-BDBAB600ED36}"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F614BBF-4ED9-4275-A830-7BF67C4CC867}" type="slidenum">
              <a:rPr lang="fr-FR" smtClean="0"/>
              <a:pPr/>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F614BBF-4ED9-4275-A830-7BF67C4CC867}"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F614BBF-4ED9-4275-A830-7BF67C4CC867}"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F614BBF-4ED9-4275-A830-7BF67C4CC867}" type="slidenum">
              <a:rPr lang="fr-FR" smtClean="0"/>
              <a:pPr/>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146304" y="6208776"/>
            <a:ext cx="457200" cy="457200"/>
          </a:xfrm>
        </p:spPr>
        <p:txBody>
          <a:bodyPr/>
          <a:lstStyle/>
          <a:p>
            <a:fld id="{DF614BBF-4ED9-4275-A830-7BF67C4CC867}"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F614BBF-4ED9-4275-A830-7BF67C4CC867}" type="slidenum">
              <a:rPr lang="fr-FR" smtClean="0"/>
              <a:pPr/>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DF614BBF-4ED9-4275-A830-7BF67C4CC867}" type="slidenum">
              <a:rPr lang="fr-FR" smtClean="0"/>
              <a:pPr/>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F614BBF-4ED9-4275-A830-7BF67C4CC867}"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DF614BBF-4ED9-4275-A830-7BF67C4CC867}"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F614BBF-4ED9-4275-A830-7BF67C4CC867}" type="slidenum">
              <a:rPr lang="fr-FR" smtClean="0"/>
              <a:pPr/>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9BD2ECF-1821-433C-933F-E873C2EDB9DF}" type="datetimeFigureOut">
              <a:rPr lang="fr-FR" smtClean="0"/>
              <a:pPr/>
              <a:t>07/03/2013</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DF614BBF-4ED9-4275-A830-7BF67C4CC867}" type="slidenum">
              <a:rPr lang="fr-FR" smtClean="0"/>
              <a:pPr/>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9BD2ECF-1821-433C-933F-E873C2EDB9DF}" type="datetimeFigureOut">
              <a:rPr lang="fr-FR" smtClean="0"/>
              <a:pPr/>
              <a:t>07/03/2013</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614BBF-4ED9-4275-A830-7BF67C4CC867}"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histoiredelamode.canalblog.com/archives/2010/04/29/17735012.html"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image" Target="../media/image23.jpeg"/><Relationship Id="rId18" Type="http://schemas.openxmlformats.org/officeDocument/2006/relationships/image" Target="../media/image28.jpeg"/><Relationship Id="rId3" Type="http://schemas.openxmlformats.org/officeDocument/2006/relationships/image" Target="../media/image13.jpeg"/><Relationship Id="rId7" Type="http://schemas.openxmlformats.org/officeDocument/2006/relationships/image" Target="../media/image17.jpeg"/><Relationship Id="rId12" Type="http://schemas.openxmlformats.org/officeDocument/2006/relationships/image" Target="../media/image22.jpeg"/><Relationship Id="rId17" Type="http://schemas.openxmlformats.org/officeDocument/2006/relationships/image" Target="../media/image27.jpeg"/><Relationship Id="rId2" Type="http://schemas.openxmlformats.org/officeDocument/2006/relationships/image" Target="../media/image12.jpeg"/><Relationship Id="rId16"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eg"/><Relationship Id="rId15" Type="http://schemas.openxmlformats.org/officeDocument/2006/relationships/image" Target="../media/image25.jpeg"/><Relationship Id="rId10" Type="http://schemas.openxmlformats.org/officeDocument/2006/relationships/image" Target="../media/image20.jpeg"/><Relationship Id="rId19" Type="http://schemas.openxmlformats.org/officeDocument/2006/relationships/image" Target="../media/image29.jpeg"/><Relationship Id="rId4" Type="http://schemas.openxmlformats.org/officeDocument/2006/relationships/image" Target="../media/image14.jpeg"/><Relationship Id="rId9" Type="http://schemas.openxmlformats.org/officeDocument/2006/relationships/image" Target="../media/image19.jpeg"/><Relationship Id="rId1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6858000"/>
          </a:xfrm>
          <a:solidFill>
            <a:schemeClr val="bg1">
              <a:lumMod val="85000"/>
            </a:schemeClr>
          </a:solidFill>
        </p:spPr>
        <p:txBody>
          <a:bodyPr>
            <a:normAutofit/>
          </a:bodyPr>
          <a:lstStyle/>
          <a:p>
            <a:r>
              <a:rPr lang="fr-FR" sz="13800" i="1" dirty="0" err="1" smtClean="0">
                <a:solidFill>
                  <a:schemeClr val="accent2"/>
                </a:solidFill>
                <a:latin typeface="Bell MT" pitchFamily="18" charset="0"/>
              </a:rPr>
              <a:t>Fashion</a:t>
            </a:r>
            <a:r>
              <a:rPr lang="fr-FR" sz="13800" i="1" dirty="0" smtClean="0">
                <a:solidFill>
                  <a:schemeClr val="accent2"/>
                </a:solidFill>
                <a:latin typeface="Bell MT" pitchFamily="18" charset="0"/>
              </a:rPr>
              <a:t/>
            </a:r>
            <a:br>
              <a:rPr lang="fr-FR" sz="13800" i="1" dirty="0" smtClean="0">
                <a:solidFill>
                  <a:schemeClr val="accent2"/>
                </a:solidFill>
                <a:latin typeface="Bell MT" pitchFamily="18" charset="0"/>
              </a:rPr>
            </a:br>
            <a:r>
              <a:rPr lang="fr-FR" sz="13800" i="1" dirty="0" smtClean="0">
                <a:solidFill>
                  <a:schemeClr val="accent2"/>
                </a:solidFill>
                <a:latin typeface="Bell MT" pitchFamily="18" charset="0"/>
              </a:rPr>
              <a:t>in France</a:t>
            </a:r>
            <a:br>
              <a:rPr lang="fr-FR" sz="13800" i="1" dirty="0" smtClean="0">
                <a:solidFill>
                  <a:schemeClr val="accent2"/>
                </a:solidFill>
                <a:latin typeface="Bell MT" pitchFamily="18" charset="0"/>
              </a:rPr>
            </a:br>
            <a:r>
              <a:rPr lang="fr-FR" sz="13800" i="1" dirty="0" err="1" smtClean="0">
                <a:solidFill>
                  <a:schemeClr val="accent2"/>
                </a:solidFill>
                <a:latin typeface="Bell MT" pitchFamily="18" charset="0"/>
              </a:rPr>
              <a:t>from</a:t>
            </a:r>
            <a:r>
              <a:rPr lang="fr-FR" sz="13800" i="1" dirty="0" smtClean="0">
                <a:solidFill>
                  <a:schemeClr val="accent2"/>
                </a:solidFill>
                <a:latin typeface="Bell MT" pitchFamily="18" charset="0"/>
              </a:rPr>
              <a:t> 1900.</a:t>
            </a:r>
            <a:endParaRPr lang="fr-FR" sz="13800" i="1" dirty="0">
              <a:solidFill>
                <a:schemeClr val="accent2"/>
              </a:solidFill>
              <a:latin typeface="Bell MT" pitchFamily="18" charset="0"/>
            </a:endParaRPr>
          </a:p>
        </p:txBody>
      </p:sp>
      <p:sp>
        <p:nvSpPr>
          <p:cNvPr id="5" name="ZoneTexte 4"/>
          <p:cNvSpPr txBox="1"/>
          <p:nvPr/>
        </p:nvSpPr>
        <p:spPr>
          <a:xfrm>
            <a:off x="0" y="0"/>
            <a:ext cx="9144000" cy="369332"/>
          </a:xfrm>
          <a:prstGeom prst="rect">
            <a:avLst/>
          </a:prstGeom>
          <a:solidFill>
            <a:schemeClr val="accent1"/>
          </a:solidFill>
          <a:ln>
            <a:solidFill>
              <a:schemeClr val="tx1"/>
            </a:solidFill>
          </a:ln>
        </p:spPr>
        <p:txBody>
          <a:bodyPr wrap="square" rtlCol="0">
            <a:spAutoFit/>
          </a:bodyPr>
          <a:lstStyle/>
          <a:p>
            <a:endParaRPr lang="fr-FR" dirty="0"/>
          </a:p>
        </p:txBody>
      </p:sp>
      <p:sp>
        <p:nvSpPr>
          <p:cNvPr id="6" name="ZoneTexte 5"/>
          <p:cNvSpPr txBox="1"/>
          <p:nvPr/>
        </p:nvSpPr>
        <p:spPr>
          <a:xfrm>
            <a:off x="0" y="6488668"/>
            <a:ext cx="9144000" cy="369332"/>
          </a:xfrm>
          <a:prstGeom prst="rect">
            <a:avLst/>
          </a:prstGeom>
          <a:solidFill>
            <a:schemeClr val="accent1"/>
          </a:solidFill>
          <a:ln>
            <a:solidFill>
              <a:schemeClr val="tx1"/>
            </a:solidFill>
          </a:ln>
        </p:spPr>
        <p:txBody>
          <a:bodyPr wrap="square" rtlCol="0">
            <a:spAutoFit/>
          </a:bodyPr>
          <a:lstStyle/>
          <a:p>
            <a:endParaRPr lang="fr-FR" dirty="0"/>
          </a:p>
        </p:txBody>
      </p:sp>
    </p:spTree>
  </p:cSld>
  <p:clrMapOvr>
    <a:masterClrMapping/>
  </p:clrMapOvr>
  <p:transition spd="slow" advClick="0">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1"/>
          <p:cNvSpPr>
            <a:spLocks noGrp="1"/>
          </p:cNvSpPr>
          <p:nvPr>
            <p:ph sz="quarter" idx="1"/>
          </p:nvPr>
        </p:nvSpPr>
        <p:spPr>
          <a:xfrm>
            <a:off x="0" y="620688"/>
            <a:ext cx="4427984" cy="6858000"/>
          </a:xfrm>
        </p:spPr>
        <p:txBody>
          <a:bodyPr>
            <a:normAutofit/>
          </a:bodyPr>
          <a:lstStyle/>
          <a:p>
            <a:pPr algn="ctr">
              <a:buNone/>
            </a:pPr>
            <a:r>
              <a:rPr lang="fr-FR" sz="2400" b="1" i="1" u="sng" dirty="0" smtClean="0">
                <a:solidFill>
                  <a:schemeClr val="accent1"/>
                </a:solidFill>
                <a:latin typeface="Bell MT" pitchFamily="18" charset="0"/>
              </a:rPr>
              <a:t>THE </a:t>
            </a:r>
            <a:r>
              <a:rPr lang="fr-FR" sz="2400" b="1" i="1" u="sng" dirty="0" smtClean="0">
                <a:solidFill>
                  <a:schemeClr val="accent1"/>
                </a:solidFill>
                <a:latin typeface="Bell MT" pitchFamily="18" charset="0"/>
              </a:rPr>
              <a:t>« BELLE EPOQUE »</a:t>
            </a:r>
            <a:endParaRPr lang="fr-FR" sz="2400" b="1" i="1" u="sng" dirty="0" smtClean="0">
              <a:solidFill>
                <a:schemeClr val="accent1"/>
              </a:solidFill>
              <a:latin typeface="Bell MT" pitchFamily="18" charset="0"/>
            </a:endParaRPr>
          </a:p>
          <a:p>
            <a:pPr>
              <a:buNone/>
            </a:pPr>
            <a:r>
              <a:rPr lang="fr-FR" sz="2000" i="1" dirty="0" smtClean="0">
                <a:solidFill>
                  <a:schemeClr val="accent1"/>
                </a:solidFill>
                <a:latin typeface="Bell MT" pitchFamily="18" charset="0"/>
              </a:rPr>
              <a:t>	</a:t>
            </a:r>
          </a:p>
          <a:p>
            <a:pPr>
              <a:buNone/>
            </a:pPr>
            <a:r>
              <a:rPr lang="fr-FR" sz="2000" i="1" dirty="0" smtClean="0">
                <a:solidFill>
                  <a:schemeClr val="accent1"/>
                </a:solidFill>
                <a:latin typeface="Bell MT" pitchFamily="18" charset="0"/>
              </a:rPr>
              <a:t>	</a:t>
            </a:r>
            <a:r>
              <a:rPr lang="en-US" sz="2000" i="1" dirty="0" smtClean="0">
                <a:solidFill>
                  <a:schemeClr val="accent1"/>
                </a:solidFill>
                <a:latin typeface="Bell MT" pitchFamily="18" charset="0"/>
              </a:rPr>
              <a:t>Blouses have collars very high</a:t>
            </a:r>
            <a:r>
              <a:rPr lang="fr-FR" sz="2400" i="1" dirty="0" smtClean="0">
                <a:solidFill>
                  <a:schemeClr val="accent1"/>
                </a:solidFill>
                <a:latin typeface="Bell MT" pitchFamily="18" charset="0"/>
              </a:rPr>
              <a:t>, </a:t>
            </a:r>
            <a:r>
              <a:rPr lang="en-US" sz="2400" i="1" dirty="0" smtClean="0">
                <a:solidFill>
                  <a:schemeClr val="accent1"/>
                </a:solidFill>
                <a:latin typeface="Bell MT" pitchFamily="18" charset="0"/>
              </a:rPr>
              <a:t>rising until the chin day while evening dresses are very low-cut.</a:t>
            </a:r>
          </a:p>
          <a:p>
            <a:pPr>
              <a:buNone/>
            </a:pPr>
            <a:endParaRPr lang="en-US" sz="2400" i="1" dirty="0" smtClean="0">
              <a:solidFill>
                <a:schemeClr val="accent5">
                  <a:lumMod val="60000"/>
                  <a:lumOff val="40000"/>
                </a:schemeClr>
              </a:solidFill>
              <a:latin typeface="Bell MT" pitchFamily="18" charset="0"/>
            </a:endParaRPr>
          </a:p>
          <a:p>
            <a:pPr>
              <a:spcBef>
                <a:spcPts val="0"/>
              </a:spcBef>
              <a:buNone/>
            </a:pPr>
            <a:r>
              <a:rPr lang="fr-FR" sz="2800" i="1" dirty="0" smtClean="0">
                <a:solidFill>
                  <a:schemeClr val="accent5">
                    <a:lumMod val="60000"/>
                    <a:lumOff val="40000"/>
                  </a:schemeClr>
                </a:solidFill>
                <a:latin typeface="Bell MT" pitchFamily="18" charset="0"/>
              </a:rPr>
              <a:t>	</a:t>
            </a:r>
            <a:r>
              <a:rPr lang="en-US" sz="2000" i="1" dirty="0" smtClean="0">
                <a:solidFill>
                  <a:schemeClr val="accent5">
                    <a:lumMod val="60000"/>
                    <a:lumOff val="40000"/>
                  </a:schemeClr>
                </a:solidFill>
                <a:latin typeface="Bell MT" pitchFamily="18" charset="0"/>
              </a:rPr>
              <a:t>The top is arched and chest</a:t>
            </a:r>
          </a:p>
          <a:p>
            <a:pPr>
              <a:spcBef>
                <a:spcPts val="0"/>
              </a:spcBef>
              <a:buNone/>
            </a:pPr>
            <a:r>
              <a:rPr lang="en-US" sz="2000" i="1" dirty="0" smtClean="0">
                <a:solidFill>
                  <a:schemeClr val="accent5">
                    <a:lumMod val="60000"/>
                    <a:lumOff val="40000"/>
                  </a:schemeClr>
                </a:solidFill>
                <a:latin typeface="Bell MT" pitchFamily="18" charset="0"/>
              </a:rPr>
              <a:t>     is raised to flatten suckered.</a:t>
            </a:r>
          </a:p>
          <a:p>
            <a:pPr>
              <a:spcBef>
                <a:spcPts val="0"/>
              </a:spcBef>
              <a:buNone/>
            </a:pPr>
            <a:endParaRPr lang="en-US" sz="2000" i="1" dirty="0" smtClean="0">
              <a:solidFill>
                <a:schemeClr val="accent5">
                  <a:lumMod val="60000"/>
                  <a:lumOff val="40000"/>
                </a:schemeClr>
              </a:solidFill>
              <a:latin typeface="Bell MT" pitchFamily="18" charset="0"/>
            </a:endParaRPr>
          </a:p>
          <a:p>
            <a:pPr>
              <a:spcBef>
                <a:spcPts val="0"/>
              </a:spcBef>
              <a:buNone/>
            </a:pPr>
            <a:r>
              <a:rPr lang="en-US" sz="2000" i="1" dirty="0" smtClean="0">
                <a:solidFill>
                  <a:schemeClr val="accent5">
                    <a:lumMod val="60000"/>
                    <a:lumOff val="40000"/>
                  </a:schemeClr>
                </a:solidFill>
                <a:latin typeface="Bell MT" pitchFamily="18" charset="0"/>
              </a:rPr>
              <a:t>	 1900 is the year  </a:t>
            </a:r>
            <a:r>
              <a:rPr lang="en-US" sz="2000" i="1" dirty="0" smtClean="0">
                <a:solidFill>
                  <a:schemeClr val="accent5">
                    <a:lumMod val="60000"/>
                    <a:lumOff val="40000"/>
                  </a:schemeClr>
                </a:solidFill>
                <a:latin typeface="Bell MT" pitchFamily="18" charset="0"/>
              </a:rPr>
              <a:t>of the </a:t>
            </a:r>
            <a:r>
              <a:rPr lang="en-US" sz="2000" i="1" dirty="0" smtClean="0">
                <a:solidFill>
                  <a:schemeClr val="accent5">
                    <a:lumMod val="60000"/>
                    <a:lumOff val="40000"/>
                  </a:schemeClr>
                </a:solidFill>
                <a:latin typeface="Bell MT" pitchFamily="18" charset="0"/>
              </a:rPr>
              <a:t>invention of the </a:t>
            </a:r>
            <a:r>
              <a:rPr lang="en-US" sz="2000" b="1" i="1" dirty="0" smtClean="0">
                <a:solidFill>
                  <a:schemeClr val="accent5">
                    <a:lumMod val="60000"/>
                    <a:lumOff val="40000"/>
                  </a:schemeClr>
                </a:solidFill>
                <a:latin typeface="Bell MT" pitchFamily="18" charset="0"/>
              </a:rPr>
              <a:t>corset </a:t>
            </a:r>
            <a:r>
              <a:rPr lang="en-US" sz="2000" i="1" dirty="0" smtClean="0">
                <a:solidFill>
                  <a:schemeClr val="accent5">
                    <a:lumMod val="60000"/>
                    <a:lumOff val="40000"/>
                  </a:schemeClr>
                </a:solidFill>
                <a:latin typeface="Bell MT" pitchFamily="18" charset="0"/>
              </a:rPr>
              <a:t>says "straight-ahead" was supposed to be better for the abdomen</a:t>
            </a:r>
          </a:p>
          <a:p>
            <a:pPr>
              <a:buNone/>
            </a:pPr>
            <a:endParaRPr lang="en-US" sz="1800" dirty="0" smtClean="0"/>
          </a:p>
        </p:txBody>
      </p:sp>
      <p:pic>
        <p:nvPicPr>
          <p:cNvPr id="1026" name="Picture 2" descr="19enS"/>
          <p:cNvPicPr>
            <a:picLocks noChangeAspect="1" noChangeArrowheads="1"/>
          </p:cNvPicPr>
          <p:nvPr/>
        </p:nvPicPr>
        <p:blipFill>
          <a:blip r:embed="rId2" cstate="print"/>
          <a:srcRect/>
          <a:stretch>
            <a:fillRect/>
          </a:stretch>
        </p:blipFill>
        <p:spPr bwMode="auto">
          <a:xfrm>
            <a:off x="5940152" y="404664"/>
            <a:ext cx="2808312" cy="41044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8" name="Picture 4" descr="20fin"/>
          <p:cNvPicPr>
            <a:picLocks noChangeAspect="1" noChangeArrowheads="1"/>
          </p:cNvPicPr>
          <p:nvPr/>
        </p:nvPicPr>
        <p:blipFill>
          <a:blip r:embed="rId3" cstate="print"/>
          <a:srcRect/>
          <a:stretch>
            <a:fillRect/>
          </a:stretch>
        </p:blipFill>
        <p:spPr bwMode="auto">
          <a:xfrm>
            <a:off x="4499992" y="3068960"/>
            <a:ext cx="2359149" cy="31455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2" descr="19enS"/>
          <p:cNvPicPr>
            <a:picLocks noChangeAspect="1" noChangeArrowheads="1"/>
          </p:cNvPicPr>
          <p:nvPr/>
        </p:nvPicPr>
        <p:blipFill>
          <a:blip r:embed="rId2" cstate="print"/>
          <a:srcRect/>
          <a:stretch>
            <a:fillRect/>
          </a:stretch>
        </p:blipFill>
        <p:spPr bwMode="auto">
          <a:xfrm>
            <a:off x="5940152" y="404664"/>
            <a:ext cx="2808312" cy="41044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ZoneTexte 8"/>
          <p:cNvSpPr txBox="1"/>
          <p:nvPr/>
        </p:nvSpPr>
        <p:spPr>
          <a:xfrm>
            <a:off x="0" y="6488668"/>
            <a:ext cx="9144000" cy="369332"/>
          </a:xfrm>
          <a:prstGeom prst="rect">
            <a:avLst/>
          </a:prstGeom>
          <a:solidFill>
            <a:srgbClr val="FF5797"/>
          </a:solidFill>
          <a:ln>
            <a:solidFill>
              <a:schemeClr val="accent6">
                <a:lumMod val="60000"/>
                <a:lumOff val="40000"/>
              </a:schemeClr>
            </a:solidFill>
          </a:ln>
        </p:spPr>
        <p:txBody>
          <a:bodyPr wrap="square" rtlCol="0">
            <a:spAutoFit/>
          </a:bodyPr>
          <a:lstStyle/>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0"/>
            <a:ext cx="4427984" cy="6858000"/>
          </a:xfrm>
        </p:spPr>
        <p:txBody>
          <a:bodyPr>
            <a:normAutofit/>
          </a:bodyPr>
          <a:lstStyle/>
          <a:p>
            <a:pPr>
              <a:buNone/>
            </a:pPr>
            <a:endParaRPr lang="fr-FR" b="1" dirty="0" smtClean="0">
              <a:hlinkClick r:id="rId2" tooltip="Les Années Folles"/>
            </a:endParaRPr>
          </a:p>
          <a:p>
            <a:pPr algn="ctr">
              <a:buNone/>
            </a:pPr>
            <a:r>
              <a:rPr lang="fr-FR" sz="2400" b="1" dirty="0" smtClean="0">
                <a:solidFill>
                  <a:schemeClr val="accent5">
                    <a:lumMod val="60000"/>
                    <a:lumOff val="40000"/>
                  </a:schemeClr>
                </a:solidFill>
                <a:latin typeface="Bell MT" pitchFamily="18" charset="0"/>
                <a:hlinkClick r:id="rId2" tooltip="Les Années Folles"/>
              </a:rPr>
              <a:t>Les Années </a:t>
            </a:r>
            <a:r>
              <a:rPr lang="fr-FR" sz="2400" b="1" dirty="0" smtClean="0">
                <a:solidFill>
                  <a:schemeClr val="accent5">
                    <a:lumMod val="60000"/>
                    <a:lumOff val="40000"/>
                  </a:schemeClr>
                </a:solidFill>
                <a:latin typeface="Bell MT" pitchFamily="18" charset="0"/>
                <a:hlinkClick r:id="rId2" tooltip="Les Années Folles"/>
              </a:rPr>
              <a:t>Folles</a:t>
            </a:r>
            <a:r>
              <a:rPr lang="fr-FR" sz="2400" b="1" dirty="0" smtClean="0">
                <a:solidFill>
                  <a:schemeClr val="accent5">
                    <a:lumMod val="60000"/>
                    <a:lumOff val="40000"/>
                  </a:schemeClr>
                </a:solidFill>
                <a:latin typeface="Bell MT" pitchFamily="18" charset="0"/>
              </a:rPr>
              <a:t> (1920-1930)</a:t>
            </a:r>
            <a:endParaRPr lang="fr-FR" sz="2400" b="1" dirty="0" smtClean="0">
              <a:solidFill>
                <a:schemeClr val="accent5">
                  <a:lumMod val="60000"/>
                  <a:lumOff val="40000"/>
                </a:schemeClr>
              </a:solidFill>
              <a:latin typeface="Bell MT" pitchFamily="18" charset="0"/>
            </a:endParaRPr>
          </a:p>
          <a:p>
            <a:endParaRPr lang="fr-FR" sz="1800" dirty="0" smtClean="0">
              <a:solidFill>
                <a:schemeClr val="accent5">
                  <a:lumMod val="60000"/>
                  <a:lumOff val="40000"/>
                </a:schemeClr>
              </a:solidFill>
              <a:latin typeface="Bell MT" pitchFamily="18" charset="0"/>
            </a:endParaRPr>
          </a:p>
          <a:p>
            <a:r>
              <a:rPr lang="en-US" sz="1800" dirty="0" smtClean="0">
                <a:solidFill>
                  <a:schemeClr val="accent1"/>
                </a:solidFill>
                <a:latin typeface="Bell MT" pitchFamily="18" charset="0"/>
              </a:rPr>
              <a:t> At the end of World War I, French women began to emancipate…many widows and then forced to work. They thirst for freedom and above all want to be comfortable in their clothes.</a:t>
            </a:r>
          </a:p>
          <a:p>
            <a:pPr>
              <a:buNone/>
            </a:pPr>
            <a:endParaRPr lang="en-US" sz="1800" dirty="0" smtClean="0">
              <a:solidFill>
                <a:schemeClr val="accent1"/>
              </a:solidFill>
              <a:latin typeface="Bell MT" pitchFamily="18" charset="0"/>
            </a:endParaRPr>
          </a:p>
          <a:p>
            <a:r>
              <a:rPr lang="en-US" sz="1800" dirty="0" smtClean="0">
                <a:solidFill>
                  <a:schemeClr val="accent5">
                    <a:lumMod val="60000"/>
                    <a:lumOff val="40000"/>
                  </a:schemeClr>
                </a:solidFill>
                <a:latin typeface="Bell MT" pitchFamily="18" charset="0"/>
              </a:rPr>
              <a:t>Fashion of the 20s marked the golden age of </a:t>
            </a:r>
            <a:r>
              <a:rPr lang="en-US" sz="1800" dirty="0" smtClean="0">
                <a:solidFill>
                  <a:schemeClr val="accent5">
                    <a:lumMod val="60000"/>
                    <a:lumOff val="40000"/>
                  </a:schemeClr>
                </a:solidFill>
                <a:latin typeface="Bell MT" pitchFamily="18" charset="0"/>
              </a:rPr>
              <a:t>fashion with French </a:t>
            </a:r>
            <a:r>
              <a:rPr lang="en-US" sz="1800" dirty="0" smtClean="0">
                <a:solidFill>
                  <a:schemeClr val="accent5">
                    <a:lumMod val="60000"/>
                    <a:lumOff val="40000"/>
                  </a:schemeClr>
                </a:solidFill>
                <a:latin typeface="Bell MT" pitchFamily="18" charset="0"/>
              </a:rPr>
              <a:t>dress </a:t>
            </a:r>
            <a:r>
              <a:rPr lang="en-US" sz="1800" dirty="0" smtClean="0">
                <a:solidFill>
                  <a:schemeClr val="accent5">
                    <a:lumMod val="60000"/>
                    <a:lumOff val="40000"/>
                  </a:schemeClr>
                </a:solidFill>
                <a:latin typeface="Bell MT" pitchFamily="18" charset="0"/>
              </a:rPr>
              <a:t>tailors like</a:t>
            </a:r>
            <a:r>
              <a:rPr lang="en-US" sz="1800" dirty="0" smtClean="0">
                <a:solidFill>
                  <a:schemeClr val="accent5">
                    <a:lumMod val="60000"/>
                    <a:lumOff val="40000"/>
                  </a:schemeClr>
                </a:solidFill>
                <a:latin typeface="Bell MT" pitchFamily="18" charset="0"/>
              </a:rPr>
              <a:t>:</a:t>
            </a:r>
            <a:endParaRPr lang="fr-FR" sz="1800" dirty="0" smtClean="0">
              <a:solidFill>
                <a:schemeClr val="accent5">
                  <a:lumMod val="60000"/>
                  <a:lumOff val="40000"/>
                </a:schemeClr>
              </a:solidFill>
              <a:latin typeface="Bell MT" pitchFamily="18" charset="0"/>
            </a:endParaRPr>
          </a:p>
          <a:p>
            <a:pPr>
              <a:buNone/>
            </a:pPr>
            <a:r>
              <a:rPr lang="fr-FR" sz="1800" dirty="0" smtClean="0">
                <a:solidFill>
                  <a:schemeClr val="accent5">
                    <a:lumMod val="60000"/>
                    <a:lumOff val="40000"/>
                  </a:schemeClr>
                </a:solidFill>
                <a:latin typeface="Bell MT" pitchFamily="18" charset="0"/>
              </a:rPr>
              <a:t> </a:t>
            </a:r>
            <a:r>
              <a:rPr lang="fr-FR" sz="1800" dirty="0" smtClean="0">
                <a:solidFill>
                  <a:schemeClr val="accent5">
                    <a:lumMod val="60000"/>
                    <a:lumOff val="40000"/>
                  </a:schemeClr>
                </a:solidFill>
                <a:latin typeface="Bell MT" pitchFamily="18" charset="0"/>
              </a:rPr>
              <a:t>    </a:t>
            </a:r>
            <a:r>
              <a:rPr lang="fr-FR" sz="2400" dirty="0" smtClean="0">
                <a:solidFill>
                  <a:schemeClr val="accent5">
                    <a:lumMod val="60000"/>
                    <a:lumOff val="40000"/>
                  </a:schemeClr>
                </a:solidFill>
                <a:latin typeface="Bell MT" pitchFamily="18" charset="0"/>
              </a:rPr>
              <a:t>Jean </a:t>
            </a:r>
            <a:r>
              <a:rPr lang="fr-FR" sz="2400" dirty="0" smtClean="0">
                <a:solidFill>
                  <a:schemeClr val="accent5">
                    <a:lumMod val="60000"/>
                    <a:lumOff val="40000"/>
                  </a:schemeClr>
                </a:solidFill>
                <a:latin typeface="Bell MT" pitchFamily="18" charset="0"/>
              </a:rPr>
              <a:t>Patou, Rochas, Lanvin, </a:t>
            </a:r>
            <a:r>
              <a:rPr lang="fr-FR" sz="2400" dirty="0" smtClean="0">
                <a:solidFill>
                  <a:schemeClr val="accent5">
                    <a:lumMod val="60000"/>
                    <a:lumOff val="40000"/>
                  </a:schemeClr>
                </a:solidFill>
                <a:latin typeface="Bell MT" pitchFamily="18" charset="0"/>
              </a:rPr>
              <a:t>Chanel</a:t>
            </a:r>
            <a:r>
              <a:rPr lang="fr-FR" sz="2400" dirty="0" smtClean="0">
                <a:solidFill>
                  <a:schemeClr val="accent5">
                    <a:lumMod val="60000"/>
                    <a:lumOff val="40000"/>
                  </a:schemeClr>
                </a:solidFill>
                <a:latin typeface="Bell MT" pitchFamily="18" charset="0"/>
              </a:rPr>
              <a:t>.</a:t>
            </a:r>
          </a:p>
          <a:p>
            <a:pPr>
              <a:buNone/>
            </a:pPr>
            <a:endParaRPr lang="en-US" sz="1800" dirty="0" smtClean="0"/>
          </a:p>
        </p:txBody>
      </p:sp>
      <p:pic>
        <p:nvPicPr>
          <p:cNvPr id="22530" name="Picture 2" descr="BathingSuit1920s"/>
          <p:cNvPicPr>
            <a:picLocks noChangeAspect="1" noChangeArrowheads="1"/>
          </p:cNvPicPr>
          <p:nvPr/>
        </p:nvPicPr>
        <p:blipFill>
          <a:blip r:embed="rId3" cstate="print"/>
          <a:srcRect/>
          <a:stretch>
            <a:fillRect/>
          </a:stretch>
        </p:blipFill>
        <p:spPr bwMode="auto">
          <a:xfrm>
            <a:off x="4572000" y="620688"/>
            <a:ext cx="3900107" cy="21602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2532" name="Picture 4" descr="femmes_terrasse_261298"/>
          <p:cNvPicPr>
            <a:picLocks noChangeAspect="1" noChangeArrowheads="1"/>
          </p:cNvPicPr>
          <p:nvPr/>
        </p:nvPicPr>
        <p:blipFill>
          <a:blip r:embed="rId4" cstate="print"/>
          <a:srcRect/>
          <a:stretch>
            <a:fillRect/>
          </a:stretch>
        </p:blipFill>
        <p:spPr bwMode="auto">
          <a:xfrm>
            <a:off x="4499992" y="3356992"/>
            <a:ext cx="4104456" cy="27226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ZoneTexte 4"/>
          <p:cNvSpPr txBox="1"/>
          <p:nvPr/>
        </p:nvSpPr>
        <p:spPr>
          <a:xfrm>
            <a:off x="0" y="6488668"/>
            <a:ext cx="9144000" cy="369332"/>
          </a:xfrm>
          <a:prstGeom prst="rect">
            <a:avLst/>
          </a:prstGeom>
          <a:solidFill>
            <a:srgbClr val="FF5797"/>
          </a:solidFill>
        </p:spPr>
        <p:txBody>
          <a:bodyPr wrap="square" rtlCol="0">
            <a:spAutoFit/>
          </a:bodyPr>
          <a:lstStyle/>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1"/>
          <p:cNvSpPr>
            <a:spLocks noGrp="1"/>
          </p:cNvSpPr>
          <p:nvPr>
            <p:ph sz="quarter" idx="1"/>
          </p:nvPr>
        </p:nvSpPr>
        <p:spPr>
          <a:xfrm>
            <a:off x="0" y="0"/>
            <a:ext cx="4283968" cy="6858000"/>
          </a:xfrm>
        </p:spPr>
        <p:txBody>
          <a:bodyPr/>
          <a:lstStyle/>
          <a:p>
            <a:endParaRPr lang="fr-FR" b="1" u="sng" dirty="0" smtClean="0"/>
          </a:p>
          <a:p>
            <a:endParaRPr lang="fr-FR" b="1" u="sng" dirty="0" smtClean="0"/>
          </a:p>
          <a:p>
            <a:endParaRPr lang="fr-FR" sz="2400" b="1" i="1" u="sng" dirty="0" smtClean="0">
              <a:solidFill>
                <a:schemeClr val="accent5">
                  <a:lumMod val="60000"/>
                  <a:lumOff val="40000"/>
                </a:schemeClr>
              </a:solidFill>
              <a:latin typeface="Bell MT" pitchFamily="18" charset="0"/>
            </a:endParaRPr>
          </a:p>
          <a:p>
            <a:r>
              <a:rPr lang="fr-FR" sz="2400" b="1" i="1" u="sng" dirty="0" smtClean="0">
                <a:solidFill>
                  <a:schemeClr val="accent1"/>
                </a:solidFill>
                <a:latin typeface="Bell MT" pitchFamily="18" charset="0"/>
              </a:rPr>
              <a:t>FASHION </a:t>
            </a:r>
            <a:r>
              <a:rPr lang="fr-FR" sz="2800" b="1" i="1" u="sng" dirty="0" smtClean="0">
                <a:solidFill>
                  <a:schemeClr val="accent1"/>
                </a:solidFill>
                <a:latin typeface="Bell MT" pitchFamily="18" charset="0"/>
              </a:rPr>
              <a:t>80</a:t>
            </a:r>
            <a:r>
              <a:rPr lang="fr-FR" sz="2400" b="1" i="1" u="sng" dirty="0" smtClean="0">
                <a:solidFill>
                  <a:schemeClr val="accent1"/>
                </a:solidFill>
                <a:latin typeface="Bell MT" pitchFamily="18" charset="0"/>
              </a:rPr>
              <a:t> YEARS :</a:t>
            </a:r>
            <a:br>
              <a:rPr lang="fr-FR" sz="2400" b="1" i="1" u="sng" dirty="0" smtClean="0">
                <a:solidFill>
                  <a:schemeClr val="accent1"/>
                </a:solidFill>
                <a:latin typeface="Bell MT" pitchFamily="18" charset="0"/>
              </a:rPr>
            </a:br>
            <a:r>
              <a:rPr lang="fr-FR" sz="2400" b="1" i="1" dirty="0" smtClean="0">
                <a:solidFill>
                  <a:schemeClr val="accent1"/>
                </a:solidFill>
                <a:latin typeface="Bell MT" pitchFamily="18" charset="0"/>
              </a:rPr>
              <a:t/>
            </a:r>
            <a:br>
              <a:rPr lang="fr-FR" sz="2400" b="1" i="1" dirty="0" smtClean="0">
                <a:solidFill>
                  <a:schemeClr val="accent1"/>
                </a:solidFill>
                <a:latin typeface="Bell MT" pitchFamily="18" charset="0"/>
              </a:rPr>
            </a:br>
            <a:r>
              <a:rPr lang="fr-FR" sz="2400" b="1" i="1" dirty="0" smtClean="0">
                <a:solidFill>
                  <a:schemeClr val="accent1"/>
                </a:solidFill>
                <a:latin typeface="Bell MT" pitchFamily="18" charset="0"/>
              </a:rPr>
              <a:t>- </a:t>
            </a:r>
            <a:r>
              <a:rPr lang="fr-FR" sz="1800" b="1" i="1" dirty="0" smtClean="0">
                <a:solidFill>
                  <a:schemeClr val="accent1"/>
                </a:solidFill>
                <a:latin typeface="Bell MT" pitchFamily="18" charset="0"/>
              </a:rPr>
              <a:t>The  </a:t>
            </a:r>
            <a:r>
              <a:rPr lang="fr-FR" sz="1800" b="1" i="1" dirty="0" smtClean="0">
                <a:solidFill>
                  <a:schemeClr val="accent1"/>
                </a:solidFill>
                <a:latin typeface="Bell MT" pitchFamily="18" charset="0"/>
              </a:rPr>
              <a:t>80 </a:t>
            </a:r>
            <a:r>
              <a:rPr lang="fr-FR" sz="1800" b="1" i="1" dirty="0" err="1" smtClean="0">
                <a:solidFill>
                  <a:schemeClr val="accent1"/>
                </a:solidFill>
                <a:latin typeface="Bell MT" pitchFamily="18" charset="0"/>
              </a:rPr>
              <a:t>years</a:t>
            </a:r>
            <a:r>
              <a:rPr lang="fr-FR" sz="1800" b="1" i="1" dirty="0" smtClean="0">
                <a:solidFill>
                  <a:schemeClr val="accent1"/>
                </a:solidFill>
                <a:latin typeface="Bell MT" pitchFamily="18" charset="0"/>
              </a:rPr>
              <a:t> signent first </a:t>
            </a:r>
            <a:r>
              <a:rPr lang="fr-FR" sz="1800" b="1" i="1" dirty="0" err="1" smtClean="0">
                <a:solidFill>
                  <a:schemeClr val="accent1"/>
                </a:solidFill>
                <a:latin typeface="Bell MT" pitchFamily="18" charset="0"/>
              </a:rPr>
              <a:t>sign</a:t>
            </a:r>
            <a:r>
              <a:rPr lang="fr-FR" sz="1800" b="1" i="1" dirty="0" smtClean="0">
                <a:solidFill>
                  <a:schemeClr val="accent1"/>
                </a:solidFill>
                <a:latin typeface="Bell MT" pitchFamily="18" charset="0"/>
              </a:rPr>
              <a:t> «money and </a:t>
            </a:r>
            <a:r>
              <a:rPr lang="fr-FR" sz="1800" b="1" i="1" dirty="0" err="1" smtClean="0">
                <a:solidFill>
                  <a:schemeClr val="accent1"/>
                </a:solidFill>
                <a:latin typeface="Bell MT" pitchFamily="18" charset="0"/>
              </a:rPr>
              <a:t>bragging</a:t>
            </a:r>
            <a:r>
              <a:rPr lang="fr-FR" sz="1800" b="1" i="1" dirty="0" smtClean="0">
                <a:solidFill>
                  <a:schemeClr val="accent1"/>
                </a:solidFill>
                <a:latin typeface="Bell MT" pitchFamily="18" charset="0"/>
              </a:rPr>
              <a:t> » </a:t>
            </a:r>
          </a:p>
          <a:p>
            <a:endParaRPr lang="fr-FR" sz="1800" b="1" i="1" dirty="0" smtClean="0">
              <a:solidFill>
                <a:schemeClr val="accent1"/>
              </a:solidFill>
              <a:latin typeface="Bell MT" pitchFamily="18" charset="0"/>
            </a:endParaRPr>
          </a:p>
          <a:p>
            <a:endParaRPr lang="fr-FR" sz="1800" b="1" i="1" dirty="0" smtClean="0">
              <a:solidFill>
                <a:schemeClr val="accent1"/>
              </a:solidFill>
              <a:latin typeface="Bell MT" pitchFamily="18" charset="0"/>
            </a:endParaRPr>
          </a:p>
          <a:p>
            <a:pPr>
              <a:buNone/>
            </a:pPr>
            <a:r>
              <a:rPr lang="fr-FR" sz="1800" b="1" i="1" dirty="0" smtClean="0">
                <a:solidFill>
                  <a:schemeClr val="accent1"/>
                </a:solidFill>
                <a:latin typeface="Bell MT" pitchFamily="18" charset="0"/>
              </a:rPr>
              <a:t>	</a:t>
            </a:r>
            <a:r>
              <a:rPr lang="fr-FR" sz="1800" b="1" i="1" dirty="0" smtClean="0">
                <a:solidFill>
                  <a:schemeClr val="accent1"/>
                </a:solidFill>
                <a:latin typeface="Bell MT" pitchFamily="18" charset="0"/>
              </a:rPr>
              <a:t>- </a:t>
            </a:r>
            <a:r>
              <a:rPr lang="fr-FR" sz="1800" b="1" i="1" dirty="0" err="1" smtClean="0">
                <a:solidFill>
                  <a:schemeClr val="accent1"/>
                </a:solidFill>
                <a:latin typeface="Bell MT" pitchFamily="18" charset="0"/>
              </a:rPr>
              <a:t>E</a:t>
            </a:r>
            <a:r>
              <a:rPr lang="fr-FR" sz="1800" b="1" i="1" dirty="0" err="1" smtClean="0">
                <a:solidFill>
                  <a:schemeClr val="accent1"/>
                </a:solidFill>
                <a:latin typeface="Bell MT" pitchFamily="18" charset="0"/>
              </a:rPr>
              <a:t>ccentricites</a:t>
            </a:r>
            <a:r>
              <a:rPr lang="fr-FR" sz="1800" b="1" i="1" dirty="0" smtClean="0">
                <a:solidFill>
                  <a:schemeClr val="accent1"/>
                </a:solidFill>
                <a:latin typeface="Bell MT" pitchFamily="18" charset="0"/>
              </a:rPr>
              <a:t>,  </a:t>
            </a:r>
            <a:r>
              <a:rPr lang="fr-FR" sz="1800" b="1" i="1" dirty="0" err="1" smtClean="0">
                <a:solidFill>
                  <a:schemeClr val="accent1"/>
                </a:solidFill>
                <a:latin typeface="Bell MT" pitchFamily="18" charset="0"/>
              </a:rPr>
              <a:t>even</a:t>
            </a:r>
            <a:r>
              <a:rPr lang="fr-FR" sz="1800" b="1" i="1" dirty="0" smtClean="0">
                <a:solidFill>
                  <a:schemeClr val="accent1"/>
                </a:solidFill>
                <a:latin typeface="Bell MT" pitchFamily="18" charset="0"/>
              </a:rPr>
              <a:t> </a:t>
            </a:r>
            <a:r>
              <a:rPr lang="fr-FR" sz="1800" b="1" i="1" dirty="0" smtClean="0">
                <a:solidFill>
                  <a:schemeClr val="accent1"/>
                </a:solidFill>
                <a:latin typeface="Bell MT" pitchFamily="18" charset="0"/>
              </a:rPr>
              <a:t>provocations.</a:t>
            </a:r>
            <a:endParaRPr lang="fr-FR" sz="1800" b="1" i="1" dirty="0" smtClean="0">
              <a:solidFill>
                <a:schemeClr val="accent1"/>
              </a:solidFill>
              <a:latin typeface="Bell MT" pitchFamily="18" charset="0"/>
            </a:endParaRPr>
          </a:p>
          <a:p>
            <a:pPr>
              <a:buNone/>
            </a:pPr>
            <a:r>
              <a:rPr lang="fr-FR" sz="1800" b="1" i="1" dirty="0" smtClean="0">
                <a:solidFill>
                  <a:schemeClr val="accent5">
                    <a:lumMod val="60000"/>
                    <a:lumOff val="40000"/>
                  </a:schemeClr>
                </a:solidFill>
                <a:latin typeface="Bell MT" pitchFamily="18" charset="0"/>
              </a:rPr>
              <a:t/>
            </a:r>
            <a:br>
              <a:rPr lang="fr-FR" sz="1800" b="1" i="1" dirty="0" smtClean="0">
                <a:solidFill>
                  <a:schemeClr val="accent5">
                    <a:lumMod val="60000"/>
                    <a:lumOff val="40000"/>
                  </a:schemeClr>
                </a:solidFill>
                <a:latin typeface="Bell MT" pitchFamily="18" charset="0"/>
              </a:rPr>
            </a:br>
            <a:r>
              <a:rPr lang="fr-FR" sz="2400" b="1" dirty="0" smtClean="0"/>
              <a:t/>
            </a:r>
            <a:br>
              <a:rPr lang="fr-FR" sz="2400" b="1" dirty="0" smtClean="0"/>
            </a:br>
            <a:r>
              <a:rPr lang="fr-FR" b="1" dirty="0" smtClean="0"/>
              <a:t/>
            </a:r>
            <a:br>
              <a:rPr lang="fr-FR" b="1" dirty="0" smtClean="0"/>
            </a:br>
            <a:endParaRPr lang="fr-FR" dirty="0" smtClean="0"/>
          </a:p>
          <a:p>
            <a:endParaRPr lang="fr-FR" dirty="0"/>
          </a:p>
        </p:txBody>
      </p:sp>
      <p:sp>
        <p:nvSpPr>
          <p:cNvPr id="6" name="ZoneTexte 5"/>
          <p:cNvSpPr txBox="1"/>
          <p:nvPr/>
        </p:nvSpPr>
        <p:spPr>
          <a:xfrm>
            <a:off x="0" y="6488668"/>
            <a:ext cx="9144000" cy="369332"/>
          </a:xfrm>
          <a:prstGeom prst="rect">
            <a:avLst/>
          </a:prstGeom>
          <a:solidFill>
            <a:srgbClr val="FF5797"/>
          </a:solidFill>
          <a:ln>
            <a:solidFill>
              <a:schemeClr val="accent6">
                <a:lumMod val="60000"/>
                <a:lumOff val="40000"/>
              </a:schemeClr>
            </a:solidFill>
          </a:ln>
        </p:spPr>
        <p:txBody>
          <a:bodyPr wrap="square" rtlCol="0">
            <a:spAutoFit/>
          </a:bodyPr>
          <a:lstStyle/>
          <a:p>
            <a:endParaRPr lang="fr-FR" dirty="0"/>
          </a:p>
        </p:txBody>
      </p:sp>
      <p:pic>
        <p:nvPicPr>
          <p:cNvPr id="1026" name="Picture 2" descr="http://imworld.aufeminin.com/dossiers/d20071130/d2792i58883h095726.jpg"/>
          <p:cNvPicPr>
            <a:picLocks noChangeAspect="1" noChangeArrowheads="1"/>
          </p:cNvPicPr>
          <p:nvPr/>
        </p:nvPicPr>
        <p:blipFill>
          <a:blip r:embed="rId2" cstate="print"/>
          <a:srcRect/>
          <a:stretch>
            <a:fillRect/>
          </a:stretch>
        </p:blipFill>
        <p:spPr bwMode="auto">
          <a:xfrm>
            <a:off x="4499992" y="764704"/>
            <a:ext cx="3456384" cy="52646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928670"/>
            <a:ext cx="4104456" cy="6336704"/>
          </a:xfrm>
        </p:spPr>
        <p:txBody>
          <a:bodyPr>
            <a:normAutofit fontScale="90000"/>
          </a:bodyPr>
          <a:lstStyle/>
          <a:p>
            <a:r>
              <a:rPr lang="en-US" sz="2400" i="1" dirty="0" smtClean="0">
                <a:solidFill>
                  <a:schemeClr val="accent1"/>
                </a:solidFill>
                <a:latin typeface="Bell MT" pitchFamily="18" charset="0"/>
              </a:rPr>
              <a:t/>
            </a:r>
            <a:br>
              <a:rPr lang="en-US" sz="2400" i="1" dirty="0" smtClean="0">
                <a:solidFill>
                  <a:schemeClr val="accent1"/>
                </a:solidFill>
                <a:latin typeface="Bell MT" pitchFamily="18" charset="0"/>
              </a:rPr>
            </a:br>
            <a:r>
              <a:rPr lang="en-US" sz="2400" i="1" dirty="0" smtClean="0">
                <a:solidFill>
                  <a:schemeClr val="accent1"/>
                </a:solidFill>
                <a:latin typeface="Bell MT" pitchFamily="18" charset="0"/>
              </a:rPr>
              <a:t/>
            </a:r>
            <a:br>
              <a:rPr lang="en-US" sz="2400" i="1" dirty="0" smtClean="0">
                <a:solidFill>
                  <a:schemeClr val="accent1"/>
                </a:solidFill>
                <a:latin typeface="Bell MT" pitchFamily="18" charset="0"/>
              </a:rPr>
            </a:br>
            <a:r>
              <a:rPr lang="en-US" sz="2400" i="1" dirty="0" smtClean="0">
                <a:solidFill>
                  <a:schemeClr val="accent1"/>
                </a:solidFill>
                <a:latin typeface="Bell MT" pitchFamily="18" charset="0"/>
              </a:rPr>
              <a:t/>
            </a:r>
            <a:br>
              <a:rPr lang="en-US" sz="2400" i="1" dirty="0" smtClean="0">
                <a:solidFill>
                  <a:schemeClr val="accent1"/>
                </a:solidFill>
                <a:latin typeface="Bell MT" pitchFamily="18" charset="0"/>
              </a:rPr>
            </a:br>
            <a:r>
              <a:rPr lang="en-US" sz="2400" i="1" dirty="0" smtClean="0">
                <a:solidFill>
                  <a:schemeClr val="accent1"/>
                </a:solidFill>
                <a:latin typeface="Bell MT" pitchFamily="18" charset="0"/>
              </a:rPr>
              <a:t>Today :</a:t>
            </a:r>
            <a:r>
              <a:rPr lang="en-US" sz="2400" i="1" dirty="0" smtClean="0">
                <a:solidFill>
                  <a:schemeClr val="accent1"/>
                </a:solidFill>
                <a:latin typeface="Bell MT" pitchFamily="18" charset="0"/>
              </a:rPr>
              <a:t/>
            </a:r>
            <a:br>
              <a:rPr lang="en-US" sz="2400" i="1" dirty="0" smtClean="0">
                <a:solidFill>
                  <a:schemeClr val="accent1"/>
                </a:solidFill>
                <a:latin typeface="Bell MT" pitchFamily="18" charset="0"/>
              </a:rPr>
            </a:br>
            <a:r>
              <a:rPr lang="en-US" sz="2400" i="1" dirty="0" smtClean="0">
                <a:solidFill>
                  <a:schemeClr val="accent1"/>
                </a:solidFill>
                <a:latin typeface="Bell MT" pitchFamily="18" charset="0"/>
              </a:rPr>
              <a:t/>
            </a:r>
            <a:br>
              <a:rPr lang="en-US" sz="2400" i="1" dirty="0" smtClean="0">
                <a:solidFill>
                  <a:schemeClr val="accent1"/>
                </a:solidFill>
                <a:latin typeface="Bell MT" pitchFamily="18" charset="0"/>
              </a:rPr>
            </a:br>
            <a:r>
              <a:rPr lang="en-US" sz="2400" i="1" dirty="0" smtClean="0">
                <a:solidFill>
                  <a:schemeClr val="accent1"/>
                </a:solidFill>
                <a:latin typeface="Bell MT" pitchFamily="18" charset="0"/>
              </a:rPr>
              <a:t>To </a:t>
            </a:r>
            <a:r>
              <a:rPr lang="en-US" sz="2400" i="1" dirty="0" smtClean="0">
                <a:solidFill>
                  <a:schemeClr val="accent1"/>
                </a:solidFill>
                <a:latin typeface="Bell MT" pitchFamily="18" charset="0"/>
              </a:rPr>
              <a:t>avoid exclusion, young people must be integrated into the group. </a:t>
            </a:r>
            <a:r>
              <a:rPr lang="en-US" sz="2400" i="1" dirty="0" smtClean="0">
                <a:solidFill>
                  <a:schemeClr val="accent1"/>
                </a:solidFill>
                <a:latin typeface="Bell MT" pitchFamily="18" charset="0"/>
              </a:rPr>
              <a:t> </a:t>
            </a:r>
            <a:r>
              <a:rPr lang="en-US" sz="2400" i="1" dirty="0" smtClean="0">
                <a:solidFill>
                  <a:schemeClr val="accent1"/>
                </a:solidFill>
                <a:latin typeface="Bell MT" pitchFamily="18" charset="0"/>
              </a:rPr>
              <a:t>Y</a:t>
            </a:r>
            <a:r>
              <a:rPr lang="en-US" sz="2400" i="1" dirty="0" smtClean="0">
                <a:solidFill>
                  <a:schemeClr val="accent1"/>
                </a:solidFill>
                <a:latin typeface="Bell MT" pitchFamily="18" charset="0"/>
              </a:rPr>
              <a:t>oung </a:t>
            </a:r>
            <a:r>
              <a:rPr lang="en-US" sz="2400" i="1" dirty="0" smtClean="0">
                <a:solidFill>
                  <a:schemeClr val="accent1"/>
                </a:solidFill>
                <a:latin typeface="Bell MT" pitchFamily="18" charset="0"/>
              </a:rPr>
              <a:t>people prefer to wear clothes as "other"</a:t>
            </a:r>
            <a:r>
              <a:rPr lang="en-US" sz="2400" i="1" dirty="0" smtClean="0">
                <a:solidFill>
                  <a:schemeClr val="accent5">
                    <a:lumMod val="60000"/>
                    <a:lumOff val="40000"/>
                  </a:schemeClr>
                </a:solidFill>
                <a:latin typeface="Bell MT" pitchFamily="18" charset="0"/>
              </a:rPr>
              <a:t/>
            </a:r>
            <a:br>
              <a:rPr lang="en-US" sz="2400" i="1" dirty="0" smtClean="0">
                <a:solidFill>
                  <a:schemeClr val="accent5">
                    <a:lumMod val="60000"/>
                    <a:lumOff val="40000"/>
                  </a:schemeClr>
                </a:solidFill>
                <a:latin typeface="Bell MT" pitchFamily="18" charset="0"/>
              </a:rPr>
            </a:br>
            <a:r>
              <a:rPr lang="fr-FR" sz="2400" i="1" dirty="0">
                <a:solidFill>
                  <a:schemeClr val="accent5">
                    <a:lumMod val="60000"/>
                    <a:lumOff val="40000"/>
                  </a:schemeClr>
                </a:solidFill>
                <a:latin typeface="Bell MT" pitchFamily="18" charset="0"/>
              </a:rPr>
              <a:t/>
            </a:r>
            <a:br>
              <a:rPr lang="fr-FR" sz="2400" i="1" dirty="0">
                <a:solidFill>
                  <a:schemeClr val="accent5">
                    <a:lumMod val="60000"/>
                    <a:lumOff val="40000"/>
                  </a:schemeClr>
                </a:solidFill>
                <a:latin typeface="Bell MT" pitchFamily="18" charset="0"/>
              </a:rPr>
            </a:br>
            <a:r>
              <a:rPr lang="fr-FR" sz="2400" i="1" dirty="0" smtClean="0">
                <a:solidFill>
                  <a:schemeClr val="accent5">
                    <a:lumMod val="60000"/>
                    <a:lumOff val="40000"/>
                  </a:schemeClr>
                </a:solidFill>
                <a:latin typeface="Bell MT" pitchFamily="18" charset="0"/>
              </a:rPr>
              <a:t/>
            </a:r>
            <a:br>
              <a:rPr lang="fr-FR" sz="2400" i="1" dirty="0" smtClean="0">
                <a:solidFill>
                  <a:schemeClr val="accent5">
                    <a:lumMod val="60000"/>
                    <a:lumOff val="40000"/>
                  </a:schemeClr>
                </a:solidFill>
                <a:latin typeface="Bell MT" pitchFamily="18" charset="0"/>
              </a:rPr>
            </a:br>
            <a:r>
              <a:rPr lang="fr-FR" sz="6600" i="1" dirty="0" smtClean="0">
                <a:solidFill>
                  <a:schemeClr val="accent5">
                    <a:lumMod val="60000"/>
                    <a:lumOff val="40000"/>
                  </a:schemeClr>
                </a:solidFill>
                <a:latin typeface="Bell MT" pitchFamily="18" charset="0"/>
              </a:rPr>
              <a:t/>
            </a:r>
            <a:br>
              <a:rPr lang="fr-FR" sz="6600" i="1" dirty="0" smtClean="0">
                <a:solidFill>
                  <a:schemeClr val="accent5">
                    <a:lumMod val="60000"/>
                    <a:lumOff val="40000"/>
                  </a:schemeClr>
                </a:solidFill>
                <a:latin typeface="Bell MT" pitchFamily="18" charset="0"/>
              </a:rPr>
            </a:br>
            <a:r>
              <a:rPr lang="fr-FR" sz="4900" i="1" dirty="0">
                <a:solidFill>
                  <a:srgbClr val="00B050"/>
                </a:solidFill>
                <a:latin typeface="Bell MT" pitchFamily="18" charset="0"/>
              </a:rPr>
              <a:t/>
            </a:r>
            <a:br>
              <a:rPr lang="fr-FR" sz="4900" i="1" dirty="0">
                <a:solidFill>
                  <a:srgbClr val="00B050"/>
                </a:solidFill>
                <a:latin typeface="Bell MT" pitchFamily="18" charset="0"/>
              </a:rPr>
            </a:br>
            <a:endParaRPr lang="fr-FR" i="1" dirty="0">
              <a:solidFill>
                <a:srgbClr val="00B050"/>
              </a:solidFill>
              <a:latin typeface="Bell MT" pitchFamily="18" charset="0"/>
            </a:endParaRPr>
          </a:p>
        </p:txBody>
      </p:sp>
      <p:pic>
        <p:nvPicPr>
          <p:cNvPr id="3074" name="Picture 2" descr="http://t3.gstatic.com/images?q=tbn:ANd9GcT-Ey88H9hPI8OjOAsVyFYgmiZ6ciWyC5Fo3r2ZpaXLFCmnLdfrPQ"/>
          <p:cNvPicPr>
            <a:picLocks noChangeAspect="1" noChangeArrowheads="1"/>
          </p:cNvPicPr>
          <p:nvPr/>
        </p:nvPicPr>
        <p:blipFill>
          <a:blip r:embed="rId3" cstate="print"/>
          <a:srcRect/>
          <a:stretch>
            <a:fillRect/>
          </a:stretch>
        </p:blipFill>
        <p:spPr bwMode="auto">
          <a:xfrm>
            <a:off x="4716016" y="548680"/>
            <a:ext cx="4176464" cy="23762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076" name="Picture 4" descr="http://t2.gstatic.com/images?q=tbn:ANd9GcRy0ra0CO5G1uDoarYjjVVIGZ4nFHi8BqxIWMgnergku_2ES7y9"/>
          <p:cNvPicPr>
            <a:picLocks noChangeAspect="1" noChangeArrowheads="1"/>
          </p:cNvPicPr>
          <p:nvPr/>
        </p:nvPicPr>
        <p:blipFill>
          <a:blip r:embed="rId4" cstate="print"/>
          <a:srcRect/>
          <a:stretch>
            <a:fillRect/>
          </a:stretch>
        </p:blipFill>
        <p:spPr bwMode="auto">
          <a:xfrm>
            <a:off x="4716016" y="3284984"/>
            <a:ext cx="4196590" cy="30243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ZoneTexte 11"/>
          <p:cNvSpPr txBox="1"/>
          <p:nvPr/>
        </p:nvSpPr>
        <p:spPr>
          <a:xfrm>
            <a:off x="0" y="6488668"/>
            <a:ext cx="9144000" cy="369332"/>
          </a:xfrm>
          <a:prstGeom prst="rect">
            <a:avLst/>
          </a:prstGeom>
          <a:solidFill>
            <a:srgbClr val="FF5797"/>
          </a:solidFill>
          <a:ln>
            <a:solidFill>
              <a:schemeClr val="accent6">
                <a:lumMod val="60000"/>
                <a:lumOff val="40000"/>
              </a:schemeClr>
            </a:solidFill>
          </a:ln>
        </p:spPr>
        <p:txBody>
          <a:bodyPr wrap="square" rtlCol="0">
            <a:spAutoFit/>
          </a:bodyPr>
          <a:lstStyle/>
          <a:p>
            <a:endParaRPr lang="fr-FR" dirty="0"/>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contenu 2"/>
          <p:cNvSpPr>
            <a:spLocks noGrp="1"/>
          </p:cNvSpPr>
          <p:nvPr>
            <p:ph type="title"/>
          </p:nvPr>
        </p:nvSpPr>
        <p:spPr>
          <a:xfrm>
            <a:off x="0" y="91540"/>
            <a:ext cx="5760640" cy="6766460"/>
          </a:xfrm>
        </p:spPr>
        <p:txBody>
          <a:bodyPr>
            <a:normAutofit fontScale="90000"/>
          </a:bodyPr>
          <a:lstStyle/>
          <a:p>
            <a:pPr algn="ctr" eaLnBrk="0" fontAlgn="base" hangingPunct="0">
              <a:spcAft>
                <a:spcPct val="0"/>
              </a:spcAft>
            </a:pP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3600" b="1" i="1" dirty="0" smtClean="0">
                <a:solidFill>
                  <a:schemeClr val="accent1"/>
                </a:solidFill>
                <a:latin typeface="Bell MT" pitchFamily="18" charset="0"/>
                <a:ea typeface="Arial Unicode MS" pitchFamily="34" charset="-128"/>
                <a:cs typeface="PalatinoLinotype,BoldItalic"/>
              </a:rPr>
              <a:t>The </a:t>
            </a:r>
            <a:r>
              <a:rPr lang="fr-FR" sz="3600" b="1" i="1" dirty="0" err="1" smtClean="0">
                <a:solidFill>
                  <a:schemeClr val="accent1"/>
                </a:solidFill>
                <a:latin typeface="Bell MT" pitchFamily="18" charset="0"/>
                <a:ea typeface="Arial Unicode MS" pitchFamily="34" charset="-128"/>
                <a:cs typeface="PalatinoLinotype,BoldItalic"/>
              </a:rPr>
              <a:t>Fashion</a:t>
            </a:r>
            <a:r>
              <a:rPr lang="fr-FR" sz="3600" b="1" i="1" dirty="0" smtClean="0">
                <a:solidFill>
                  <a:schemeClr val="accent1"/>
                </a:solidFill>
                <a:latin typeface="Bell MT" pitchFamily="18" charset="0"/>
                <a:ea typeface="Arial Unicode MS" pitchFamily="34" charset="-128"/>
                <a:cs typeface="PalatinoLinotype,BoldItalic"/>
              </a:rPr>
              <a:t> </a:t>
            </a:r>
            <a:r>
              <a:rPr lang="fr-FR" sz="3600" b="1" i="1" dirty="0" err="1" smtClean="0">
                <a:solidFill>
                  <a:schemeClr val="accent1"/>
                </a:solidFill>
                <a:latin typeface="Bell MT" pitchFamily="18" charset="0"/>
                <a:ea typeface="Arial Unicode MS" pitchFamily="34" charset="-128"/>
                <a:cs typeface="PalatinoLinotype,BoldItalic"/>
              </a:rPr>
              <a:t>victims</a:t>
            </a:r>
            <a:r>
              <a:rPr lang="fr-FR" sz="3600" b="1" i="1" dirty="0" smtClean="0">
                <a:solidFill>
                  <a:schemeClr val="accent1"/>
                </a:solidFill>
                <a:latin typeface="Bell MT" pitchFamily="18" charset="0"/>
                <a:ea typeface="Arial Unicode MS" pitchFamily="34" charset="-128"/>
                <a:cs typeface="PalatinoLinotype,BoldItalic"/>
              </a:rPr>
              <a:t> of </a:t>
            </a:r>
            <a:r>
              <a:rPr lang="fr-FR" sz="3600" b="1" i="1" dirty="0" err="1" smtClean="0">
                <a:solidFill>
                  <a:schemeClr val="accent1"/>
                </a:solidFill>
                <a:latin typeface="Bell MT" pitchFamily="18" charset="0"/>
                <a:ea typeface="Arial Unicode MS" pitchFamily="34" charset="-128"/>
                <a:cs typeface="PalatinoLinotype,BoldItalic"/>
              </a:rPr>
              <a:t>today</a:t>
            </a: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t/>
            </a:r>
            <a:br>
              <a:rPr lang="fr-FR" sz="1800" b="1" i="1" dirty="0" smtClean="0">
                <a:solidFill>
                  <a:schemeClr val="accent4">
                    <a:lumMod val="60000"/>
                    <a:lumOff val="40000"/>
                  </a:schemeClr>
                </a:solidFill>
                <a:latin typeface="Bell MT" pitchFamily="18" charset="0"/>
                <a:ea typeface="Arial Unicode MS" pitchFamily="34" charset="-128"/>
                <a:cs typeface="PalatinoLinotype,BoldItalic"/>
              </a:rPr>
            </a:br>
            <a:r>
              <a:rPr lang="fr-FR" sz="1200" i="1" dirty="0" smtClean="0">
                <a:solidFill>
                  <a:schemeClr val="accent1"/>
                </a:solidFill>
                <a:latin typeface="Bell MT" pitchFamily="18" charset="0"/>
              </a:rPr>
              <a:t/>
            </a:r>
            <a:br>
              <a:rPr lang="fr-FR" sz="1200" i="1" dirty="0" smtClean="0">
                <a:solidFill>
                  <a:schemeClr val="accent1"/>
                </a:solidFill>
                <a:latin typeface="Bell MT" pitchFamily="18" charset="0"/>
              </a:rPr>
            </a:br>
            <a:r>
              <a:rPr lang="en-US" sz="2200" i="1" dirty="0" smtClean="0">
                <a:solidFill>
                  <a:schemeClr val="accent1"/>
                </a:solidFill>
              </a:rPr>
              <a:t/>
            </a:r>
            <a:br>
              <a:rPr lang="en-US" sz="2200" i="1" dirty="0" smtClean="0">
                <a:solidFill>
                  <a:schemeClr val="accent1"/>
                </a:solidFill>
              </a:rPr>
            </a:br>
            <a:r>
              <a:rPr lang="fr-FR" sz="2200" i="1" dirty="0" smtClean="0">
                <a:solidFill>
                  <a:schemeClr val="accent1"/>
                </a:solidFill>
                <a:latin typeface="Bell MT" pitchFamily="18" charset="0"/>
                <a:ea typeface="Arial Unicode MS" pitchFamily="34" charset="-128"/>
              </a:rPr>
              <a:t/>
            </a:r>
            <a:br>
              <a:rPr lang="fr-FR" sz="2200" i="1" dirty="0" smtClean="0">
                <a:solidFill>
                  <a:schemeClr val="accent1"/>
                </a:solidFill>
                <a:latin typeface="Bell MT" pitchFamily="18" charset="0"/>
                <a:ea typeface="Arial Unicode MS" pitchFamily="34" charset="-128"/>
              </a:rPr>
            </a:br>
            <a:r>
              <a:rPr lang="en-US" sz="2200" i="1" dirty="0" smtClean="0">
                <a:solidFill>
                  <a:schemeClr val="accent1"/>
                </a:solidFill>
                <a:latin typeface="Bell MT" pitchFamily="18" charset="0"/>
              </a:rPr>
              <a:t>Today, girls have no shame in being provocative </a:t>
            </a:r>
            <a:r>
              <a:rPr lang="en-US" sz="2200" i="1" dirty="0" smtClean="0">
                <a:solidFill>
                  <a:schemeClr val="accent1"/>
                </a:solidFill>
                <a:latin typeface="Bell MT" pitchFamily="18" charset="0"/>
              </a:rPr>
              <a:t/>
            </a:r>
            <a:br>
              <a:rPr lang="en-US" sz="2200" i="1" dirty="0" smtClean="0">
                <a:solidFill>
                  <a:schemeClr val="accent1"/>
                </a:solidFill>
                <a:latin typeface="Bell MT" pitchFamily="18" charset="0"/>
              </a:rPr>
            </a:br>
            <a:r>
              <a:rPr lang="en-US" sz="2200" i="1" dirty="0" smtClean="0">
                <a:solidFill>
                  <a:schemeClr val="accent1"/>
                </a:solidFill>
                <a:latin typeface="Bell MT" pitchFamily="18" charset="0"/>
              </a:rPr>
              <a:t>in </a:t>
            </a:r>
            <a:r>
              <a:rPr lang="en-US" sz="2200" i="1" dirty="0" smtClean="0">
                <a:solidFill>
                  <a:schemeClr val="accent1"/>
                </a:solidFill>
                <a:latin typeface="Bell MT" pitchFamily="18" charset="0"/>
              </a:rPr>
              <a:t>the way they </a:t>
            </a:r>
            <a:r>
              <a:rPr lang="en-US" sz="2200" i="1" dirty="0" smtClean="0">
                <a:solidFill>
                  <a:schemeClr val="accent1"/>
                </a:solidFill>
                <a:latin typeface="Bell MT" pitchFamily="18" charset="0"/>
              </a:rPr>
              <a:t>dress.</a:t>
            </a:r>
            <a:r>
              <a:rPr lang="en-US" sz="2200" i="1" dirty="0" smtClean="0">
                <a:solidFill>
                  <a:schemeClr val="accent1"/>
                </a:solidFill>
                <a:latin typeface="Bell MT" pitchFamily="18" charset="0"/>
              </a:rPr>
              <a:t/>
            </a:r>
            <a:br>
              <a:rPr lang="en-US" sz="2200" i="1" dirty="0" smtClean="0">
                <a:solidFill>
                  <a:schemeClr val="accent1"/>
                </a:solidFill>
                <a:latin typeface="Bell MT" pitchFamily="18" charset="0"/>
              </a:rPr>
            </a:br>
            <a:r>
              <a:rPr lang="en-US" sz="2200" i="1" dirty="0" smtClean="0">
                <a:solidFill>
                  <a:schemeClr val="accent5">
                    <a:lumMod val="60000"/>
                    <a:lumOff val="40000"/>
                  </a:schemeClr>
                </a:solidFill>
                <a:latin typeface="Bell MT" pitchFamily="18" charset="0"/>
              </a:rPr>
              <a:t/>
            </a:r>
            <a:br>
              <a:rPr lang="en-US" sz="2200" i="1" dirty="0" smtClean="0">
                <a:solidFill>
                  <a:schemeClr val="accent5">
                    <a:lumMod val="60000"/>
                    <a:lumOff val="40000"/>
                  </a:schemeClr>
                </a:solidFill>
                <a:latin typeface="Bell MT" pitchFamily="18" charset="0"/>
              </a:rPr>
            </a:br>
            <a:r>
              <a:rPr lang="fr-FR" sz="2700" i="1" dirty="0" smtClean="0">
                <a:solidFill>
                  <a:schemeClr val="accent5">
                    <a:lumMod val="60000"/>
                    <a:lumOff val="40000"/>
                  </a:schemeClr>
                </a:solidFill>
                <a:latin typeface="Bell MT" pitchFamily="18" charset="0"/>
                <a:ea typeface="Arial Unicode MS" pitchFamily="34" charset="-128"/>
                <a:cs typeface="PalatinoLinotype,Italic"/>
              </a:rPr>
              <a:t/>
            </a:r>
            <a:br>
              <a:rPr lang="fr-FR" sz="2700" i="1" dirty="0" smtClean="0">
                <a:solidFill>
                  <a:schemeClr val="accent5">
                    <a:lumMod val="60000"/>
                    <a:lumOff val="40000"/>
                  </a:schemeClr>
                </a:solidFill>
                <a:latin typeface="Bell MT" pitchFamily="18" charset="0"/>
                <a:ea typeface="Arial Unicode MS" pitchFamily="34" charset="-128"/>
                <a:cs typeface="PalatinoLinotype,Italic"/>
              </a:rPr>
            </a:br>
            <a:r>
              <a:rPr lang="en-US" sz="2200" i="1" dirty="0" smtClean="0">
                <a:solidFill>
                  <a:schemeClr val="accent5">
                    <a:lumMod val="60000"/>
                    <a:lumOff val="40000"/>
                  </a:schemeClr>
                </a:solidFill>
                <a:latin typeface="Bell MT" pitchFamily="18" charset="0"/>
              </a:rPr>
              <a:t/>
            </a:r>
            <a:br>
              <a:rPr lang="en-US" sz="2200" i="1" dirty="0" smtClean="0">
                <a:solidFill>
                  <a:schemeClr val="accent5">
                    <a:lumMod val="60000"/>
                    <a:lumOff val="40000"/>
                  </a:schemeClr>
                </a:solidFill>
                <a:latin typeface="Bell MT" pitchFamily="18" charset="0"/>
              </a:rPr>
            </a:br>
            <a:r>
              <a:rPr lang="en-US" sz="2200" i="1" dirty="0" smtClean="0">
                <a:solidFill>
                  <a:schemeClr val="accent5">
                    <a:lumMod val="60000"/>
                    <a:lumOff val="40000"/>
                  </a:schemeClr>
                </a:solidFill>
                <a:latin typeface="Bell MT" pitchFamily="18" charset="0"/>
              </a:rPr>
              <a:t>They have only 8 or 11 years but are already short t-shirt and tight and often a jewel in their navel pierced, a low-rise jeans, make up</a:t>
            </a:r>
            <a:r>
              <a:rPr lang="en-US" sz="1200" i="1" dirty="0" smtClean="0">
                <a:solidFill>
                  <a:schemeClr val="accent5">
                    <a:lumMod val="60000"/>
                    <a:lumOff val="40000"/>
                  </a:schemeClr>
                </a:solidFill>
                <a:latin typeface="Bell MT" pitchFamily="18" charset="0"/>
              </a:rPr>
              <a:t> </a:t>
            </a:r>
            <a:r>
              <a:rPr lang="en-US" sz="2000" i="1" dirty="0" smtClean="0">
                <a:solidFill>
                  <a:schemeClr val="accent5">
                    <a:lumMod val="60000"/>
                    <a:lumOff val="40000"/>
                  </a:schemeClr>
                </a:solidFill>
                <a:latin typeface="Bell MT" pitchFamily="18" charset="0"/>
              </a:rPr>
              <a:t>abundant and heels.</a:t>
            </a:r>
            <a:br>
              <a:rPr lang="en-US" sz="2000" i="1" dirty="0" smtClean="0">
                <a:solidFill>
                  <a:schemeClr val="accent5">
                    <a:lumMod val="60000"/>
                    <a:lumOff val="40000"/>
                  </a:schemeClr>
                </a:solidFill>
                <a:latin typeface="Bell MT" pitchFamily="18" charset="0"/>
              </a:rPr>
            </a:br>
            <a:r>
              <a:rPr lang="en-US" sz="2000" i="1" dirty="0" smtClean="0">
                <a:solidFill>
                  <a:schemeClr val="accent5">
                    <a:lumMod val="60000"/>
                    <a:lumOff val="40000"/>
                  </a:schemeClr>
                </a:solidFill>
                <a:latin typeface="Bell MT" pitchFamily="18" charset="0"/>
              </a:rPr>
              <a:t> </a:t>
            </a:r>
            <a:br>
              <a:rPr lang="en-US" sz="2000" i="1" dirty="0" smtClean="0">
                <a:solidFill>
                  <a:schemeClr val="accent5">
                    <a:lumMod val="60000"/>
                    <a:lumOff val="40000"/>
                  </a:schemeClr>
                </a:solidFill>
                <a:latin typeface="Bell MT" pitchFamily="18" charset="0"/>
              </a:rPr>
            </a:br>
            <a:r>
              <a:rPr lang="en-US" sz="2000" i="1" dirty="0" smtClean="0">
                <a:solidFill>
                  <a:schemeClr val="accent5">
                    <a:lumMod val="60000"/>
                    <a:lumOff val="40000"/>
                  </a:schemeClr>
                </a:solidFill>
                <a:latin typeface="Bell MT" pitchFamily="18" charset="0"/>
              </a:rPr>
              <a:t>A</a:t>
            </a:r>
            <a:r>
              <a:rPr lang="en-US" sz="1300" i="1" dirty="0" smtClean="0"/>
              <a:t>  </a:t>
            </a:r>
            <a:r>
              <a:rPr lang="en-US" sz="2200" i="1" dirty="0" smtClean="0">
                <a:solidFill>
                  <a:schemeClr val="accent5">
                    <a:lumMod val="60000"/>
                    <a:lumOff val="40000"/>
                  </a:schemeClr>
                </a:solidFill>
                <a:latin typeface="Bell MT" pitchFamily="18" charset="0"/>
              </a:rPr>
              <a:t>“personality" based solely on appearance.</a:t>
            </a:r>
            <a:r>
              <a:rPr lang="en-US" sz="300" i="1" dirty="0" smtClean="0"/>
              <a:t/>
            </a:r>
            <a:br>
              <a:rPr lang="en-US" sz="300" i="1" dirty="0" smtClean="0"/>
            </a:br>
            <a:r>
              <a:rPr lang="fr-FR" sz="4900" i="1" dirty="0" smtClean="0">
                <a:solidFill>
                  <a:schemeClr val="accent6">
                    <a:lumMod val="60000"/>
                    <a:lumOff val="40000"/>
                  </a:schemeClr>
                </a:solidFill>
                <a:latin typeface="Bell MT" pitchFamily="18" charset="0"/>
                <a:ea typeface="Arial Unicode MS" pitchFamily="34" charset="-128"/>
                <a:cs typeface="PalatinoLinotype"/>
              </a:rPr>
              <a:t/>
            </a:r>
            <a:br>
              <a:rPr lang="fr-FR" sz="4900" i="1" dirty="0" smtClean="0">
                <a:solidFill>
                  <a:schemeClr val="accent6">
                    <a:lumMod val="60000"/>
                    <a:lumOff val="40000"/>
                  </a:schemeClr>
                </a:solidFill>
                <a:latin typeface="Bell MT" pitchFamily="18" charset="0"/>
                <a:ea typeface="Arial Unicode MS" pitchFamily="34" charset="-128"/>
                <a:cs typeface="PalatinoLinotype"/>
              </a:rPr>
            </a:br>
            <a:endParaRPr lang="fr-FR" sz="4400" dirty="0">
              <a:solidFill>
                <a:schemeClr val="accent6">
                  <a:lumMod val="60000"/>
                  <a:lumOff val="40000"/>
                </a:schemeClr>
              </a:solidFill>
            </a:endParaRPr>
          </a:p>
        </p:txBody>
      </p:sp>
      <p:sp>
        <p:nvSpPr>
          <p:cNvPr id="5" name="ZoneTexte 4"/>
          <p:cNvSpPr txBox="1"/>
          <p:nvPr/>
        </p:nvSpPr>
        <p:spPr>
          <a:xfrm>
            <a:off x="0" y="6488668"/>
            <a:ext cx="9144000" cy="369332"/>
          </a:xfrm>
          <a:prstGeom prst="rect">
            <a:avLst/>
          </a:prstGeom>
          <a:solidFill>
            <a:schemeClr val="accent1"/>
          </a:solidFill>
          <a:ln>
            <a:solidFill>
              <a:schemeClr val="accent6">
                <a:lumMod val="60000"/>
                <a:lumOff val="40000"/>
              </a:schemeClr>
            </a:solidFill>
          </a:ln>
        </p:spPr>
        <p:txBody>
          <a:bodyPr wrap="square" rtlCol="0">
            <a:spAutoFit/>
          </a:bodyPr>
          <a:lstStyle/>
          <a:p>
            <a:endParaRPr lang="fr-FR" dirty="0"/>
          </a:p>
        </p:txBody>
      </p:sp>
      <p:pic>
        <p:nvPicPr>
          <p:cNvPr id="1026" name="Picture 2" descr="http://t0.gstatic.com/images?q=tbn:ANd9GcSuW4BtZllZDZjdaDlwmnrzUNHVyfIkoDL8JlopLABwLExcxiUMxA"/>
          <p:cNvPicPr>
            <a:picLocks noChangeAspect="1" noChangeArrowheads="1"/>
          </p:cNvPicPr>
          <p:nvPr/>
        </p:nvPicPr>
        <p:blipFill>
          <a:blip r:embed="rId2" cstate="print"/>
          <a:srcRect/>
          <a:stretch>
            <a:fillRect/>
          </a:stretch>
        </p:blipFill>
        <p:spPr bwMode="auto">
          <a:xfrm>
            <a:off x="5940152" y="548680"/>
            <a:ext cx="3028048" cy="21602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8" name="Picture 4" descr="http://t3.gstatic.com/images?q=tbn:ANd9GcSyW_nMlXevX4T5ZU2idUWoKH7EnXCNvuyU-9mTrPgHnB6Lc_Q2pw"/>
          <p:cNvPicPr>
            <a:picLocks noChangeAspect="1" noChangeArrowheads="1"/>
          </p:cNvPicPr>
          <p:nvPr/>
        </p:nvPicPr>
        <p:blipFill>
          <a:blip r:embed="rId3" cstate="print"/>
          <a:srcRect/>
          <a:stretch>
            <a:fillRect/>
          </a:stretch>
        </p:blipFill>
        <p:spPr bwMode="auto">
          <a:xfrm>
            <a:off x="5940152" y="2564904"/>
            <a:ext cx="3024336" cy="18722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30" name="Picture 6" descr="http://t0.gstatic.com/images?q=tbn:ANd9GcTcQOIVJ1eZafc12ruk8rW-fS2UtZtK-xajm4C6IZJoboQpY8HzSA"/>
          <p:cNvPicPr>
            <a:picLocks noChangeAspect="1" noChangeArrowheads="1"/>
          </p:cNvPicPr>
          <p:nvPr/>
        </p:nvPicPr>
        <p:blipFill>
          <a:blip r:embed="rId4" cstate="print"/>
          <a:srcRect/>
          <a:stretch>
            <a:fillRect/>
          </a:stretch>
        </p:blipFill>
        <p:spPr bwMode="auto">
          <a:xfrm>
            <a:off x="7308304" y="4221088"/>
            <a:ext cx="1632104" cy="21789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http://t3.gstatic.com/images?q=tbn:ANd9GcS6bKx1jr6ry73KYSoiTNOVDHTNnDVjMUyY12u1UWgvtIpziVq5"/>
          <p:cNvPicPr>
            <a:picLocks noChangeAspect="1" noChangeArrowheads="1"/>
          </p:cNvPicPr>
          <p:nvPr/>
        </p:nvPicPr>
        <p:blipFill>
          <a:blip r:embed="rId2" cstate="print"/>
          <a:srcRect/>
          <a:stretch>
            <a:fillRect/>
          </a:stretch>
        </p:blipFill>
        <p:spPr bwMode="auto">
          <a:xfrm>
            <a:off x="0" y="0"/>
            <a:ext cx="3085268" cy="2492896"/>
          </a:xfrm>
          <a:prstGeom prst="rect">
            <a:avLst/>
          </a:prstGeom>
          <a:noFill/>
        </p:spPr>
      </p:pic>
      <p:pic>
        <p:nvPicPr>
          <p:cNvPr id="17412" name="Picture 4" descr="http://t0.gstatic.com/images?q=tbn:ANd9GcTc3grhW6n_Ps4Uix3DUMGcXMthQ-WHNnFqS2uSExmoVk3I2EH6"/>
          <p:cNvPicPr>
            <a:picLocks noChangeAspect="1" noChangeArrowheads="1"/>
          </p:cNvPicPr>
          <p:nvPr/>
        </p:nvPicPr>
        <p:blipFill>
          <a:blip r:embed="rId3" cstate="print"/>
          <a:srcRect/>
          <a:stretch>
            <a:fillRect/>
          </a:stretch>
        </p:blipFill>
        <p:spPr bwMode="auto">
          <a:xfrm>
            <a:off x="1259632" y="2348880"/>
            <a:ext cx="2880320" cy="2880321"/>
          </a:xfrm>
          <a:prstGeom prst="rect">
            <a:avLst/>
          </a:prstGeom>
          <a:noFill/>
        </p:spPr>
      </p:pic>
      <p:pic>
        <p:nvPicPr>
          <p:cNvPr id="17414" name="Picture 6" descr="http://t0.gstatic.com/images?q=tbn:ANd9GcR6N7nMR42LFDbN7GmnBZZ8Y4AcWtdo3yTPpNpwmrpfM_Irmrqr"/>
          <p:cNvPicPr>
            <a:picLocks noChangeAspect="1" noChangeArrowheads="1"/>
          </p:cNvPicPr>
          <p:nvPr/>
        </p:nvPicPr>
        <p:blipFill>
          <a:blip r:embed="rId4" cstate="print"/>
          <a:srcRect/>
          <a:stretch>
            <a:fillRect/>
          </a:stretch>
        </p:blipFill>
        <p:spPr bwMode="auto">
          <a:xfrm>
            <a:off x="3491880" y="2996952"/>
            <a:ext cx="3833661" cy="1916832"/>
          </a:xfrm>
          <a:prstGeom prst="rect">
            <a:avLst/>
          </a:prstGeom>
          <a:noFill/>
        </p:spPr>
      </p:pic>
      <p:pic>
        <p:nvPicPr>
          <p:cNvPr id="17416" name="Picture 8" descr="http://t3.gstatic.com/images?q=tbn:ANd9GcQCagSbYz2wF6RCiEPm4ofiygUHn3L0ppep6Ve9huwnWJ8kEOSlLA"/>
          <p:cNvPicPr>
            <a:picLocks noChangeAspect="1" noChangeArrowheads="1"/>
          </p:cNvPicPr>
          <p:nvPr/>
        </p:nvPicPr>
        <p:blipFill>
          <a:blip r:embed="rId5" cstate="print"/>
          <a:srcRect/>
          <a:stretch>
            <a:fillRect/>
          </a:stretch>
        </p:blipFill>
        <p:spPr bwMode="auto">
          <a:xfrm>
            <a:off x="2843808" y="0"/>
            <a:ext cx="2628900" cy="1733550"/>
          </a:xfrm>
          <a:prstGeom prst="rect">
            <a:avLst/>
          </a:prstGeom>
          <a:noFill/>
        </p:spPr>
      </p:pic>
      <p:pic>
        <p:nvPicPr>
          <p:cNvPr id="17418" name="Picture 10" descr="http://t1.gstatic.com/images?q=tbn:ANd9GcRKe06eeP9sDVlPY8aBMFGA8XezAPebjRYs9ZEv39D6Xv4nj5wMSA"/>
          <p:cNvPicPr>
            <a:picLocks noChangeAspect="1" noChangeArrowheads="1"/>
          </p:cNvPicPr>
          <p:nvPr/>
        </p:nvPicPr>
        <p:blipFill>
          <a:blip r:embed="rId6" cstate="print"/>
          <a:srcRect/>
          <a:stretch>
            <a:fillRect/>
          </a:stretch>
        </p:blipFill>
        <p:spPr bwMode="auto">
          <a:xfrm>
            <a:off x="5004048" y="908720"/>
            <a:ext cx="1933575" cy="2362201"/>
          </a:xfrm>
          <a:prstGeom prst="rect">
            <a:avLst/>
          </a:prstGeom>
          <a:noFill/>
        </p:spPr>
      </p:pic>
      <p:pic>
        <p:nvPicPr>
          <p:cNvPr id="17420" name="Picture 12" descr="http://t3.gstatic.com/images?q=tbn:ANd9GcT_y2UCX2nn1VTRnkRNW_JwzT2uGJc96S-G8iuA3MkMs0i--oqi8Q"/>
          <p:cNvPicPr>
            <a:picLocks noChangeAspect="1" noChangeArrowheads="1"/>
          </p:cNvPicPr>
          <p:nvPr/>
        </p:nvPicPr>
        <p:blipFill>
          <a:blip r:embed="rId7" cstate="print"/>
          <a:srcRect/>
          <a:stretch>
            <a:fillRect/>
          </a:stretch>
        </p:blipFill>
        <p:spPr bwMode="auto">
          <a:xfrm>
            <a:off x="2771800" y="1628800"/>
            <a:ext cx="2466975" cy="1847850"/>
          </a:xfrm>
          <a:prstGeom prst="rect">
            <a:avLst/>
          </a:prstGeom>
          <a:noFill/>
        </p:spPr>
      </p:pic>
      <p:pic>
        <p:nvPicPr>
          <p:cNvPr id="17422" name="Picture 14" descr="http://t0.gstatic.com/images?q=tbn:ANd9GcRdIZvmWi-RTU7EnHXF4odO21kg03eXd_FMcGC7oGQX-IZKiMqi"/>
          <p:cNvPicPr>
            <a:picLocks noChangeAspect="1" noChangeArrowheads="1"/>
          </p:cNvPicPr>
          <p:nvPr/>
        </p:nvPicPr>
        <p:blipFill>
          <a:blip r:embed="rId8" cstate="print"/>
          <a:srcRect/>
          <a:stretch>
            <a:fillRect/>
          </a:stretch>
        </p:blipFill>
        <p:spPr bwMode="auto">
          <a:xfrm>
            <a:off x="0" y="4791074"/>
            <a:ext cx="2219325" cy="2066926"/>
          </a:xfrm>
          <a:prstGeom prst="rect">
            <a:avLst/>
          </a:prstGeom>
          <a:noFill/>
        </p:spPr>
      </p:pic>
      <p:pic>
        <p:nvPicPr>
          <p:cNvPr id="17424" name="Picture 16" descr="http://t0.gstatic.com/images?q=tbn:ANd9GcSoFIilykINgoEbm5ml4K0SC3yKun9_0Rs9dWLRABltfl6TA4FD6g"/>
          <p:cNvPicPr>
            <a:picLocks noChangeAspect="1" noChangeArrowheads="1"/>
          </p:cNvPicPr>
          <p:nvPr/>
        </p:nvPicPr>
        <p:blipFill>
          <a:blip r:embed="rId9" cstate="print"/>
          <a:srcRect/>
          <a:stretch>
            <a:fillRect/>
          </a:stretch>
        </p:blipFill>
        <p:spPr bwMode="auto">
          <a:xfrm>
            <a:off x="6516216" y="0"/>
            <a:ext cx="1728192" cy="2686050"/>
          </a:xfrm>
          <a:prstGeom prst="rect">
            <a:avLst/>
          </a:prstGeom>
          <a:noFill/>
        </p:spPr>
      </p:pic>
      <p:pic>
        <p:nvPicPr>
          <p:cNvPr id="17426" name="Picture 18" descr="http://t3.gstatic.com/images?q=tbn:ANd9GcQ3rIk0jGrCSrrwLfUBn4KEjdNeu0CJMPWPd__zoq_tOBXIx5j_"/>
          <p:cNvPicPr>
            <a:picLocks noChangeAspect="1" noChangeArrowheads="1"/>
          </p:cNvPicPr>
          <p:nvPr/>
        </p:nvPicPr>
        <p:blipFill>
          <a:blip r:embed="rId10" cstate="print"/>
          <a:srcRect/>
          <a:stretch>
            <a:fillRect/>
          </a:stretch>
        </p:blipFill>
        <p:spPr bwMode="auto">
          <a:xfrm>
            <a:off x="4644008" y="0"/>
            <a:ext cx="2520280" cy="980728"/>
          </a:xfrm>
          <a:prstGeom prst="rect">
            <a:avLst/>
          </a:prstGeom>
          <a:noFill/>
        </p:spPr>
      </p:pic>
      <p:pic>
        <p:nvPicPr>
          <p:cNvPr id="17428" name="Picture 20" descr="http://t3.gstatic.com/images?q=tbn:ANd9GcSTRaAEL9IG7aWBUSypraEW3scSPM8SNHfyPTiWO6dZ-Z4WGtuQ5w"/>
          <p:cNvPicPr>
            <a:picLocks noChangeAspect="1" noChangeArrowheads="1"/>
          </p:cNvPicPr>
          <p:nvPr/>
        </p:nvPicPr>
        <p:blipFill>
          <a:blip r:embed="rId11" cstate="print"/>
          <a:srcRect/>
          <a:stretch>
            <a:fillRect/>
          </a:stretch>
        </p:blipFill>
        <p:spPr bwMode="auto">
          <a:xfrm>
            <a:off x="2195736" y="5013175"/>
            <a:ext cx="2160240" cy="1844825"/>
          </a:xfrm>
          <a:prstGeom prst="rect">
            <a:avLst/>
          </a:prstGeom>
          <a:noFill/>
        </p:spPr>
      </p:pic>
      <p:pic>
        <p:nvPicPr>
          <p:cNvPr id="17430" name="Picture 22" descr="http://t2.gstatic.com/images?q=tbn:ANd9GcRJNOFj6SdQLOCYa8zyAYPp09mtBViZo6VS3eUPVgmGBXY49sgS2A"/>
          <p:cNvPicPr>
            <a:picLocks noChangeAspect="1" noChangeArrowheads="1"/>
          </p:cNvPicPr>
          <p:nvPr/>
        </p:nvPicPr>
        <p:blipFill>
          <a:blip r:embed="rId12" cstate="print"/>
          <a:srcRect/>
          <a:stretch>
            <a:fillRect/>
          </a:stretch>
        </p:blipFill>
        <p:spPr bwMode="auto">
          <a:xfrm>
            <a:off x="0" y="2492896"/>
            <a:ext cx="2314575" cy="2304256"/>
          </a:xfrm>
          <a:prstGeom prst="rect">
            <a:avLst/>
          </a:prstGeom>
          <a:noFill/>
        </p:spPr>
      </p:pic>
      <p:pic>
        <p:nvPicPr>
          <p:cNvPr id="17432" name="Picture 24" descr="http://t1.gstatic.com/images?q=tbn:ANd9GcSLAA9N1QcN8_HbtwlF7LZUuHJn1sxZvLuAN0uZ3OWpS6Gm7mEd"/>
          <p:cNvPicPr>
            <a:picLocks noChangeAspect="1" noChangeArrowheads="1"/>
          </p:cNvPicPr>
          <p:nvPr/>
        </p:nvPicPr>
        <p:blipFill>
          <a:blip r:embed="rId13" cstate="print"/>
          <a:srcRect/>
          <a:stretch>
            <a:fillRect/>
          </a:stretch>
        </p:blipFill>
        <p:spPr bwMode="auto">
          <a:xfrm>
            <a:off x="4355976" y="4437112"/>
            <a:ext cx="2266950" cy="1495425"/>
          </a:xfrm>
          <a:prstGeom prst="rect">
            <a:avLst/>
          </a:prstGeom>
          <a:noFill/>
        </p:spPr>
      </p:pic>
      <p:pic>
        <p:nvPicPr>
          <p:cNvPr id="17434" name="Picture 26" descr="http://t2.gstatic.com/images?q=tbn:ANd9GcRKOU3Hk6ZfUiU5osQAVOP-D45i8CoOHZdTRGjeXzlXOWIsUjaB"/>
          <p:cNvPicPr>
            <a:picLocks noChangeAspect="1" noChangeArrowheads="1"/>
          </p:cNvPicPr>
          <p:nvPr/>
        </p:nvPicPr>
        <p:blipFill>
          <a:blip r:embed="rId14" cstate="print"/>
          <a:srcRect/>
          <a:stretch>
            <a:fillRect/>
          </a:stretch>
        </p:blipFill>
        <p:spPr bwMode="auto">
          <a:xfrm>
            <a:off x="6804248" y="2420888"/>
            <a:ext cx="2339752" cy="1847850"/>
          </a:xfrm>
          <a:prstGeom prst="rect">
            <a:avLst/>
          </a:prstGeom>
          <a:noFill/>
        </p:spPr>
      </p:pic>
      <p:pic>
        <p:nvPicPr>
          <p:cNvPr id="17436" name="Picture 28" descr="http://t3.gstatic.com/images?q=tbn:ANd9GcSg2mPDLUEOCm4KOIXxbbBGMaUUNfwUxU2pwkVyOzpoYVGznqrv"/>
          <p:cNvPicPr>
            <a:picLocks noChangeAspect="1" noChangeArrowheads="1"/>
          </p:cNvPicPr>
          <p:nvPr/>
        </p:nvPicPr>
        <p:blipFill>
          <a:blip r:embed="rId15" cstate="print"/>
          <a:srcRect/>
          <a:stretch>
            <a:fillRect/>
          </a:stretch>
        </p:blipFill>
        <p:spPr bwMode="auto">
          <a:xfrm>
            <a:off x="6534150" y="4293096"/>
            <a:ext cx="2609850" cy="1752601"/>
          </a:xfrm>
          <a:prstGeom prst="rect">
            <a:avLst/>
          </a:prstGeom>
          <a:noFill/>
        </p:spPr>
      </p:pic>
      <p:pic>
        <p:nvPicPr>
          <p:cNvPr id="17438" name="Picture 30" descr="http://t0.gstatic.com/images?q=tbn:ANd9GcTgqpGkTP8OFolntTHxh8K7ReHFnGmU0FvjEqcNEmx9UzYbN_VK"/>
          <p:cNvPicPr>
            <a:picLocks noChangeAspect="1" noChangeArrowheads="1"/>
          </p:cNvPicPr>
          <p:nvPr/>
        </p:nvPicPr>
        <p:blipFill>
          <a:blip r:embed="rId16" cstate="print"/>
          <a:srcRect/>
          <a:stretch>
            <a:fillRect/>
          </a:stretch>
        </p:blipFill>
        <p:spPr bwMode="auto">
          <a:xfrm>
            <a:off x="6732241" y="5373216"/>
            <a:ext cx="2411760" cy="1484784"/>
          </a:xfrm>
          <a:prstGeom prst="rect">
            <a:avLst/>
          </a:prstGeom>
          <a:noFill/>
        </p:spPr>
      </p:pic>
      <p:pic>
        <p:nvPicPr>
          <p:cNvPr id="17440" name="Picture 32" descr="http://t0.gstatic.com/images?q=tbn:ANd9GcTmcSi389EkW0AZ9a3XYk2q9Og0OgAHFIKTfSJDrUl4KgF5X9dk"/>
          <p:cNvPicPr>
            <a:picLocks noChangeAspect="1" noChangeArrowheads="1"/>
          </p:cNvPicPr>
          <p:nvPr/>
        </p:nvPicPr>
        <p:blipFill>
          <a:blip r:embed="rId17" cstate="print"/>
          <a:srcRect/>
          <a:stretch>
            <a:fillRect/>
          </a:stretch>
        </p:blipFill>
        <p:spPr bwMode="auto">
          <a:xfrm>
            <a:off x="4283968" y="5207124"/>
            <a:ext cx="2457450" cy="1650876"/>
          </a:xfrm>
          <a:prstGeom prst="rect">
            <a:avLst/>
          </a:prstGeom>
          <a:noFill/>
        </p:spPr>
      </p:pic>
      <p:pic>
        <p:nvPicPr>
          <p:cNvPr id="25" name="Picture 4" descr="http://t0.gstatic.com/images?q=tbn:ANd9GcTc3grhW6n_Ps4Uix3DUMGcXMthQ-WHNnFqS2uSExmoVk3I2EH6"/>
          <p:cNvPicPr>
            <a:picLocks noChangeAspect="1" noChangeArrowheads="1"/>
          </p:cNvPicPr>
          <p:nvPr/>
        </p:nvPicPr>
        <p:blipFill>
          <a:blip r:embed="rId3" cstate="print"/>
          <a:srcRect/>
          <a:stretch>
            <a:fillRect/>
          </a:stretch>
        </p:blipFill>
        <p:spPr bwMode="auto">
          <a:xfrm>
            <a:off x="1835696" y="3068960"/>
            <a:ext cx="1952600" cy="1952601"/>
          </a:xfrm>
          <a:prstGeom prst="rect">
            <a:avLst/>
          </a:prstGeom>
          <a:noFill/>
        </p:spPr>
      </p:pic>
      <p:pic>
        <p:nvPicPr>
          <p:cNvPr id="17444" name="Picture 36" descr="http://t0.gstatic.com/images?q=tbn:ANd9GcRQrnhn8BPuemaPottiIWhvy5jq6_YW_louRiQv-vpS1T53NpUA0g"/>
          <p:cNvPicPr>
            <a:picLocks noChangeAspect="1" noChangeArrowheads="1"/>
          </p:cNvPicPr>
          <p:nvPr/>
        </p:nvPicPr>
        <p:blipFill>
          <a:blip r:embed="rId18" cstate="print"/>
          <a:srcRect/>
          <a:stretch>
            <a:fillRect/>
          </a:stretch>
        </p:blipFill>
        <p:spPr bwMode="auto">
          <a:xfrm>
            <a:off x="7956377" y="0"/>
            <a:ext cx="1187624" cy="2564904"/>
          </a:xfrm>
          <a:prstGeom prst="rect">
            <a:avLst/>
          </a:prstGeom>
          <a:noFill/>
        </p:spPr>
      </p:pic>
      <p:sp>
        <p:nvSpPr>
          <p:cNvPr id="27" name="ZoneTexte 26"/>
          <p:cNvSpPr txBox="1"/>
          <p:nvPr/>
        </p:nvSpPr>
        <p:spPr>
          <a:xfrm>
            <a:off x="719064" y="2780928"/>
            <a:ext cx="8424936" cy="2862322"/>
          </a:xfrm>
          <a:prstGeom prst="rect">
            <a:avLst/>
          </a:prstGeom>
          <a:noFill/>
        </p:spPr>
        <p:txBody>
          <a:bodyPr wrap="square" rtlCol="0">
            <a:spAutoFit/>
          </a:bodyPr>
          <a:lstStyle/>
          <a:p>
            <a:pPr algn="ctr">
              <a:tabLst>
                <a:tab pos="268288" algn="l"/>
              </a:tabLst>
            </a:pPr>
            <a:endParaRPr lang="fr-FR" sz="4800" i="1" dirty="0" smtClean="0">
              <a:solidFill>
                <a:srgbClr val="FF0000"/>
              </a:solidFill>
              <a:latin typeface="Bell MT" pitchFamily="18" charset="0"/>
            </a:endParaRPr>
          </a:p>
          <a:p>
            <a:pPr algn="ctr">
              <a:tabLst>
                <a:tab pos="268288" algn="l"/>
              </a:tabLst>
            </a:pPr>
            <a:r>
              <a:rPr lang="fr-FR" sz="6600" b="1" i="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ell MT" pitchFamily="18" charset="0"/>
              </a:rPr>
              <a:t>CE SONT NOUS LES JEUNES</a:t>
            </a:r>
            <a:endParaRPr lang="fr-FR" sz="6600" b="1" i="1" u="sng"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ell MT" pitchFamily="18" charset="0"/>
            </a:endParaRPr>
          </a:p>
        </p:txBody>
      </p:sp>
      <p:pic>
        <p:nvPicPr>
          <p:cNvPr id="3074" name="Picture 2" descr="http://t0.gstatic.com/images?q=tbn:ANd9GcQtOXQuL6M-hVpxK_eihX3KP1xXZSBh-bdQdw_3JhUZayGPMfUN"/>
          <p:cNvPicPr>
            <a:picLocks noChangeAspect="1" noChangeArrowheads="1"/>
          </p:cNvPicPr>
          <p:nvPr/>
        </p:nvPicPr>
        <p:blipFill>
          <a:blip r:embed="rId19" cstate="print"/>
          <a:srcRect/>
          <a:stretch>
            <a:fillRect/>
          </a:stretch>
        </p:blipFill>
        <p:spPr bwMode="auto">
          <a:xfrm>
            <a:off x="1071538" y="857232"/>
            <a:ext cx="2466975" cy="1847851"/>
          </a:xfrm>
          <a:prstGeom prst="rect">
            <a:avLst/>
          </a:prstGeom>
          <a:noFill/>
        </p:spPr>
      </p:pic>
      <p:pic>
        <p:nvPicPr>
          <p:cNvPr id="23" name="Picture 12" descr="http://t3.gstatic.com/images?q=tbn:ANd9GcT_y2UCX2nn1VTRnkRNW_JwzT2uGJc96S-G8iuA3MkMs0i--oqi8Q"/>
          <p:cNvPicPr>
            <a:picLocks noChangeAspect="1" noChangeArrowheads="1"/>
          </p:cNvPicPr>
          <p:nvPr/>
        </p:nvPicPr>
        <p:blipFill>
          <a:blip r:embed="rId7" cstate="print"/>
          <a:srcRect/>
          <a:stretch>
            <a:fillRect/>
          </a:stretch>
        </p:blipFill>
        <p:spPr bwMode="auto">
          <a:xfrm>
            <a:off x="2786050" y="1643050"/>
            <a:ext cx="2466975" cy="1847850"/>
          </a:xfrm>
          <a:prstGeom prst="rect">
            <a:avLst/>
          </a:prstGeom>
          <a:noFill/>
        </p:spPr>
      </p:pic>
    </p:spTree>
  </p:cSld>
  <p:clrMapOvr>
    <a:masterClrMapping/>
  </p:clrMapOvr>
  <p:transition spd="slow">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387</TotalTime>
  <Words>81</Words>
  <Application>Microsoft Office PowerPoint</Application>
  <PresentationFormat>Affichage à l'écran (4:3)</PresentationFormat>
  <Paragraphs>29</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Capitaux</vt:lpstr>
      <vt:lpstr>Fashion in France from 1900.</vt:lpstr>
      <vt:lpstr>Diapositive 2</vt:lpstr>
      <vt:lpstr>Diapositive 3</vt:lpstr>
      <vt:lpstr>Diapositive 4</vt:lpstr>
      <vt:lpstr>   Today :  To avoid exclusion, young people must be integrated into the group.  Young people prefer to wear clothes as "other"     </vt:lpstr>
      <vt:lpstr>                                                                                                                                The Fashion victims of today     Today, girls have no shame in being provocative  in the way they dress.    They have only 8 or 11 years but are already short t-shirt and tight and often a jewel in their navel pierced, a low-rise jeans, make up abundant and heels.   A  “personality" based solely on appearance.  </vt:lpstr>
      <vt:lpstr>Diapositive 7</vt:lpstr>
    </vt:vector>
  </TitlesOfParts>
  <Company>Lycée Couzinet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mode chez les Jeunes</dc:title>
  <dc:creator>Couzinet</dc:creator>
  <cp:lastModifiedBy>utilisateur</cp:lastModifiedBy>
  <cp:revision>54</cp:revision>
  <dcterms:created xsi:type="dcterms:W3CDTF">2013-01-31T08:37:02Z</dcterms:created>
  <dcterms:modified xsi:type="dcterms:W3CDTF">2013-03-07T22:47:59Z</dcterms:modified>
</cp:coreProperties>
</file>