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86" r:id="rId7"/>
    <p:sldId id="261" r:id="rId8"/>
    <p:sldId id="289" r:id="rId9"/>
    <p:sldId id="288" r:id="rId10"/>
    <p:sldId id="287" r:id="rId11"/>
    <p:sldId id="262" r:id="rId12"/>
    <p:sldId id="263" r:id="rId13"/>
    <p:sldId id="264" r:id="rId14"/>
    <p:sldId id="265" r:id="rId15"/>
    <p:sldId id="266" r:id="rId16"/>
    <p:sldId id="267"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83329-B06B-4607-9980-C569C4F7D212}" type="datetimeFigureOut">
              <a:rPr lang="fr-FR" smtClean="0"/>
              <a:pPr/>
              <a:t>06/11/2012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17AEE-663B-466D-967B-FD3CF7AE864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717AEE-663B-466D-967B-FD3CF7AE8649}"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717AEE-663B-466D-967B-FD3CF7AE8649}"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F5CA1BDA-4DFE-487D-9F97-BAAE57B66DA1}"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F5CA1BDA-4DFE-487D-9F97-BAAE57B66D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0BBC1AB-06DA-4895-B734-B2B60074246E}" type="datetimeFigureOut">
              <a:rPr lang="fr-FR" smtClean="0"/>
              <a:pPr/>
              <a:t>06/11/2012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A1BDA-4DFE-487D-9F97-BAAE57B66DA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0BBC1AB-06DA-4895-B734-B2B60074246E}" type="datetimeFigureOut">
              <a:rPr lang="fr-FR" smtClean="0"/>
              <a:pPr/>
              <a:t>06/11/2012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CA1BDA-4DFE-487D-9F97-BAAE57B66DA1}"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www.senegazelle.f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manucombette@msn.com" TargetMode="External"/><Relationship Id="rId5" Type="http://schemas.openxmlformats.org/officeDocument/2006/relationships/hyperlink" Target="mailto:nathalie.contat@free.fr" TargetMode="External"/><Relationship Id="rId4" Type="http://schemas.openxmlformats.org/officeDocument/2006/relationships/hyperlink" Target="mailto:carolechen@ao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992" y="188640"/>
            <a:ext cx="9073008" cy="1944216"/>
          </a:xfrm>
        </p:spPr>
        <p:txBody>
          <a:bodyPr>
            <a:normAutofit fontScale="90000"/>
          </a:bodyPr>
          <a:lstStyle/>
          <a:p>
            <a:r>
              <a:rPr lang="fr-FR" sz="8800" dirty="0" err="1" smtClean="0">
                <a:solidFill>
                  <a:schemeClr val="accent6"/>
                </a:solidFill>
              </a:rPr>
              <a:t>S</a:t>
            </a:r>
            <a:r>
              <a:rPr lang="fr-FR" sz="8800" dirty="0" err="1" smtClean="0">
                <a:solidFill>
                  <a:srgbClr val="FF0000"/>
                </a:solidFill>
              </a:rPr>
              <a:t>é</a:t>
            </a:r>
            <a:r>
              <a:rPr lang="fr-FR" sz="8800" dirty="0" err="1" smtClean="0">
                <a:solidFill>
                  <a:schemeClr val="accent6"/>
                </a:solidFill>
              </a:rPr>
              <a:t>n</a:t>
            </a:r>
            <a:r>
              <a:rPr lang="fr-FR" sz="8800" dirty="0" err="1" smtClean="0">
                <a:solidFill>
                  <a:schemeClr val="tx2">
                    <a:lumMod val="60000"/>
                    <a:lumOff val="40000"/>
                  </a:schemeClr>
                </a:solidFill>
              </a:rPr>
              <a:t>é</a:t>
            </a:r>
            <a:r>
              <a:rPr lang="fr-FR" sz="8800" dirty="0" err="1" smtClean="0">
                <a:solidFill>
                  <a:srgbClr val="FFFF00"/>
                </a:solidFill>
              </a:rPr>
              <a:t>g</a:t>
            </a:r>
            <a:r>
              <a:rPr lang="fr-FR" sz="8800" dirty="0" err="1" smtClean="0">
                <a:solidFill>
                  <a:schemeClr val="accent6"/>
                </a:solidFill>
              </a:rPr>
              <a:t>a</a:t>
            </a:r>
            <a:r>
              <a:rPr lang="fr-FR" sz="8800" dirty="0" err="1" smtClean="0">
                <a:solidFill>
                  <a:srgbClr val="FF0000"/>
                </a:solidFill>
              </a:rPr>
              <a:t>z</a:t>
            </a:r>
            <a:r>
              <a:rPr lang="fr-FR" sz="8800" dirty="0" err="1" smtClean="0">
                <a:solidFill>
                  <a:schemeClr val="accent6"/>
                </a:solidFill>
              </a:rPr>
              <a:t>e</a:t>
            </a:r>
            <a:r>
              <a:rPr lang="fr-FR" sz="8800" dirty="0" err="1" smtClean="0">
                <a:solidFill>
                  <a:srgbClr val="00B050"/>
                </a:solidFill>
              </a:rPr>
              <a:t>l</a:t>
            </a:r>
            <a:r>
              <a:rPr lang="fr-FR" sz="8800" dirty="0" err="1" smtClean="0">
                <a:solidFill>
                  <a:schemeClr val="accent6"/>
                </a:solidFill>
              </a:rPr>
              <a:t>l</a:t>
            </a:r>
            <a:r>
              <a:rPr lang="fr-FR" sz="8800" dirty="0" err="1" smtClean="0">
                <a:solidFill>
                  <a:schemeClr val="accent1">
                    <a:lumMod val="75000"/>
                  </a:schemeClr>
                </a:solidFill>
              </a:rPr>
              <a:t>e</a:t>
            </a:r>
            <a:r>
              <a:rPr lang="fr-FR" sz="8800" dirty="0" smtClean="0">
                <a:solidFill>
                  <a:schemeClr val="accent6">
                    <a:lumMod val="60000"/>
                    <a:lumOff val="40000"/>
                  </a:schemeClr>
                </a:solidFill>
              </a:rPr>
              <a:t> </a:t>
            </a:r>
            <a:r>
              <a:rPr lang="fr-FR" sz="8800" dirty="0" smtClean="0">
                <a:solidFill>
                  <a:schemeClr val="accent6"/>
                </a:solidFill>
              </a:rPr>
              <a:t>2</a:t>
            </a:r>
            <a:r>
              <a:rPr lang="fr-FR" sz="8800" dirty="0" smtClean="0">
                <a:solidFill>
                  <a:srgbClr val="FFFF00"/>
                </a:solidFill>
              </a:rPr>
              <a:t>0</a:t>
            </a:r>
            <a:r>
              <a:rPr lang="fr-FR" sz="8800" dirty="0" smtClean="0">
                <a:solidFill>
                  <a:schemeClr val="accent6"/>
                </a:solidFill>
              </a:rPr>
              <a:t>1</a:t>
            </a:r>
            <a:r>
              <a:rPr lang="fr-FR" sz="8800" dirty="0" smtClean="0">
                <a:solidFill>
                  <a:srgbClr val="00B050"/>
                </a:solidFill>
              </a:rPr>
              <a:t>3</a:t>
            </a:r>
            <a:endParaRPr lang="fr-FR" sz="8800" dirty="0">
              <a:solidFill>
                <a:srgbClr val="00B050"/>
              </a:solidFill>
            </a:endParaRPr>
          </a:p>
        </p:txBody>
      </p:sp>
      <p:sp>
        <p:nvSpPr>
          <p:cNvPr id="3" name="Sous-titre 2"/>
          <p:cNvSpPr>
            <a:spLocks noGrp="1"/>
          </p:cNvSpPr>
          <p:nvPr>
            <p:ph type="subTitle" idx="1"/>
          </p:nvPr>
        </p:nvSpPr>
        <p:spPr>
          <a:xfrm>
            <a:off x="0" y="4797152"/>
            <a:ext cx="8892480" cy="1633736"/>
          </a:xfrm>
        </p:spPr>
        <p:txBody>
          <a:bodyPr>
            <a:normAutofit/>
          </a:bodyPr>
          <a:lstStyle/>
          <a:p>
            <a:r>
              <a:rPr lang="fr-FR" sz="4400" dirty="0" smtClean="0"/>
              <a:t>En février 3 mamans vont aller à la rencontre d’écoliers sénégalais…</a:t>
            </a:r>
          </a:p>
          <a:p>
            <a:endParaRPr lang="fr-FR" sz="4400" dirty="0"/>
          </a:p>
        </p:txBody>
      </p:sp>
      <p:pic>
        <p:nvPicPr>
          <p:cNvPr id="4" name="Image 3" descr="Sénégzelles.jpg"/>
          <p:cNvPicPr>
            <a:picLocks noChangeAspect="1"/>
          </p:cNvPicPr>
          <p:nvPr/>
        </p:nvPicPr>
        <p:blipFill>
          <a:blip r:embed="rId2" cstate="print"/>
          <a:srcRect t="20371" b="8024"/>
          <a:stretch>
            <a:fillRect/>
          </a:stretch>
        </p:blipFill>
        <p:spPr>
          <a:xfrm>
            <a:off x="683568" y="2348880"/>
            <a:ext cx="4176464" cy="2160240"/>
          </a:xfrm>
          <a:prstGeom prst="rect">
            <a:avLst/>
          </a:prstGeom>
        </p:spPr>
      </p:pic>
      <p:pic>
        <p:nvPicPr>
          <p:cNvPr id="5" name="Image 4" descr="logo-senegazelle-300x300.jpg"/>
          <p:cNvPicPr>
            <a:picLocks noChangeAspect="1"/>
          </p:cNvPicPr>
          <p:nvPr/>
        </p:nvPicPr>
        <p:blipFill>
          <a:blip r:embed="rId3" cstate="print"/>
          <a:stretch>
            <a:fillRect/>
          </a:stretch>
        </p:blipFill>
        <p:spPr>
          <a:xfrm>
            <a:off x="5508104" y="1988840"/>
            <a:ext cx="2857500" cy="2857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G:\kora.jpg"/>
          <p:cNvPicPr>
            <a:picLocks noChangeAspect="1" noChangeArrowheads="1"/>
          </p:cNvPicPr>
          <p:nvPr/>
        </p:nvPicPr>
        <p:blipFill>
          <a:blip r:embed="rId2" cstate="print"/>
          <a:srcRect l="19484" t="5838" r="18166" b="3677"/>
          <a:stretch>
            <a:fillRect/>
          </a:stretch>
        </p:blipFill>
        <p:spPr bwMode="auto">
          <a:xfrm>
            <a:off x="2195736" y="3068960"/>
            <a:ext cx="1152128" cy="2232248"/>
          </a:xfrm>
          <a:prstGeom prst="rect">
            <a:avLst/>
          </a:prstGeom>
          <a:noFill/>
        </p:spPr>
      </p:pic>
      <p:sp>
        <p:nvSpPr>
          <p:cNvPr id="2" name="Rectangle 1"/>
          <p:cNvSpPr/>
          <p:nvPr/>
        </p:nvSpPr>
        <p:spPr>
          <a:xfrm>
            <a:off x="395536" y="476672"/>
            <a:ext cx="7992888" cy="3139321"/>
          </a:xfrm>
          <a:prstGeom prst="rect">
            <a:avLst/>
          </a:prstGeom>
        </p:spPr>
        <p:txBody>
          <a:bodyPr wrap="square">
            <a:spAutoFit/>
          </a:bodyPr>
          <a:lstStyle/>
          <a:p>
            <a:r>
              <a:rPr lang="fr-FR" dirty="0" smtClean="0">
                <a:latin typeface="Algerian" pitchFamily="82" charset="0"/>
              </a:rPr>
              <a:t>La musique est présente partout</a:t>
            </a:r>
            <a:r>
              <a:rPr lang="fr-FR" dirty="0" smtClean="0"/>
              <a:t>. </a:t>
            </a:r>
          </a:p>
          <a:p>
            <a:r>
              <a:rPr lang="fr-FR" dirty="0" smtClean="0"/>
              <a:t>Elle est une forme d’expression et de communication.</a:t>
            </a:r>
          </a:p>
          <a:p>
            <a:endParaRPr lang="fr-FR" dirty="0" smtClean="0"/>
          </a:p>
          <a:p>
            <a:r>
              <a:rPr lang="fr-FR" dirty="0" smtClean="0"/>
              <a:t>Les principaux instruments sont:</a:t>
            </a:r>
          </a:p>
          <a:p>
            <a:pPr>
              <a:buFont typeface="Arial" charset="0"/>
              <a:buChar char="•"/>
            </a:pPr>
            <a:r>
              <a:rPr lang="fr-FR" dirty="0" smtClean="0"/>
              <a:t> Les tambours: le </a:t>
            </a:r>
            <a:r>
              <a:rPr lang="fr-FR" dirty="0" err="1" smtClean="0"/>
              <a:t>tama</a:t>
            </a:r>
            <a:r>
              <a:rPr lang="fr-FR" dirty="0" smtClean="0"/>
              <a:t>, le </a:t>
            </a:r>
            <a:r>
              <a:rPr lang="fr-FR" dirty="0" err="1" smtClean="0"/>
              <a:t>sabar</a:t>
            </a:r>
            <a:r>
              <a:rPr lang="fr-FR" dirty="0" smtClean="0"/>
              <a:t>, le </a:t>
            </a:r>
            <a:r>
              <a:rPr lang="fr-FR" dirty="0" err="1" smtClean="0"/>
              <a:t>mblatt</a:t>
            </a:r>
            <a:r>
              <a:rPr lang="fr-FR" dirty="0" smtClean="0"/>
              <a:t> , le </a:t>
            </a:r>
            <a:r>
              <a:rPr lang="fr-FR" dirty="0" err="1" smtClean="0"/>
              <a:t>gorong</a:t>
            </a:r>
            <a:r>
              <a:rPr lang="fr-FR" dirty="0" smtClean="0"/>
              <a:t> et le </a:t>
            </a:r>
            <a:r>
              <a:rPr lang="fr-FR" dirty="0" err="1" smtClean="0"/>
              <a:t>djembé</a:t>
            </a:r>
            <a:endParaRPr lang="fr-FR" dirty="0" smtClean="0"/>
          </a:p>
          <a:p>
            <a:pPr>
              <a:buFont typeface="Arial" charset="0"/>
              <a:buChar char="•"/>
            </a:pPr>
            <a:r>
              <a:rPr lang="fr-FR" dirty="0" smtClean="0"/>
              <a:t> Les instruments à corde: le </a:t>
            </a:r>
            <a:r>
              <a:rPr lang="fr-FR" dirty="0" err="1" smtClean="0"/>
              <a:t>moolo</a:t>
            </a:r>
            <a:r>
              <a:rPr lang="fr-FR" dirty="0" smtClean="0"/>
              <a:t> à une corde, le </a:t>
            </a:r>
            <a:r>
              <a:rPr lang="fr-FR" dirty="0" err="1" smtClean="0"/>
              <a:t>riti</a:t>
            </a:r>
            <a:r>
              <a:rPr lang="fr-FR" dirty="0" smtClean="0"/>
              <a:t> </a:t>
            </a:r>
            <a:r>
              <a:rPr lang="fr-FR" dirty="0" err="1" smtClean="0"/>
              <a:t>riti</a:t>
            </a:r>
            <a:r>
              <a:rPr lang="fr-FR" dirty="0" smtClean="0"/>
              <a:t>, la kora</a:t>
            </a:r>
          </a:p>
          <a:p>
            <a:pPr>
              <a:buFont typeface="Arial" charset="0"/>
              <a:buChar char="•"/>
            </a:pPr>
            <a:r>
              <a:rPr lang="fr-FR" dirty="0" smtClean="0"/>
              <a:t> Les instruments à vent: la flûte taillée dans des tiges de millet et de bambou.</a:t>
            </a:r>
          </a:p>
          <a:p>
            <a:pPr>
              <a:buFont typeface="Arial" charset="0"/>
              <a:buChar char="•"/>
            </a:pPr>
            <a:r>
              <a:rPr lang="fr-FR" dirty="0" smtClean="0"/>
              <a:t> Les xylophones: le balafon</a:t>
            </a:r>
          </a:p>
          <a:p>
            <a:endParaRPr lang="fr-FR" dirty="0" smtClean="0"/>
          </a:p>
          <a:p>
            <a:endParaRPr lang="fr-FR" dirty="0" smtClean="0"/>
          </a:p>
          <a:p>
            <a:endParaRPr lang="fr-FR" dirty="0" smtClean="0"/>
          </a:p>
        </p:txBody>
      </p:sp>
      <p:sp>
        <p:nvSpPr>
          <p:cNvPr id="4" name="Rectangle 3"/>
          <p:cNvSpPr/>
          <p:nvPr/>
        </p:nvSpPr>
        <p:spPr>
          <a:xfrm>
            <a:off x="683568" y="5301208"/>
            <a:ext cx="7704855" cy="369332"/>
          </a:xfrm>
          <a:prstGeom prst="rect">
            <a:avLst/>
          </a:prstGeom>
        </p:spPr>
        <p:txBody>
          <a:bodyPr wrap="square">
            <a:spAutoFit/>
          </a:bodyPr>
          <a:lstStyle/>
          <a:p>
            <a:pPr lvl="0"/>
            <a:r>
              <a:rPr lang="fr-FR" dirty="0" smtClean="0">
                <a:solidFill>
                  <a:prstClr val="black"/>
                </a:solidFill>
              </a:rPr>
              <a:t>Deux chanteurs que l’on connaît en France: </a:t>
            </a:r>
            <a:r>
              <a:rPr lang="fr-FR" dirty="0" err="1" smtClean="0">
                <a:solidFill>
                  <a:prstClr val="black"/>
                </a:solidFill>
              </a:rPr>
              <a:t>Youssou</a:t>
            </a:r>
            <a:r>
              <a:rPr lang="fr-FR" dirty="0" smtClean="0">
                <a:solidFill>
                  <a:prstClr val="black"/>
                </a:solidFill>
              </a:rPr>
              <a:t> N’Dour et </a:t>
            </a:r>
            <a:r>
              <a:rPr lang="fr-FR" dirty="0" err="1" smtClean="0">
                <a:solidFill>
                  <a:prstClr val="black"/>
                </a:solidFill>
              </a:rPr>
              <a:t>Rokia</a:t>
            </a:r>
            <a:r>
              <a:rPr lang="fr-FR" dirty="0" smtClean="0">
                <a:solidFill>
                  <a:prstClr val="black"/>
                </a:solidFill>
              </a:rPr>
              <a:t> Traoré</a:t>
            </a:r>
          </a:p>
        </p:txBody>
      </p:sp>
      <p:sp>
        <p:nvSpPr>
          <p:cNvPr id="5" name="Rectangle 4"/>
          <p:cNvSpPr/>
          <p:nvPr/>
        </p:nvSpPr>
        <p:spPr>
          <a:xfrm>
            <a:off x="395536" y="5949280"/>
            <a:ext cx="8026945" cy="369332"/>
          </a:xfrm>
          <a:prstGeom prst="rect">
            <a:avLst/>
          </a:prstGeom>
        </p:spPr>
        <p:txBody>
          <a:bodyPr wrap="square">
            <a:spAutoFit/>
          </a:bodyPr>
          <a:lstStyle/>
          <a:p>
            <a:pPr lvl="0"/>
            <a:r>
              <a:rPr lang="fr-FR" dirty="0" smtClean="0">
                <a:solidFill>
                  <a:prstClr val="black"/>
                </a:solidFill>
              </a:rPr>
              <a:t>Le sport principal est la lutte, devant le vélo, le football et la pêche</a:t>
            </a:r>
          </a:p>
        </p:txBody>
      </p:sp>
      <p:pic>
        <p:nvPicPr>
          <p:cNvPr id="12290" name="Picture 2" descr="G:\balafon.jpg"/>
          <p:cNvPicPr>
            <a:picLocks noChangeAspect="1" noChangeArrowheads="1"/>
          </p:cNvPicPr>
          <p:nvPr/>
        </p:nvPicPr>
        <p:blipFill>
          <a:blip r:embed="rId3" cstate="print"/>
          <a:srcRect/>
          <a:stretch>
            <a:fillRect/>
          </a:stretch>
        </p:blipFill>
        <p:spPr bwMode="auto">
          <a:xfrm>
            <a:off x="6012160" y="3140968"/>
            <a:ext cx="2092821" cy="1589895"/>
          </a:xfrm>
          <a:prstGeom prst="rect">
            <a:avLst/>
          </a:prstGeom>
          <a:noFill/>
        </p:spPr>
      </p:pic>
      <p:pic>
        <p:nvPicPr>
          <p:cNvPr id="12291" name="Picture 3" descr="G:\danseuses.jpg"/>
          <p:cNvPicPr>
            <a:picLocks noChangeAspect="1" noChangeArrowheads="1"/>
          </p:cNvPicPr>
          <p:nvPr/>
        </p:nvPicPr>
        <p:blipFill>
          <a:blip r:embed="rId4" cstate="print"/>
          <a:srcRect/>
          <a:stretch>
            <a:fillRect/>
          </a:stretch>
        </p:blipFill>
        <p:spPr bwMode="auto">
          <a:xfrm>
            <a:off x="3347864" y="2996952"/>
            <a:ext cx="2286000" cy="1514475"/>
          </a:xfrm>
          <a:prstGeom prst="rect">
            <a:avLst/>
          </a:prstGeom>
          <a:ln>
            <a:noFill/>
          </a:ln>
          <a:effectLst>
            <a:softEdge rad="112500"/>
          </a:effectLst>
        </p:spPr>
      </p:pic>
      <p:pic>
        <p:nvPicPr>
          <p:cNvPr id="12295" name="Picture 7" descr="G:\riti riti.jpg"/>
          <p:cNvPicPr>
            <a:picLocks noChangeAspect="1" noChangeArrowheads="1"/>
          </p:cNvPicPr>
          <p:nvPr/>
        </p:nvPicPr>
        <p:blipFill>
          <a:blip r:embed="rId5" cstate="print"/>
          <a:srcRect/>
          <a:stretch>
            <a:fillRect/>
          </a:stretch>
        </p:blipFill>
        <p:spPr bwMode="auto">
          <a:xfrm>
            <a:off x="7236296" y="116632"/>
            <a:ext cx="1341149" cy="2016224"/>
          </a:xfrm>
          <a:prstGeom prst="rect">
            <a:avLst/>
          </a:prstGeom>
          <a:ln>
            <a:noFill/>
          </a:ln>
          <a:effectLst>
            <a:outerShdw blurRad="292100" dist="139700" dir="2700000" algn="tl" rotWithShape="0">
              <a:srgbClr val="333333">
                <a:alpha val="65000"/>
              </a:srgbClr>
            </a:outerShdw>
          </a:effectLst>
        </p:spPr>
      </p:pic>
      <p:pic>
        <p:nvPicPr>
          <p:cNvPr id="12292" name="Picture 4" descr="G:\djembé.jpg"/>
          <p:cNvPicPr>
            <a:picLocks noChangeAspect="1" noChangeArrowheads="1"/>
          </p:cNvPicPr>
          <p:nvPr/>
        </p:nvPicPr>
        <p:blipFill>
          <a:blip r:embed="rId6" cstate="print"/>
          <a:srcRect l="13337" r="19975"/>
          <a:stretch>
            <a:fillRect/>
          </a:stretch>
        </p:blipFill>
        <p:spPr bwMode="auto">
          <a:xfrm>
            <a:off x="683568" y="3212976"/>
            <a:ext cx="1080120" cy="1619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ox(in)">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box(in)">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208912" cy="769441"/>
          </a:xfrm>
          <a:prstGeom prst="rect">
            <a:avLst/>
          </a:prstGeom>
          <a:noFill/>
        </p:spPr>
        <p:txBody>
          <a:bodyPr wrap="square" rtlCol="0">
            <a:spAutoFit/>
          </a:bodyPr>
          <a:lstStyle/>
          <a:p>
            <a:r>
              <a:rPr lang="fr-FR" sz="4400" dirty="0" smtClean="0">
                <a:latin typeface="Arial Rounded MT Bold" pitchFamily="34" charset="0"/>
              </a:rPr>
              <a:t>Les enfants à l’école…</a:t>
            </a:r>
            <a:endParaRPr lang="fr-FR" sz="4400" dirty="0">
              <a:latin typeface="Arial Rounded MT Bold" pitchFamily="34" charset="0"/>
            </a:endParaRPr>
          </a:p>
        </p:txBody>
      </p:sp>
      <p:pic>
        <p:nvPicPr>
          <p:cNvPr id="5122" name="Picture 2" descr="F:\2731815986_small_1.jpg"/>
          <p:cNvPicPr>
            <a:picLocks noChangeAspect="1" noChangeArrowheads="1"/>
          </p:cNvPicPr>
          <p:nvPr/>
        </p:nvPicPr>
        <p:blipFill>
          <a:blip r:embed="rId2" cstate="print"/>
          <a:srcRect/>
          <a:stretch>
            <a:fillRect/>
          </a:stretch>
        </p:blipFill>
        <p:spPr bwMode="auto">
          <a:xfrm>
            <a:off x="467544" y="3861048"/>
            <a:ext cx="3810000" cy="2400300"/>
          </a:xfrm>
          <a:prstGeom prst="rect">
            <a:avLst/>
          </a:prstGeom>
          <a:ln w="190500" cap="sq">
            <a:solidFill>
              <a:srgbClr val="C8C6BD"/>
            </a:solidFill>
            <a:prstDash val="solid"/>
            <a:miter lim="800000"/>
          </a:ln>
          <a:effectLst>
            <a:glow rad="63500">
              <a:schemeClr val="accent4">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4" name="Picture 4" descr="F:\senegazelle\Capture10.jpg"/>
          <p:cNvPicPr>
            <a:picLocks noChangeAspect="1" noChangeArrowheads="1"/>
          </p:cNvPicPr>
          <p:nvPr/>
        </p:nvPicPr>
        <p:blipFill>
          <a:blip r:embed="rId3" cstate="print"/>
          <a:srcRect/>
          <a:stretch>
            <a:fillRect/>
          </a:stretch>
        </p:blipFill>
        <p:spPr bwMode="auto">
          <a:xfrm>
            <a:off x="3203848" y="1484784"/>
            <a:ext cx="2736304" cy="2854784"/>
          </a:xfrm>
          <a:prstGeom prst="rect">
            <a:avLst/>
          </a:prstGeom>
          <a:ln w="190500" cap="sq">
            <a:solidFill>
              <a:srgbClr val="C8C6BD"/>
            </a:solidFill>
            <a:prstDash val="solid"/>
            <a:miter lim="800000"/>
          </a:ln>
          <a:effectLst>
            <a:glow rad="635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descr="F:\ecole.jpg"/>
          <p:cNvPicPr>
            <a:picLocks noChangeAspect="1" noChangeArrowheads="1"/>
          </p:cNvPicPr>
          <p:nvPr/>
        </p:nvPicPr>
        <p:blipFill>
          <a:blip r:embed="rId4" cstate="print"/>
          <a:srcRect/>
          <a:stretch>
            <a:fillRect/>
          </a:stretch>
        </p:blipFill>
        <p:spPr bwMode="auto">
          <a:xfrm>
            <a:off x="5220072" y="3501008"/>
            <a:ext cx="3048000" cy="2286000"/>
          </a:xfrm>
          <a:prstGeom prst="rect">
            <a:avLst/>
          </a:prstGeom>
          <a:ln w="190500" cap="sq">
            <a:solidFill>
              <a:srgbClr val="C8C6BD"/>
            </a:solidFill>
            <a:prstDash val="solid"/>
            <a:miter lim="800000"/>
          </a:ln>
          <a:effectLst>
            <a:glow rad="635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heckerboard(across)">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box(i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48680"/>
            <a:ext cx="8064896" cy="2554545"/>
          </a:xfrm>
          <a:prstGeom prst="rect">
            <a:avLst/>
          </a:prstGeom>
          <a:noFill/>
        </p:spPr>
        <p:txBody>
          <a:bodyPr wrap="square" rtlCol="0">
            <a:spAutoFit/>
          </a:bodyPr>
          <a:lstStyle/>
          <a:p>
            <a:r>
              <a:rPr lang="fr-FR" sz="4400" dirty="0" smtClean="0">
                <a:latin typeface="Arial Rounded MT Bold" pitchFamily="34" charset="0"/>
              </a:rPr>
              <a:t>Que vont faire ces mamans au Sénégal…</a:t>
            </a:r>
          </a:p>
          <a:p>
            <a:endParaRPr lang="fr-FR" dirty="0">
              <a:latin typeface="+mj-lt"/>
            </a:endParaRPr>
          </a:p>
          <a:p>
            <a:endParaRPr lang="fr-FR" dirty="0" smtClean="0">
              <a:latin typeface="+mj-lt"/>
            </a:endParaRPr>
          </a:p>
          <a:p>
            <a:endParaRPr lang="fr-FR" dirty="0">
              <a:latin typeface="+mj-lt"/>
            </a:endParaRPr>
          </a:p>
          <a:p>
            <a:endParaRPr lang="fr-FR" dirty="0">
              <a:latin typeface="+mj-lt"/>
            </a:endParaRPr>
          </a:p>
        </p:txBody>
      </p:sp>
      <p:pic>
        <p:nvPicPr>
          <p:cNvPr id="10246" name="Picture 6" descr="F:\senegazelle\enfants sénégal.jpg"/>
          <p:cNvPicPr>
            <a:picLocks noChangeAspect="1" noChangeArrowheads="1"/>
          </p:cNvPicPr>
          <p:nvPr/>
        </p:nvPicPr>
        <p:blipFill>
          <a:blip r:embed="rId3" cstate="print"/>
          <a:srcRect/>
          <a:stretch>
            <a:fillRect/>
          </a:stretch>
        </p:blipFill>
        <p:spPr bwMode="auto">
          <a:xfrm>
            <a:off x="2699792" y="2325197"/>
            <a:ext cx="3070093" cy="2039907"/>
          </a:xfrm>
          <a:prstGeom prst="rect">
            <a:avLst/>
          </a:prstGeom>
          <a:noFill/>
        </p:spPr>
      </p:pic>
      <p:pic>
        <p:nvPicPr>
          <p:cNvPr id="10242" name="Picture 2" descr="F:\senegazelle\Capture05.jpg"/>
          <p:cNvPicPr>
            <a:picLocks noChangeAspect="1" noChangeArrowheads="1"/>
          </p:cNvPicPr>
          <p:nvPr/>
        </p:nvPicPr>
        <p:blipFill>
          <a:blip r:embed="rId4" cstate="print"/>
          <a:srcRect/>
          <a:stretch>
            <a:fillRect/>
          </a:stretch>
        </p:blipFill>
        <p:spPr bwMode="auto">
          <a:xfrm>
            <a:off x="683568" y="3861048"/>
            <a:ext cx="2231397" cy="2679948"/>
          </a:xfrm>
          <a:prstGeom prst="rect">
            <a:avLst/>
          </a:prstGeom>
          <a:noFill/>
        </p:spPr>
      </p:pic>
      <p:pic>
        <p:nvPicPr>
          <p:cNvPr id="10244" name="Picture 4" descr="G:\gazelles.jpg"/>
          <p:cNvPicPr>
            <a:picLocks noChangeAspect="1" noChangeArrowheads="1"/>
          </p:cNvPicPr>
          <p:nvPr/>
        </p:nvPicPr>
        <p:blipFill>
          <a:blip r:embed="rId5" cstate="print"/>
          <a:srcRect/>
          <a:stretch>
            <a:fillRect/>
          </a:stretch>
        </p:blipFill>
        <p:spPr bwMode="auto">
          <a:xfrm>
            <a:off x="5004048" y="1484784"/>
            <a:ext cx="2743200" cy="1666875"/>
          </a:xfrm>
          <a:prstGeom prst="rect">
            <a:avLst/>
          </a:prstGeom>
          <a:noFill/>
        </p:spPr>
      </p:pic>
      <p:pic>
        <p:nvPicPr>
          <p:cNvPr id="10243" name="Picture 3" descr="F:\senegazelle\Capture09.jpg"/>
          <p:cNvPicPr>
            <a:picLocks noChangeAspect="1" noChangeArrowheads="1"/>
          </p:cNvPicPr>
          <p:nvPr/>
        </p:nvPicPr>
        <p:blipFill>
          <a:blip r:embed="rId6" cstate="print"/>
          <a:srcRect/>
          <a:stretch>
            <a:fillRect/>
          </a:stretch>
        </p:blipFill>
        <p:spPr bwMode="auto">
          <a:xfrm>
            <a:off x="5148064" y="4149080"/>
            <a:ext cx="2049502" cy="2512119"/>
          </a:xfrm>
          <a:prstGeom prst="rect">
            <a:avLst/>
          </a:prstGeom>
          <a:noFill/>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476672"/>
            <a:ext cx="8424936" cy="1477328"/>
          </a:xfrm>
          <a:prstGeom prst="rect">
            <a:avLst/>
          </a:prstGeom>
          <a:noFill/>
        </p:spPr>
        <p:txBody>
          <a:bodyPr wrap="square" rtlCol="0">
            <a:spAutoFit/>
          </a:bodyPr>
          <a:lstStyle/>
          <a:p>
            <a:r>
              <a:rPr lang="fr-FR" dirty="0" smtClean="0"/>
              <a:t>Elles vont participer à la « </a:t>
            </a:r>
            <a:r>
              <a:rPr lang="fr-FR" dirty="0" err="1" smtClean="0"/>
              <a:t>Sénégazelle</a:t>
            </a:r>
            <a:r>
              <a:rPr lang="fr-FR" dirty="0" smtClean="0"/>
              <a:t> », une course à pied réservée aux femmes, durant  laquelle elles vont à la rencontre d’élèves afin de leur apporter du matériel scolaire.</a:t>
            </a:r>
          </a:p>
          <a:p>
            <a:endParaRPr lang="fr-FR" dirty="0"/>
          </a:p>
          <a:p>
            <a:r>
              <a:rPr lang="fr-FR" dirty="0" smtClean="0"/>
              <a:t>Cette course est organisée par l’association « Bretagne-</a:t>
            </a:r>
            <a:r>
              <a:rPr lang="fr-FR" dirty="0" err="1" smtClean="0"/>
              <a:t>Outdoor</a:t>
            </a:r>
            <a:r>
              <a:rPr lang="fr-FR" dirty="0" smtClean="0"/>
              <a:t> », basée à St-Malo.</a:t>
            </a:r>
          </a:p>
          <a:p>
            <a:r>
              <a:rPr lang="fr-FR" dirty="0" smtClean="0"/>
              <a:t>Ce sera la 15</a:t>
            </a:r>
            <a:r>
              <a:rPr lang="fr-FR" baseline="30000" dirty="0" smtClean="0"/>
              <a:t>ème</a:t>
            </a:r>
            <a:r>
              <a:rPr lang="fr-FR" dirty="0" smtClean="0"/>
              <a:t> édition.</a:t>
            </a:r>
            <a:endParaRPr lang="fr-FR" dirty="0"/>
          </a:p>
        </p:txBody>
      </p:sp>
      <p:pic>
        <p:nvPicPr>
          <p:cNvPr id="11266" name="Picture 2" descr="F:\senegazelle\logo.jpg"/>
          <p:cNvPicPr>
            <a:picLocks noChangeAspect="1" noChangeArrowheads="1"/>
          </p:cNvPicPr>
          <p:nvPr/>
        </p:nvPicPr>
        <p:blipFill>
          <a:blip r:embed="rId2" cstate="print"/>
          <a:srcRect/>
          <a:stretch>
            <a:fillRect/>
          </a:stretch>
        </p:blipFill>
        <p:spPr bwMode="auto">
          <a:xfrm>
            <a:off x="2627784" y="5085184"/>
            <a:ext cx="5534025" cy="1181100"/>
          </a:xfrm>
          <a:prstGeom prst="rect">
            <a:avLst/>
          </a:prstGeom>
          <a:noFill/>
        </p:spPr>
      </p:pic>
      <p:pic>
        <p:nvPicPr>
          <p:cNvPr id="5" name="Picture 2" descr="G:\pieds.jpg"/>
          <p:cNvPicPr>
            <a:picLocks noChangeAspect="1" noChangeArrowheads="1"/>
          </p:cNvPicPr>
          <p:nvPr/>
        </p:nvPicPr>
        <p:blipFill>
          <a:blip r:embed="rId3" cstate="print"/>
          <a:srcRect/>
          <a:stretch>
            <a:fillRect/>
          </a:stretch>
        </p:blipFill>
        <p:spPr bwMode="auto">
          <a:xfrm>
            <a:off x="4427984" y="2420888"/>
            <a:ext cx="3456384" cy="25889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136904" cy="769441"/>
          </a:xfrm>
          <a:prstGeom prst="rect">
            <a:avLst/>
          </a:prstGeom>
          <a:noFill/>
        </p:spPr>
        <p:txBody>
          <a:bodyPr wrap="square" rtlCol="0">
            <a:spAutoFit/>
          </a:bodyPr>
          <a:lstStyle/>
          <a:p>
            <a:r>
              <a:rPr lang="fr-FR" sz="4400" dirty="0" smtClean="0">
                <a:latin typeface="Arial Rounded MT Bold" pitchFamily="34" charset="0"/>
              </a:rPr>
              <a:t>De quoi ont-ils besoin…</a:t>
            </a:r>
            <a:endParaRPr lang="fr-FR" sz="4400" dirty="0">
              <a:latin typeface="Arial Rounded MT Bold" pitchFamily="34" charset="0"/>
            </a:endParaRPr>
          </a:p>
        </p:txBody>
      </p:sp>
      <p:pic>
        <p:nvPicPr>
          <p:cNvPr id="9220" name="Picture 4" descr="F:\senegazelle\image 12.jpg"/>
          <p:cNvPicPr>
            <a:picLocks noChangeAspect="1" noChangeArrowheads="1"/>
          </p:cNvPicPr>
          <p:nvPr/>
        </p:nvPicPr>
        <p:blipFill>
          <a:blip r:embed="rId2" cstate="print"/>
          <a:srcRect/>
          <a:stretch>
            <a:fillRect/>
          </a:stretch>
        </p:blipFill>
        <p:spPr bwMode="auto">
          <a:xfrm>
            <a:off x="1979712" y="1628800"/>
            <a:ext cx="5143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404664"/>
            <a:ext cx="8280920" cy="2585323"/>
          </a:xfrm>
          <a:prstGeom prst="rect">
            <a:avLst/>
          </a:prstGeom>
          <a:noFill/>
        </p:spPr>
        <p:txBody>
          <a:bodyPr wrap="square" rtlCol="0">
            <a:spAutoFit/>
          </a:bodyPr>
          <a:lstStyle/>
          <a:p>
            <a:r>
              <a:rPr lang="fr-FR" dirty="0" smtClean="0"/>
              <a:t>Pour le matériel scolaire , les enfants ont besoin de : cahiers , stylos , gommes , crayons à papiers  , couleurs et en bois , trousses , règles…</a:t>
            </a:r>
          </a:p>
          <a:p>
            <a:r>
              <a:rPr lang="fr-FR" dirty="0" smtClean="0"/>
              <a:t>Nous irons aussi à la rencontre de jeunes enfants (3/6 ans), si vous avez des petits jouets peu volumineux, des peluches, des cahier de coloriages…</a:t>
            </a:r>
          </a:p>
          <a:p>
            <a:r>
              <a:rPr lang="fr-FR" dirty="0" smtClean="0"/>
              <a:t>Une fois sur place, nous ferons des lots pour les différentes écoles que nous rencontrerons en fonction des niveaux de classes et de nombre d’élèves. Vous pouvez déjà préparer des trousses type (c’est l’idéal) avec plusieurs crayons (couleurs, en bois, stylos…) et enlever TOUS les emballages plastiques.</a:t>
            </a:r>
          </a:p>
          <a:p>
            <a:r>
              <a:rPr lang="fr-FR" dirty="0" smtClean="0"/>
              <a:t>PAS DE MANUELS SCOLAIRES.</a:t>
            </a:r>
            <a:endParaRPr lang="fr-FR" dirty="0"/>
          </a:p>
        </p:txBody>
      </p:sp>
      <p:pic>
        <p:nvPicPr>
          <p:cNvPr id="13314" name="Picture 2" descr="G:\cahiers.jpg"/>
          <p:cNvPicPr>
            <a:picLocks noChangeAspect="1" noChangeArrowheads="1"/>
          </p:cNvPicPr>
          <p:nvPr/>
        </p:nvPicPr>
        <p:blipFill>
          <a:blip r:embed="rId2" cstate="print"/>
          <a:srcRect/>
          <a:stretch>
            <a:fillRect/>
          </a:stretch>
        </p:blipFill>
        <p:spPr bwMode="auto">
          <a:xfrm>
            <a:off x="251520" y="3097560"/>
            <a:ext cx="2304256" cy="1728192"/>
          </a:xfrm>
          <a:prstGeom prst="rect">
            <a:avLst/>
          </a:prstGeom>
          <a:noFill/>
        </p:spPr>
      </p:pic>
      <p:pic>
        <p:nvPicPr>
          <p:cNvPr id="13315" name="Picture 3" descr="G:\crayons.jpg"/>
          <p:cNvPicPr>
            <a:picLocks noChangeAspect="1" noChangeArrowheads="1"/>
          </p:cNvPicPr>
          <p:nvPr/>
        </p:nvPicPr>
        <p:blipFill>
          <a:blip r:embed="rId3" cstate="print"/>
          <a:srcRect/>
          <a:stretch>
            <a:fillRect/>
          </a:stretch>
        </p:blipFill>
        <p:spPr bwMode="auto">
          <a:xfrm>
            <a:off x="4067944" y="2636912"/>
            <a:ext cx="2232248" cy="1672031"/>
          </a:xfrm>
          <a:prstGeom prst="rect">
            <a:avLst/>
          </a:prstGeom>
          <a:noFill/>
        </p:spPr>
      </p:pic>
      <p:pic>
        <p:nvPicPr>
          <p:cNvPr id="13316" name="Picture 4" descr="G:\peluches.jpg"/>
          <p:cNvPicPr>
            <a:picLocks noChangeAspect="1" noChangeArrowheads="1"/>
          </p:cNvPicPr>
          <p:nvPr/>
        </p:nvPicPr>
        <p:blipFill>
          <a:blip r:embed="rId4" cstate="print"/>
          <a:srcRect r="12030"/>
          <a:stretch>
            <a:fillRect/>
          </a:stretch>
        </p:blipFill>
        <p:spPr bwMode="auto">
          <a:xfrm>
            <a:off x="6372200" y="4653136"/>
            <a:ext cx="2304256" cy="1743075"/>
          </a:xfrm>
          <a:prstGeom prst="rect">
            <a:avLst/>
          </a:prstGeom>
          <a:noFill/>
        </p:spPr>
      </p:pic>
      <p:pic>
        <p:nvPicPr>
          <p:cNvPr id="6" name="Picture 2" descr="F:\senegazelle-1.jpeg"/>
          <p:cNvPicPr>
            <a:picLocks noChangeAspect="1" noChangeArrowheads="1"/>
          </p:cNvPicPr>
          <p:nvPr/>
        </p:nvPicPr>
        <p:blipFill>
          <a:blip r:embed="rId5" cstate="print"/>
          <a:srcRect/>
          <a:stretch>
            <a:fillRect/>
          </a:stretch>
        </p:blipFill>
        <p:spPr bwMode="auto">
          <a:xfrm>
            <a:off x="2555776" y="4378825"/>
            <a:ext cx="3733346" cy="2479175"/>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0 0  L 0.25 0.33333  E" pathEditMode="relative" ptsTypes="">
                                      <p:cBhvr>
                                        <p:cTn id="11" dur="2000" fill="hold"/>
                                        <p:tgtEl>
                                          <p:spTgt spid="1331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13314"/>
                                        </p:tgtEl>
                                        <p:attrNameLst>
                                          <p:attrName>ppt_x</p:attrName>
                                        </p:attrNameLst>
                                      </p:cBhvr>
                                      <p:tavLst>
                                        <p:tav tm="0">
                                          <p:val>
                                            <p:strVal val="ppt_x"/>
                                          </p:val>
                                        </p:tav>
                                        <p:tav tm="100000">
                                          <p:val>
                                            <p:strVal val="ppt_x"/>
                                          </p:val>
                                        </p:tav>
                                      </p:tavLst>
                                    </p:anim>
                                    <p:anim calcmode="lin" valueType="num">
                                      <p:cBhvr additive="base">
                                        <p:cTn id="16" dur="500"/>
                                        <p:tgtEl>
                                          <p:spTgt spid="13314"/>
                                        </p:tgtEl>
                                        <p:attrNameLst>
                                          <p:attrName>ppt_y</p:attrName>
                                        </p:attrNameLst>
                                      </p:cBhvr>
                                      <p:tavLst>
                                        <p:tav tm="0">
                                          <p:val>
                                            <p:strVal val="ppt_y"/>
                                          </p:val>
                                        </p:tav>
                                        <p:tav tm="100000">
                                          <p:val>
                                            <p:strVal val="1+ppt_h/2"/>
                                          </p:val>
                                        </p:tav>
                                      </p:tavLst>
                                    </p:anim>
                                    <p:set>
                                      <p:cBhvr>
                                        <p:cTn id="17" dur="1" fill="hold">
                                          <p:stCondLst>
                                            <p:cond delay="499"/>
                                          </p:stCondLst>
                                        </p:cTn>
                                        <p:tgtEl>
                                          <p:spTgt spid="133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checkerboard(across)">
                                      <p:cBhvr>
                                        <p:cTn id="22" dur="500"/>
                                        <p:tgtEl>
                                          <p:spTgt spid="133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path" presetSubtype="0" accel="50000" decel="50000" fill="hold" nodeType="clickEffect">
                                  <p:stCondLst>
                                    <p:cond delay="0"/>
                                  </p:stCondLst>
                                  <p:childTnLst>
                                    <p:animMotion origin="layout" path="M 0 0  C -0.066 0.008  -0.115 0.028  -0.115 0.044  C -0.115 0.05867  -0.067 0.06933  -0.003 0.06933  C 0.061 0.06933  0.115 0.05867  0.115 0.044  C 0.115 0.028  0.059 0.024  -0.005 0.03467  C -0.068 0.04667  -0.115 0.06667  -0.115 0.08133  C -0.115 0.096  -0.066 0.108  -0.003 0.108  C 0.061 0.108  0.115 0.096  0.115 0.08133  C 0.115 0.06667  0.059 0.06267  -0.004 0.07333  C -0.068 0.084  -0.115 0.104  -0.115 0.11867  C -0.115 0.13467  -0.066 0.14667  -0.002 0.14667  C 0.061 0.14667  0.115 0.13467  0.115 0.11867  C 0.115 0.10533  0.059 0.10133  -0.004 0.11067  C -0.067 0.12133  -0.115 0.14267  -0.115 0.15733  C -0.115 0.172  -0.065 0.184  -0.002 0.184  C 0.063 0.184  0.115 0.172  0.115 0.15733  C 0.115 0.14267  0.06 0.13867  -0.003 0.14933  C -0.066 0.16  -0.115 0.18  -0.115 0.19467  C -0.115 0.21067  -0.065 0.22133  -0.001 0.22133  C 0.063 0.22133  0.115 0.20933  0.115 0.19467  C 0.115 0.18  0.06 0.176  -0.003 0.18667  C -0.066 0.19733  -0.115 0.21867  -0.115 0.232  C -0.115 0.24667  -0.064 0.25867  -0.001 0.25867  C 0.063 0.25867  0.115 0.24667  0.115 0.232  C 0.115 0.21867  0.061 0.21467  -0.003 0.224  C -0.066 0.23467  -0.115 0.256  -0.115 0.27067  C -0.115 0.284  -0.064 0.29733  0 0.29733  C 0.064 0.29733  0.115 0.28533  0.115 0.27067  C 0.115 0.256  0.061 0.252  -0.002 0.26267  C -0.065 0.27333  -0.116 0.29333  -0.115 0.308  C -0.114 0.32267  -0.064 0.33333  0 0.33333  C 0.064 0.33333  0.115 0.32133  0.115 0.30667  C 0.115 0.29333  0.063 0.28933  0 0.30133  E" pathEditMode="relative" ptsTypes="">
                                      <p:cBhvr>
                                        <p:cTn id="26" dur="5000" fill="hold"/>
                                        <p:tgtEl>
                                          <p:spTgt spid="1331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blinds(horizontal)">
                                      <p:cBhvr>
                                        <p:cTn id="31" dur="500"/>
                                        <p:tgtEl>
                                          <p:spTgt spid="13316"/>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 0  L -0.25 0  E" pathEditMode="relative" ptsTypes="">
                                      <p:cBhvr>
                                        <p:cTn id="35" dur="2000" fill="hold"/>
                                        <p:tgtEl>
                                          <p:spTgt spid="13316"/>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13316"/>
                                        </p:tgtEl>
                                        <p:attrNameLst>
                                          <p:attrName>ppt_x</p:attrName>
                                        </p:attrNameLst>
                                      </p:cBhvr>
                                      <p:tavLst>
                                        <p:tav tm="0">
                                          <p:val>
                                            <p:strVal val="ppt_x"/>
                                          </p:val>
                                        </p:tav>
                                        <p:tav tm="100000">
                                          <p:val>
                                            <p:strVal val="ppt_x"/>
                                          </p:val>
                                        </p:tav>
                                      </p:tavLst>
                                    </p:anim>
                                    <p:anim calcmode="lin" valueType="num">
                                      <p:cBhvr additive="base">
                                        <p:cTn id="40" dur="500"/>
                                        <p:tgtEl>
                                          <p:spTgt spid="13316"/>
                                        </p:tgtEl>
                                        <p:attrNameLst>
                                          <p:attrName>ppt_y</p:attrName>
                                        </p:attrNameLst>
                                      </p:cBhvr>
                                      <p:tavLst>
                                        <p:tav tm="0">
                                          <p:val>
                                            <p:strVal val="ppt_y"/>
                                          </p:val>
                                        </p:tav>
                                        <p:tav tm="100000">
                                          <p:val>
                                            <p:strVal val="1+ppt_h/2"/>
                                          </p:val>
                                        </p:tav>
                                      </p:tavLst>
                                    </p:anim>
                                    <p:set>
                                      <p:cBhvr>
                                        <p:cTn id="41" dur="1" fill="hold">
                                          <p:stCondLst>
                                            <p:cond delay="4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496944" cy="769441"/>
          </a:xfrm>
          <a:prstGeom prst="rect">
            <a:avLst/>
          </a:prstGeom>
          <a:noFill/>
        </p:spPr>
        <p:txBody>
          <a:bodyPr wrap="square" rtlCol="0">
            <a:spAutoFit/>
          </a:bodyPr>
          <a:lstStyle/>
          <a:p>
            <a:r>
              <a:rPr lang="fr-FR" sz="4400" dirty="0" smtClean="0">
                <a:latin typeface="Arial Rounded MT Bold" pitchFamily="34" charset="0"/>
              </a:rPr>
              <a:t>Contacts…</a:t>
            </a:r>
            <a:endParaRPr lang="fr-FR" sz="4400" dirty="0">
              <a:latin typeface="Arial Rounded MT Bold" pitchFamily="34" charset="0"/>
            </a:endParaRPr>
          </a:p>
        </p:txBody>
      </p:sp>
      <p:pic>
        <p:nvPicPr>
          <p:cNvPr id="3" name="Picture 5" descr="G:\mains.jpg"/>
          <p:cNvPicPr>
            <a:picLocks noChangeAspect="1" noChangeArrowheads="1"/>
          </p:cNvPicPr>
          <p:nvPr/>
        </p:nvPicPr>
        <p:blipFill>
          <a:blip r:embed="rId3" cstate="print"/>
          <a:srcRect/>
          <a:stretch>
            <a:fillRect/>
          </a:stretch>
        </p:blipFill>
        <p:spPr bwMode="auto">
          <a:xfrm>
            <a:off x="5796136" y="4149080"/>
            <a:ext cx="2880320" cy="203138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11560" y="2996952"/>
            <a:ext cx="4572000" cy="3139321"/>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r>
              <a:rPr lang="fr-FR" dirty="0" smtClean="0"/>
              <a:t>Organisation:</a:t>
            </a:r>
          </a:p>
          <a:p>
            <a:r>
              <a:rPr lang="fr-FR" dirty="0" smtClean="0"/>
              <a:t> Association  « BRETAGNE-OUTDOOR » </a:t>
            </a:r>
          </a:p>
          <a:p>
            <a:r>
              <a:rPr lang="fr-FR" dirty="0" smtClean="0"/>
              <a:t>          ( association de loi 1901) </a:t>
            </a:r>
          </a:p>
          <a:p>
            <a:r>
              <a:rPr lang="fr-FR" dirty="0" smtClean="0"/>
              <a:t>	23 rue du </a:t>
            </a:r>
            <a:r>
              <a:rPr lang="fr-FR" dirty="0" err="1" smtClean="0"/>
              <a:t>Naye</a:t>
            </a:r>
            <a:r>
              <a:rPr lang="fr-FR" dirty="0" smtClean="0"/>
              <a:t> </a:t>
            </a:r>
          </a:p>
          <a:p>
            <a:r>
              <a:rPr lang="fr-FR" dirty="0" smtClean="0"/>
              <a:t>	35400 SAINT MALO</a:t>
            </a:r>
          </a:p>
          <a:p>
            <a:endParaRPr lang="fr-FR" dirty="0" smtClean="0"/>
          </a:p>
          <a:p>
            <a:r>
              <a:rPr lang="fr-FR" dirty="0" smtClean="0"/>
              <a:t>Directeur de course: Jean Michel FERRON</a:t>
            </a:r>
            <a:endParaRPr lang="fr-FR" dirty="0"/>
          </a:p>
        </p:txBody>
      </p:sp>
      <p:sp>
        <p:nvSpPr>
          <p:cNvPr id="7" name="Rectangle 6"/>
          <p:cNvSpPr/>
          <p:nvPr/>
        </p:nvSpPr>
        <p:spPr>
          <a:xfrm>
            <a:off x="323528" y="1556792"/>
            <a:ext cx="7704856" cy="923330"/>
          </a:xfrm>
          <a:prstGeom prst="rect">
            <a:avLst/>
          </a:prstGeom>
        </p:spPr>
        <p:txBody>
          <a:bodyPr wrap="square">
            <a:spAutoFit/>
          </a:bodyPr>
          <a:lstStyle/>
          <a:p>
            <a:pPr lvl="0"/>
            <a:r>
              <a:rPr lang="fr-FR" dirty="0" smtClean="0">
                <a:solidFill>
                  <a:prstClr val="white"/>
                </a:solidFill>
              </a:rPr>
              <a:t>Carole CHEN: </a:t>
            </a:r>
            <a:r>
              <a:rPr lang="fr-FR" dirty="0" smtClean="0">
                <a:solidFill>
                  <a:prstClr val="white"/>
                </a:solidFill>
                <a:hlinkClick r:id="rId4"/>
              </a:rPr>
              <a:t>carolechen@aol.com</a:t>
            </a:r>
            <a:endParaRPr lang="fr-FR" dirty="0" smtClean="0">
              <a:solidFill>
                <a:prstClr val="white"/>
              </a:solidFill>
            </a:endParaRPr>
          </a:p>
          <a:p>
            <a:pPr lvl="0"/>
            <a:r>
              <a:rPr lang="fr-FR" dirty="0" smtClean="0">
                <a:solidFill>
                  <a:prstClr val="white"/>
                </a:solidFill>
              </a:rPr>
              <a:t>Nathalie CONTAT: </a:t>
            </a:r>
            <a:r>
              <a:rPr lang="fr-FR" dirty="0" smtClean="0">
                <a:solidFill>
                  <a:prstClr val="white"/>
                </a:solidFill>
                <a:hlinkClick r:id="rId5"/>
              </a:rPr>
              <a:t>nathalie.contat@free.fr</a:t>
            </a:r>
            <a:endParaRPr lang="fr-FR" dirty="0" smtClean="0">
              <a:solidFill>
                <a:prstClr val="white"/>
              </a:solidFill>
            </a:endParaRPr>
          </a:p>
          <a:p>
            <a:pPr lvl="0"/>
            <a:r>
              <a:rPr lang="fr-FR" dirty="0" err="1" smtClean="0">
                <a:solidFill>
                  <a:prstClr val="white"/>
                </a:solidFill>
              </a:rPr>
              <a:t>Monia</a:t>
            </a:r>
            <a:r>
              <a:rPr lang="fr-FR" dirty="0" smtClean="0">
                <a:solidFill>
                  <a:prstClr val="white"/>
                </a:solidFill>
              </a:rPr>
              <a:t> COMBETTE: </a:t>
            </a:r>
            <a:r>
              <a:rPr lang="fr-FR" dirty="0" smtClean="0">
                <a:solidFill>
                  <a:prstClr val="white"/>
                </a:solidFill>
                <a:hlinkClick r:id="rId6"/>
              </a:rPr>
              <a:t>manucombette@msn.com</a:t>
            </a:r>
            <a:endParaRPr lang="fr-FR" dirty="0" smtClean="0">
              <a:solidFill>
                <a:prstClr val="white"/>
              </a:solidFill>
            </a:endParaRPr>
          </a:p>
        </p:txBody>
      </p:sp>
      <p:sp>
        <p:nvSpPr>
          <p:cNvPr id="8" name="Rectangle 7"/>
          <p:cNvSpPr/>
          <p:nvPr/>
        </p:nvSpPr>
        <p:spPr>
          <a:xfrm>
            <a:off x="323528" y="2420888"/>
            <a:ext cx="4968552" cy="369332"/>
          </a:xfrm>
          <a:prstGeom prst="rect">
            <a:avLst/>
          </a:prstGeom>
        </p:spPr>
        <p:txBody>
          <a:bodyPr wrap="square">
            <a:spAutoFit/>
          </a:bodyPr>
          <a:lstStyle/>
          <a:p>
            <a:pPr lvl="0"/>
            <a:r>
              <a:rPr lang="fr-FR" dirty="0" smtClean="0">
                <a:solidFill>
                  <a:prstClr val="white"/>
                </a:solidFill>
              </a:rPr>
              <a:t>Forum des Gazelles: </a:t>
            </a:r>
            <a:r>
              <a:rPr lang="fr-FR" dirty="0" smtClean="0">
                <a:solidFill>
                  <a:prstClr val="white"/>
                </a:solidFill>
                <a:hlinkClick r:id="rId7"/>
              </a:rPr>
              <a:t>www.senegazelle.fr</a:t>
            </a:r>
            <a:endParaRPr lang="fr-FR" dirty="0" smtClean="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260648"/>
            <a:ext cx="4680520" cy="2400657"/>
          </a:xfrm>
          <a:prstGeom prst="rect">
            <a:avLst/>
          </a:prstGeom>
          <a:noFill/>
        </p:spPr>
        <p:txBody>
          <a:bodyPr wrap="square" rtlCol="0">
            <a:spAutoFit/>
          </a:bodyPr>
          <a:lstStyle/>
          <a:p>
            <a:pPr algn="ctr"/>
            <a:r>
              <a:rPr lang="fr-FR" sz="4800" dirty="0" smtClean="0">
                <a:latin typeface="Arial Rounded MT Bold" pitchFamily="34" charset="0"/>
              </a:rPr>
              <a:t>Un peu de Géographie…</a:t>
            </a:r>
          </a:p>
          <a:p>
            <a:pPr algn="ctr"/>
            <a:endParaRPr lang="fr-FR" dirty="0"/>
          </a:p>
          <a:p>
            <a:pPr algn="ctr"/>
            <a:endParaRPr lang="fr-FR" dirty="0" smtClean="0"/>
          </a:p>
          <a:p>
            <a:pPr algn="ctr"/>
            <a:endParaRPr lang="fr-FR" dirty="0"/>
          </a:p>
        </p:txBody>
      </p:sp>
      <p:pic>
        <p:nvPicPr>
          <p:cNvPr id="1026" name="Picture 2" descr="F:\Sans titre.GIF"/>
          <p:cNvPicPr>
            <a:picLocks noChangeAspect="1" noChangeArrowheads="1"/>
          </p:cNvPicPr>
          <p:nvPr/>
        </p:nvPicPr>
        <p:blipFill>
          <a:blip r:embed="rId2" cstate="print"/>
          <a:srcRect/>
          <a:stretch>
            <a:fillRect/>
          </a:stretch>
        </p:blipFill>
        <p:spPr bwMode="auto">
          <a:xfrm>
            <a:off x="539552" y="2204864"/>
            <a:ext cx="3686175" cy="4067175"/>
          </a:xfrm>
          <a:prstGeom prst="rect">
            <a:avLst/>
          </a:prstGeom>
          <a:noFill/>
        </p:spPr>
      </p:pic>
      <p:pic>
        <p:nvPicPr>
          <p:cNvPr id="1028" name="Picture 4" descr="F:\senegazelle\carte_senegal2[1]projet.jpg"/>
          <p:cNvPicPr>
            <a:picLocks noChangeAspect="1" noChangeArrowheads="1"/>
          </p:cNvPicPr>
          <p:nvPr/>
        </p:nvPicPr>
        <p:blipFill>
          <a:blip r:embed="rId3" cstate="print"/>
          <a:srcRect/>
          <a:stretch>
            <a:fillRect/>
          </a:stretch>
        </p:blipFill>
        <p:spPr bwMode="auto">
          <a:xfrm>
            <a:off x="4355976" y="2708920"/>
            <a:ext cx="4354438" cy="30795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764704"/>
            <a:ext cx="6048672" cy="5355312"/>
          </a:xfrm>
          <a:prstGeom prst="rect">
            <a:avLst/>
          </a:prstGeom>
          <a:noFill/>
        </p:spPr>
        <p:txBody>
          <a:bodyPr wrap="square" rtlCol="0">
            <a:spAutoFit/>
          </a:bodyPr>
          <a:lstStyle/>
          <a:p>
            <a:pPr algn="ctr"/>
            <a:r>
              <a:rPr lang="fr-FR" dirty="0" smtClean="0"/>
              <a:t>La superficie du Sénégal est égale à la  Grande-Bretagne.</a:t>
            </a:r>
          </a:p>
          <a:p>
            <a:pPr algn="ctr"/>
            <a:r>
              <a:rPr lang="fr-FR" dirty="0" smtClean="0"/>
              <a:t>(200 000 km2)</a:t>
            </a:r>
          </a:p>
          <a:p>
            <a:pPr algn="ctr"/>
            <a:endParaRPr lang="fr-FR" dirty="0" smtClean="0"/>
          </a:p>
          <a:p>
            <a:pPr algn="ctr"/>
            <a:r>
              <a:rPr lang="fr-FR" dirty="0" smtClean="0"/>
              <a:t>Le pays est presque plat.</a:t>
            </a:r>
          </a:p>
          <a:p>
            <a:pPr algn="ctr"/>
            <a:endParaRPr lang="fr-FR" dirty="0" smtClean="0"/>
          </a:p>
          <a:p>
            <a:pPr algn="ctr"/>
            <a:r>
              <a:rPr lang="fr-FR" dirty="0" smtClean="0"/>
              <a:t>Il est au bord de l’Océan Atlantique.</a:t>
            </a:r>
          </a:p>
          <a:p>
            <a:pPr algn="ctr"/>
            <a:endParaRPr lang="fr-FR" dirty="0" smtClean="0"/>
          </a:p>
          <a:p>
            <a:pPr algn="ctr"/>
            <a:r>
              <a:rPr lang="fr-FR" dirty="0" smtClean="0"/>
              <a:t>Il y a 9 000 </a:t>
            </a:r>
            <a:r>
              <a:rPr lang="fr-FR" dirty="0" err="1" smtClean="0"/>
              <a:t>000</a:t>
            </a:r>
            <a:r>
              <a:rPr lang="fr-FR" dirty="0" smtClean="0"/>
              <a:t> d’ habitants alors qu’en France nous sommes </a:t>
            </a:r>
          </a:p>
          <a:p>
            <a:pPr algn="ctr"/>
            <a:r>
              <a:rPr lang="fr-FR" dirty="0" smtClean="0"/>
              <a:t>65 000 </a:t>
            </a:r>
            <a:r>
              <a:rPr lang="fr-FR" dirty="0" err="1" smtClean="0"/>
              <a:t>000</a:t>
            </a:r>
            <a:r>
              <a:rPr lang="fr-FR" dirty="0" smtClean="0"/>
              <a:t> .</a:t>
            </a:r>
          </a:p>
          <a:p>
            <a:pPr algn="ctr"/>
            <a:endParaRPr lang="fr-FR" dirty="0" smtClean="0"/>
          </a:p>
          <a:p>
            <a:pPr algn="ctr"/>
            <a:r>
              <a:rPr lang="fr-FR" dirty="0" smtClean="0"/>
              <a:t>La langue officielle est le Français(et le Ouolof).</a:t>
            </a:r>
            <a:endParaRPr lang="fr-FR" smtClean="0"/>
          </a:p>
          <a:p>
            <a:pPr algn="ctr"/>
            <a:endParaRPr lang="fr-FR" dirty="0" smtClean="0"/>
          </a:p>
          <a:p>
            <a:pPr algn="ctr"/>
            <a:r>
              <a:rPr lang="fr-FR" dirty="0" smtClean="0"/>
              <a:t>Ce pays est peuplé de plusieurs ethnies et la principale religion est musulmane.</a:t>
            </a:r>
          </a:p>
          <a:p>
            <a:pPr algn="ctr"/>
            <a:endParaRPr lang="fr-FR" dirty="0" smtClean="0"/>
          </a:p>
          <a:p>
            <a:pPr algn="ctr"/>
            <a:endParaRPr lang="fr-FR" dirty="0" smtClean="0"/>
          </a:p>
          <a:p>
            <a:pPr algn="ctr"/>
            <a:endParaRPr lang="fr-FR" dirty="0" smtClean="0"/>
          </a:p>
          <a:p>
            <a:endParaRPr lang="fr-FR" dirty="0"/>
          </a:p>
          <a:p>
            <a:endParaRPr lang="fr-FR" dirty="0"/>
          </a:p>
        </p:txBody>
      </p:sp>
      <p:pic>
        <p:nvPicPr>
          <p:cNvPr id="2050" name="Picture 2" descr="F:\fgsen.gif"/>
          <p:cNvPicPr>
            <a:picLocks noChangeAspect="1" noChangeArrowheads="1"/>
          </p:cNvPicPr>
          <p:nvPr/>
        </p:nvPicPr>
        <p:blipFill>
          <a:blip r:embed="rId2" cstate="print"/>
          <a:srcRect/>
          <a:stretch>
            <a:fillRect/>
          </a:stretch>
        </p:blipFill>
        <p:spPr bwMode="auto">
          <a:xfrm>
            <a:off x="2987824" y="5085184"/>
            <a:ext cx="2332856" cy="15552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548680"/>
            <a:ext cx="6768752" cy="1446550"/>
          </a:xfrm>
          <a:prstGeom prst="rect">
            <a:avLst/>
          </a:prstGeom>
          <a:noFill/>
        </p:spPr>
        <p:txBody>
          <a:bodyPr wrap="square" rtlCol="0">
            <a:spAutoFit/>
          </a:bodyPr>
          <a:lstStyle/>
          <a:p>
            <a:pPr algn="ctr"/>
            <a:r>
              <a:rPr lang="fr-FR" sz="4400" dirty="0" smtClean="0">
                <a:latin typeface="Arial Rounded MT Bold" pitchFamily="34" charset="0"/>
              </a:rPr>
              <a:t>Un peu de culture…</a:t>
            </a:r>
          </a:p>
          <a:p>
            <a:pPr algn="ctr"/>
            <a:endParaRPr lang="fr-FR" sz="4400" dirty="0">
              <a:latin typeface="Arial Rounded MT Bold" pitchFamily="34" charset="0"/>
            </a:endParaRPr>
          </a:p>
        </p:txBody>
      </p:sp>
      <p:pic>
        <p:nvPicPr>
          <p:cNvPr id="3074" name="Picture 2" descr="F:\contextRIM.jpg"/>
          <p:cNvPicPr>
            <a:picLocks noChangeAspect="1" noChangeArrowheads="1"/>
          </p:cNvPicPr>
          <p:nvPr/>
        </p:nvPicPr>
        <p:blipFill>
          <a:blip r:embed="rId2" cstate="print"/>
          <a:srcRect/>
          <a:stretch>
            <a:fillRect/>
          </a:stretch>
        </p:blipFill>
        <p:spPr bwMode="auto">
          <a:xfrm>
            <a:off x="4067944" y="1484784"/>
            <a:ext cx="4122787" cy="2035944"/>
          </a:xfrm>
          <a:prstGeom prst="rect">
            <a:avLst/>
          </a:prstGeom>
          <a:ln>
            <a:noFill/>
          </a:ln>
          <a:effectLst>
            <a:softEdge rad="112500"/>
          </a:effectLst>
        </p:spPr>
      </p:pic>
      <p:pic>
        <p:nvPicPr>
          <p:cNvPr id="3075" name="Picture 3" descr="F:\senegazelle\Capture07.jpg"/>
          <p:cNvPicPr>
            <a:picLocks noChangeAspect="1" noChangeArrowheads="1"/>
          </p:cNvPicPr>
          <p:nvPr/>
        </p:nvPicPr>
        <p:blipFill>
          <a:blip r:embed="rId3" cstate="print"/>
          <a:srcRect/>
          <a:stretch>
            <a:fillRect/>
          </a:stretch>
        </p:blipFill>
        <p:spPr bwMode="auto">
          <a:xfrm>
            <a:off x="539552" y="2996952"/>
            <a:ext cx="3690367" cy="2074080"/>
          </a:xfrm>
          <a:prstGeom prst="rect">
            <a:avLst/>
          </a:prstGeom>
          <a:ln>
            <a:noFill/>
          </a:ln>
          <a:effectLst>
            <a:softEdge rad="112500"/>
          </a:effectLst>
        </p:spPr>
      </p:pic>
      <p:pic>
        <p:nvPicPr>
          <p:cNvPr id="3076" name="Picture 4" descr="F:\senegazelle\capture04.jpg"/>
          <p:cNvPicPr>
            <a:picLocks noChangeAspect="1" noChangeArrowheads="1"/>
          </p:cNvPicPr>
          <p:nvPr/>
        </p:nvPicPr>
        <p:blipFill>
          <a:blip r:embed="rId4" cstate="print"/>
          <a:srcRect/>
          <a:stretch>
            <a:fillRect/>
          </a:stretch>
        </p:blipFill>
        <p:spPr bwMode="auto">
          <a:xfrm>
            <a:off x="4283968" y="3645024"/>
            <a:ext cx="4238625" cy="2800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senegazelle\capture 3.jpg"/>
          <p:cNvPicPr>
            <a:picLocks noChangeAspect="1" noChangeArrowheads="1"/>
          </p:cNvPicPr>
          <p:nvPr/>
        </p:nvPicPr>
        <p:blipFill>
          <a:blip r:embed="rId2" cstate="print"/>
          <a:srcRect b="8689"/>
          <a:stretch>
            <a:fillRect/>
          </a:stretch>
        </p:blipFill>
        <p:spPr bwMode="auto">
          <a:xfrm>
            <a:off x="5292080" y="4077072"/>
            <a:ext cx="3691136" cy="2520280"/>
          </a:xfrm>
          <a:prstGeom prst="rect">
            <a:avLst/>
          </a:prstGeom>
          <a:noFill/>
        </p:spPr>
      </p:pic>
      <p:sp>
        <p:nvSpPr>
          <p:cNvPr id="3" name="ZoneTexte 2"/>
          <p:cNvSpPr txBox="1"/>
          <p:nvPr/>
        </p:nvSpPr>
        <p:spPr>
          <a:xfrm>
            <a:off x="611561" y="620688"/>
            <a:ext cx="8352928" cy="4278094"/>
          </a:xfrm>
          <a:prstGeom prst="rect">
            <a:avLst/>
          </a:prstGeom>
          <a:noFill/>
        </p:spPr>
        <p:txBody>
          <a:bodyPr wrap="square" rtlCol="0">
            <a:spAutoFit/>
          </a:bodyPr>
          <a:lstStyle/>
          <a:p>
            <a:r>
              <a:rPr lang="fr-FR" b="1" dirty="0" smtClean="0"/>
              <a:t>Le climat est aride</a:t>
            </a:r>
            <a:r>
              <a:rPr lang="fr-FR" dirty="0" smtClean="0"/>
              <a:t>, la saison des pluies s’étend de juin à octobre et la saison sèche de novembre à mai. A cause du réchauffement climatique, les sécheresses sont devenues de plus en plus fréquentes.</a:t>
            </a:r>
          </a:p>
          <a:p>
            <a:endParaRPr lang="fr-FR" dirty="0" smtClean="0"/>
          </a:p>
          <a:p>
            <a:r>
              <a:rPr lang="fr-FR" dirty="0" smtClean="0"/>
              <a:t>Les arbres sont principalement:</a:t>
            </a:r>
          </a:p>
          <a:p>
            <a:r>
              <a:rPr lang="fr-FR" sz="2000" i="1" dirty="0" smtClean="0"/>
              <a:t> le baobab </a:t>
            </a:r>
          </a:p>
          <a:p>
            <a:r>
              <a:rPr lang="fr-FR" dirty="0" smtClean="0"/>
              <a:t>son tronc creux sert de réservoir d’eau de pluie qui a ruisselé du haut de l’arbre par des fissures, ce qui est très utile en période de sécheresses</a:t>
            </a:r>
          </a:p>
          <a:p>
            <a:r>
              <a:rPr lang="fr-FR" dirty="0" smtClean="0"/>
              <a:t>Ses grosses cosses, parfois nommées « le pain des singes », contiennent des graines entourées d’une substance semblable à un jus épais que l’on peut consommer. Les cosses sont utilisées comme bol ou tasse, ou comme combustibles pour fumer le poisson par exemple.</a:t>
            </a:r>
          </a:p>
          <a:p>
            <a:endParaRPr lang="fr-FR" dirty="0" smtClean="0"/>
          </a:p>
          <a:p>
            <a:endParaRPr lang="fr-FR" dirty="0"/>
          </a:p>
          <a:p>
            <a:endParaRPr lang="fr-FR" dirty="0" smtClean="0"/>
          </a:p>
        </p:txBody>
      </p:sp>
      <p:sp>
        <p:nvSpPr>
          <p:cNvPr id="4" name="ZoneTexte 3"/>
          <p:cNvSpPr txBox="1"/>
          <p:nvPr/>
        </p:nvSpPr>
        <p:spPr>
          <a:xfrm>
            <a:off x="323528" y="4437112"/>
            <a:ext cx="4608512" cy="1754326"/>
          </a:xfrm>
          <a:prstGeom prst="rect">
            <a:avLst/>
          </a:prstGeom>
          <a:noFill/>
        </p:spPr>
        <p:txBody>
          <a:bodyPr wrap="square" rtlCol="0">
            <a:spAutoFit/>
          </a:bodyPr>
          <a:lstStyle/>
          <a:p>
            <a:r>
              <a:rPr lang="fr-FR" dirty="0" smtClean="0"/>
              <a:t>Les feuilles de l’arbre sont hachées, bouillies et mangées en sauce, on peut aussi les faire sécher et les utiliser en pâte pour faire des cataplasmes servant à soigner les infections.</a:t>
            </a:r>
          </a:p>
          <a:p>
            <a:r>
              <a:rPr lang="fr-FR" dirty="0" smtClean="0"/>
              <a:t>Les fleurs servent de décorations lors des cérémonies</a:t>
            </a:r>
            <a:endParaRPr lang="fr-FR" dirty="0"/>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620688"/>
            <a:ext cx="7488832" cy="1231106"/>
          </a:xfrm>
          <a:prstGeom prst="rect">
            <a:avLst/>
          </a:prstGeom>
        </p:spPr>
        <p:txBody>
          <a:bodyPr wrap="square">
            <a:spAutoFit/>
          </a:bodyPr>
          <a:lstStyle/>
          <a:p>
            <a:r>
              <a:rPr lang="fr-FR" sz="2000" i="1" dirty="0" smtClean="0"/>
              <a:t> le fromager(ou arbre à coton soyeux ) </a:t>
            </a:r>
          </a:p>
          <a:p>
            <a:r>
              <a:rPr lang="fr-FR" dirty="0" smtClean="0"/>
              <a:t>Il est utilisé pour fabriquer le fond des pirogues. Dans le sud du Sénégal, de nombreux villages sont construit grâce au bois du fromager car l’on pense qu’il abrite des esprits protégeant les habitants du malheur.</a:t>
            </a:r>
          </a:p>
        </p:txBody>
      </p:sp>
      <p:pic>
        <p:nvPicPr>
          <p:cNvPr id="6147" name="Picture 3" descr="G:\TroisArbres[1].jpg"/>
          <p:cNvPicPr>
            <a:picLocks noChangeAspect="1" noChangeArrowheads="1"/>
          </p:cNvPicPr>
          <p:nvPr/>
        </p:nvPicPr>
        <p:blipFill>
          <a:blip r:embed="rId2" cstate="print"/>
          <a:srcRect/>
          <a:stretch>
            <a:fillRect/>
          </a:stretch>
        </p:blipFill>
        <p:spPr bwMode="auto">
          <a:xfrm>
            <a:off x="1907704" y="1916832"/>
            <a:ext cx="6048672" cy="453650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5400600" cy="2062103"/>
          </a:xfrm>
          <a:prstGeom prst="rect">
            <a:avLst/>
          </a:prstGeom>
          <a:noFill/>
        </p:spPr>
        <p:txBody>
          <a:bodyPr wrap="square" rtlCol="0">
            <a:spAutoFit/>
          </a:bodyPr>
          <a:lstStyle/>
          <a:p>
            <a:r>
              <a:rPr lang="fr-FR" dirty="0" smtClean="0"/>
              <a:t>Différentes espèces de </a:t>
            </a:r>
            <a:r>
              <a:rPr lang="fr-FR" sz="2000" i="1" dirty="0" smtClean="0"/>
              <a:t>palmiers</a:t>
            </a:r>
          </a:p>
          <a:p>
            <a:r>
              <a:rPr lang="fr-FR" dirty="0" smtClean="0"/>
              <a:t>Ils apportent nourriture et boisson ( dattes, noix de coco)</a:t>
            </a:r>
          </a:p>
          <a:p>
            <a:endParaRPr lang="fr-FR" dirty="0"/>
          </a:p>
          <a:p>
            <a:endParaRPr lang="fr-FR" dirty="0"/>
          </a:p>
          <a:p>
            <a:endParaRPr lang="fr-FR" dirty="0" smtClean="0"/>
          </a:p>
          <a:p>
            <a:pPr>
              <a:buFont typeface="Arial" charset="0"/>
              <a:buChar char="•"/>
            </a:pPr>
            <a:endParaRPr lang="fr-FR" dirty="0"/>
          </a:p>
        </p:txBody>
      </p:sp>
      <p:pic>
        <p:nvPicPr>
          <p:cNvPr id="7170" name="Picture 2" descr="F:\senegazelle\Capture01.jpg"/>
          <p:cNvPicPr>
            <a:picLocks noChangeAspect="1" noChangeArrowheads="1"/>
          </p:cNvPicPr>
          <p:nvPr/>
        </p:nvPicPr>
        <p:blipFill>
          <a:blip r:embed="rId3" cstate="print"/>
          <a:srcRect l="39561"/>
          <a:stretch>
            <a:fillRect/>
          </a:stretch>
        </p:blipFill>
        <p:spPr bwMode="auto">
          <a:xfrm>
            <a:off x="2555776" y="1700808"/>
            <a:ext cx="3456384" cy="4237397"/>
          </a:xfrm>
          <a:prstGeom prst="rect">
            <a:avLst/>
          </a:prstGeom>
          <a:noFill/>
        </p:spPr>
      </p:pic>
      <p:sp>
        <p:nvSpPr>
          <p:cNvPr id="6" name="Rectangle 5"/>
          <p:cNvSpPr/>
          <p:nvPr/>
        </p:nvSpPr>
        <p:spPr>
          <a:xfrm>
            <a:off x="395536" y="4293096"/>
            <a:ext cx="3672408" cy="646331"/>
          </a:xfrm>
          <a:prstGeom prst="rect">
            <a:avLst/>
          </a:prstGeom>
        </p:spPr>
        <p:txBody>
          <a:bodyPr wrap="square">
            <a:spAutoFit/>
          </a:bodyPr>
          <a:lstStyle/>
          <a:p>
            <a:r>
              <a:rPr lang="fr-FR" dirty="0" smtClean="0"/>
              <a:t/>
            </a:r>
            <a:br>
              <a:rPr lang="fr-FR" dirty="0" smtClean="0"/>
            </a:br>
            <a:endParaRPr lang="fr-F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3600400" cy="707886"/>
          </a:xfrm>
          <a:prstGeom prst="rect">
            <a:avLst/>
          </a:prstGeom>
        </p:spPr>
        <p:txBody>
          <a:bodyPr wrap="square">
            <a:spAutoFit/>
          </a:bodyPr>
          <a:lstStyle/>
          <a:p>
            <a:pPr lvl="0"/>
            <a:r>
              <a:rPr lang="fr-FR" dirty="0" smtClean="0"/>
              <a:t>Différentes espèces </a:t>
            </a:r>
            <a:r>
              <a:rPr lang="fr-FR" dirty="0" smtClean="0"/>
              <a:t>d’</a:t>
            </a:r>
            <a:r>
              <a:rPr lang="fr-FR" sz="2000" i="1" dirty="0" smtClean="0"/>
              <a:t>Acacia</a:t>
            </a:r>
          </a:p>
          <a:p>
            <a:pPr lvl="0"/>
            <a:endParaRPr lang="fr-FR" sz="2000" i="1" dirty="0" smtClean="0">
              <a:solidFill>
                <a:prstClr val="black"/>
              </a:solidFill>
            </a:endParaRPr>
          </a:p>
        </p:txBody>
      </p:sp>
      <p:sp>
        <p:nvSpPr>
          <p:cNvPr id="3" name="Rectangle 2"/>
          <p:cNvSpPr/>
          <p:nvPr/>
        </p:nvSpPr>
        <p:spPr>
          <a:xfrm>
            <a:off x="395536" y="4221088"/>
            <a:ext cx="5904656" cy="1754326"/>
          </a:xfrm>
          <a:prstGeom prst="rect">
            <a:avLst/>
          </a:prstGeom>
        </p:spPr>
        <p:txBody>
          <a:bodyPr wrap="square">
            <a:spAutoFit/>
          </a:bodyPr>
          <a:lstStyle/>
          <a:p>
            <a:r>
              <a:rPr lang="fr-FR" dirty="0" smtClean="0"/>
              <a:t>Les petits grains de résine, une fois séchés, sont de couleur brune, jaune voire translucide. La gomme arabique existe aussi sous forme de poudre blanche. C'est un additif très employé dans l'alimentation (bonbons, boulangerie, pâtisserie). Vous le remarquerez le plus souvent sous son nom de code E414. </a:t>
            </a:r>
            <a:endParaRPr lang="fr-FR" dirty="0"/>
          </a:p>
        </p:txBody>
      </p:sp>
      <p:pic>
        <p:nvPicPr>
          <p:cNvPr id="4" name="Picture 3"/>
          <p:cNvPicPr>
            <a:picLocks noChangeAspect="1" noChangeArrowheads="1"/>
          </p:cNvPicPr>
          <p:nvPr/>
        </p:nvPicPr>
        <p:blipFill>
          <a:blip r:embed="rId2" cstate="print"/>
          <a:srcRect/>
          <a:stretch>
            <a:fillRect/>
          </a:stretch>
        </p:blipFill>
        <p:spPr bwMode="auto">
          <a:xfrm>
            <a:off x="6300192" y="4077072"/>
            <a:ext cx="2466975" cy="18478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79512" y="1196752"/>
            <a:ext cx="3354471" cy="223224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427984" y="1124744"/>
            <a:ext cx="3384376" cy="230187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646331"/>
          </a:xfrm>
          <a:prstGeom prst="rect">
            <a:avLst/>
          </a:prstGeom>
        </p:spPr>
        <p:txBody>
          <a:bodyPr wrap="square">
            <a:spAutoFit/>
          </a:bodyPr>
          <a:lstStyle/>
          <a:p>
            <a:pPr lvl="0"/>
            <a:r>
              <a:rPr lang="fr-FR" dirty="0" smtClean="0">
                <a:solidFill>
                  <a:prstClr val="black"/>
                </a:solidFill>
              </a:rPr>
              <a:t>Les sénégalais cultivent l’arachide, le riz, la canne à sucre, le maïs, le coton…</a:t>
            </a:r>
          </a:p>
          <a:p>
            <a:pPr lvl="0"/>
            <a:r>
              <a:rPr lang="fr-FR" dirty="0" smtClean="0">
                <a:solidFill>
                  <a:prstClr val="black"/>
                </a:solidFill>
              </a:rPr>
              <a:t>La pêche est la principale activité économique du pays ( exportation)</a:t>
            </a:r>
            <a:endParaRPr lang="fr-FR" dirty="0"/>
          </a:p>
        </p:txBody>
      </p:sp>
      <p:pic>
        <p:nvPicPr>
          <p:cNvPr id="8194" name="Picture 2" descr="F:\senegazelle\image 9.jpg"/>
          <p:cNvPicPr>
            <a:picLocks noChangeAspect="1" noChangeArrowheads="1"/>
          </p:cNvPicPr>
          <p:nvPr/>
        </p:nvPicPr>
        <p:blipFill>
          <a:blip r:embed="rId2" cstate="print"/>
          <a:srcRect/>
          <a:stretch>
            <a:fillRect/>
          </a:stretch>
        </p:blipFill>
        <p:spPr bwMode="auto">
          <a:xfrm>
            <a:off x="5508104" y="1268760"/>
            <a:ext cx="2529061" cy="1728192"/>
          </a:xfrm>
          <a:prstGeom prst="rect">
            <a:avLst/>
          </a:prstGeom>
          <a:noFill/>
        </p:spPr>
      </p:pic>
      <p:pic>
        <p:nvPicPr>
          <p:cNvPr id="8195" name="Picture 3" descr="F:\senegazelle\image 11.jpg"/>
          <p:cNvPicPr>
            <a:picLocks noChangeAspect="1" noChangeArrowheads="1"/>
          </p:cNvPicPr>
          <p:nvPr/>
        </p:nvPicPr>
        <p:blipFill>
          <a:blip r:embed="rId3" cstate="print"/>
          <a:srcRect/>
          <a:stretch>
            <a:fillRect/>
          </a:stretch>
        </p:blipFill>
        <p:spPr bwMode="auto">
          <a:xfrm>
            <a:off x="539552" y="1268760"/>
            <a:ext cx="2934809" cy="2204368"/>
          </a:xfrm>
          <a:prstGeom prst="rect">
            <a:avLst/>
          </a:prstGeom>
          <a:noFill/>
        </p:spPr>
      </p:pic>
      <p:pic>
        <p:nvPicPr>
          <p:cNvPr id="8197" name="Picture 5" descr="F:\3475510-5003127.jpg"/>
          <p:cNvPicPr>
            <a:picLocks noChangeAspect="1" noChangeArrowheads="1"/>
          </p:cNvPicPr>
          <p:nvPr/>
        </p:nvPicPr>
        <p:blipFill>
          <a:blip r:embed="rId4" cstate="print"/>
          <a:srcRect/>
          <a:stretch>
            <a:fillRect/>
          </a:stretch>
        </p:blipFill>
        <p:spPr bwMode="auto">
          <a:xfrm>
            <a:off x="4932040" y="3861048"/>
            <a:ext cx="3467435" cy="2309366"/>
          </a:xfrm>
          <a:prstGeom prst="rect">
            <a:avLst/>
          </a:prstGeom>
          <a:noFill/>
        </p:spPr>
      </p:pic>
      <p:pic>
        <p:nvPicPr>
          <p:cNvPr id="7" name="Picture 2" descr="F:\senegazelle\capture 2.jpg"/>
          <p:cNvPicPr>
            <a:picLocks noChangeAspect="1" noChangeArrowheads="1"/>
          </p:cNvPicPr>
          <p:nvPr/>
        </p:nvPicPr>
        <p:blipFill>
          <a:blip r:embed="rId5" cstate="print"/>
          <a:srcRect/>
          <a:stretch>
            <a:fillRect/>
          </a:stretch>
        </p:blipFill>
        <p:spPr bwMode="auto">
          <a:xfrm>
            <a:off x="683569" y="3883152"/>
            <a:ext cx="3384376" cy="2221231"/>
          </a:xfrm>
          <a:prstGeom prst="rect">
            <a:avLst/>
          </a:prstGeom>
          <a:noFill/>
        </p:spPr>
      </p:pic>
      <p:pic>
        <p:nvPicPr>
          <p:cNvPr id="8196" name="Picture 4" descr="F:\933015c81438b87b79b7ede672b0a517.jpg"/>
          <p:cNvPicPr>
            <a:picLocks noChangeAspect="1" noChangeArrowheads="1"/>
          </p:cNvPicPr>
          <p:nvPr/>
        </p:nvPicPr>
        <p:blipFill>
          <a:blip r:embed="rId6" cstate="print"/>
          <a:srcRect/>
          <a:stretch>
            <a:fillRect/>
          </a:stretch>
        </p:blipFill>
        <p:spPr bwMode="auto">
          <a:xfrm>
            <a:off x="3143250" y="2481262"/>
            <a:ext cx="2857500" cy="1895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652</Words>
  <Application>Microsoft Office PowerPoint</Application>
  <PresentationFormat>Affichage à l'écran (4:3)</PresentationFormat>
  <Paragraphs>83</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Apex</vt:lpstr>
      <vt:lpstr>Sénégazelle 2013</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nathalie</dc:creator>
  <cp:lastModifiedBy>nathalie</cp:lastModifiedBy>
  <cp:revision>60</cp:revision>
  <dcterms:created xsi:type="dcterms:W3CDTF">2012-10-14T16:10:20Z</dcterms:created>
  <dcterms:modified xsi:type="dcterms:W3CDTF">2012-11-06T22:08:21Z</dcterms:modified>
</cp:coreProperties>
</file>