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58" r:id="rId3"/>
    <p:sldId id="260" r:id="rId4"/>
    <p:sldId id="290" r:id="rId5"/>
    <p:sldId id="269" r:id="rId6"/>
    <p:sldId id="270" r:id="rId7"/>
    <p:sldId id="283" r:id="rId8"/>
    <p:sldId id="284" r:id="rId9"/>
    <p:sldId id="272" r:id="rId10"/>
    <p:sldId id="274" r:id="rId11"/>
    <p:sldId id="273" r:id="rId12"/>
    <p:sldId id="288" r:id="rId13"/>
    <p:sldId id="268" r:id="rId14"/>
    <p:sldId id="275" r:id="rId15"/>
    <p:sldId id="286" r:id="rId16"/>
    <p:sldId id="280" r:id="rId17"/>
    <p:sldId id="285" r:id="rId18"/>
    <p:sldId id="278" r:id="rId19"/>
    <p:sldId id="276" r:id="rId20"/>
    <p:sldId id="28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6" d="100"/>
          <a:sy n="66" d="100"/>
        </p:scale>
        <p:origin x="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C1643-A08E-4593-B2AD-EB6DD2E76DC2}" type="datetimeFigureOut">
              <a:rPr lang="fr-FR" smtClean="0"/>
              <a:t>25/06/2018</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4B8ED-8BD5-4FC7-B50D-93C247BA4D5B}" type="slidenum">
              <a:rPr lang="fr-FR" smtClean="0"/>
              <a:t>‹#›</a:t>
            </a:fld>
            <a:endParaRPr lang="fr-FR"/>
          </a:p>
        </p:txBody>
      </p:sp>
    </p:spTree>
    <p:extLst>
      <p:ext uri="{BB962C8B-B14F-4D97-AF65-F5344CB8AC3E}">
        <p14:creationId xmlns:p14="http://schemas.microsoft.com/office/powerpoint/2010/main" val="118643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A34B8ED-8BD5-4FC7-B50D-93C247BA4D5B}" type="slidenum">
              <a:rPr lang="fr-FR" smtClean="0"/>
              <a:t>1</a:t>
            </a:fld>
            <a:endParaRPr lang="fr-FR"/>
          </a:p>
        </p:txBody>
      </p:sp>
    </p:spTree>
    <p:extLst>
      <p:ext uri="{BB962C8B-B14F-4D97-AF65-F5344CB8AC3E}">
        <p14:creationId xmlns:p14="http://schemas.microsoft.com/office/powerpoint/2010/main" val="419786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DA34B8ED-8BD5-4FC7-B50D-93C247BA4D5B}" type="slidenum">
              <a:rPr lang="fr-FR" smtClean="0"/>
              <a:t>18</a:t>
            </a:fld>
            <a:endParaRPr lang="fr-FR"/>
          </a:p>
        </p:txBody>
      </p:sp>
    </p:spTree>
    <p:extLst>
      <p:ext uri="{BB962C8B-B14F-4D97-AF65-F5344CB8AC3E}">
        <p14:creationId xmlns:p14="http://schemas.microsoft.com/office/powerpoint/2010/main" val="300715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642DCC5-4D1F-4A29-81D5-56EE527D2A28}" type="datetime1">
              <a:rPr lang="fr-FR" smtClean="0"/>
              <a:t>25/06/2018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198579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066ADD0-0FB9-4D3F-8B10-C830D82C8055}" type="datetime1">
              <a:rPr lang="fr-FR" smtClean="0"/>
              <a:t>25/06/2018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401352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47F56F7-BC2A-4877-9F48-9E79EB1644E3}" type="datetime1">
              <a:rPr lang="fr-FR" smtClean="0"/>
              <a:t>25/06/2018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171989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18FC6ED-A52E-40E8-A542-61F4D8DD6057}" type="datetime1">
              <a:rPr lang="fr-FR" smtClean="0"/>
              <a:t>25/06/2018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320408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B5A22-0E21-45F7-B13F-D6B70505C0E1}" type="datetime1">
              <a:rPr lang="fr-FR" smtClean="0"/>
              <a:t>25/06/2018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101282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E1DE33DB-806E-4557-B263-1D71729F057C}" type="datetime1">
              <a:rPr lang="fr-FR" smtClean="0"/>
              <a:t>25/06/2018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307731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9A82BC3A-0A0E-4236-84BD-F4E5E94665A0}" type="datetime1">
              <a:rPr lang="fr-FR" smtClean="0"/>
              <a:t>25/06/2018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82256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399CCC8-8C06-4873-B173-9058AB21E423}" type="datetime1">
              <a:rPr lang="fr-FR" smtClean="0"/>
              <a:t>25/06/2018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29526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A0BE4-0ABE-486F-AD42-8AA5FEDEFFBD}" type="datetime1">
              <a:rPr lang="fr-FR" smtClean="0"/>
              <a:t>25/06/2018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4834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FA4D3-DC0F-47D7-8594-8C04E489FC39}" type="datetime1">
              <a:rPr lang="fr-FR" smtClean="0"/>
              <a:t>25/06/2018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244546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17ACD-A5E7-4F1B-8530-39532DE16D44}" type="datetime1">
              <a:rPr lang="fr-FR" smtClean="0"/>
              <a:t>25/06/2018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3726D7-B1A9-4293-8669-637FD6327147}" type="slidenum">
              <a:rPr lang="fr-FR" smtClean="0"/>
              <a:t>‹#›</a:t>
            </a:fld>
            <a:endParaRPr lang="fr-FR"/>
          </a:p>
        </p:txBody>
      </p:sp>
    </p:spTree>
    <p:extLst>
      <p:ext uri="{BB962C8B-B14F-4D97-AF65-F5344CB8AC3E}">
        <p14:creationId xmlns:p14="http://schemas.microsoft.com/office/powerpoint/2010/main" val="75575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AD4AD-94CA-4645-9E93-DA7124B286B7}" type="datetime1">
              <a:rPr lang="fr-FR" smtClean="0"/>
              <a:t>25/06/2018</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726D7-B1A9-4293-8669-637FD6327147}" type="slidenum">
              <a:rPr lang="fr-FR" smtClean="0"/>
              <a:t>‹#›</a:t>
            </a:fld>
            <a:endParaRPr lang="fr-FR"/>
          </a:p>
        </p:txBody>
      </p:sp>
    </p:spTree>
    <p:extLst>
      <p:ext uri="{BB962C8B-B14F-4D97-AF65-F5344CB8AC3E}">
        <p14:creationId xmlns:p14="http://schemas.microsoft.com/office/powerpoint/2010/main" val="308388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lett.ubbcluj.ro/rielma/"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hyperlink" Target="http://lett.ubbcluj.ro/rielma/RIELMA_no5_2012.pdf" TargetMode="External"/><Relationship Id="rId13" Type="http://schemas.openxmlformats.org/officeDocument/2006/relationships/hyperlink" Target="http://lett.ubbcluj.ro/rielma/RIELMA_no8_2015.pdf" TargetMode="External"/><Relationship Id="rId18" Type="http://schemas.openxmlformats.org/officeDocument/2006/relationships/hyperlink" Target="http://lett.ubbcluj.ro/rielma/RIELMA_2017.pdf" TargetMode="External"/><Relationship Id="rId3" Type="http://schemas.openxmlformats.org/officeDocument/2006/relationships/hyperlink" Target="http://lett.ubbcluj.ro/rielma/RIELMA_no1_2008.pdf" TargetMode="External"/><Relationship Id="rId21" Type="http://schemas.openxmlformats.org/officeDocument/2006/relationships/hyperlink" Target="http://lett.ubbcluj.ro/rielma/RIELMA_no11_2018.pdf" TargetMode="External"/><Relationship Id="rId7" Type="http://schemas.openxmlformats.org/officeDocument/2006/relationships/hyperlink" Target="http://lett.ubbcluj.ro/rielma/RIELMA_nr4_Supliment.pdf" TargetMode="External"/><Relationship Id="rId12" Type="http://schemas.openxmlformats.org/officeDocument/2006/relationships/hyperlink" Target="http://lett.ubbcluj.ro/rielma/RIELMA_no7_2014_Supplement.pdf" TargetMode="External"/><Relationship Id="rId17" Type="http://schemas.openxmlformats.org/officeDocument/2006/relationships/hyperlink" Target="http://lett.ubbcluj.ro/rielma/RIELMA_no9_2016_Supplement.pdf" TargetMode="External"/><Relationship Id="rId2" Type="http://schemas.openxmlformats.org/officeDocument/2006/relationships/hyperlink" Target="http://lett.ubbcluj.ro/rielma/" TargetMode="External"/><Relationship Id="rId16" Type="http://schemas.openxmlformats.org/officeDocument/2006/relationships/hyperlink" Target="http://lett.ubbcluj.ro/rielma/RIELMA_no9_2016.pdf" TargetMode="External"/><Relationship Id="rId20" Type="http://schemas.openxmlformats.org/officeDocument/2006/relationships/hyperlink" Target="http://lett.ubbcluj.ro/rielma/RIELMA_no10_2017_Supplement.pdf" TargetMode="External"/><Relationship Id="rId1" Type="http://schemas.openxmlformats.org/officeDocument/2006/relationships/slideLayout" Target="../slideLayouts/slideLayout6.xml"/><Relationship Id="rId6" Type="http://schemas.openxmlformats.org/officeDocument/2006/relationships/hyperlink" Target="http://lett.ubbcluj.ro/rielma/RIELMA_no4_2011.pdf" TargetMode="External"/><Relationship Id="rId11" Type="http://schemas.openxmlformats.org/officeDocument/2006/relationships/hyperlink" Target="http://lett.ubbcluj.ro/rielma/RIELMA_no7_2014.pdf" TargetMode="External"/><Relationship Id="rId5" Type="http://schemas.openxmlformats.org/officeDocument/2006/relationships/hyperlink" Target="http://lett.ubbcluj.ro/rielma/RIELMA_no3_2010.pdf" TargetMode="External"/><Relationship Id="rId15" Type="http://schemas.openxmlformats.org/officeDocument/2006/relationships/hyperlink" Target="http://lett.ubbcluj.ro/rielma/RIELMA_no8_2015_Supplement2.pdf" TargetMode="External"/><Relationship Id="rId10" Type="http://schemas.openxmlformats.org/officeDocument/2006/relationships/hyperlink" Target="http://lett.ubbcluj.ro/rielma/RIELMA_no6_2013_Supplement.pdf" TargetMode="External"/><Relationship Id="rId19" Type="http://schemas.openxmlformats.org/officeDocument/2006/relationships/hyperlink" Target="http://lett.ubbcluj.ro/rielma/RIELMA_no10_2017.pdf" TargetMode="External"/><Relationship Id="rId4" Type="http://schemas.openxmlformats.org/officeDocument/2006/relationships/hyperlink" Target="http://lett.ubbcluj.ro/rielma/RIELMA_no2_2009.pdf" TargetMode="External"/><Relationship Id="rId9" Type="http://schemas.openxmlformats.org/officeDocument/2006/relationships/hyperlink" Target="http://lett.ubbcluj.ro/rielma/RIELMA_no6_2013.pdf" TargetMode="External"/><Relationship Id="rId14" Type="http://schemas.openxmlformats.org/officeDocument/2006/relationships/hyperlink" Target="http://lett.ubbcluj.ro/rielma/RIELMA_no8_2015_Supplement.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institutfrancais.bg/fr/etudier-fr/fpmi"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mihaelatoader_lma@yahoo.f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2857" y="304800"/>
            <a:ext cx="11640457" cy="5718629"/>
          </a:xfrm>
          <a:prstGeom prst="rect">
            <a:avLst/>
          </a:prstGeom>
        </p:spPr>
      </p:pic>
      <p:sp>
        <p:nvSpPr>
          <p:cNvPr id="3" name="TextBox 2"/>
          <p:cNvSpPr txBox="1"/>
          <p:nvPr/>
        </p:nvSpPr>
        <p:spPr>
          <a:xfrm>
            <a:off x="1045029" y="6023429"/>
            <a:ext cx="9347200" cy="646331"/>
          </a:xfrm>
          <a:prstGeom prst="rect">
            <a:avLst/>
          </a:prstGeom>
          <a:solidFill>
            <a:srgbClr val="000066"/>
          </a:solidFill>
        </p:spPr>
        <p:txBody>
          <a:bodyPr wrap="square" rtlCol="0">
            <a:spAutoFit/>
          </a:bodyPr>
          <a:lstStyle/>
          <a:p>
            <a:pPr algn="ctr"/>
            <a:r>
              <a:rPr lang="fr-FR" b="1" dirty="0" smtClean="0">
                <a:solidFill>
                  <a:schemeClr val="bg1"/>
                </a:solidFill>
                <a:latin typeface="Arial Black" panose="020B0A04020102020204" pitchFamily="34" charset="0"/>
              </a:rPr>
              <a:t>ASSOCIATION INTERNATIONALE DES LEA </a:t>
            </a:r>
          </a:p>
          <a:p>
            <a:pPr algn="ctr"/>
            <a:r>
              <a:rPr lang="fr-FR" b="1" dirty="0" smtClean="0">
                <a:solidFill>
                  <a:schemeClr val="bg1"/>
                </a:solidFill>
                <a:latin typeface="Arial Black" panose="020B0A04020102020204" pitchFamily="34" charset="0"/>
              </a:rPr>
              <a:t>-  AILEA  -</a:t>
            </a:r>
            <a:endParaRPr lang="fr-FR" b="1" dirty="0">
              <a:solidFill>
                <a:schemeClr val="bg1"/>
              </a:solidFill>
              <a:latin typeface="Arial Black" panose="020B0A04020102020204" pitchFamily="34" charset="0"/>
            </a:endParaRPr>
          </a:p>
        </p:txBody>
      </p:sp>
      <p:sp>
        <p:nvSpPr>
          <p:cNvPr id="4" name="Date Placeholder 3"/>
          <p:cNvSpPr>
            <a:spLocks noGrp="1"/>
          </p:cNvSpPr>
          <p:nvPr>
            <p:ph type="dt" sz="half" idx="10"/>
          </p:nvPr>
        </p:nvSpPr>
        <p:spPr/>
        <p:txBody>
          <a:bodyPr/>
          <a:lstStyle/>
          <a:p>
            <a:fld id="{2AF6A492-BC13-4973-AA90-62BC5169BFAD}" type="datetime1">
              <a:rPr lang="fr-FR" smtClean="0"/>
              <a:t>25/06/2018</a:t>
            </a:fld>
            <a:endParaRPr lang="fr-FR"/>
          </a:p>
        </p:txBody>
      </p:sp>
      <p:sp>
        <p:nvSpPr>
          <p:cNvPr id="5" name="Slide Number Placeholder 4"/>
          <p:cNvSpPr>
            <a:spLocks noGrp="1"/>
          </p:cNvSpPr>
          <p:nvPr>
            <p:ph type="sldNum" sz="quarter" idx="12"/>
          </p:nvPr>
        </p:nvSpPr>
        <p:spPr/>
        <p:txBody>
          <a:bodyPr/>
          <a:lstStyle/>
          <a:p>
            <a:fld id="{2A3726D7-B1A9-4293-8669-637FD6327147}" type="slidenum">
              <a:rPr lang="fr-FR" smtClean="0"/>
              <a:t>1</a:t>
            </a:fld>
            <a:endParaRPr lang="fr-FR"/>
          </a:p>
        </p:txBody>
      </p:sp>
    </p:spTree>
    <p:extLst>
      <p:ext uri="{BB962C8B-B14F-4D97-AF65-F5344CB8AC3E}">
        <p14:creationId xmlns:p14="http://schemas.microsoft.com/office/powerpoint/2010/main" val="170852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66"/>
          </a:solidFill>
        </p:spPr>
        <p:txBody>
          <a:bodyPr>
            <a:noAutofit/>
          </a:bodyPr>
          <a:lstStyle/>
          <a:p>
            <a:r>
              <a:rPr lang="fr-FR"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Quatorzième Tournoi Mondial de Français par </a:t>
            </a:r>
            <a:r>
              <a:rPr lang="fr-FR"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 </a:t>
            </a:r>
            <a:endParaRPr lang="fr-FR"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rot="21223260">
            <a:off x="744620" y="1784839"/>
            <a:ext cx="3570515" cy="2300741"/>
          </a:xfrm>
          <a:prstGeom prst="rect">
            <a:avLst/>
          </a:prstGeom>
        </p:spPr>
      </p:pic>
      <p:pic>
        <p:nvPicPr>
          <p:cNvPr id="6" name="Picture 5"/>
          <p:cNvPicPr>
            <a:picLocks noChangeAspect="1"/>
          </p:cNvPicPr>
          <p:nvPr/>
        </p:nvPicPr>
        <p:blipFill>
          <a:blip r:embed="rId3"/>
          <a:stretch>
            <a:fillRect/>
          </a:stretch>
        </p:blipFill>
        <p:spPr>
          <a:xfrm rot="378184">
            <a:off x="9451907" y="1238103"/>
            <a:ext cx="2400300" cy="2861923"/>
          </a:xfrm>
          <a:prstGeom prst="rect">
            <a:avLst/>
          </a:prstGeom>
        </p:spPr>
      </p:pic>
      <p:pic>
        <p:nvPicPr>
          <p:cNvPr id="8" name="Picture 7"/>
          <p:cNvPicPr>
            <a:picLocks noChangeAspect="1"/>
          </p:cNvPicPr>
          <p:nvPr/>
        </p:nvPicPr>
        <p:blipFill>
          <a:blip r:embed="rId4"/>
          <a:stretch>
            <a:fillRect/>
          </a:stretch>
        </p:blipFill>
        <p:spPr>
          <a:xfrm>
            <a:off x="3543198" y="4273933"/>
            <a:ext cx="4584801" cy="2400300"/>
          </a:xfrm>
          <a:prstGeom prst="rect">
            <a:avLst/>
          </a:prstGeom>
        </p:spPr>
      </p:pic>
      <p:sp>
        <p:nvSpPr>
          <p:cNvPr id="9" name="Rectangle 8"/>
          <p:cNvSpPr/>
          <p:nvPr/>
        </p:nvSpPr>
        <p:spPr>
          <a:xfrm rot="10800000" flipV="1">
            <a:off x="5252798" y="3645727"/>
            <a:ext cx="4733030" cy="369332"/>
          </a:xfrm>
          <a:prstGeom prst="rect">
            <a:avLst/>
          </a:prstGeom>
        </p:spPr>
        <p:txBody>
          <a:bodyPr wrap="square">
            <a:spAutoFit/>
          </a:bodyPr>
          <a:lstStyle/>
          <a:p>
            <a:r>
              <a:rPr lang="fr-FR" b="1" dirty="0">
                <a:solidFill>
                  <a:schemeClr val="bg1"/>
                </a:solidFill>
              </a:rPr>
              <a:t>Les Belles Fidèles</a:t>
            </a:r>
          </a:p>
        </p:txBody>
      </p:sp>
      <p:pic>
        <p:nvPicPr>
          <p:cNvPr id="10" name="Picture 9"/>
          <p:cNvPicPr>
            <a:picLocks noChangeAspect="1"/>
          </p:cNvPicPr>
          <p:nvPr/>
        </p:nvPicPr>
        <p:blipFill>
          <a:blip r:embed="rId5"/>
          <a:stretch>
            <a:fillRect/>
          </a:stretch>
        </p:blipFill>
        <p:spPr>
          <a:xfrm rot="385054">
            <a:off x="7804025" y="4273932"/>
            <a:ext cx="4267200" cy="2400300"/>
          </a:xfrm>
          <a:prstGeom prst="rect">
            <a:avLst/>
          </a:prstGeom>
        </p:spPr>
      </p:pic>
      <p:sp>
        <p:nvSpPr>
          <p:cNvPr id="11" name="TextBox 10"/>
          <p:cNvSpPr txBox="1"/>
          <p:nvPr/>
        </p:nvSpPr>
        <p:spPr>
          <a:xfrm>
            <a:off x="5252798" y="2032000"/>
            <a:ext cx="2557601" cy="1107996"/>
          </a:xfrm>
          <a:prstGeom prst="rect">
            <a:avLst/>
          </a:prstGeom>
          <a:noFill/>
        </p:spPr>
        <p:txBody>
          <a:bodyPr wrap="square" rtlCol="0">
            <a:spAutoFit/>
          </a:bodyPr>
          <a:lstStyle/>
          <a:p>
            <a:r>
              <a:rPr lang="fr-FR" sz="6600" b="1" dirty="0" smtClean="0">
                <a:solidFill>
                  <a:schemeClr val="bg1"/>
                </a:solidFill>
              </a:rPr>
              <a:t>2017</a:t>
            </a:r>
            <a:endParaRPr lang="fr-FR" sz="6600" b="1" dirty="0">
              <a:solidFill>
                <a:schemeClr val="bg1"/>
              </a:solidFill>
            </a:endParaRPr>
          </a:p>
        </p:txBody>
      </p:sp>
      <p:pic>
        <p:nvPicPr>
          <p:cNvPr id="12" name="Picture 11"/>
          <p:cNvPicPr>
            <a:picLocks noChangeAspect="1"/>
          </p:cNvPicPr>
          <p:nvPr/>
        </p:nvPicPr>
        <p:blipFill>
          <a:blip r:embed="rId6"/>
          <a:stretch>
            <a:fillRect/>
          </a:stretch>
        </p:blipFill>
        <p:spPr>
          <a:xfrm>
            <a:off x="175207" y="4618533"/>
            <a:ext cx="3206774" cy="2055700"/>
          </a:xfrm>
          <a:prstGeom prst="rect">
            <a:avLst/>
          </a:prstGeom>
        </p:spPr>
      </p:pic>
      <p:sp>
        <p:nvSpPr>
          <p:cNvPr id="3" name="Date Placeholder 2"/>
          <p:cNvSpPr>
            <a:spLocks noGrp="1"/>
          </p:cNvSpPr>
          <p:nvPr>
            <p:ph type="dt" sz="half" idx="10"/>
          </p:nvPr>
        </p:nvSpPr>
        <p:spPr/>
        <p:txBody>
          <a:bodyPr/>
          <a:lstStyle/>
          <a:p>
            <a:fld id="{619433D0-9456-4ABF-B2D1-DFE3061F1540}" type="datetime1">
              <a:rPr lang="fr-FR" smtClean="0"/>
              <a:t>25/06/2018</a:t>
            </a:fld>
            <a:endParaRPr lang="fr-FR"/>
          </a:p>
        </p:txBody>
      </p:sp>
      <p:sp>
        <p:nvSpPr>
          <p:cNvPr id="5" name="Slide Number Placeholder 4"/>
          <p:cNvSpPr>
            <a:spLocks noGrp="1"/>
          </p:cNvSpPr>
          <p:nvPr>
            <p:ph type="sldNum" sz="quarter" idx="12"/>
          </p:nvPr>
        </p:nvSpPr>
        <p:spPr/>
        <p:txBody>
          <a:bodyPr/>
          <a:lstStyle/>
          <a:p>
            <a:fld id="{2A3726D7-B1A9-4293-8669-637FD6327147}" type="slidenum">
              <a:rPr lang="fr-FR" smtClean="0"/>
              <a:t>10</a:t>
            </a:fld>
            <a:endParaRPr lang="fr-FR"/>
          </a:p>
        </p:txBody>
      </p:sp>
    </p:spTree>
    <p:extLst>
      <p:ext uri="{BB962C8B-B14F-4D97-AF65-F5344CB8AC3E}">
        <p14:creationId xmlns:p14="http://schemas.microsoft.com/office/powerpoint/2010/main" val="2635481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21314675">
            <a:off x="1015952" y="2251801"/>
            <a:ext cx="3505200" cy="2618076"/>
          </a:xfrm>
          <a:prstGeom prst="rect">
            <a:avLst/>
          </a:prstGeom>
        </p:spPr>
      </p:pic>
      <p:sp>
        <p:nvSpPr>
          <p:cNvPr id="2" name="Title 1"/>
          <p:cNvSpPr>
            <a:spLocks noGrp="1"/>
          </p:cNvSpPr>
          <p:nvPr>
            <p:ph type="title"/>
          </p:nvPr>
        </p:nvSpPr>
        <p:spPr>
          <a:xfrm>
            <a:off x="319314" y="365125"/>
            <a:ext cx="11034486" cy="1325563"/>
          </a:xfrm>
        </p:spPr>
        <p:txBody>
          <a:bodyPr>
            <a:noAutofit/>
          </a:bodyPr>
          <a:lstStyle/>
          <a:p>
            <a:r>
              <a:rPr lang="fr-FR"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Quinzième Tournoi Mondial de Français par </a:t>
            </a:r>
            <a:r>
              <a:rPr lang="fr-FR"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a:t>
            </a:r>
            <a:endParaRPr lang="fr-FR" sz="4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5744" y="4996543"/>
            <a:ext cx="3210074" cy="1872342"/>
          </a:xfrm>
          <a:prstGeom prst="rect">
            <a:avLst/>
          </a:prstGeom>
        </p:spPr>
      </p:pic>
      <p:sp>
        <p:nvSpPr>
          <p:cNvPr id="4" name="Rectangle 3"/>
          <p:cNvSpPr/>
          <p:nvPr/>
        </p:nvSpPr>
        <p:spPr>
          <a:xfrm>
            <a:off x="1039091" y="1925782"/>
            <a:ext cx="2216727" cy="369332"/>
          </a:xfrm>
          <a:prstGeom prst="rect">
            <a:avLst/>
          </a:prstGeom>
        </p:spPr>
        <p:txBody>
          <a:bodyPr wrap="square">
            <a:spAutoFit/>
          </a:bodyPr>
          <a:lstStyle/>
          <a:p>
            <a:r>
              <a:rPr lang="fr-FR" dirty="0" smtClean="0"/>
              <a:t> </a:t>
            </a:r>
            <a:endParaRPr lang="fr-FR" dirty="0"/>
          </a:p>
        </p:txBody>
      </p:sp>
      <p:sp>
        <p:nvSpPr>
          <p:cNvPr id="6" name="TextBox 5"/>
          <p:cNvSpPr txBox="1"/>
          <p:nvPr/>
        </p:nvSpPr>
        <p:spPr>
          <a:xfrm rot="10800000" flipV="1">
            <a:off x="609599" y="2132514"/>
            <a:ext cx="2801257" cy="369332"/>
          </a:xfrm>
          <a:prstGeom prst="rect">
            <a:avLst/>
          </a:prstGeom>
          <a:solidFill>
            <a:srgbClr val="000066"/>
          </a:solidFill>
        </p:spPr>
        <p:txBody>
          <a:bodyPr wrap="square" rtlCol="0">
            <a:spAutoFit/>
          </a:bodyPr>
          <a:lstStyle/>
          <a:p>
            <a:r>
              <a:rPr lang="fr-FR" dirty="0" smtClean="0"/>
              <a:t> </a:t>
            </a:r>
            <a:r>
              <a:rPr lang="fr-FR" dirty="0" smtClean="0">
                <a:solidFill>
                  <a:schemeClr val="bg1"/>
                </a:solidFill>
              </a:rPr>
              <a:t>Les </a:t>
            </a:r>
            <a:r>
              <a:rPr lang="fr-FR" dirty="0">
                <a:solidFill>
                  <a:schemeClr val="bg1"/>
                </a:solidFill>
              </a:rPr>
              <a:t>Frères </a:t>
            </a:r>
            <a:r>
              <a:rPr lang="fr-FR" dirty="0" smtClean="0">
                <a:solidFill>
                  <a:schemeClr val="bg1"/>
                </a:solidFill>
              </a:rPr>
              <a:t>Jacques   </a:t>
            </a:r>
            <a:endParaRPr lang="fr-FR" dirty="0">
              <a:solidFill>
                <a:schemeClr val="bg1"/>
              </a:solidFill>
            </a:endParaRPr>
          </a:p>
        </p:txBody>
      </p:sp>
      <p:pic>
        <p:nvPicPr>
          <p:cNvPr id="8" name="Picture 7"/>
          <p:cNvPicPr>
            <a:picLocks noChangeAspect="1"/>
          </p:cNvPicPr>
          <p:nvPr/>
        </p:nvPicPr>
        <p:blipFill>
          <a:blip r:embed="rId4"/>
          <a:stretch>
            <a:fillRect/>
          </a:stretch>
        </p:blipFill>
        <p:spPr>
          <a:xfrm rot="406478">
            <a:off x="7587656" y="1441671"/>
            <a:ext cx="3965886" cy="2739442"/>
          </a:xfrm>
          <a:prstGeom prst="rect">
            <a:avLst/>
          </a:prstGeom>
        </p:spPr>
      </p:pic>
      <p:sp>
        <p:nvSpPr>
          <p:cNvPr id="9" name="Rectangle 8"/>
          <p:cNvSpPr/>
          <p:nvPr/>
        </p:nvSpPr>
        <p:spPr>
          <a:xfrm>
            <a:off x="5332810" y="3244334"/>
            <a:ext cx="184731" cy="369332"/>
          </a:xfrm>
          <a:prstGeom prst="rect">
            <a:avLst/>
          </a:prstGeom>
        </p:spPr>
        <p:txBody>
          <a:bodyPr wrap="none">
            <a:spAutoFit/>
          </a:bodyPr>
          <a:lstStyle/>
          <a:p>
            <a:endParaRPr lang="fr-FR" dirty="0"/>
          </a:p>
        </p:txBody>
      </p:sp>
      <p:sp>
        <p:nvSpPr>
          <p:cNvPr id="11" name="Rectangle 10"/>
          <p:cNvSpPr/>
          <p:nvPr/>
        </p:nvSpPr>
        <p:spPr>
          <a:xfrm rot="10800000" flipV="1">
            <a:off x="9247805" y="4171876"/>
            <a:ext cx="2433504" cy="369332"/>
          </a:xfrm>
          <a:prstGeom prst="rect">
            <a:avLst/>
          </a:prstGeom>
          <a:solidFill>
            <a:srgbClr val="000066"/>
          </a:solidFill>
        </p:spPr>
        <p:txBody>
          <a:bodyPr wrap="square">
            <a:spAutoFit/>
          </a:bodyPr>
          <a:lstStyle/>
          <a:p>
            <a:r>
              <a:rPr lang="fr-FR" dirty="0" smtClean="0">
                <a:solidFill>
                  <a:schemeClr val="bg1"/>
                </a:solidFill>
              </a:rPr>
              <a:t>Les intouchables </a:t>
            </a:r>
            <a:endParaRPr lang="fr-FR" dirty="0">
              <a:solidFill>
                <a:schemeClr val="bg1"/>
              </a:solidFill>
            </a:endParaRPr>
          </a:p>
        </p:txBody>
      </p:sp>
      <p:pic>
        <p:nvPicPr>
          <p:cNvPr id="12" name="Picture 11"/>
          <p:cNvPicPr>
            <a:picLocks noChangeAspect="1"/>
          </p:cNvPicPr>
          <p:nvPr/>
        </p:nvPicPr>
        <p:blipFill>
          <a:blip r:embed="rId5"/>
          <a:stretch>
            <a:fillRect/>
          </a:stretch>
        </p:blipFill>
        <p:spPr>
          <a:xfrm>
            <a:off x="4305024" y="2829164"/>
            <a:ext cx="3605303" cy="2703977"/>
          </a:xfrm>
          <a:prstGeom prst="rect">
            <a:avLst/>
          </a:prstGeom>
        </p:spPr>
      </p:pic>
      <p:sp>
        <p:nvSpPr>
          <p:cNvPr id="13" name="Rectangle 12"/>
          <p:cNvSpPr/>
          <p:nvPr/>
        </p:nvSpPr>
        <p:spPr>
          <a:xfrm rot="10800000" flipV="1">
            <a:off x="6735514" y="5906570"/>
            <a:ext cx="1788451" cy="369332"/>
          </a:xfrm>
          <a:prstGeom prst="rect">
            <a:avLst/>
          </a:prstGeom>
          <a:solidFill>
            <a:srgbClr val="000066"/>
          </a:solidFill>
        </p:spPr>
        <p:txBody>
          <a:bodyPr wrap="square">
            <a:spAutoFit/>
          </a:bodyPr>
          <a:lstStyle/>
          <a:p>
            <a:r>
              <a:rPr lang="fr-FR" dirty="0">
                <a:solidFill>
                  <a:schemeClr val="bg1"/>
                </a:solidFill>
              </a:rPr>
              <a:t>Les Glorieuses</a:t>
            </a:r>
          </a:p>
        </p:txBody>
      </p:sp>
      <p:sp>
        <p:nvSpPr>
          <p:cNvPr id="14" name="Rectangle 13"/>
          <p:cNvSpPr/>
          <p:nvPr/>
        </p:nvSpPr>
        <p:spPr>
          <a:xfrm rot="10800000" flipV="1">
            <a:off x="9385699" y="4923871"/>
            <a:ext cx="1968101" cy="1107996"/>
          </a:xfrm>
          <a:prstGeom prst="rect">
            <a:avLst/>
          </a:prstGeom>
        </p:spPr>
        <p:txBody>
          <a:bodyPr wrap="square">
            <a:spAutoFit/>
          </a:bodyPr>
          <a:lstStyle/>
          <a:p>
            <a:r>
              <a:rPr lang="fr-FR" sz="6600" b="1" dirty="0">
                <a:solidFill>
                  <a:schemeClr val="bg1"/>
                </a:solidFill>
                <a:effectLst>
                  <a:outerShdw blurRad="38100" dist="38100" dir="2700000" algn="tl">
                    <a:srgbClr val="000000">
                      <a:alpha val="43137"/>
                    </a:srgbClr>
                  </a:outerShdw>
                </a:effectLst>
              </a:rPr>
              <a:t>2018</a:t>
            </a:r>
          </a:p>
        </p:txBody>
      </p:sp>
      <p:sp>
        <p:nvSpPr>
          <p:cNvPr id="5" name="Date Placeholder 4"/>
          <p:cNvSpPr>
            <a:spLocks noGrp="1"/>
          </p:cNvSpPr>
          <p:nvPr>
            <p:ph type="dt" sz="half" idx="10"/>
          </p:nvPr>
        </p:nvSpPr>
        <p:spPr/>
        <p:txBody>
          <a:bodyPr/>
          <a:lstStyle/>
          <a:p>
            <a:fld id="{F6B26D8A-B1FB-4748-9B9A-0CFA4245D3AF}" type="datetime1">
              <a:rPr lang="fr-FR" smtClean="0"/>
              <a:t>25/06/2018</a:t>
            </a:fld>
            <a:endParaRPr lang="fr-FR"/>
          </a:p>
        </p:txBody>
      </p:sp>
      <p:sp>
        <p:nvSpPr>
          <p:cNvPr id="10" name="Slide Number Placeholder 9"/>
          <p:cNvSpPr>
            <a:spLocks noGrp="1"/>
          </p:cNvSpPr>
          <p:nvPr>
            <p:ph type="sldNum" sz="quarter" idx="12"/>
          </p:nvPr>
        </p:nvSpPr>
        <p:spPr/>
        <p:txBody>
          <a:bodyPr/>
          <a:lstStyle/>
          <a:p>
            <a:fld id="{2A3726D7-B1A9-4293-8669-637FD6327147}" type="slidenum">
              <a:rPr lang="fr-FR" smtClean="0"/>
              <a:t>11</a:t>
            </a:fld>
            <a:endParaRPr lang="fr-FR"/>
          </a:p>
        </p:txBody>
      </p:sp>
    </p:spTree>
    <p:extLst>
      <p:ext uri="{BB962C8B-B14F-4D97-AF65-F5344CB8AC3E}">
        <p14:creationId xmlns:p14="http://schemas.microsoft.com/office/powerpoint/2010/main" val="580300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66"/>
          </a:solidFill>
        </p:spPr>
        <p:txBody>
          <a:bodyPr>
            <a:normAutofit/>
          </a:bodyPr>
          <a:lstStyle/>
          <a:p>
            <a:r>
              <a:rPr lang="en-GB" b="1" dirty="0" smtClean="0">
                <a:solidFill>
                  <a:schemeClr val="bg1"/>
                </a:solidFill>
                <a:latin typeface="Arial" panose="020B0604020202020204" pitchFamily="34" charset="0"/>
                <a:cs typeface="Arial" panose="020B0604020202020204" pitchFamily="34" charset="0"/>
              </a:rPr>
              <a:t>…et aussi</a:t>
            </a:r>
            <a:endParaRPr lang="fr-FR" b="1" dirty="0">
              <a:solidFill>
                <a:schemeClr val="bg1"/>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8399CCC8-8C06-4873-B173-9058AB21E423}" type="datetime1">
              <a:rPr lang="fr-FR" smtClean="0"/>
              <a:t>25/06/2018</a:t>
            </a:fld>
            <a:endParaRPr lang="fr-FR"/>
          </a:p>
        </p:txBody>
      </p:sp>
      <p:sp>
        <p:nvSpPr>
          <p:cNvPr id="4" name="Slide Number Placeholder 3"/>
          <p:cNvSpPr>
            <a:spLocks noGrp="1"/>
          </p:cNvSpPr>
          <p:nvPr>
            <p:ph type="sldNum" sz="quarter" idx="12"/>
          </p:nvPr>
        </p:nvSpPr>
        <p:spPr/>
        <p:txBody>
          <a:bodyPr/>
          <a:lstStyle/>
          <a:p>
            <a:fld id="{2A3726D7-B1A9-4293-8669-637FD6327147}" type="slidenum">
              <a:rPr lang="fr-FR" smtClean="0"/>
              <a:t>12</a:t>
            </a:fld>
            <a:endParaRPr lang="fr-FR"/>
          </a:p>
        </p:txBody>
      </p:sp>
      <p:sp>
        <p:nvSpPr>
          <p:cNvPr id="5" name="TextBox 4"/>
          <p:cNvSpPr txBox="1"/>
          <p:nvPr/>
        </p:nvSpPr>
        <p:spPr>
          <a:xfrm>
            <a:off x="838200" y="2050473"/>
            <a:ext cx="10397836" cy="2123658"/>
          </a:xfrm>
          <a:prstGeom prst="rect">
            <a:avLst/>
          </a:prstGeom>
          <a:solidFill>
            <a:srgbClr val="000066"/>
          </a:solidFill>
        </p:spPr>
        <p:txBody>
          <a:bodyPr wrap="square" rtlCol="0">
            <a:spAutoFit/>
          </a:bodyPr>
          <a:lstStyle/>
          <a:p>
            <a:pPr marL="285750" indent="-285750">
              <a:buFontTx/>
              <a:buChar char="-"/>
            </a:pPr>
            <a:r>
              <a:rPr lang="fr-FR" sz="4400" dirty="0" smtClean="0">
                <a:solidFill>
                  <a:schemeClr val="bg1"/>
                </a:solidFill>
              </a:rPr>
              <a:t>TRADUTECH (Project based learning)</a:t>
            </a:r>
          </a:p>
          <a:p>
            <a:pPr marL="285750" indent="-285750">
              <a:buFontTx/>
              <a:buChar char="-"/>
            </a:pPr>
            <a:r>
              <a:rPr lang="fr-FR" sz="4400" dirty="0" smtClean="0">
                <a:solidFill>
                  <a:schemeClr val="bg1"/>
                </a:solidFill>
              </a:rPr>
              <a:t>TANDEM</a:t>
            </a:r>
          </a:p>
          <a:p>
            <a:pPr marL="285750" indent="-285750">
              <a:buFontTx/>
              <a:buChar char="-"/>
            </a:pPr>
            <a:r>
              <a:rPr lang="fr-FR" sz="4400" dirty="0" smtClean="0">
                <a:solidFill>
                  <a:schemeClr val="bg1"/>
                </a:solidFill>
              </a:rPr>
              <a:t>Les échanges ERASMUS</a:t>
            </a:r>
            <a:endParaRPr lang="fr-FR" sz="4400" dirty="0">
              <a:solidFill>
                <a:schemeClr val="bg1"/>
              </a:solidFill>
            </a:endParaRPr>
          </a:p>
        </p:txBody>
      </p:sp>
    </p:spTree>
    <p:extLst>
      <p:ext uri="{BB962C8B-B14F-4D97-AF65-F5344CB8AC3E}">
        <p14:creationId xmlns:p14="http://schemas.microsoft.com/office/powerpoint/2010/main" val="310198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6401" y="223043"/>
            <a:ext cx="11379199" cy="1329987"/>
          </a:xfrm>
          <a:prstGeom prst="rect">
            <a:avLst/>
          </a:prstGeom>
        </p:spPr>
      </p:pic>
      <p:sp>
        <p:nvSpPr>
          <p:cNvPr id="2" name="Title 1"/>
          <p:cNvSpPr>
            <a:spLocks noGrp="1"/>
          </p:cNvSpPr>
          <p:nvPr>
            <p:ph type="title"/>
          </p:nvPr>
        </p:nvSpPr>
        <p:spPr>
          <a:xfrm>
            <a:off x="406401" y="223042"/>
            <a:ext cx="11379199" cy="1605757"/>
          </a:xfrm>
        </p:spPr>
        <p:txBody>
          <a:bodyPr/>
          <a:lstStyle/>
          <a:p>
            <a:endParaRPr lang="fr-FR" dirty="0"/>
          </a:p>
        </p:txBody>
      </p:sp>
      <p:sp>
        <p:nvSpPr>
          <p:cNvPr id="4" name="Rectangle 3"/>
          <p:cNvSpPr/>
          <p:nvPr/>
        </p:nvSpPr>
        <p:spPr>
          <a:xfrm>
            <a:off x="406401" y="1974850"/>
            <a:ext cx="11379200" cy="4524315"/>
          </a:xfrm>
          <a:prstGeom prst="rect">
            <a:avLst/>
          </a:prstGeom>
          <a:solidFill>
            <a:srgbClr val="0070C0"/>
          </a:solidFill>
        </p:spPr>
        <p:txBody>
          <a:bodyPr wrap="square">
            <a:spAutoFit/>
          </a:bodyPr>
          <a:lstStyle/>
          <a:p>
            <a:pPr algn="ctr"/>
            <a:r>
              <a:rPr lang="fr-FR" sz="2400" b="1" dirty="0" smtClean="0">
                <a:solidFill>
                  <a:schemeClr val="bg1"/>
                </a:solidFill>
                <a:latin typeface="Arial" panose="020B0604020202020204" pitchFamily="34" charset="0"/>
                <a:cs typeface="Arial" panose="020B0604020202020204" pitchFamily="34" charset="0"/>
              </a:rPr>
              <a:t>Recherche. Publications de la Faculté des Lettres</a:t>
            </a:r>
          </a:p>
          <a:p>
            <a:pPr algn="ctr"/>
            <a:endParaRPr lang="fr-FR" sz="2400" b="1"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2400" dirty="0" err="1" smtClean="0">
                <a:solidFill>
                  <a:schemeClr val="bg1"/>
                </a:solidFill>
                <a:latin typeface="Arial" panose="020B0604020202020204" pitchFamily="34" charset="0"/>
                <a:cs typeface="Arial" panose="020B0604020202020204" pitchFamily="34" charset="0"/>
              </a:rPr>
              <a:t>Studia</a:t>
            </a:r>
            <a:r>
              <a:rPr lang="fr-FR" sz="2400" dirty="0" smtClean="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Universitatis</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Babes</a:t>
            </a:r>
            <a:r>
              <a:rPr lang="fr-FR" sz="2400" dirty="0">
                <a:solidFill>
                  <a:schemeClr val="bg1"/>
                </a:solidFill>
                <a:latin typeface="Arial" panose="020B0604020202020204" pitchFamily="34" charset="0"/>
                <a:cs typeface="Arial" panose="020B0604020202020204" pitchFamily="34" charset="0"/>
              </a:rPr>
              <a:t>-Bolyai, </a:t>
            </a:r>
            <a:r>
              <a:rPr lang="fr-FR" sz="2400" dirty="0" err="1">
                <a:solidFill>
                  <a:schemeClr val="bg1"/>
                </a:solidFill>
                <a:latin typeface="Arial" panose="020B0604020202020204" pitchFamily="34" charset="0"/>
                <a:cs typeface="Arial" panose="020B0604020202020204" pitchFamily="34" charset="0"/>
              </a:rPr>
              <a:t>Seria</a:t>
            </a:r>
            <a:r>
              <a:rPr lang="fr-FR" sz="2400" dirty="0">
                <a:solidFill>
                  <a:schemeClr val="bg1"/>
                </a:solidFill>
                <a:latin typeface="Arial" panose="020B0604020202020204" pitchFamily="34" charset="0"/>
                <a:cs typeface="Arial" panose="020B0604020202020204" pitchFamily="34" charset="0"/>
              </a:rPr>
              <a:t> Philologia</a:t>
            </a:r>
          </a:p>
          <a:p>
            <a:pPr marL="285750" indent="-285750">
              <a:buFont typeface="Wingdings" panose="05000000000000000000" pitchFamily="2" charset="2"/>
              <a:buChar char="q"/>
            </a:pPr>
            <a:r>
              <a:rPr lang="fr-FR" sz="2400" dirty="0" err="1" smtClean="0">
                <a:solidFill>
                  <a:schemeClr val="bg1"/>
                </a:solidFill>
                <a:latin typeface="Arial" panose="020B0604020202020204" pitchFamily="34" charset="0"/>
                <a:cs typeface="Arial" panose="020B0604020202020204" pitchFamily="34" charset="0"/>
              </a:rPr>
              <a:t>Caietele</a:t>
            </a:r>
            <a:r>
              <a:rPr lang="fr-FR" sz="2400" dirty="0" smtClean="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Echinox</a:t>
            </a:r>
            <a:endParaRPr lang="fr-FR" sz="24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2400" dirty="0" smtClean="0">
                <a:solidFill>
                  <a:schemeClr val="bg1"/>
                </a:solidFill>
                <a:latin typeface="Arial" panose="020B0604020202020204" pitchFamily="34" charset="0"/>
                <a:cs typeface="Arial" panose="020B0604020202020204" pitchFamily="34" charset="0"/>
              </a:rPr>
              <a:t>Synergies Roumanie</a:t>
            </a:r>
            <a:endParaRPr lang="fr-FR" sz="24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2400" dirty="0" err="1" smtClean="0">
                <a:solidFill>
                  <a:schemeClr val="bg1"/>
                </a:solidFill>
                <a:latin typeface="Arial" panose="020B0604020202020204" pitchFamily="34" charset="0"/>
                <a:cs typeface="Arial" panose="020B0604020202020204" pitchFamily="34" charset="0"/>
              </a:rPr>
              <a:t>Echinox</a:t>
            </a:r>
            <a:endParaRPr lang="fr-FR" sz="24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2400" dirty="0" err="1" smtClean="0">
                <a:solidFill>
                  <a:schemeClr val="bg1"/>
                </a:solidFill>
                <a:latin typeface="Arial" panose="020B0604020202020204" pitchFamily="34" charset="0"/>
                <a:cs typeface="Arial" panose="020B0604020202020204" pitchFamily="34" charset="0"/>
              </a:rPr>
              <a:t>Kriza</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János </a:t>
            </a:r>
            <a:r>
              <a:rPr lang="fr-FR" sz="2400" dirty="0" err="1">
                <a:solidFill>
                  <a:schemeClr val="bg1"/>
                </a:solidFill>
                <a:latin typeface="Arial" panose="020B0604020202020204" pitchFamily="34" charset="0"/>
                <a:cs typeface="Arial" panose="020B0604020202020204" pitchFamily="34" charset="0"/>
              </a:rPr>
              <a:t>Néprajzi</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Társaság</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Évkönyve</a:t>
            </a:r>
            <a:r>
              <a:rPr lang="fr-FR" sz="2400" dirty="0">
                <a:solidFill>
                  <a:schemeClr val="bg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r>
              <a:rPr lang="fr-FR" sz="2400" dirty="0" err="1" smtClean="0">
                <a:solidFill>
                  <a:schemeClr val="bg1"/>
                </a:solidFill>
                <a:latin typeface="Arial" panose="020B0604020202020204" pitchFamily="34" charset="0"/>
                <a:cs typeface="Arial" panose="020B0604020202020204" pitchFamily="34" charset="0"/>
              </a:rPr>
              <a:t>Lenyomatok</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Fiatal</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kutatók</a:t>
            </a:r>
            <a:r>
              <a:rPr lang="fr-FR" sz="2400" dirty="0">
                <a:solidFill>
                  <a:schemeClr val="bg1"/>
                </a:solidFill>
                <a:latin typeface="Arial" panose="020B0604020202020204" pitchFamily="34" charset="0"/>
                <a:cs typeface="Arial" panose="020B0604020202020204" pitchFamily="34" charset="0"/>
              </a:rPr>
              <a:t> a </a:t>
            </a:r>
            <a:r>
              <a:rPr lang="fr-FR" sz="2400" dirty="0" err="1">
                <a:solidFill>
                  <a:schemeClr val="bg1"/>
                </a:solidFill>
                <a:latin typeface="Arial" panose="020B0604020202020204" pitchFamily="34" charset="0"/>
                <a:cs typeface="Arial" panose="020B0604020202020204" pitchFamily="34" charset="0"/>
              </a:rPr>
              <a:t>népi</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kultúráról</a:t>
            </a:r>
            <a:r>
              <a:rPr lang="fr-FR" sz="2400" dirty="0">
                <a:solidFill>
                  <a:schemeClr val="bg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r>
              <a:rPr lang="fr-FR" sz="2400" b="1" u="sng" dirty="0" smtClean="0">
                <a:solidFill>
                  <a:srgbClr val="FFFF00"/>
                </a:solidFill>
                <a:latin typeface="Arial" panose="020B0604020202020204" pitchFamily="34" charset="0"/>
                <a:cs typeface="Arial" panose="020B0604020202020204" pitchFamily="34" charset="0"/>
              </a:rPr>
              <a:t>Revue </a:t>
            </a:r>
            <a:r>
              <a:rPr lang="fr-FR" sz="2400" b="1" u="sng" dirty="0">
                <a:solidFill>
                  <a:srgbClr val="FFFF00"/>
                </a:solidFill>
                <a:latin typeface="Arial" panose="020B0604020202020204" pitchFamily="34" charset="0"/>
                <a:cs typeface="Arial" panose="020B0604020202020204" pitchFamily="34" charset="0"/>
              </a:rPr>
              <a:t>Internationale d’Etudes en Langues Modernes Appliquées – RIELMA</a:t>
            </a:r>
          </a:p>
          <a:p>
            <a:pPr marL="285750" indent="-285750">
              <a:buFont typeface="Wingdings" panose="05000000000000000000" pitchFamily="2" charset="2"/>
              <a:buChar char="q"/>
            </a:pPr>
            <a:r>
              <a:rPr lang="fr-FR" sz="2400" dirty="0" smtClean="0">
                <a:solidFill>
                  <a:schemeClr val="bg1"/>
                </a:solidFill>
                <a:latin typeface="Arial" panose="020B0604020202020204" pitchFamily="34" charset="0"/>
                <a:cs typeface="Arial" panose="020B0604020202020204" pitchFamily="34" charset="0"/>
              </a:rPr>
              <a:t>ORMA</a:t>
            </a:r>
            <a:r>
              <a:rPr lang="fr-FR" sz="2400" dirty="0">
                <a:solidFill>
                  <a:schemeClr val="bg1"/>
                </a:solidFill>
                <a:latin typeface="Arial" panose="020B0604020202020204" pitchFamily="34" charset="0"/>
                <a:cs typeface="Arial" panose="020B0604020202020204" pitchFamily="34" charset="0"/>
              </a:rPr>
              <a:t>. Journal of </a:t>
            </a:r>
            <a:r>
              <a:rPr lang="fr-FR" sz="2400" dirty="0" err="1">
                <a:solidFill>
                  <a:schemeClr val="bg1"/>
                </a:solidFill>
                <a:latin typeface="Arial" panose="020B0604020202020204" pitchFamily="34" charset="0"/>
                <a:cs typeface="Arial" panose="020B0604020202020204" pitchFamily="34" charset="0"/>
              </a:rPr>
              <a:t>Ethnological</a:t>
            </a:r>
            <a:r>
              <a:rPr lang="fr-FR" sz="2400" dirty="0">
                <a:solidFill>
                  <a:schemeClr val="bg1"/>
                </a:solidFill>
                <a:latin typeface="Arial" panose="020B0604020202020204" pitchFamily="34" charset="0"/>
                <a:cs typeface="Arial" panose="020B0604020202020204" pitchFamily="34" charset="0"/>
              </a:rPr>
              <a:t> and </a:t>
            </a:r>
            <a:r>
              <a:rPr lang="fr-FR" sz="2400" dirty="0" err="1">
                <a:solidFill>
                  <a:schemeClr val="bg1"/>
                </a:solidFill>
                <a:latin typeface="Arial" panose="020B0604020202020204" pitchFamily="34" charset="0"/>
                <a:cs typeface="Arial" panose="020B0604020202020204" pitchFamily="34" charset="0"/>
              </a:rPr>
              <a:t>Historical-Religious</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Studies</a:t>
            </a:r>
            <a:endParaRPr lang="fr-FR" sz="24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2400" dirty="0" err="1" smtClean="0">
                <a:solidFill>
                  <a:schemeClr val="bg1"/>
                </a:solidFill>
                <a:latin typeface="Arial" panose="020B0604020202020204" pitchFamily="34" charset="0"/>
                <a:cs typeface="Arial" panose="020B0604020202020204" pitchFamily="34" charset="0"/>
              </a:rPr>
              <a:t>Klausenburger</a:t>
            </a:r>
            <a:r>
              <a:rPr lang="fr-FR" sz="2400" dirty="0" smtClean="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Beiträge</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zur</a:t>
            </a:r>
            <a:r>
              <a:rPr lang="fr-FR" sz="2400" dirty="0">
                <a:solidFill>
                  <a:schemeClr val="bg1"/>
                </a:solidFill>
                <a:latin typeface="Arial" panose="020B0604020202020204" pitchFamily="34" charset="0"/>
                <a:cs typeface="Arial" panose="020B0604020202020204" pitchFamily="34" charset="0"/>
              </a:rPr>
              <a:t> </a:t>
            </a:r>
            <a:r>
              <a:rPr lang="fr-FR" sz="2400" dirty="0" err="1">
                <a:solidFill>
                  <a:schemeClr val="bg1"/>
                </a:solidFill>
                <a:latin typeface="Arial" panose="020B0604020202020204" pitchFamily="34" charset="0"/>
                <a:cs typeface="Arial" panose="020B0604020202020204" pitchFamily="34" charset="0"/>
              </a:rPr>
              <a:t>Germanistik</a:t>
            </a:r>
            <a:endParaRPr lang="fr-FR" sz="24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2400" dirty="0" err="1" smtClean="0">
                <a:solidFill>
                  <a:schemeClr val="bg1"/>
                </a:solidFill>
                <a:latin typeface="Arial" panose="020B0604020202020204" pitchFamily="34" charset="0"/>
                <a:cs typeface="Arial" panose="020B0604020202020204" pitchFamily="34" charset="0"/>
              </a:rPr>
              <a:t>Metacritic</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Journal</a:t>
            </a:r>
          </a:p>
        </p:txBody>
      </p:sp>
      <p:sp>
        <p:nvSpPr>
          <p:cNvPr id="5" name="Date Placeholder 4"/>
          <p:cNvSpPr>
            <a:spLocks noGrp="1"/>
          </p:cNvSpPr>
          <p:nvPr>
            <p:ph type="dt" sz="half" idx="10"/>
          </p:nvPr>
        </p:nvSpPr>
        <p:spPr/>
        <p:txBody>
          <a:bodyPr/>
          <a:lstStyle/>
          <a:p>
            <a:fld id="{20DBC143-6DA5-4C0C-8A1F-0489C2266B00}" type="datetime1">
              <a:rPr lang="fr-FR" smtClean="0"/>
              <a:t>25/06/2018</a:t>
            </a:fld>
            <a:endParaRPr lang="fr-FR"/>
          </a:p>
        </p:txBody>
      </p:sp>
      <p:sp>
        <p:nvSpPr>
          <p:cNvPr id="6" name="Slide Number Placeholder 5"/>
          <p:cNvSpPr>
            <a:spLocks noGrp="1"/>
          </p:cNvSpPr>
          <p:nvPr>
            <p:ph type="sldNum" sz="quarter" idx="12"/>
          </p:nvPr>
        </p:nvSpPr>
        <p:spPr/>
        <p:txBody>
          <a:bodyPr/>
          <a:lstStyle/>
          <a:p>
            <a:fld id="{2A3726D7-B1A9-4293-8669-637FD6327147}" type="slidenum">
              <a:rPr lang="fr-FR" smtClean="0"/>
              <a:t>13</a:t>
            </a:fld>
            <a:endParaRPr lang="fr-FR"/>
          </a:p>
        </p:txBody>
      </p:sp>
    </p:spTree>
    <p:extLst>
      <p:ext uri="{BB962C8B-B14F-4D97-AF65-F5344CB8AC3E}">
        <p14:creationId xmlns:p14="http://schemas.microsoft.com/office/powerpoint/2010/main" val="3558756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99050">
            <a:off x="9048990" y="415302"/>
            <a:ext cx="2743200" cy="3512457"/>
          </a:xfrm>
          <a:prstGeom prst="rect">
            <a:avLst/>
          </a:prstGeom>
        </p:spPr>
      </p:pic>
      <p:pic>
        <p:nvPicPr>
          <p:cNvPr id="7" name="Picture 6"/>
          <p:cNvPicPr>
            <a:picLocks noChangeAspect="1"/>
          </p:cNvPicPr>
          <p:nvPr/>
        </p:nvPicPr>
        <p:blipFill>
          <a:blip r:embed="rId3"/>
          <a:stretch>
            <a:fillRect/>
          </a:stretch>
        </p:blipFill>
        <p:spPr>
          <a:xfrm>
            <a:off x="237668" y="246743"/>
            <a:ext cx="3666675" cy="5417119"/>
          </a:xfrm>
          <a:prstGeom prst="rect">
            <a:avLst/>
          </a:prstGeom>
        </p:spPr>
      </p:pic>
      <p:pic>
        <p:nvPicPr>
          <p:cNvPr id="8" name="Picture 7"/>
          <p:cNvPicPr>
            <a:picLocks noChangeAspect="1"/>
          </p:cNvPicPr>
          <p:nvPr/>
        </p:nvPicPr>
        <p:blipFill>
          <a:blip r:embed="rId4"/>
          <a:stretch>
            <a:fillRect/>
          </a:stretch>
        </p:blipFill>
        <p:spPr>
          <a:xfrm rot="21307922">
            <a:off x="4376128" y="579231"/>
            <a:ext cx="2516586" cy="3512456"/>
          </a:xfrm>
          <a:prstGeom prst="rect">
            <a:avLst/>
          </a:prstGeom>
        </p:spPr>
      </p:pic>
      <p:pic>
        <p:nvPicPr>
          <p:cNvPr id="9" name="Picture 8"/>
          <p:cNvPicPr>
            <a:picLocks noChangeAspect="1"/>
          </p:cNvPicPr>
          <p:nvPr/>
        </p:nvPicPr>
        <p:blipFill>
          <a:blip r:embed="rId5"/>
          <a:stretch>
            <a:fillRect/>
          </a:stretch>
        </p:blipFill>
        <p:spPr>
          <a:xfrm rot="495805">
            <a:off x="6448955" y="2932156"/>
            <a:ext cx="2687524" cy="3752191"/>
          </a:xfrm>
          <a:prstGeom prst="rect">
            <a:avLst/>
          </a:prstGeom>
        </p:spPr>
      </p:pic>
      <p:sp>
        <p:nvSpPr>
          <p:cNvPr id="10" name="TextBox 9"/>
          <p:cNvSpPr txBox="1"/>
          <p:nvPr/>
        </p:nvSpPr>
        <p:spPr>
          <a:xfrm>
            <a:off x="9392169" y="4808251"/>
            <a:ext cx="2547417" cy="1754326"/>
          </a:xfrm>
          <a:prstGeom prst="rect">
            <a:avLst/>
          </a:prstGeom>
          <a:noFill/>
        </p:spPr>
        <p:txBody>
          <a:bodyPr wrap="square" rtlCol="0">
            <a:spAutoFit/>
          </a:bodyPr>
          <a:lstStyle/>
          <a:p>
            <a:pPr algn="ctr"/>
            <a:r>
              <a:rPr lang="fr-FR" b="1" dirty="0" smtClean="0">
                <a:solidFill>
                  <a:schemeClr val="bg1"/>
                </a:solidFill>
              </a:rPr>
              <a:t>Revue Internationale d’Études en Langues Modernes Appliquées </a:t>
            </a:r>
          </a:p>
          <a:p>
            <a:pPr algn="ctr"/>
            <a:r>
              <a:rPr lang="fr-FR" b="1" dirty="0" smtClean="0">
                <a:solidFill>
                  <a:schemeClr val="bg1"/>
                </a:solidFill>
              </a:rPr>
              <a:t>2017 </a:t>
            </a:r>
          </a:p>
          <a:p>
            <a:pPr algn="ctr"/>
            <a:r>
              <a:rPr lang="fr-FR" b="1" dirty="0">
                <a:solidFill>
                  <a:schemeClr val="bg1"/>
                </a:solidFill>
                <a:hlinkClick r:id="rId6"/>
              </a:rPr>
              <a:t>http://lett.ubbcluj.ro/rielma</a:t>
            </a:r>
            <a:r>
              <a:rPr lang="fr-FR" b="1" dirty="0" smtClean="0">
                <a:solidFill>
                  <a:schemeClr val="bg1"/>
                </a:solidFill>
                <a:hlinkClick r:id="rId6"/>
              </a:rPr>
              <a:t>/</a:t>
            </a:r>
            <a:r>
              <a:rPr lang="fr-FR" b="1" dirty="0" smtClean="0">
                <a:solidFill>
                  <a:schemeClr val="bg1"/>
                </a:solidFill>
              </a:rPr>
              <a:t> </a:t>
            </a:r>
            <a:endParaRPr lang="fr-FR" b="1" dirty="0">
              <a:solidFill>
                <a:schemeClr val="bg1"/>
              </a:solidFill>
            </a:endParaRPr>
          </a:p>
        </p:txBody>
      </p:sp>
      <p:sp>
        <p:nvSpPr>
          <p:cNvPr id="3" name="Date Placeholder 2"/>
          <p:cNvSpPr>
            <a:spLocks noGrp="1"/>
          </p:cNvSpPr>
          <p:nvPr>
            <p:ph type="dt" sz="half" idx="10"/>
          </p:nvPr>
        </p:nvSpPr>
        <p:spPr/>
        <p:txBody>
          <a:bodyPr/>
          <a:lstStyle/>
          <a:p>
            <a:fld id="{BC0A6E6F-A028-43FB-BDA7-CD358397429C}" type="datetime1">
              <a:rPr lang="fr-FR" smtClean="0"/>
              <a:t>25/06/2018</a:t>
            </a:fld>
            <a:endParaRPr lang="fr-FR"/>
          </a:p>
        </p:txBody>
      </p:sp>
      <p:sp>
        <p:nvSpPr>
          <p:cNvPr id="4" name="Slide Number Placeholder 3"/>
          <p:cNvSpPr>
            <a:spLocks noGrp="1"/>
          </p:cNvSpPr>
          <p:nvPr>
            <p:ph type="sldNum" sz="quarter" idx="12"/>
          </p:nvPr>
        </p:nvSpPr>
        <p:spPr/>
        <p:txBody>
          <a:bodyPr/>
          <a:lstStyle/>
          <a:p>
            <a:fld id="{2A3726D7-B1A9-4293-8669-637FD6327147}" type="slidenum">
              <a:rPr lang="fr-FR" smtClean="0"/>
              <a:t>14</a:t>
            </a:fld>
            <a:endParaRPr lang="fr-FR"/>
          </a:p>
        </p:txBody>
      </p:sp>
    </p:spTree>
    <p:extLst>
      <p:ext uri="{BB962C8B-B14F-4D97-AF65-F5344CB8AC3E}">
        <p14:creationId xmlns:p14="http://schemas.microsoft.com/office/powerpoint/2010/main" val="667727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A0BE4-0ABE-486F-AD42-8AA5FEDEFFBD}" type="datetime1">
              <a:rPr lang="fr-FR" smtClean="0"/>
              <a:t>25/06/2018</a:t>
            </a:fld>
            <a:endParaRPr lang="fr-FR" dirty="0"/>
          </a:p>
        </p:txBody>
      </p:sp>
      <p:sp>
        <p:nvSpPr>
          <p:cNvPr id="3" name="Slide Number Placeholder 2"/>
          <p:cNvSpPr>
            <a:spLocks noGrp="1"/>
          </p:cNvSpPr>
          <p:nvPr>
            <p:ph type="sldNum" sz="quarter" idx="12"/>
          </p:nvPr>
        </p:nvSpPr>
        <p:spPr/>
        <p:txBody>
          <a:bodyPr/>
          <a:lstStyle/>
          <a:p>
            <a:fld id="{2A3726D7-B1A9-4293-8669-637FD6327147}" type="slidenum">
              <a:rPr lang="fr-FR" smtClean="0"/>
              <a:t>15</a:t>
            </a:fld>
            <a:endParaRPr lang="fr-FR"/>
          </a:p>
        </p:txBody>
      </p:sp>
      <p:sp>
        <p:nvSpPr>
          <p:cNvPr id="7" name="Content Placeholder 6"/>
          <p:cNvSpPr>
            <a:spLocks noGrp="1"/>
          </p:cNvSpPr>
          <p:nvPr>
            <p:ph sz="half" idx="4294967295"/>
          </p:nvPr>
        </p:nvSpPr>
        <p:spPr>
          <a:xfrm>
            <a:off x="0" y="0"/>
            <a:ext cx="6539345" cy="6858000"/>
          </a:xfrm>
          <a:solidFill>
            <a:srgbClr val="000066"/>
          </a:solidFill>
        </p:spPr>
        <p:txBody>
          <a:bodyPr>
            <a:normAutofit lnSpcReduction="10000"/>
          </a:bodyPr>
          <a:lstStyle/>
          <a:p>
            <a:pPr marL="0" indent="0">
              <a:buNone/>
            </a:pPr>
            <a:r>
              <a:rPr lang="fr-FR" sz="2600" b="1" dirty="0" smtClean="0">
                <a:solidFill>
                  <a:schemeClr val="bg1"/>
                </a:solidFill>
                <a:latin typeface="Arial" panose="020B0604020202020204" pitchFamily="34" charset="0"/>
                <a:cs typeface="Arial" panose="020B0604020202020204" pitchFamily="34" charset="0"/>
                <a:hlinkClick r:id="rId2"/>
              </a:rPr>
              <a:t>http</a:t>
            </a:r>
            <a:r>
              <a:rPr lang="fr-FR" sz="2600" b="1" dirty="0">
                <a:solidFill>
                  <a:schemeClr val="bg1"/>
                </a:solidFill>
                <a:latin typeface="Arial" panose="020B0604020202020204" pitchFamily="34" charset="0"/>
                <a:cs typeface="Arial" panose="020B0604020202020204" pitchFamily="34" charset="0"/>
                <a:hlinkClick r:id="rId2"/>
              </a:rPr>
              <a:t>://lett.ubbcluj.ro/rielma</a:t>
            </a:r>
            <a:r>
              <a:rPr lang="fr-FR" sz="2600" b="1" dirty="0" smtClean="0">
                <a:solidFill>
                  <a:schemeClr val="bg1"/>
                </a:solidFill>
                <a:latin typeface="Arial" panose="020B0604020202020204" pitchFamily="34" charset="0"/>
                <a:cs typeface="Arial" panose="020B0604020202020204" pitchFamily="34" charset="0"/>
                <a:hlinkClick r:id="rId2"/>
              </a:rPr>
              <a:t>/</a:t>
            </a:r>
            <a:r>
              <a:rPr lang="fr-FR" sz="2600" b="1" dirty="0" smtClean="0">
                <a:solidFill>
                  <a:schemeClr val="bg1"/>
                </a:solidFill>
                <a:latin typeface="Arial" panose="020B0604020202020204" pitchFamily="34" charset="0"/>
                <a:cs typeface="Arial" panose="020B0604020202020204" pitchFamily="34" charset="0"/>
              </a:rPr>
              <a:t> </a:t>
            </a:r>
          </a:p>
          <a:p>
            <a:pPr marL="0" indent="0">
              <a:buNone/>
            </a:pPr>
            <a:endParaRPr lang="fr-FR" sz="2600" b="1" dirty="0" smtClean="0">
              <a:solidFill>
                <a:schemeClr val="bg1"/>
              </a:solidFill>
              <a:latin typeface="Arial" panose="020B0604020202020204" pitchFamily="34" charset="0"/>
              <a:cs typeface="Arial" panose="020B0604020202020204" pitchFamily="34" charset="0"/>
            </a:endParaRPr>
          </a:p>
          <a:p>
            <a:r>
              <a:rPr lang="fr-FR" sz="2600" dirty="0" smtClean="0">
                <a:solidFill>
                  <a:schemeClr val="bg1"/>
                </a:solidFill>
                <a:latin typeface="Arial" panose="020B0604020202020204" pitchFamily="34" charset="0"/>
                <a:cs typeface="Arial" panose="020B0604020202020204" pitchFamily="34" charset="0"/>
              </a:rPr>
              <a:t>Revue Internationale d’Études en Langues Modernes Appliquées/ </a:t>
            </a:r>
            <a:br>
              <a:rPr lang="fr-FR" sz="2600" dirty="0" smtClean="0">
                <a:solidFill>
                  <a:schemeClr val="bg1"/>
                </a:solidFill>
                <a:latin typeface="Arial" panose="020B0604020202020204" pitchFamily="34" charset="0"/>
                <a:cs typeface="Arial" panose="020B0604020202020204" pitchFamily="34" charset="0"/>
              </a:rPr>
            </a:br>
            <a:r>
              <a:rPr lang="fr-FR" sz="2600" dirty="0" smtClean="0">
                <a:solidFill>
                  <a:schemeClr val="bg1"/>
                </a:solidFill>
                <a:latin typeface="Arial" panose="020B0604020202020204" pitchFamily="34" charset="0"/>
                <a:cs typeface="Arial" panose="020B0604020202020204" pitchFamily="34" charset="0"/>
              </a:rPr>
              <a:t>International </a:t>
            </a:r>
            <a:r>
              <a:rPr lang="fr-FR" sz="2600" dirty="0" err="1" smtClean="0">
                <a:solidFill>
                  <a:schemeClr val="bg1"/>
                </a:solidFill>
                <a:latin typeface="Arial" panose="020B0604020202020204" pitchFamily="34" charset="0"/>
                <a:cs typeface="Arial" panose="020B0604020202020204" pitchFamily="34" charset="0"/>
              </a:rPr>
              <a:t>Review</a:t>
            </a:r>
            <a:r>
              <a:rPr lang="fr-FR" sz="2600" dirty="0" smtClean="0">
                <a:solidFill>
                  <a:schemeClr val="bg1"/>
                </a:solidFill>
                <a:latin typeface="Arial" panose="020B0604020202020204" pitchFamily="34" charset="0"/>
                <a:cs typeface="Arial" panose="020B0604020202020204" pitchFamily="34" charset="0"/>
              </a:rPr>
              <a:t> of </a:t>
            </a:r>
            <a:r>
              <a:rPr lang="fr-FR" sz="2600" dirty="0" err="1" smtClean="0">
                <a:solidFill>
                  <a:schemeClr val="bg1"/>
                </a:solidFill>
                <a:latin typeface="Arial" panose="020B0604020202020204" pitchFamily="34" charset="0"/>
                <a:cs typeface="Arial" panose="020B0604020202020204" pitchFamily="34" charset="0"/>
              </a:rPr>
              <a:t>Studies</a:t>
            </a:r>
            <a:r>
              <a:rPr lang="fr-FR" sz="2600" dirty="0" smtClean="0">
                <a:solidFill>
                  <a:schemeClr val="bg1"/>
                </a:solidFill>
                <a:latin typeface="Arial" panose="020B0604020202020204" pitchFamily="34" charset="0"/>
                <a:cs typeface="Arial" panose="020B0604020202020204" pitchFamily="34" charset="0"/>
              </a:rPr>
              <a:t> in </a:t>
            </a:r>
            <a:r>
              <a:rPr lang="fr-FR" sz="2600" dirty="0" err="1" smtClean="0">
                <a:solidFill>
                  <a:schemeClr val="bg1"/>
                </a:solidFill>
                <a:latin typeface="Arial" panose="020B0604020202020204" pitchFamily="34" charset="0"/>
                <a:cs typeface="Arial" panose="020B0604020202020204" pitchFamily="34" charset="0"/>
              </a:rPr>
              <a:t>Applied</a:t>
            </a:r>
            <a:r>
              <a:rPr lang="fr-FR" sz="2600" dirty="0" smtClean="0">
                <a:solidFill>
                  <a:schemeClr val="bg1"/>
                </a:solidFill>
                <a:latin typeface="Arial" panose="020B0604020202020204" pitchFamily="34" charset="0"/>
                <a:cs typeface="Arial" panose="020B0604020202020204" pitchFamily="34" charset="0"/>
              </a:rPr>
              <a:t> Modern </a:t>
            </a:r>
            <a:r>
              <a:rPr lang="fr-FR" sz="2600" dirty="0" err="1" smtClean="0">
                <a:solidFill>
                  <a:schemeClr val="bg1"/>
                </a:solidFill>
                <a:latin typeface="Arial" panose="020B0604020202020204" pitchFamily="34" charset="0"/>
                <a:cs typeface="Arial" panose="020B0604020202020204" pitchFamily="34" charset="0"/>
              </a:rPr>
              <a:t>Languages</a:t>
            </a:r>
            <a:r>
              <a:rPr lang="fr-FR" sz="2600" dirty="0" smtClean="0">
                <a:solidFill>
                  <a:schemeClr val="bg1"/>
                </a:solidFill>
                <a:latin typeface="Arial" panose="020B0604020202020204" pitchFamily="34" charset="0"/>
                <a:cs typeface="Arial" panose="020B0604020202020204" pitchFamily="34" charset="0"/>
              </a:rPr>
              <a:t>.</a:t>
            </a:r>
          </a:p>
          <a:p>
            <a:r>
              <a:rPr lang="fr-FR" sz="2600" dirty="0" smtClean="0">
                <a:solidFill>
                  <a:schemeClr val="bg1"/>
                </a:solidFill>
                <a:latin typeface="Arial" panose="020B0604020202020204" pitchFamily="34" charset="0"/>
                <a:cs typeface="Arial" panose="020B0604020202020204" pitchFamily="34" charset="0"/>
              </a:rPr>
              <a:t>Publiée </a:t>
            </a:r>
            <a:r>
              <a:rPr lang="fr-FR" sz="2600" dirty="0">
                <a:solidFill>
                  <a:schemeClr val="bg1"/>
                </a:solidFill>
                <a:latin typeface="Arial" panose="020B0604020202020204" pitchFamily="34" charset="0"/>
                <a:cs typeface="Arial" panose="020B0604020202020204" pitchFamily="34" charset="0"/>
              </a:rPr>
              <a:t>conjointement par le Département Interdisciplinaire de Langues Modernes Appliquées et le Centre pour les Industries de la Langue de l’Université </a:t>
            </a:r>
            <a:r>
              <a:rPr lang="fr-FR" sz="2600" dirty="0" err="1">
                <a:solidFill>
                  <a:schemeClr val="bg1"/>
                </a:solidFill>
                <a:latin typeface="Arial" panose="020B0604020202020204" pitchFamily="34" charset="0"/>
                <a:cs typeface="Arial" panose="020B0604020202020204" pitchFamily="34" charset="0"/>
              </a:rPr>
              <a:t>Babes</a:t>
            </a:r>
            <a:r>
              <a:rPr lang="fr-FR" sz="2600" dirty="0">
                <a:solidFill>
                  <a:schemeClr val="bg1"/>
                </a:solidFill>
                <a:latin typeface="Arial" panose="020B0604020202020204" pitchFamily="34" charset="0"/>
                <a:cs typeface="Arial" panose="020B0604020202020204" pitchFamily="34" charset="0"/>
              </a:rPr>
              <a:t>-Bolyai Cluj </a:t>
            </a:r>
          </a:p>
          <a:p>
            <a:r>
              <a:rPr lang="fr-FR" sz="2600" dirty="0">
                <a:solidFill>
                  <a:schemeClr val="bg1"/>
                </a:solidFill>
                <a:latin typeface="Arial" panose="020B0604020202020204" pitchFamily="34" charset="0"/>
                <a:cs typeface="Arial" panose="020B0604020202020204" pitchFamily="34" charset="0"/>
              </a:rPr>
              <a:t>Editeur : </a:t>
            </a:r>
            <a:r>
              <a:rPr lang="fr-FR" sz="2600" dirty="0" err="1">
                <a:solidFill>
                  <a:schemeClr val="bg1"/>
                </a:solidFill>
                <a:latin typeface="Arial" panose="020B0604020202020204" pitchFamily="34" charset="0"/>
                <a:cs typeface="Arial" panose="020B0604020202020204" pitchFamily="34" charset="0"/>
              </a:rPr>
              <a:t>Risoprint</a:t>
            </a:r>
            <a:r>
              <a:rPr lang="fr-FR" sz="2600" dirty="0">
                <a:solidFill>
                  <a:schemeClr val="bg1"/>
                </a:solidFill>
                <a:latin typeface="Arial" panose="020B0604020202020204" pitchFamily="34" charset="0"/>
                <a:cs typeface="Arial" panose="020B0604020202020204" pitchFamily="34" charset="0"/>
              </a:rPr>
              <a:t>, Cluj-Napoca</a:t>
            </a:r>
          </a:p>
          <a:p>
            <a:r>
              <a:rPr lang="fr-FR" sz="2600" dirty="0">
                <a:solidFill>
                  <a:schemeClr val="bg1"/>
                </a:solidFill>
                <a:latin typeface="Arial" panose="020B0604020202020204" pitchFamily="34" charset="0"/>
                <a:cs typeface="Arial" panose="020B0604020202020204" pitchFamily="34" charset="0"/>
              </a:rPr>
              <a:t>ISSN 1844-5586 </a:t>
            </a:r>
            <a:br>
              <a:rPr lang="fr-FR" sz="2600" dirty="0">
                <a:solidFill>
                  <a:schemeClr val="bg1"/>
                </a:solidFill>
                <a:latin typeface="Arial" panose="020B0604020202020204" pitchFamily="34" charset="0"/>
                <a:cs typeface="Arial" panose="020B0604020202020204" pitchFamily="34" charset="0"/>
              </a:rPr>
            </a:br>
            <a:r>
              <a:rPr lang="fr-FR" sz="2600" dirty="0">
                <a:solidFill>
                  <a:schemeClr val="bg1"/>
                </a:solidFill>
                <a:latin typeface="Arial" panose="020B0604020202020204" pitchFamily="34" charset="0"/>
                <a:cs typeface="Arial" panose="020B0604020202020204" pitchFamily="34" charset="0"/>
              </a:rPr>
              <a:t>ISSN online 2247 – 9643 </a:t>
            </a:r>
            <a:br>
              <a:rPr lang="fr-FR" sz="2600" dirty="0">
                <a:solidFill>
                  <a:schemeClr val="bg1"/>
                </a:solidFill>
                <a:latin typeface="Arial" panose="020B0604020202020204" pitchFamily="34" charset="0"/>
                <a:cs typeface="Arial" panose="020B0604020202020204" pitchFamily="34" charset="0"/>
              </a:rPr>
            </a:br>
            <a:r>
              <a:rPr lang="fr-FR" sz="2600" dirty="0">
                <a:solidFill>
                  <a:schemeClr val="bg1"/>
                </a:solidFill>
                <a:latin typeface="Arial" panose="020B0604020202020204" pitchFamily="34" charset="0"/>
                <a:cs typeface="Arial" panose="020B0604020202020204" pitchFamily="34" charset="0"/>
              </a:rPr>
              <a:t>ISSN-L 2247 – </a:t>
            </a:r>
            <a:r>
              <a:rPr lang="fr-FR" sz="2600" dirty="0" smtClean="0">
                <a:solidFill>
                  <a:schemeClr val="bg1"/>
                </a:solidFill>
                <a:latin typeface="Arial" panose="020B0604020202020204" pitchFamily="34" charset="0"/>
                <a:cs typeface="Arial" panose="020B0604020202020204" pitchFamily="34" charset="0"/>
              </a:rPr>
              <a:t>9643</a:t>
            </a:r>
          </a:p>
          <a:p>
            <a:pPr marL="0" indent="0">
              <a:buNone/>
            </a:pPr>
            <a:r>
              <a:rPr lang="fr-FR" sz="2600" dirty="0" smtClean="0">
                <a:solidFill>
                  <a:schemeClr val="bg1"/>
                </a:solidFill>
                <a:latin typeface="Arial" panose="020B0604020202020204" pitchFamily="34" charset="0"/>
                <a:cs typeface="Arial" panose="020B0604020202020204" pitchFamily="34" charset="0"/>
              </a:rPr>
              <a:t>Indexée Fabula et CEEOL</a:t>
            </a:r>
            <a:endParaRPr lang="fr-FR" sz="2600" dirty="0">
              <a:solidFill>
                <a:schemeClr val="bg1"/>
              </a:solidFill>
              <a:latin typeface="Arial" panose="020B0604020202020204" pitchFamily="34" charset="0"/>
              <a:cs typeface="Arial" panose="020B0604020202020204" pitchFamily="34" charset="0"/>
            </a:endParaRPr>
          </a:p>
          <a:p>
            <a:pPr marL="0" indent="0">
              <a:buNone/>
            </a:pPr>
            <a:r>
              <a:rPr lang="fr-FR" sz="3600" b="1" dirty="0" smtClean="0">
                <a:solidFill>
                  <a:schemeClr val="bg1"/>
                </a:solidFill>
              </a:rPr>
              <a:t>   </a:t>
            </a:r>
            <a:endParaRPr lang="fr-FR" sz="3600" b="1" dirty="0">
              <a:solidFill>
                <a:schemeClr val="bg1"/>
              </a:solidFill>
            </a:endParaRPr>
          </a:p>
        </p:txBody>
      </p:sp>
      <p:sp>
        <p:nvSpPr>
          <p:cNvPr id="11" name="Rectangle 10"/>
          <p:cNvSpPr/>
          <p:nvPr/>
        </p:nvSpPr>
        <p:spPr>
          <a:xfrm>
            <a:off x="7439891" y="612845"/>
            <a:ext cx="3463635" cy="5632311"/>
          </a:xfrm>
          <a:prstGeom prst="rect">
            <a:avLst/>
          </a:prstGeom>
          <a:solidFill>
            <a:srgbClr val="FFFF00"/>
          </a:solidFill>
        </p:spPr>
        <p:txBody>
          <a:bodyPr wrap="square">
            <a:spAutoFit/>
          </a:bodyPr>
          <a:lstStyle/>
          <a:p>
            <a:r>
              <a:rPr lang="fr-FR" dirty="0"/>
              <a:t/>
            </a:r>
            <a:br>
              <a:rPr lang="fr-FR" dirty="0"/>
            </a:br>
            <a:r>
              <a:rPr lang="fr-FR" dirty="0"/>
              <a:t>     </a:t>
            </a:r>
            <a:r>
              <a:rPr lang="fr-FR" b="1" dirty="0">
                <a:hlinkClick r:id="rId3"/>
              </a:rPr>
              <a:t>RIELMA 1 / 2008</a:t>
            </a:r>
            <a:r>
              <a:rPr lang="fr-FR" b="1" dirty="0"/>
              <a:t> </a:t>
            </a:r>
            <a:br>
              <a:rPr lang="fr-FR" b="1" dirty="0"/>
            </a:br>
            <a:r>
              <a:rPr lang="fr-FR" b="1" dirty="0"/>
              <a:t>     </a:t>
            </a:r>
            <a:r>
              <a:rPr lang="fr-FR" b="1" dirty="0">
                <a:hlinkClick r:id="rId4"/>
              </a:rPr>
              <a:t>RIELMA 2 / 2009</a:t>
            </a:r>
            <a:r>
              <a:rPr lang="fr-FR" b="1" dirty="0"/>
              <a:t> </a:t>
            </a:r>
            <a:br>
              <a:rPr lang="fr-FR" b="1" dirty="0"/>
            </a:br>
            <a:r>
              <a:rPr lang="fr-FR" b="1" dirty="0"/>
              <a:t>     </a:t>
            </a:r>
            <a:r>
              <a:rPr lang="fr-FR" b="1" dirty="0">
                <a:hlinkClick r:id="rId5"/>
              </a:rPr>
              <a:t>RIELMA 3 / 2010</a:t>
            </a:r>
            <a:r>
              <a:rPr lang="fr-FR" b="1" dirty="0"/>
              <a:t> </a:t>
            </a:r>
            <a:br>
              <a:rPr lang="fr-FR" b="1" dirty="0"/>
            </a:br>
            <a:r>
              <a:rPr lang="fr-FR" b="1" dirty="0"/>
              <a:t>     </a:t>
            </a:r>
            <a:r>
              <a:rPr lang="fr-FR" b="1" dirty="0">
                <a:hlinkClick r:id="rId6"/>
              </a:rPr>
              <a:t>RIELMA 4 / 2011</a:t>
            </a:r>
            <a:r>
              <a:rPr lang="fr-FR" b="1" dirty="0"/>
              <a:t/>
            </a:r>
            <a:br>
              <a:rPr lang="fr-FR" b="1" dirty="0"/>
            </a:br>
            <a:r>
              <a:rPr lang="fr-FR" b="1" dirty="0"/>
              <a:t>     </a:t>
            </a:r>
            <a:r>
              <a:rPr lang="fr-FR" b="1" dirty="0">
                <a:hlinkClick r:id="rId7"/>
              </a:rPr>
              <a:t>RIELMA 4 / 2011 </a:t>
            </a:r>
            <a:r>
              <a:rPr lang="fr-FR" b="1" dirty="0" err="1">
                <a:hlinkClick r:id="rId7"/>
              </a:rPr>
              <a:t>Supplement</a:t>
            </a:r>
            <a:r>
              <a:rPr lang="fr-FR" b="1" dirty="0"/>
              <a:t/>
            </a:r>
            <a:br>
              <a:rPr lang="fr-FR" b="1" dirty="0"/>
            </a:br>
            <a:r>
              <a:rPr lang="fr-FR" b="1" dirty="0"/>
              <a:t>     </a:t>
            </a:r>
            <a:r>
              <a:rPr lang="fr-FR" b="1" dirty="0">
                <a:hlinkClick r:id="rId8"/>
              </a:rPr>
              <a:t>RIELMA 5 / 2012</a:t>
            </a:r>
            <a:r>
              <a:rPr lang="fr-FR" dirty="0"/>
              <a:t> </a:t>
            </a:r>
            <a:br>
              <a:rPr lang="fr-FR" dirty="0"/>
            </a:br>
            <a:r>
              <a:rPr lang="fr-FR" dirty="0"/>
              <a:t>     </a:t>
            </a:r>
            <a:r>
              <a:rPr lang="fr-FR" b="1" dirty="0">
                <a:hlinkClick r:id="rId9"/>
              </a:rPr>
              <a:t>RIELMA 6 / 2013</a:t>
            </a:r>
            <a:r>
              <a:rPr lang="fr-FR" dirty="0"/>
              <a:t/>
            </a:r>
            <a:br>
              <a:rPr lang="fr-FR" dirty="0"/>
            </a:br>
            <a:r>
              <a:rPr lang="fr-FR" dirty="0"/>
              <a:t>     </a:t>
            </a:r>
            <a:r>
              <a:rPr lang="fr-FR" b="1" dirty="0">
                <a:hlinkClick r:id="rId10"/>
              </a:rPr>
              <a:t>RIELMA 6 / 2013 </a:t>
            </a:r>
            <a:r>
              <a:rPr lang="fr-FR" b="1" dirty="0" err="1">
                <a:hlinkClick r:id="rId10"/>
              </a:rPr>
              <a:t>Supplement</a:t>
            </a:r>
            <a:r>
              <a:rPr lang="fr-FR" dirty="0"/>
              <a:t/>
            </a:r>
            <a:br>
              <a:rPr lang="fr-FR" dirty="0"/>
            </a:br>
            <a:r>
              <a:rPr lang="fr-FR" dirty="0"/>
              <a:t>     </a:t>
            </a:r>
            <a:r>
              <a:rPr lang="fr-FR" b="1" dirty="0">
                <a:hlinkClick r:id="rId11"/>
              </a:rPr>
              <a:t>RIELMA 7 / 2014</a:t>
            </a:r>
            <a:r>
              <a:rPr lang="fr-FR" dirty="0"/>
              <a:t/>
            </a:r>
            <a:br>
              <a:rPr lang="fr-FR" dirty="0"/>
            </a:br>
            <a:r>
              <a:rPr lang="fr-FR" dirty="0"/>
              <a:t>     </a:t>
            </a:r>
            <a:r>
              <a:rPr lang="fr-FR" b="1" dirty="0">
                <a:hlinkClick r:id="rId12"/>
              </a:rPr>
              <a:t>RIELMA 7 / 2014 </a:t>
            </a:r>
            <a:r>
              <a:rPr lang="fr-FR" b="1" dirty="0" err="1">
                <a:hlinkClick r:id="rId12"/>
              </a:rPr>
              <a:t>Supplement</a:t>
            </a:r>
            <a:r>
              <a:rPr lang="fr-FR" dirty="0"/>
              <a:t/>
            </a:r>
            <a:br>
              <a:rPr lang="fr-FR" dirty="0"/>
            </a:br>
            <a:r>
              <a:rPr lang="fr-FR" dirty="0"/>
              <a:t>     </a:t>
            </a:r>
            <a:r>
              <a:rPr lang="fr-FR" b="1" dirty="0">
                <a:hlinkClick r:id="rId13"/>
              </a:rPr>
              <a:t>RIELMA 8 / 2015</a:t>
            </a:r>
            <a:r>
              <a:rPr lang="fr-FR" dirty="0"/>
              <a:t/>
            </a:r>
            <a:br>
              <a:rPr lang="fr-FR" dirty="0"/>
            </a:br>
            <a:r>
              <a:rPr lang="fr-FR" dirty="0"/>
              <a:t>     </a:t>
            </a:r>
            <a:r>
              <a:rPr lang="fr-FR" b="1" dirty="0">
                <a:hlinkClick r:id="rId14"/>
              </a:rPr>
              <a:t>RIELMA 8 / 2015 </a:t>
            </a:r>
            <a:r>
              <a:rPr lang="fr-FR" b="1" dirty="0" err="1">
                <a:hlinkClick r:id="rId14"/>
              </a:rPr>
              <a:t>Supplement</a:t>
            </a:r>
            <a:r>
              <a:rPr lang="fr-FR" dirty="0"/>
              <a:t/>
            </a:r>
            <a:br>
              <a:rPr lang="fr-FR" dirty="0"/>
            </a:br>
            <a:r>
              <a:rPr lang="fr-FR" dirty="0"/>
              <a:t>     </a:t>
            </a:r>
            <a:r>
              <a:rPr lang="fr-FR" b="1" dirty="0">
                <a:hlinkClick r:id="rId15"/>
              </a:rPr>
              <a:t>RIELMA 8 / 2015 </a:t>
            </a:r>
            <a:r>
              <a:rPr lang="fr-FR" b="1" dirty="0" err="1">
                <a:hlinkClick r:id="rId15"/>
              </a:rPr>
              <a:t>Supplement</a:t>
            </a:r>
            <a:r>
              <a:rPr lang="fr-FR" b="1" dirty="0">
                <a:hlinkClick r:id="rId15"/>
              </a:rPr>
              <a:t> 2</a:t>
            </a:r>
            <a:r>
              <a:rPr lang="fr-FR" dirty="0"/>
              <a:t/>
            </a:r>
            <a:br>
              <a:rPr lang="fr-FR" dirty="0"/>
            </a:br>
            <a:r>
              <a:rPr lang="fr-FR" dirty="0"/>
              <a:t>     </a:t>
            </a:r>
            <a:r>
              <a:rPr lang="fr-FR" b="1" dirty="0">
                <a:hlinkClick r:id="rId16"/>
              </a:rPr>
              <a:t>RIELMA 9 / 2016</a:t>
            </a:r>
            <a:r>
              <a:rPr lang="fr-FR" dirty="0"/>
              <a:t/>
            </a:r>
            <a:br>
              <a:rPr lang="fr-FR" dirty="0"/>
            </a:br>
            <a:r>
              <a:rPr lang="fr-FR" dirty="0"/>
              <a:t>     </a:t>
            </a:r>
            <a:r>
              <a:rPr lang="fr-FR" b="1" dirty="0">
                <a:hlinkClick r:id="rId17"/>
              </a:rPr>
              <a:t>RIELMA 9 / 2016 </a:t>
            </a:r>
            <a:r>
              <a:rPr lang="fr-FR" b="1" dirty="0" err="1">
                <a:hlinkClick r:id="rId17"/>
              </a:rPr>
              <a:t>Supplement</a:t>
            </a:r>
            <a:r>
              <a:rPr lang="fr-FR" dirty="0"/>
              <a:t/>
            </a:r>
            <a:br>
              <a:rPr lang="fr-FR" dirty="0"/>
            </a:br>
            <a:r>
              <a:rPr lang="fr-FR" dirty="0"/>
              <a:t>     </a:t>
            </a:r>
            <a:r>
              <a:rPr lang="fr-FR" b="1" dirty="0">
                <a:hlinkClick r:id="rId18"/>
              </a:rPr>
              <a:t>RIELMA 2017 </a:t>
            </a:r>
            <a:r>
              <a:rPr lang="fr-FR" b="1" dirty="0" err="1">
                <a:hlinkClick r:id="rId18"/>
              </a:rPr>
              <a:t>Special</a:t>
            </a:r>
            <a:r>
              <a:rPr lang="fr-FR" b="1" dirty="0">
                <a:hlinkClick r:id="rId18"/>
              </a:rPr>
              <a:t> issue</a:t>
            </a:r>
            <a:r>
              <a:rPr lang="fr-FR" dirty="0"/>
              <a:t/>
            </a:r>
            <a:br>
              <a:rPr lang="fr-FR" dirty="0"/>
            </a:br>
            <a:r>
              <a:rPr lang="fr-FR" dirty="0"/>
              <a:t>     </a:t>
            </a:r>
            <a:r>
              <a:rPr lang="fr-FR" b="1" dirty="0">
                <a:hlinkClick r:id="rId19"/>
              </a:rPr>
              <a:t>RIELMA 10 / 2017</a:t>
            </a:r>
            <a:r>
              <a:rPr lang="fr-FR" dirty="0"/>
              <a:t/>
            </a:r>
            <a:br>
              <a:rPr lang="fr-FR" dirty="0"/>
            </a:br>
            <a:r>
              <a:rPr lang="fr-FR" dirty="0"/>
              <a:t>     </a:t>
            </a:r>
            <a:r>
              <a:rPr lang="fr-FR" b="1" dirty="0">
                <a:hlinkClick r:id="rId20"/>
              </a:rPr>
              <a:t>RIELMA 10 / 2017 </a:t>
            </a:r>
            <a:r>
              <a:rPr lang="fr-FR" b="1" dirty="0" err="1">
                <a:hlinkClick r:id="rId20"/>
              </a:rPr>
              <a:t>Supplement</a:t>
            </a:r>
            <a:r>
              <a:rPr lang="fr-FR" dirty="0"/>
              <a:t/>
            </a:r>
            <a:br>
              <a:rPr lang="fr-FR" dirty="0"/>
            </a:br>
            <a:r>
              <a:rPr lang="fr-FR" dirty="0"/>
              <a:t>     </a:t>
            </a:r>
            <a:r>
              <a:rPr lang="fr-FR" b="1" dirty="0">
                <a:hlinkClick r:id="rId21"/>
              </a:rPr>
              <a:t>RIELMA 11 / 2018</a:t>
            </a:r>
            <a:endParaRPr lang="fr-FR" dirty="0"/>
          </a:p>
        </p:txBody>
      </p:sp>
    </p:spTree>
    <p:extLst>
      <p:ext uri="{BB962C8B-B14F-4D97-AF65-F5344CB8AC3E}">
        <p14:creationId xmlns:p14="http://schemas.microsoft.com/office/powerpoint/2010/main" val="1766353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49"/>
            <a:ext cx="2239708" cy="389597"/>
          </a:xfrm>
        </p:spPr>
        <p:txBody>
          <a:bodyPr/>
          <a:lstStyle/>
          <a:p>
            <a:fld id="{C47A0BE4-0ABE-486F-AD42-8AA5FEDEFFBD}" type="datetime1">
              <a:rPr lang="fr-FR" sz="2000" smtClean="0"/>
              <a:t>25/06/2018</a:t>
            </a:fld>
            <a:endParaRPr lang="fr-FR" sz="2000"/>
          </a:p>
        </p:txBody>
      </p:sp>
      <p:sp>
        <p:nvSpPr>
          <p:cNvPr id="3" name="Slide Number Placeholder 2"/>
          <p:cNvSpPr>
            <a:spLocks noGrp="1"/>
          </p:cNvSpPr>
          <p:nvPr>
            <p:ph type="sldNum" sz="quarter" idx="12"/>
          </p:nvPr>
        </p:nvSpPr>
        <p:spPr>
          <a:xfrm>
            <a:off x="8610600" y="6356349"/>
            <a:ext cx="2239708" cy="389597"/>
          </a:xfrm>
        </p:spPr>
        <p:txBody>
          <a:bodyPr/>
          <a:lstStyle/>
          <a:p>
            <a:fld id="{2A3726D7-B1A9-4293-8669-637FD6327147}" type="slidenum">
              <a:rPr lang="fr-FR" sz="2000" smtClean="0"/>
              <a:t>16</a:t>
            </a:fld>
            <a:endParaRPr lang="fr-FR" sz="2000"/>
          </a:p>
        </p:txBody>
      </p:sp>
      <p:sp>
        <p:nvSpPr>
          <p:cNvPr id="4" name="Rectangle 3"/>
          <p:cNvSpPr/>
          <p:nvPr/>
        </p:nvSpPr>
        <p:spPr>
          <a:xfrm>
            <a:off x="2812472" y="360217"/>
            <a:ext cx="7465693" cy="707887"/>
          </a:xfrm>
          <a:prstGeom prst="rect">
            <a:avLst/>
          </a:prstGeom>
        </p:spPr>
        <p:txBody>
          <a:bodyPr wrap="square">
            <a:spAutoFit/>
          </a:bodyPr>
          <a:lstStyle/>
          <a:p>
            <a:endParaRPr lang="fr-FR" sz="2000" dirty="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p:txBody>
      </p:sp>
      <p:sp>
        <p:nvSpPr>
          <p:cNvPr id="6" name="Rectangle 5"/>
          <p:cNvSpPr/>
          <p:nvPr/>
        </p:nvSpPr>
        <p:spPr>
          <a:xfrm>
            <a:off x="235527" y="207818"/>
            <a:ext cx="11724244" cy="6247864"/>
          </a:xfrm>
          <a:prstGeom prst="rect">
            <a:avLst/>
          </a:prstGeom>
          <a:solidFill>
            <a:srgbClr val="000066"/>
          </a:solidFill>
        </p:spPr>
        <p:txBody>
          <a:bodyPr wrap="square">
            <a:spAutoFit/>
          </a:bodyPr>
          <a:lstStyle/>
          <a:p>
            <a:r>
              <a:rPr lang="fr-FR" sz="2000" b="1" dirty="0">
                <a:solidFill>
                  <a:schemeClr val="bg1"/>
                </a:solidFill>
                <a:latin typeface="Arial" panose="020B0604020202020204" pitchFamily="34" charset="0"/>
                <a:cs typeface="Arial" panose="020B0604020202020204" pitchFamily="34" charset="0"/>
              </a:rPr>
              <a:t>Numéro 10 / 2017 </a:t>
            </a:r>
          </a:p>
          <a:p>
            <a:r>
              <a:rPr lang="fr-FR" sz="2000" dirty="0">
                <a:solidFill>
                  <a:schemeClr val="bg1"/>
                </a:solidFill>
                <a:latin typeface="Arial" panose="020B0604020202020204" pitchFamily="34" charset="0"/>
                <a:cs typeface="Arial" panose="020B0604020202020204" pitchFamily="34" charset="0"/>
              </a:rPr>
              <a:t>Les aléas de l’interprétation</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fr-FR" sz="2000" dirty="0">
                <a:solidFill>
                  <a:schemeClr val="bg1"/>
                </a:solidFill>
                <a:latin typeface="Arial" panose="020B0604020202020204" pitchFamily="34" charset="0"/>
                <a:cs typeface="Arial" panose="020B0604020202020204" pitchFamily="34" charset="0"/>
              </a:rPr>
              <a:t> Pédagogie de la traduction </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fr-FR" sz="2000" dirty="0">
                <a:solidFill>
                  <a:schemeClr val="bg1"/>
                </a:solidFill>
                <a:latin typeface="Arial" panose="020B0604020202020204" pitchFamily="34" charset="0"/>
                <a:cs typeface="Arial" panose="020B0604020202020204" pitchFamily="34" charset="0"/>
              </a:rPr>
              <a:t> Les rendez-vous terminologiques </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fr-FR" sz="2000" dirty="0">
                <a:solidFill>
                  <a:schemeClr val="bg1"/>
                </a:solidFill>
                <a:latin typeface="Arial" panose="020B0604020202020204" pitchFamily="34" charset="0"/>
                <a:cs typeface="Arial" panose="020B0604020202020204" pitchFamily="34" charset="0"/>
              </a:rPr>
              <a:t> Études culturelles et discours </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fr-FR" sz="2000" dirty="0">
                <a:solidFill>
                  <a:schemeClr val="bg1"/>
                </a:solidFill>
                <a:latin typeface="Arial" panose="020B0604020202020204" pitchFamily="34" charset="0"/>
                <a:cs typeface="Arial" panose="020B0604020202020204" pitchFamily="34" charset="0"/>
              </a:rPr>
              <a:t> Brèves LEA Monde </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fr-FR" sz="2000" dirty="0">
                <a:solidFill>
                  <a:schemeClr val="bg1"/>
                </a:solidFill>
                <a:latin typeface="Arial" panose="020B0604020202020204" pitchFamily="34" charset="0"/>
                <a:cs typeface="Arial" panose="020B0604020202020204" pitchFamily="34" charset="0"/>
              </a:rPr>
              <a:t>Comptes </a:t>
            </a:r>
            <a:r>
              <a:rPr lang="fr-FR" sz="2000" dirty="0" smtClean="0">
                <a:solidFill>
                  <a:schemeClr val="bg1"/>
                </a:solidFill>
                <a:latin typeface="Arial" panose="020B0604020202020204" pitchFamily="34" charset="0"/>
                <a:cs typeface="Arial" panose="020B0604020202020204" pitchFamily="34" charset="0"/>
              </a:rPr>
              <a:t>rendus</a:t>
            </a:r>
            <a:r>
              <a:rPr lang="fr-FR" sz="2000" dirty="0">
                <a:solidFill>
                  <a:schemeClr val="bg1"/>
                </a:solidFill>
                <a:latin typeface="Arial" panose="020B0604020202020204" pitchFamily="34" charset="0"/>
                <a:cs typeface="Arial" panose="020B0604020202020204" pitchFamily="34" charset="0"/>
              </a:rPr>
              <a:t>. le volume réunit 9 contributions portant sur l’interprétation de conférence, la pédagogie de la traduction,  les études culturelles et la traduction. </a:t>
            </a:r>
            <a:endParaRPr lang="fr-FR" sz="2000" dirty="0" smtClean="0">
              <a:solidFill>
                <a:schemeClr val="bg1"/>
              </a:solidFill>
              <a:latin typeface="Arial" panose="020B0604020202020204" pitchFamily="34" charset="0"/>
              <a:cs typeface="Arial" panose="020B0604020202020204" pitchFamily="34" charset="0"/>
            </a:endParaRPr>
          </a:p>
          <a:p>
            <a:endParaRPr lang="fr-FR" sz="2000" dirty="0" smtClean="0">
              <a:solidFill>
                <a:schemeClr val="bg1"/>
              </a:solidFill>
              <a:latin typeface="Arial" panose="020B0604020202020204" pitchFamily="34" charset="0"/>
              <a:cs typeface="Arial" panose="020B0604020202020204" pitchFamily="34" charset="0"/>
            </a:endParaRPr>
          </a:p>
          <a:p>
            <a:pPr lvl="0"/>
            <a:r>
              <a:rPr lang="fr-FR" sz="2000" b="1" dirty="0">
                <a:solidFill>
                  <a:schemeClr val="bg1"/>
                </a:solidFill>
                <a:latin typeface="Arial" panose="020B0604020202020204" pitchFamily="34" charset="0"/>
                <a:cs typeface="Arial" panose="020B0604020202020204" pitchFamily="34" charset="0"/>
              </a:rPr>
              <a:t>Supplément au numéro 10 / 2017. Actes du Colloque international LMA 25 : Identité et pérennité d’un paradigme, Cluj-Napoca, les 14-15octobre 2016</a:t>
            </a:r>
          </a:p>
          <a:p>
            <a:pPr lvl="0"/>
            <a:r>
              <a:rPr lang="fr-FR" sz="2000" dirty="0">
                <a:solidFill>
                  <a:schemeClr val="bg1"/>
                </a:solidFill>
                <a:latin typeface="Arial" panose="020B0604020202020204" pitchFamily="34" charset="0"/>
                <a:cs typeface="Arial" panose="020B0604020202020204" pitchFamily="34" charset="0"/>
              </a:rPr>
              <a:t>Repères interculturels de la communication multilingue</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  Défis professionnels sur un marché mondialisé Littérature et traduction</a:t>
            </a:r>
            <a:r>
              <a:rPr lang="fr-FR" sz="2000"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p>
          <a:p>
            <a:pPr lvl="0"/>
            <a:endParaRPr lang="fr-FR" sz="2000" dirty="0" smtClean="0">
              <a:solidFill>
                <a:schemeClr val="bg1"/>
              </a:solidFill>
              <a:sym typeface="Wingdings" panose="05000000000000000000" pitchFamily="2" charset="2"/>
            </a:endParaRPr>
          </a:p>
          <a:p>
            <a:r>
              <a:rPr lang="fr-FR" sz="2000" b="1" dirty="0" smtClean="0">
                <a:solidFill>
                  <a:schemeClr val="bg1"/>
                </a:solidFill>
                <a:latin typeface="Arial" panose="020B0604020202020204" pitchFamily="34" charset="0"/>
                <a:cs typeface="Arial" panose="020B0604020202020204" pitchFamily="34" charset="0"/>
              </a:rPr>
              <a:t>Numéro spécial 2017 </a:t>
            </a:r>
            <a:r>
              <a:rPr lang="fr-FR" sz="2000" dirty="0" err="1">
                <a:solidFill>
                  <a:schemeClr val="bg1"/>
                </a:solidFill>
                <a:latin typeface="Arial" panose="020B0604020202020204" pitchFamily="34" charset="0"/>
                <a:cs typeface="Arial" panose="020B0604020202020204" pitchFamily="34" charset="0"/>
              </a:rPr>
              <a:t>Interpreting</a:t>
            </a:r>
            <a:r>
              <a:rPr lang="fr-FR"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through</a:t>
            </a:r>
            <a:r>
              <a:rPr lang="fr-FR"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history</a:t>
            </a:r>
            <a:r>
              <a:rPr lang="fr-FR" sz="2000" dirty="0">
                <a:solidFill>
                  <a:schemeClr val="bg1"/>
                </a:solidFill>
                <a:latin typeface="Arial" panose="020B0604020202020204" pitchFamily="34" charset="0"/>
                <a:cs typeface="Arial" panose="020B0604020202020204" pitchFamily="34" charset="0"/>
              </a:rPr>
              <a:t> /L’interprétation à travers l’histoire. Édité par Ildikó HORVÁTH, </a:t>
            </a:r>
            <a:r>
              <a:rPr lang="fr-FR" sz="2000" dirty="0" err="1">
                <a:solidFill>
                  <a:schemeClr val="bg1"/>
                </a:solidFill>
                <a:latin typeface="Arial" panose="020B0604020202020204" pitchFamily="34" charset="0"/>
                <a:cs typeface="Arial" panose="020B0604020202020204" pitchFamily="34" charset="0"/>
              </a:rPr>
              <a:t>Małgorzata</a:t>
            </a:r>
            <a:r>
              <a:rPr lang="fr-FR" sz="2000" dirty="0">
                <a:solidFill>
                  <a:schemeClr val="bg1"/>
                </a:solidFill>
                <a:latin typeface="Arial" panose="020B0604020202020204" pitchFamily="34" charset="0"/>
                <a:cs typeface="Arial" panose="020B0604020202020204" pitchFamily="34" charset="0"/>
              </a:rPr>
              <a:t> TRYUK, </a:t>
            </a:r>
            <a:r>
              <a:rPr lang="fr-FR" sz="2000" dirty="0" err="1">
                <a:solidFill>
                  <a:schemeClr val="bg1"/>
                </a:solidFill>
                <a:latin typeface="Arial" panose="020B0604020202020204" pitchFamily="34" charset="0"/>
                <a:cs typeface="Arial" panose="020B0604020202020204" pitchFamily="34" charset="0"/>
              </a:rPr>
              <a:t>Alina</a:t>
            </a:r>
            <a:r>
              <a:rPr lang="fr-FR" sz="2000" dirty="0">
                <a:solidFill>
                  <a:schemeClr val="bg1"/>
                </a:solidFill>
                <a:latin typeface="Arial" panose="020B0604020202020204" pitchFamily="34" charset="0"/>
                <a:cs typeface="Arial" panose="020B0604020202020204" pitchFamily="34" charset="0"/>
              </a:rPr>
              <a:t> PELEA, sous le parrainage du consortium EMCI (</a:t>
            </a:r>
            <a:r>
              <a:rPr lang="fr-FR" sz="2000" dirty="0" err="1">
                <a:solidFill>
                  <a:schemeClr val="bg1"/>
                </a:solidFill>
                <a:latin typeface="Arial" panose="020B0604020202020204" pitchFamily="34" charset="0"/>
                <a:cs typeface="Arial" panose="020B0604020202020204" pitchFamily="34" charset="0"/>
              </a:rPr>
              <a:t>European</a:t>
            </a:r>
            <a:r>
              <a:rPr lang="fr-FR"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Master’s</a:t>
            </a:r>
            <a:r>
              <a:rPr lang="fr-FR" sz="2000" dirty="0">
                <a:solidFill>
                  <a:schemeClr val="bg1"/>
                </a:solidFill>
                <a:latin typeface="Arial" panose="020B0604020202020204" pitchFamily="34" charset="0"/>
                <a:cs typeface="Arial" panose="020B0604020202020204" pitchFamily="34" charset="0"/>
              </a:rPr>
              <a:t> in </a:t>
            </a:r>
            <a:r>
              <a:rPr lang="fr-FR" sz="2000" dirty="0" err="1">
                <a:solidFill>
                  <a:schemeClr val="bg1"/>
                </a:solidFill>
                <a:latin typeface="Arial" panose="020B0604020202020204" pitchFamily="34" charset="0"/>
                <a:cs typeface="Arial" panose="020B0604020202020204" pitchFamily="34" charset="0"/>
              </a:rPr>
              <a:t>Conference</a:t>
            </a:r>
            <a:r>
              <a:rPr lang="fr-FR" sz="2000" dirty="0">
                <a:solidFill>
                  <a:schemeClr val="bg1"/>
                </a:solidFill>
                <a:latin typeface="Arial" panose="020B0604020202020204" pitchFamily="34" charset="0"/>
                <a:cs typeface="Arial" panose="020B0604020202020204" pitchFamily="34" charset="0"/>
              </a:rPr>
              <a:t> </a:t>
            </a:r>
            <a:r>
              <a:rPr lang="fr-FR" sz="2000" dirty="0" err="1">
                <a:solidFill>
                  <a:schemeClr val="bg1"/>
                </a:solidFill>
                <a:latin typeface="Arial" panose="020B0604020202020204" pitchFamily="34" charset="0"/>
                <a:cs typeface="Arial" panose="020B0604020202020204" pitchFamily="34" charset="0"/>
              </a:rPr>
              <a:t>Interpreting</a:t>
            </a:r>
            <a:r>
              <a:rPr lang="fr-FR" sz="2000" dirty="0">
                <a:solidFill>
                  <a:schemeClr val="bg1"/>
                </a:solidFill>
                <a:latin typeface="Arial" panose="020B0604020202020204" pitchFamily="34" charset="0"/>
                <a:cs typeface="Arial" panose="020B0604020202020204" pitchFamily="34" charset="0"/>
              </a:rPr>
              <a:t>). le volume réunit 13 recherches originales, 7 comptes rendus d’ouvrages actuels dans le domaine, ainsi que 3 fragments gracieusement offerts pour la publication par l’Association Internationale des Interprètes de Conférence. Il s’agit d’un projet du consortium EMCI, mais les contributions viennent aussi d’autres horizons (9 pays, 10 universités).</a:t>
            </a:r>
          </a:p>
          <a:p>
            <a:endParaRPr lang="fr-FR" sz="2000" dirty="0" smtClean="0">
              <a:solidFill>
                <a:schemeClr val="bg1"/>
              </a:solidFill>
              <a:latin typeface="Arial" panose="020B0604020202020204" pitchFamily="34" charset="0"/>
              <a:cs typeface="Arial" panose="020B0604020202020204" pitchFamily="34" charset="0"/>
            </a:endParaRPr>
          </a:p>
          <a:p>
            <a:r>
              <a:rPr lang="fr-FR" sz="2000" b="1" dirty="0">
                <a:solidFill>
                  <a:schemeClr val="bg1"/>
                </a:solidFill>
                <a:latin typeface="Arial" panose="020B0604020202020204" pitchFamily="34" charset="0"/>
                <a:cs typeface="Arial" panose="020B0604020202020204" pitchFamily="34" charset="0"/>
              </a:rPr>
              <a:t>Numéro spécial 2018 </a:t>
            </a:r>
            <a:r>
              <a:rPr lang="fr-FR" sz="2000" i="1" dirty="0">
                <a:solidFill>
                  <a:schemeClr val="bg1"/>
                </a:solidFill>
                <a:latin typeface="Arial" panose="020B0604020202020204" pitchFamily="34" charset="0"/>
                <a:cs typeface="Arial" panose="020B0604020202020204" pitchFamily="34" charset="0"/>
              </a:rPr>
              <a:t>Errare humanum est... </a:t>
            </a:r>
            <a:r>
              <a:rPr lang="fr-FR" sz="2000" dirty="0">
                <a:solidFill>
                  <a:schemeClr val="bg1"/>
                </a:solidFill>
                <a:latin typeface="Arial" panose="020B0604020202020204" pitchFamily="34" charset="0"/>
                <a:cs typeface="Arial" panose="020B0604020202020204" pitchFamily="34" charset="0"/>
              </a:rPr>
              <a:t>Didactique de l’erreur dans l’enseignement des langues</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fr-FR" sz="2000" dirty="0">
                <a:solidFill>
                  <a:schemeClr val="bg1"/>
                </a:solidFill>
                <a:latin typeface="Arial" panose="020B0604020202020204" pitchFamily="34" charset="0"/>
                <a:cs typeface="Arial" panose="020B0604020202020204" pitchFamily="34" charset="0"/>
              </a:rPr>
              <a:t> </a:t>
            </a:r>
            <a:r>
              <a:rPr lang="fr-FR" sz="2000" dirty="0">
                <a:solidFill>
                  <a:schemeClr val="bg1"/>
                </a:solidFill>
                <a:latin typeface="Arial" panose="020B0604020202020204" pitchFamily="34" charset="0"/>
                <a:cs typeface="Arial" panose="020B0604020202020204" pitchFamily="34" charset="0"/>
                <a:sym typeface="Wingdings" panose="05000000000000000000" pitchFamily="2" charset="2"/>
              </a:rPr>
              <a:t>L’erreur – considérations générales L’erreur – études de cas  Comptes rendus </a:t>
            </a:r>
            <a:endParaRPr lang="fr-F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442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356350"/>
          </a:xfrm>
          <a:prstGeom prst="rect">
            <a:avLst/>
          </a:prstGeom>
        </p:spPr>
      </p:pic>
    </p:spTree>
    <p:extLst>
      <p:ext uri="{BB962C8B-B14F-4D97-AF65-F5344CB8AC3E}">
        <p14:creationId xmlns:p14="http://schemas.microsoft.com/office/powerpoint/2010/main" val="1454451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771" y="464457"/>
            <a:ext cx="11422743" cy="769255"/>
          </a:xfrm>
          <a:solidFill>
            <a:srgbClr val="000066"/>
          </a:solidFill>
        </p:spPr>
        <p:txBody>
          <a:bodyPr>
            <a:normAutofit/>
          </a:bodyPr>
          <a:lstStyle/>
          <a:p>
            <a:r>
              <a:rPr lang="fr-FR" sz="4800" b="1" dirty="0" smtClean="0">
                <a:solidFill>
                  <a:schemeClr val="bg1"/>
                </a:solidFill>
                <a:latin typeface="Arial" panose="020B0604020202020204" pitchFamily="34" charset="0"/>
                <a:cs typeface="Arial" panose="020B0604020202020204" pitchFamily="34" charset="0"/>
              </a:rPr>
              <a:t>Activité au sein du Bureau de l’AILEA</a:t>
            </a:r>
            <a:endParaRPr lang="fr-FR" sz="48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rot="10800000" flipV="1">
            <a:off x="2786743" y="1233713"/>
            <a:ext cx="5500914" cy="333829"/>
          </a:xfrm>
          <a:solidFill>
            <a:srgbClr val="000066"/>
          </a:solidFill>
        </p:spPr>
        <p:txBody>
          <a:bodyPr>
            <a:noAutofit/>
          </a:bodyPr>
          <a:lstStyle/>
          <a:p>
            <a:r>
              <a:rPr lang="fr-FR" b="1" dirty="0" smtClean="0">
                <a:solidFill>
                  <a:schemeClr val="bg1"/>
                </a:solidFill>
                <a:effectLst>
                  <a:outerShdw blurRad="38100" dist="38100" dir="2700000" algn="tl">
                    <a:srgbClr val="000000">
                      <a:alpha val="43137"/>
                    </a:srgbClr>
                  </a:outerShdw>
                </a:effectLst>
              </a:rPr>
              <a:t>2017-2018</a:t>
            </a:r>
            <a:endParaRPr lang="fr-FR"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78971" y="1669143"/>
            <a:ext cx="11437258" cy="4832092"/>
          </a:xfrm>
          <a:prstGeom prst="rect">
            <a:avLst/>
          </a:prstGeom>
          <a:solidFill>
            <a:srgbClr val="000066"/>
          </a:solidFill>
          <a:scene3d>
            <a:camera prst="orthographicFront"/>
            <a:lightRig rig="threePt" dir="t"/>
          </a:scene3d>
          <a:sp3d>
            <a:bevelT/>
          </a:sp3d>
        </p:spPr>
        <p:txBody>
          <a:bodyPr wrap="square" rtlCol="0">
            <a:spAutoFit/>
          </a:bodyPr>
          <a:lstStyle/>
          <a:p>
            <a:pPr marL="285750" indent="-285750">
              <a:buFontTx/>
              <a:buChar char="-"/>
            </a:pPr>
            <a:r>
              <a:rPr lang="fr-FR" sz="2400" dirty="0" smtClean="0">
                <a:solidFill>
                  <a:schemeClr val="bg1"/>
                </a:solidFill>
                <a:latin typeface="Arial" panose="020B0604020202020204" pitchFamily="34" charset="0"/>
                <a:cs typeface="Arial" panose="020B0604020202020204" pitchFamily="34" charset="0"/>
              </a:rPr>
              <a:t>Elaboration du rapport détaillé sur l’activité de l’AILEA (avec </a:t>
            </a:r>
            <a:r>
              <a:rPr lang="fr-FR" sz="2400" dirty="0" err="1" smtClean="0">
                <a:solidFill>
                  <a:schemeClr val="bg1"/>
                </a:solidFill>
                <a:latin typeface="Arial" panose="020B0604020202020204" pitchFamily="34" charset="0"/>
                <a:cs typeface="Arial" panose="020B0604020202020204" pitchFamily="34" charset="0"/>
              </a:rPr>
              <a:t>Garik</a:t>
            </a:r>
            <a:r>
              <a:rPr lang="fr-FR" sz="2400" dirty="0" smtClean="0">
                <a:solidFill>
                  <a:schemeClr val="bg1"/>
                </a:solidFill>
                <a:latin typeface="Arial" panose="020B0604020202020204" pitchFamily="34" charset="0"/>
                <a:cs typeface="Arial" panose="020B0604020202020204" pitchFamily="34" charset="0"/>
              </a:rPr>
              <a:t> GALISTAN). Le rapport a été soumis à la direction de l’AILEA.</a:t>
            </a:r>
          </a:p>
          <a:p>
            <a:pPr marL="285750" indent="-285750">
              <a:buFontTx/>
              <a:buChar char="-"/>
            </a:pPr>
            <a:endParaRPr lang="fr-FR" sz="2400" dirty="0" smtClean="0">
              <a:solidFill>
                <a:schemeClr val="bg1"/>
              </a:solidFill>
              <a:latin typeface="Arial" panose="020B0604020202020204" pitchFamily="34" charset="0"/>
              <a:cs typeface="Arial" panose="020B0604020202020204" pitchFamily="34" charset="0"/>
            </a:endParaRPr>
          </a:p>
          <a:p>
            <a:pPr marL="285750" indent="-285750">
              <a:buFontTx/>
              <a:buChar char="-"/>
            </a:pPr>
            <a:r>
              <a:rPr lang="fr-FR" sz="2400" dirty="0" smtClean="0">
                <a:solidFill>
                  <a:schemeClr val="bg1"/>
                </a:solidFill>
                <a:latin typeface="Arial" panose="020B0604020202020204" pitchFamily="34" charset="0"/>
                <a:cs typeface="Arial" panose="020B0604020202020204" pitchFamily="34" charset="0"/>
              </a:rPr>
              <a:t>Hébergement dans les pages de la Revue Internationale d’Études en Langues Modernes Appliquées  des « BR</a:t>
            </a:r>
            <a:r>
              <a:rPr lang="fr-FR" sz="2400" dirty="0" smtClean="0">
                <a:solidFill>
                  <a:schemeClr val="bg1"/>
                </a:solidFill>
                <a:latin typeface="Arial" panose="020B0604020202020204" pitchFamily="34" charset="0"/>
                <a:ea typeface="Verdana" panose="020B0604030504040204" pitchFamily="34" charset="0"/>
                <a:cs typeface="Arial" panose="020B0604020202020204" pitchFamily="34" charset="0"/>
              </a:rPr>
              <a:t>È</a:t>
            </a:r>
            <a:r>
              <a:rPr lang="fr-FR" sz="2400" dirty="0" smtClean="0">
                <a:solidFill>
                  <a:schemeClr val="bg1"/>
                </a:solidFill>
                <a:latin typeface="Arial" panose="020B0604020202020204" pitchFamily="34" charset="0"/>
                <a:cs typeface="Arial" panose="020B0604020202020204" pitchFamily="34" charset="0"/>
              </a:rPr>
              <a:t>VES LEA MONDE » à partir du N0 10/2017.</a:t>
            </a:r>
          </a:p>
          <a:p>
            <a:endParaRPr lang="fr-FR" sz="2400" dirty="0" smtClean="0">
              <a:solidFill>
                <a:schemeClr val="bg1"/>
              </a:solidFill>
              <a:latin typeface="Arial" panose="020B0604020202020204" pitchFamily="34" charset="0"/>
              <a:cs typeface="Arial" panose="020B0604020202020204" pitchFamily="34" charset="0"/>
            </a:endParaRPr>
          </a:p>
          <a:p>
            <a:pPr marL="285750" indent="-285750">
              <a:buFontTx/>
              <a:buChar char="-"/>
            </a:pPr>
            <a:r>
              <a:rPr lang="fr-FR" sz="2400" dirty="0" smtClean="0">
                <a:solidFill>
                  <a:schemeClr val="bg1"/>
                </a:solidFill>
                <a:latin typeface="Arial" panose="020B0604020202020204" pitchFamily="34" charset="0"/>
                <a:cs typeface="Arial" panose="020B0604020202020204" pitchFamily="34" charset="0"/>
              </a:rPr>
              <a:t>Appui à la mise à jour de la liste des contacts (AILEA).</a:t>
            </a:r>
          </a:p>
          <a:p>
            <a:endParaRPr lang="fr-FR" sz="2400" dirty="0" smtClean="0">
              <a:solidFill>
                <a:schemeClr val="bg1"/>
              </a:solidFill>
              <a:latin typeface="Arial" panose="020B0604020202020204" pitchFamily="34" charset="0"/>
              <a:cs typeface="Arial" panose="020B0604020202020204" pitchFamily="34" charset="0"/>
            </a:endParaRPr>
          </a:p>
          <a:p>
            <a:pPr marL="285750" indent="-285750">
              <a:buFontTx/>
              <a:buChar char="-"/>
            </a:pPr>
            <a:r>
              <a:rPr lang="fr-FR" sz="2400" dirty="0" smtClean="0">
                <a:solidFill>
                  <a:schemeClr val="bg1"/>
                </a:solidFill>
                <a:latin typeface="Arial" panose="020B0604020202020204" pitchFamily="34" charset="0"/>
                <a:cs typeface="Arial" panose="020B0604020202020204" pitchFamily="34" charset="0"/>
              </a:rPr>
              <a:t>Contact suivi avec les représentants des LEA de tous les pays membres AILEA et avec l’Université de Lorraine pour assurer la bonne communication avec les universités concernées en vue de la participation de celles-ci au Congrès ANLEA-AILEA 2018</a:t>
            </a:r>
          </a:p>
          <a:p>
            <a:pPr marL="285750" indent="-285750">
              <a:buFontTx/>
              <a:buChar char="-"/>
            </a:pPr>
            <a:endParaRPr lang="fr-FR" sz="20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96401C5C-921E-4931-92C3-703A1173BD24}" type="datetime1">
              <a:rPr lang="fr-FR" smtClean="0"/>
              <a:t>25/06/2018</a:t>
            </a:fld>
            <a:endParaRPr lang="fr-FR" dirty="0"/>
          </a:p>
        </p:txBody>
      </p:sp>
      <p:sp>
        <p:nvSpPr>
          <p:cNvPr id="6" name="Slide Number Placeholder 5"/>
          <p:cNvSpPr>
            <a:spLocks noGrp="1"/>
          </p:cNvSpPr>
          <p:nvPr>
            <p:ph type="sldNum" sz="quarter" idx="12"/>
          </p:nvPr>
        </p:nvSpPr>
        <p:spPr/>
        <p:txBody>
          <a:bodyPr/>
          <a:lstStyle/>
          <a:p>
            <a:fld id="{2A3726D7-B1A9-4293-8669-637FD6327147}" type="slidenum">
              <a:rPr lang="fr-FR" smtClean="0"/>
              <a:t>18</a:t>
            </a:fld>
            <a:endParaRPr lang="fr-FR"/>
          </a:p>
        </p:txBody>
      </p:sp>
    </p:spTree>
    <p:extLst>
      <p:ext uri="{BB962C8B-B14F-4D97-AF65-F5344CB8AC3E}">
        <p14:creationId xmlns:p14="http://schemas.microsoft.com/office/powerpoint/2010/main" val="2211246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2032000" y="-4775201"/>
            <a:ext cx="1001486" cy="3139321"/>
          </a:xfrm>
          <a:prstGeom prst="rect">
            <a:avLst/>
          </a:prstGeom>
          <a:noFill/>
        </p:spPr>
        <p:txBody>
          <a:bodyPr wrap="square" rtlCol="0">
            <a:spAutoFit/>
          </a:bodyPr>
          <a:lstStyle/>
          <a:p>
            <a:pPr algn="ctr"/>
            <a:r>
              <a:rPr lang="fr-FR" b="1" dirty="0">
                <a:solidFill>
                  <a:schemeClr val="bg1"/>
                </a:solidFill>
              </a:rPr>
              <a:t>Revue Internationale d’Études en Langues Modernes Appliquées </a:t>
            </a:r>
          </a:p>
          <a:p>
            <a:pPr algn="ctr"/>
            <a:r>
              <a:rPr lang="fr-FR" b="1" dirty="0">
                <a:solidFill>
                  <a:schemeClr val="bg1"/>
                </a:solidFill>
              </a:rPr>
              <a:t>2017 </a:t>
            </a:r>
          </a:p>
        </p:txBody>
      </p:sp>
      <p:sp>
        <p:nvSpPr>
          <p:cNvPr id="5" name="Title 4"/>
          <p:cNvSpPr>
            <a:spLocks noGrp="1"/>
          </p:cNvSpPr>
          <p:nvPr>
            <p:ph type="title"/>
          </p:nvPr>
        </p:nvSpPr>
        <p:spPr>
          <a:xfrm>
            <a:off x="304799" y="365125"/>
            <a:ext cx="11625943" cy="630219"/>
          </a:xfrm>
          <a:solidFill>
            <a:srgbClr val="000066"/>
          </a:solidFill>
        </p:spPr>
        <p:txBody>
          <a:bodyPr>
            <a:normAutofit fontScale="90000"/>
          </a:bodyPr>
          <a:lstStyle/>
          <a:p>
            <a:pPr algn="ctr"/>
            <a:r>
              <a:rPr lang="fr-FR" b="1" dirty="0" smtClean="0">
                <a:solidFill>
                  <a:schemeClr val="bg1"/>
                </a:solidFill>
                <a:latin typeface="Arial" panose="020B0604020202020204" pitchFamily="34" charset="0"/>
                <a:cs typeface="Arial" panose="020B0604020202020204" pitchFamily="34" charset="0"/>
              </a:rPr>
              <a:t>Brèves LEA monde</a:t>
            </a:r>
            <a:endParaRPr lang="fr-FR" b="1" dirty="0">
              <a:solidFill>
                <a:schemeClr val="bg1"/>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7C6E378-C641-486D-A1F3-38CB583206B1}" type="datetime1">
              <a:rPr lang="fr-FR" smtClean="0"/>
              <a:t>25/06/2018</a:t>
            </a:fld>
            <a:endParaRPr lang="fr-FR"/>
          </a:p>
        </p:txBody>
      </p:sp>
      <p:sp>
        <p:nvSpPr>
          <p:cNvPr id="4" name="Slide Number Placeholder 3"/>
          <p:cNvSpPr>
            <a:spLocks noGrp="1"/>
          </p:cNvSpPr>
          <p:nvPr>
            <p:ph type="sldNum" sz="quarter" idx="12"/>
          </p:nvPr>
        </p:nvSpPr>
        <p:spPr/>
        <p:txBody>
          <a:bodyPr/>
          <a:lstStyle/>
          <a:p>
            <a:fld id="{2A3726D7-B1A9-4293-8669-637FD6327147}" type="slidenum">
              <a:rPr lang="fr-FR" smtClean="0"/>
              <a:t>19</a:t>
            </a:fld>
            <a:endParaRPr lang="fr-FR"/>
          </a:p>
        </p:txBody>
      </p:sp>
      <p:sp>
        <p:nvSpPr>
          <p:cNvPr id="6" name="TextBox 5"/>
          <p:cNvSpPr txBox="1"/>
          <p:nvPr/>
        </p:nvSpPr>
        <p:spPr>
          <a:xfrm>
            <a:off x="304798" y="841829"/>
            <a:ext cx="11625943" cy="5386090"/>
          </a:xfrm>
          <a:prstGeom prst="rect">
            <a:avLst/>
          </a:prstGeom>
          <a:solidFill>
            <a:srgbClr val="000066"/>
          </a:solidFill>
        </p:spPr>
        <p:txBody>
          <a:bodyPr wrap="square" rtlCol="0">
            <a:spAutoFit/>
          </a:bodyPr>
          <a:lstStyle/>
          <a:p>
            <a:pPr marL="285750" indent="-285750">
              <a:buFontTx/>
              <a:buChar char="-"/>
            </a:pPr>
            <a:r>
              <a:rPr lang="fr-FR" sz="2400" b="1" dirty="0" smtClean="0">
                <a:solidFill>
                  <a:schemeClr val="bg1"/>
                </a:solidFill>
                <a:latin typeface="Arial" panose="020B0604020202020204" pitchFamily="34" charset="0"/>
                <a:cs typeface="Arial" panose="020B0604020202020204" pitchFamily="34" charset="0"/>
              </a:rPr>
              <a:t>L’ Université de Brésil</a:t>
            </a:r>
            <a:r>
              <a:rPr lang="fr-FR" sz="2400" dirty="0" smtClean="0">
                <a:solidFill>
                  <a:schemeClr val="bg1"/>
                </a:solidFill>
                <a:latin typeface="Arial" panose="020B0604020202020204" pitchFamily="34" charset="0"/>
                <a:cs typeface="Arial" panose="020B0604020202020204" pitchFamily="34" charset="0"/>
              </a:rPr>
              <a:t> propose l’organisation prochaine d'un grand événement envisagé sous le signe de la pluridisciplinarité. L'idée </a:t>
            </a:r>
            <a:r>
              <a:rPr lang="fr-FR" sz="2400" dirty="0">
                <a:solidFill>
                  <a:schemeClr val="bg1"/>
                </a:solidFill>
                <a:latin typeface="Arial" panose="020B0604020202020204" pitchFamily="34" charset="0"/>
                <a:cs typeface="Arial" panose="020B0604020202020204" pitchFamily="34" charset="0"/>
              </a:rPr>
              <a:t>préliminaire serait de réunir pour 3 jours sous l'égide de ANLEA-AILEA (et d'autres institutions tels que MAAYA, UNESCO, etc.) un certain nombre de chercheurs et professeurs de LEA à Brasilia pour une échange d'expériences tous les </a:t>
            </a:r>
            <a:r>
              <a:rPr lang="fr-FR" sz="2400" dirty="0" smtClean="0">
                <a:solidFill>
                  <a:schemeClr val="bg1"/>
                </a:solidFill>
                <a:latin typeface="Arial" panose="020B0604020202020204" pitchFamily="34" charset="0"/>
                <a:cs typeface="Arial" panose="020B0604020202020204" pitchFamily="34" charset="0"/>
              </a:rPr>
              <a:t>azimuts.  Informations transmises par Cláudio Menezes, </a:t>
            </a:r>
            <a:r>
              <a:rPr lang="fr-FR" sz="2400" dirty="0">
                <a:solidFill>
                  <a:schemeClr val="bg1"/>
                </a:solidFill>
                <a:latin typeface="Arial" panose="020B0604020202020204" pitchFamily="34" charset="0"/>
                <a:cs typeface="Arial" panose="020B0604020202020204" pitchFamily="34" charset="0"/>
              </a:rPr>
              <a:t>Université de </a:t>
            </a:r>
            <a:r>
              <a:rPr lang="fr-FR" sz="2400" dirty="0" smtClean="0">
                <a:solidFill>
                  <a:schemeClr val="bg1"/>
                </a:solidFill>
                <a:latin typeface="Arial" panose="020B0604020202020204" pitchFamily="34" charset="0"/>
                <a:cs typeface="Arial" panose="020B0604020202020204" pitchFamily="34" charset="0"/>
              </a:rPr>
              <a:t>Brésil.</a:t>
            </a:r>
          </a:p>
          <a:p>
            <a:pPr marL="285750" indent="-285750">
              <a:buFontTx/>
              <a:buChar char="-"/>
            </a:pPr>
            <a:endParaRPr lang="fr-FR" sz="800" dirty="0">
              <a:solidFill>
                <a:schemeClr val="bg1"/>
              </a:solidFill>
              <a:latin typeface="Arial" panose="020B0604020202020204" pitchFamily="34" charset="0"/>
              <a:cs typeface="Arial" panose="020B0604020202020204" pitchFamily="34" charset="0"/>
            </a:endParaRPr>
          </a:p>
          <a:p>
            <a:pPr marL="285750" indent="-285750">
              <a:buFontTx/>
              <a:buChar char="-"/>
            </a:pPr>
            <a:r>
              <a:rPr lang="fr-FR" sz="2400" b="1" dirty="0" smtClean="0">
                <a:solidFill>
                  <a:schemeClr val="bg1"/>
                </a:solidFill>
                <a:latin typeface="Arial" panose="020B0604020202020204" pitchFamily="34" charset="0"/>
                <a:cs typeface="Arial" panose="020B0604020202020204" pitchFamily="34" charset="0"/>
              </a:rPr>
              <a:t>Université </a:t>
            </a:r>
            <a:r>
              <a:rPr lang="fr-FR" sz="2400" b="1" dirty="0">
                <a:solidFill>
                  <a:schemeClr val="bg1"/>
                </a:solidFill>
                <a:latin typeface="Arial" panose="020B0604020202020204" pitchFamily="34" charset="0"/>
                <a:cs typeface="Arial" panose="020B0604020202020204" pitchFamily="34" charset="0"/>
              </a:rPr>
              <a:t>de Sofia</a:t>
            </a:r>
            <a:r>
              <a:rPr lang="fr-FR" sz="2400" dirty="0">
                <a:solidFill>
                  <a:schemeClr val="bg1"/>
                </a:solidFill>
                <a:latin typeface="Arial" panose="020B0604020202020204" pitchFamily="34" charset="0"/>
                <a:cs typeface="Arial" panose="020B0604020202020204" pitchFamily="34" charset="0"/>
              </a:rPr>
              <a:t> </a:t>
            </a:r>
            <a:r>
              <a:rPr lang="fr-FR" sz="2400" i="1" dirty="0" smtClean="0">
                <a:solidFill>
                  <a:schemeClr val="bg1"/>
                </a:solidFill>
                <a:latin typeface="Arial" panose="020B0604020202020204" pitchFamily="34" charset="0"/>
                <a:cs typeface="Arial" panose="020B0604020202020204" pitchFamily="34" charset="0"/>
              </a:rPr>
              <a:t>Saint </a:t>
            </a:r>
            <a:r>
              <a:rPr lang="fr-FR" sz="2400" i="1" dirty="0">
                <a:solidFill>
                  <a:schemeClr val="bg1"/>
                </a:solidFill>
                <a:latin typeface="Arial" panose="020B0604020202020204" pitchFamily="34" charset="0"/>
                <a:cs typeface="Arial" panose="020B0604020202020204" pitchFamily="34" charset="0"/>
              </a:rPr>
              <a:t>Clément </a:t>
            </a:r>
            <a:r>
              <a:rPr lang="fr-FR" sz="2400" i="1" dirty="0" smtClean="0">
                <a:solidFill>
                  <a:schemeClr val="bg1"/>
                </a:solidFill>
                <a:latin typeface="Arial" panose="020B0604020202020204" pitchFamily="34" charset="0"/>
                <a:cs typeface="Arial" panose="020B0604020202020204" pitchFamily="34" charset="0"/>
              </a:rPr>
              <a:t>d'Ohrid </a:t>
            </a:r>
            <a:r>
              <a:rPr lang="fr-FR" sz="2400" dirty="0" smtClean="0">
                <a:solidFill>
                  <a:schemeClr val="bg1"/>
                </a:solidFill>
                <a:latin typeface="Arial" panose="020B0604020202020204" pitchFamily="34" charset="0"/>
                <a:cs typeface="Arial" panose="020B0604020202020204" pitchFamily="34" charset="0"/>
              </a:rPr>
              <a:t>annonce l’ouverture récente d’un master : </a:t>
            </a:r>
            <a:r>
              <a:rPr lang="fr-FR" sz="2400" i="1" dirty="0" smtClean="0">
                <a:solidFill>
                  <a:schemeClr val="bg1"/>
                </a:solidFill>
                <a:latin typeface="Arial" panose="020B0604020202020204" pitchFamily="34" charset="0"/>
                <a:cs typeface="Arial" panose="020B0604020202020204" pitchFamily="34" charset="0"/>
              </a:rPr>
              <a:t>Francophonie</a:t>
            </a:r>
            <a:r>
              <a:rPr lang="fr-FR" sz="2400" i="1" dirty="0">
                <a:solidFill>
                  <a:schemeClr val="bg1"/>
                </a:solidFill>
                <a:latin typeface="Arial" panose="020B0604020202020204" pitchFamily="34" charset="0"/>
                <a:cs typeface="Arial" panose="020B0604020202020204" pitchFamily="34" charset="0"/>
              </a:rPr>
              <a:t>, plurilinguisme et médiation </a:t>
            </a:r>
            <a:r>
              <a:rPr lang="fr-FR" sz="2400" i="1" dirty="0" smtClean="0">
                <a:solidFill>
                  <a:schemeClr val="bg1"/>
                </a:solidFill>
                <a:latin typeface="Arial" panose="020B0604020202020204" pitchFamily="34" charset="0"/>
                <a:cs typeface="Arial" panose="020B0604020202020204" pitchFamily="34" charset="0"/>
              </a:rPr>
              <a:t>interculturelle,</a:t>
            </a:r>
            <a:r>
              <a:rPr lang="fr-FR" sz="2400" dirty="0" smtClean="0">
                <a:solidFill>
                  <a:schemeClr val="bg1"/>
                </a:solidFill>
                <a:latin typeface="Arial" panose="020B0604020202020204" pitchFamily="34" charset="0"/>
                <a:cs typeface="Arial" panose="020B0604020202020204" pitchFamily="34" charset="0"/>
              </a:rPr>
              <a:t> au </a:t>
            </a:r>
            <a:r>
              <a:rPr lang="fr-FR" sz="2400" dirty="0">
                <a:solidFill>
                  <a:schemeClr val="bg1"/>
                </a:solidFill>
                <a:latin typeface="Arial" panose="020B0604020202020204" pitchFamily="34" charset="0"/>
                <a:cs typeface="Arial" panose="020B0604020202020204" pitchFamily="34" charset="0"/>
              </a:rPr>
              <a:t>Département d'Etudes romanes auprès de la Faculté des lettres classiques et modernes de </a:t>
            </a:r>
            <a:r>
              <a:rPr lang="fr-FR" sz="2400" dirty="0" smtClean="0">
                <a:solidFill>
                  <a:schemeClr val="bg1"/>
                </a:solidFill>
                <a:latin typeface="Arial" panose="020B0604020202020204" pitchFamily="34" charset="0"/>
                <a:cs typeface="Arial" panose="020B0604020202020204" pitchFamily="34" charset="0"/>
              </a:rPr>
              <a:t>l'Université. (</a:t>
            </a:r>
            <a:r>
              <a:rPr lang="fr-FR" sz="2400" dirty="0">
                <a:solidFill>
                  <a:schemeClr val="bg1"/>
                </a:solidFill>
                <a:latin typeface="Arial" panose="020B0604020202020204" pitchFamily="34" charset="0"/>
                <a:cs typeface="Arial" panose="020B0604020202020204" pitchFamily="34" charset="0"/>
              </a:rPr>
              <a:t> </a:t>
            </a:r>
            <a:r>
              <a:rPr lang="fr-FR" sz="2400" u="sng" dirty="0">
                <a:solidFill>
                  <a:schemeClr val="bg1"/>
                </a:solidFill>
                <a:latin typeface="Arial" panose="020B0604020202020204" pitchFamily="34" charset="0"/>
                <a:cs typeface="Arial" panose="020B0604020202020204" pitchFamily="34" charset="0"/>
                <a:hlinkClick r:id="rId2"/>
              </a:rPr>
              <a:t> http://</a:t>
            </a:r>
            <a:r>
              <a:rPr lang="fr-FR" sz="2400" u="sng" dirty="0" smtClean="0">
                <a:solidFill>
                  <a:schemeClr val="bg1"/>
                </a:solidFill>
                <a:latin typeface="Arial" panose="020B0604020202020204" pitchFamily="34" charset="0"/>
                <a:cs typeface="Arial" panose="020B0604020202020204" pitchFamily="34" charset="0"/>
                <a:hlinkClick r:id="rId2"/>
              </a:rPr>
              <a:t>institutfrancais.bg/fr/etudier-fr/fpmi</a:t>
            </a:r>
            <a:r>
              <a:rPr lang="fr-FR" sz="2400" dirty="0" smtClean="0">
                <a:solidFill>
                  <a:schemeClr val="bg1"/>
                </a:solidFill>
                <a:latin typeface="Arial" panose="020B0604020202020204" pitchFamily="34" charset="0"/>
                <a:cs typeface="Arial" panose="020B0604020202020204" pitchFamily="34" charset="0"/>
              </a:rPr>
              <a:t> ). </a:t>
            </a:r>
            <a:r>
              <a:rPr lang="fr-FR" sz="2400" i="1" dirty="0" smtClean="0">
                <a:solidFill>
                  <a:schemeClr val="bg1"/>
                </a:solidFill>
                <a:latin typeface="Arial" panose="020B0604020202020204" pitchFamily="34" charset="0"/>
                <a:cs typeface="Arial" panose="020B0604020202020204" pitchFamily="34" charset="0"/>
              </a:rPr>
              <a:t>Francophonie</a:t>
            </a:r>
            <a:r>
              <a:rPr lang="fr-FR" sz="2400" i="1" dirty="0">
                <a:solidFill>
                  <a:schemeClr val="bg1"/>
                </a:solidFill>
                <a:latin typeface="Arial" panose="020B0604020202020204" pitchFamily="34" charset="0"/>
                <a:cs typeface="Arial" panose="020B0604020202020204" pitchFamily="34" charset="0"/>
              </a:rPr>
              <a:t>, Plurilinguisme et Médiation Interculturelle </a:t>
            </a:r>
            <a:r>
              <a:rPr lang="fr-FR" sz="2400" dirty="0">
                <a:solidFill>
                  <a:schemeClr val="bg1"/>
                </a:solidFill>
                <a:latin typeface="Arial" panose="020B0604020202020204" pitchFamily="34" charset="0"/>
                <a:cs typeface="Arial" panose="020B0604020202020204" pitchFamily="34" charset="0"/>
              </a:rPr>
              <a:t>(FPMI) </a:t>
            </a:r>
            <a:r>
              <a:rPr lang="fr-FR" sz="2400" dirty="0" smtClean="0">
                <a:solidFill>
                  <a:schemeClr val="bg1"/>
                </a:solidFill>
                <a:latin typeface="Arial" panose="020B0604020202020204" pitchFamily="34" charset="0"/>
                <a:cs typeface="Arial" panose="020B0604020202020204" pitchFamily="34" charset="0"/>
              </a:rPr>
              <a:t>est un projet réalisé en partenariat avec l’Institut </a:t>
            </a:r>
            <a:r>
              <a:rPr lang="fr-FR" sz="2400" dirty="0">
                <a:solidFill>
                  <a:schemeClr val="bg1"/>
                </a:solidFill>
                <a:latin typeface="Arial" panose="020B0604020202020204" pitchFamily="34" charset="0"/>
                <a:cs typeface="Arial" panose="020B0604020202020204" pitchFamily="34" charset="0"/>
              </a:rPr>
              <a:t>Français de </a:t>
            </a:r>
            <a:r>
              <a:rPr lang="fr-FR" sz="2400" dirty="0" smtClean="0">
                <a:solidFill>
                  <a:schemeClr val="bg1"/>
                </a:solidFill>
                <a:latin typeface="Arial" panose="020B0604020202020204" pitchFamily="34" charset="0"/>
                <a:cs typeface="Arial" panose="020B0604020202020204" pitchFamily="34" charset="0"/>
              </a:rPr>
              <a:t>Bulgarie. Informations </a:t>
            </a:r>
            <a:r>
              <a:rPr lang="fr-FR" sz="2400" dirty="0">
                <a:solidFill>
                  <a:schemeClr val="bg1"/>
                </a:solidFill>
                <a:latin typeface="Arial" panose="020B0604020202020204" pitchFamily="34" charset="0"/>
                <a:cs typeface="Arial" panose="020B0604020202020204" pitchFamily="34" charset="0"/>
              </a:rPr>
              <a:t>transmises par </a:t>
            </a:r>
            <a:r>
              <a:rPr lang="fr-FR" sz="2400" dirty="0" smtClean="0">
                <a:solidFill>
                  <a:schemeClr val="bg1"/>
                </a:solidFill>
                <a:latin typeface="Arial" panose="020B0604020202020204" pitchFamily="34" charset="0"/>
                <a:cs typeface="Arial" panose="020B0604020202020204" pitchFamily="34" charset="0"/>
              </a:rPr>
              <a:t>: Rumiana </a:t>
            </a:r>
            <a:r>
              <a:rPr lang="fr-FR" sz="2400" dirty="0" err="1" smtClean="0">
                <a:solidFill>
                  <a:schemeClr val="bg1"/>
                </a:solidFill>
                <a:latin typeface="Arial" panose="020B0604020202020204" pitchFamily="34" charset="0"/>
                <a:cs typeface="Arial" panose="020B0604020202020204" pitchFamily="34" charset="0"/>
              </a:rPr>
              <a:t>Djelebova</a:t>
            </a:r>
            <a:r>
              <a:rPr lang="fr-FR" sz="2400" dirty="0">
                <a:solidFill>
                  <a:schemeClr val="bg1"/>
                </a:solidFill>
                <a:latin typeface="Arial" panose="020B0604020202020204" pitchFamily="34" charset="0"/>
                <a:cs typeface="Arial" panose="020B0604020202020204" pitchFamily="34" charset="0"/>
              </a:rPr>
              <a:t> </a:t>
            </a:r>
            <a:r>
              <a:rPr lang="fr-FR" sz="2400" dirty="0" smtClean="0">
                <a:solidFill>
                  <a:schemeClr val="bg1"/>
                </a:solidFill>
                <a:latin typeface="Arial" panose="020B0604020202020204" pitchFamily="34" charset="0"/>
                <a:cs typeface="Arial" panose="020B0604020202020204" pitchFamily="34" charset="0"/>
              </a:rPr>
              <a:t>(Université </a:t>
            </a:r>
            <a:r>
              <a:rPr lang="fr-FR" sz="2400" dirty="0">
                <a:solidFill>
                  <a:schemeClr val="bg1"/>
                </a:solidFill>
                <a:latin typeface="Arial" panose="020B0604020202020204" pitchFamily="34" charset="0"/>
                <a:cs typeface="Arial" panose="020B0604020202020204" pitchFamily="34" charset="0"/>
              </a:rPr>
              <a:t>de </a:t>
            </a:r>
            <a:r>
              <a:rPr lang="fr-FR" sz="2400" dirty="0" smtClean="0">
                <a:solidFill>
                  <a:schemeClr val="bg1"/>
                </a:solidFill>
                <a:latin typeface="Arial" panose="020B0604020202020204" pitchFamily="34" charset="0"/>
                <a:cs typeface="Arial" panose="020B0604020202020204" pitchFamily="34" charset="0"/>
              </a:rPr>
              <a:t>Sofia)et </a:t>
            </a:r>
            <a:r>
              <a:rPr lang="fr-FR" sz="2400" dirty="0" err="1">
                <a:solidFill>
                  <a:schemeClr val="bg1"/>
                </a:solidFill>
                <a:latin typeface="Arial" panose="020B0604020202020204" pitchFamily="34" charset="0"/>
                <a:cs typeface="Arial" panose="020B0604020202020204" pitchFamily="34" charset="0"/>
              </a:rPr>
              <a:t>Julieta</a:t>
            </a:r>
            <a:r>
              <a:rPr lang="fr-FR" sz="2400" dirty="0">
                <a:solidFill>
                  <a:schemeClr val="bg1"/>
                </a:solidFill>
                <a:latin typeface="Arial" panose="020B0604020202020204" pitchFamily="34" charset="0"/>
                <a:cs typeface="Arial" panose="020B0604020202020204" pitchFamily="34" charset="0"/>
              </a:rPr>
              <a:t> </a:t>
            </a:r>
            <a:r>
              <a:rPr lang="fr-FR" sz="2400" dirty="0" smtClean="0">
                <a:solidFill>
                  <a:schemeClr val="bg1"/>
                </a:solidFill>
                <a:latin typeface="Arial" panose="020B0604020202020204" pitchFamily="34" charset="0"/>
                <a:cs typeface="Arial" panose="020B0604020202020204" pitchFamily="34" charset="0"/>
              </a:rPr>
              <a:t>Borin (Institut Français de Sofia). </a:t>
            </a:r>
            <a:endParaRPr lang="fr-FR" sz="2400" dirty="0"/>
          </a:p>
        </p:txBody>
      </p:sp>
    </p:spTree>
    <p:extLst>
      <p:ext uri="{BB962C8B-B14F-4D97-AF65-F5344CB8AC3E}">
        <p14:creationId xmlns:p14="http://schemas.microsoft.com/office/powerpoint/2010/main" val="80142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8737" y="1440874"/>
            <a:ext cx="9534525" cy="3583564"/>
          </a:xfrm>
          <a:prstGeom prst="rect">
            <a:avLst/>
          </a:prstGeom>
        </p:spPr>
      </p:pic>
      <p:sp>
        <p:nvSpPr>
          <p:cNvPr id="2" name="Title 1"/>
          <p:cNvSpPr>
            <a:spLocks noGrp="1"/>
          </p:cNvSpPr>
          <p:nvPr>
            <p:ph type="title"/>
          </p:nvPr>
        </p:nvSpPr>
        <p:spPr>
          <a:xfrm>
            <a:off x="667657" y="856343"/>
            <a:ext cx="10679793" cy="5639707"/>
          </a:xfrm>
        </p:spPr>
        <p:txBody>
          <a:bodyPr/>
          <a:lstStyle/>
          <a:p>
            <a:endParaRPr lang="fr-FR" dirty="0"/>
          </a:p>
        </p:txBody>
      </p:sp>
      <p:sp>
        <p:nvSpPr>
          <p:cNvPr id="3" name="Text Placeholder 2"/>
          <p:cNvSpPr>
            <a:spLocks noGrp="1"/>
          </p:cNvSpPr>
          <p:nvPr>
            <p:ph type="body" idx="1"/>
          </p:nvPr>
        </p:nvSpPr>
        <p:spPr>
          <a:xfrm>
            <a:off x="831850" y="5384800"/>
            <a:ext cx="10515600" cy="704850"/>
          </a:xfrm>
        </p:spPr>
        <p:txBody>
          <a:bodyPr>
            <a:normAutofit fontScale="25000" lnSpcReduction="20000"/>
          </a:bodyPr>
          <a:lstStyle/>
          <a:p>
            <a:pPr algn="ctr"/>
            <a:endParaRPr lang="fr-FR" b="1" dirty="0" smtClean="0">
              <a:solidFill>
                <a:schemeClr val="bg1"/>
              </a:solidFill>
            </a:endParaRPr>
          </a:p>
          <a:p>
            <a:pPr algn="ctr"/>
            <a:r>
              <a:rPr lang="fr-FR" sz="9800" b="1" dirty="0" smtClean="0">
                <a:solidFill>
                  <a:schemeClr val="bg1"/>
                </a:solidFill>
              </a:rPr>
              <a:t>Cluj-Napoca </a:t>
            </a:r>
            <a:endParaRPr lang="fr-FR" sz="9800" b="1" dirty="0">
              <a:solidFill>
                <a:schemeClr val="bg1"/>
              </a:solidFill>
            </a:endParaRPr>
          </a:p>
          <a:p>
            <a:pPr algn="ctr"/>
            <a:r>
              <a:rPr lang="fr-FR" sz="9800" b="1" dirty="0">
                <a:solidFill>
                  <a:schemeClr val="bg1"/>
                </a:solidFill>
              </a:rPr>
              <a:t>Roumanie</a:t>
            </a:r>
            <a:br>
              <a:rPr lang="fr-FR" sz="9800" b="1" dirty="0">
                <a:solidFill>
                  <a:schemeClr val="bg1"/>
                </a:solidFill>
              </a:rPr>
            </a:br>
            <a:endParaRPr lang="fr-FR" sz="9800" b="1" dirty="0" smtClean="0">
              <a:solidFill>
                <a:schemeClr val="bg1"/>
              </a:solidFill>
            </a:endParaRPr>
          </a:p>
        </p:txBody>
      </p:sp>
      <p:sp>
        <p:nvSpPr>
          <p:cNvPr id="6" name="TextBox 5"/>
          <p:cNvSpPr txBox="1"/>
          <p:nvPr/>
        </p:nvSpPr>
        <p:spPr>
          <a:xfrm>
            <a:off x="3962444" y="246743"/>
            <a:ext cx="4281670" cy="584775"/>
          </a:xfrm>
          <a:prstGeom prst="rect">
            <a:avLst/>
          </a:prstGeom>
          <a:noFill/>
        </p:spPr>
        <p:txBody>
          <a:bodyPr wrap="square" rtlCol="0">
            <a:spAutoFit/>
          </a:bodyPr>
          <a:lstStyle/>
          <a:p>
            <a:pPr algn="ctr"/>
            <a:r>
              <a:rPr lang="fr-FR" sz="3200" b="1" dirty="0" smtClean="0">
                <a:solidFill>
                  <a:schemeClr val="bg1"/>
                </a:solidFill>
              </a:rPr>
              <a:t>Université Babe</a:t>
            </a:r>
            <a:r>
              <a:rPr lang="ro-RO" sz="3200" b="1" dirty="0" err="1" smtClean="0">
                <a:solidFill>
                  <a:schemeClr val="bg1"/>
                </a:solidFill>
              </a:rPr>
              <a:t>ş</a:t>
            </a:r>
            <a:r>
              <a:rPr lang="fr-FR" sz="3200" b="1" dirty="0" smtClean="0">
                <a:solidFill>
                  <a:schemeClr val="bg1"/>
                </a:solidFill>
              </a:rPr>
              <a:t>-Bolyai</a:t>
            </a:r>
            <a:endParaRPr lang="fr-FR" dirty="0"/>
          </a:p>
        </p:txBody>
      </p:sp>
      <p:sp>
        <p:nvSpPr>
          <p:cNvPr id="4" name="Date Placeholder 3"/>
          <p:cNvSpPr>
            <a:spLocks noGrp="1"/>
          </p:cNvSpPr>
          <p:nvPr>
            <p:ph type="dt" sz="half" idx="10"/>
          </p:nvPr>
        </p:nvSpPr>
        <p:spPr/>
        <p:txBody>
          <a:bodyPr/>
          <a:lstStyle/>
          <a:p>
            <a:fld id="{15013FCB-0FF4-4D8D-B517-5E0FFF2CC06A}" type="datetime1">
              <a:rPr lang="fr-FR" smtClean="0"/>
              <a:t>25/06/2018</a:t>
            </a:fld>
            <a:endParaRPr lang="fr-FR"/>
          </a:p>
        </p:txBody>
      </p:sp>
      <p:sp>
        <p:nvSpPr>
          <p:cNvPr id="7" name="Slide Number Placeholder 6"/>
          <p:cNvSpPr>
            <a:spLocks noGrp="1"/>
          </p:cNvSpPr>
          <p:nvPr>
            <p:ph type="sldNum" sz="quarter" idx="12"/>
          </p:nvPr>
        </p:nvSpPr>
        <p:spPr/>
        <p:txBody>
          <a:bodyPr/>
          <a:lstStyle/>
          <a:p>
            <a:fld id="{2A3726D7-B1A9-4293-8669-637FD6327147}" type="slidenum">
              <a:rPr lang="fr-FR" smtClean="0"/>
              <a:t>2</a:t>
            </a:fld>
            <a:endParaRPr lang="fr-FR"/>
          </a:p>
        </p:txBody>
      </p:sp>
    </p:spTree>
    <p:extLst>
      <p:ext uri="{BB962C8B-B14F-4D97-AF65-F5344CB8AC3E}">
        <p14:creationId xmlns:p14="http://schemas.microsoft.com/office/powerpoint/2010/main" val="4152989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907" y="1378857"/>
            <a:ext cx="8979807" cy="1509485"/>
          </a:xfrm>
          <a:solidFill>
            <a:srgbClr val="000066"/>
          </a:solidFill>
        </p:spPr>
        <p:txBody>
          <a:bodyPr/>
          <a:lstStyle/>
          <a:p>
            <a:pPr algn="ctr"/>
            <a:r>
              <a:rPr lang="fr-FR" b="1" dirty="0" smtClean="0">
                <a:solidFill>
                  <a:schemeClr val="bg1"/>
                </a:solidFill>
                <a:latin typeface="Arial" panose="020B0604020202020204" pitchFamily="34" charset="0"/>
                <a:cs typeface="Arial" panose="020B0604020202020204" pitchFamily="34" charset="0"/>
              </a:rPr>
              <a:t>Merci de votre attention</a:t>
            </a:r>
            <a:endParaRPr lang="fr-FR"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31850" y="4589464"/>
            <a:ext cx="10515600" cy="461508"/>
          </a:xfrm>
          <a:solidFill>
            <a:srgbClr val="FFFF00"/>
          </a:solidFill>
        </p:spPr>
        <p:txBody>
          <a:bodyPr/>
          <a:lstStyle/>
          <a:p>
            <a:pPr algn="ctr"/>
            <a:r>
              <a:rPr lang="fr-FR" b="1" dirty="0" smtClean="0">
                <a:hlinkClick r:id="rId2"/>
              </a:rPr>
              <a:t>mihaelatoader_lma@yahoo.fr</a:t>
            </a:r>
            <a:r>
              <a:rPr lang="fr-FR" b="1" dirty="0" smtClean="0"/>
              <a:t> </a:t>
            </a:r>
            <a:endParaRPr lang="fr-FR" b="1" dirty="0"/>
          </a:p>
        </p:txBody>
      </p:sp>
      <p:sp>
        <p:nvSpPr>
          <p:cNvPr id="4" name="Date Placeholder 3"/>
          <p:cNvSpPr>
            <a:spLocks noGrp="1"/>
          </p:cNvSpPr>
          <p:nvPr>
            <p:ph type="dt" sz="half" idx="10"/>
          </p:nvPr>
        </p:nvSpPr>
        <p:spPr/>
        <p:txBody>
          <a:bodyPr/>
          <a:lstStyle/>
          <a:p>
            <a:fld id="{3AEB5A22-0E21-45F7-B13F-D6B70505C0E1}" type="datetime1">
              <a:rPr lang="fr-FR" smtClean="0"/>
              <a:t>25/06/2018</a:t>
            </a:fld>
            <a:endParaRPr lang="fr-FR"/>
          </a:p>
        </p:txBody>
      </p:sp>
      <p:sp>
        <p:nvSpPr>
          <p:cNvPr id="5" name="Slide Number Placeholder 4"/>
          <p:cNvSpPr>
            <a:spLocks noGrp="1"/>
          </p:cNvSpPr>
          <p:nvPr>
            <p:ph type="sldNum" sz="quarter" idx="12"/>
          </p:nvPr>
        </p:nvSpPr>
        <p:spPr/>
        <p:txBody>
          <a:bodyPr/>
          <a:lstStyle/>
          <a:p>
            <a:fld id="{2A3726D7-B1A9-4293-8669-637FD6327147}" type="slidenum">
              <a:rPr lang="fr-FR" smtClean="0"/>
              <a:t>20</a:t>
            </a:fld>
            <a:endParaRPr lang="fr-FR"/>
          </a:p>
        </p:txBody>
      </p:sp>
    </p:spTree>
    <p:extLst>
      <p:ext uri="{BB962C8B-B14F-4D97-AF65-F5344CB8AC3E}">
        <p14:creationId xmlns:p14="http://schemas.microsoft.com/office/powerpoint/2010/main" val="145703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686" y="972457"/>
            <a:ext cx="10885714" cy="3590019"/>
          </a:xfrm>
          <a:solidFill>
            <a:srgbClr val="000066"/>
          </a:solidFill>
          <a:scene3d>
            <a:camera prst="orthographicFront"/>
            <a:lightRig rig="threePt" dir="t"/>
          </a:scene3d>
          <a:sp3d>
            <a:bevelT/>
          </a:sp3d>
        </p:spPr>
        <p:txBody>
          <a:bodyPr>
            <a:normAutofit fontScale="90000"/>
          </a:bodyPr>
          <a:lstStyle/>
          <a:p>
            <a:pPr algn="ctr"/>
            <a:r>
              <a:rPr lang="fr-FR" sz="4900" dirty="0" smtClean="0">
                <a:solidFill>
                  <a:schemeClr val="bg1"/>
                </a:solidFill>
                <a:latin typeface="Arial Black" panose="020B0A04020102020204" pitchFamily="34" charset="0"/>
              </a:rPr>
              <a:t/>
            </a:r>
            <a:br>
              <a:rPr lang="fr-FR" sz="4900" dirty="0" smtClean="0">
                <a:solidFill>
                  <a:schemeClr val="bg1"/>
                </a:solidFill>
                <a:latin typeface="Arial Black" panose="020B0A04020102020204" pitchFamily="34" charset="0"/>
              </a:rPr>
            </a:br>
            <a:r>
              <a:rPr lang="fr-FR" sz="4900" dirty="0">
                <a:solidFill>
                  <a:schemeClr val="bg1"/>
                </a:solidFill>
                <a:latin typeface="Arial Black" panose="020B0A04020102020204" pitchFamily="34" charset="0"/>
              </a:rPr>
              <a:t/>
            </a:r>
            <a:br>
              <a:rPr lang="fr-FR" sz="4900" dirty="0">
                <a:solidFill>
                  <a:schemeClr val="bg1"/>
                </a:solidFill>
                <a:latin typeface="Arial Black" panose="020B0A04020102020204" pitchFamily="34" charset="0"/>
              </a:rPr>
            </a:br>
            <a:r>
              <a:rPr lang="fr-FR" sz="4900" dirty="0" smtClean="0">
                <a:solidFill>
                  <a:schemeClr val="bg1"/>
                </a:solidFill>
                <a:latin typeface="Arial Black" panose="020B0A04020102020204" pitchFamily="34" charset="0"/>
              </a:rPr>
              <a:t/>
            </a:r>
            <a:br>
              <a:rPr lang="fr-FR" sz="4900" dirty="0" smtClean="0">
                <a:solidFill>
                  <a:schemeClr val="bg1"/>
                </a:solidFill>
                <a:latin typeface="Arial Black" panose="020B0A04020102020204" pitchFamily="34" charset="0"/>
              </a:rPr>
            </a:br>
            <a:r>
              <a:rPr lang="fr-FR" sz="4900" dirty="0" smtClean="0">
                <a:solidFill>
                  <a:schemeClr val="bg1"/>
                </a:solidFill>
                <a:latin typeface="Arial Black" panose="020B0A04020102020204" pitchFamily="34" charset="0"/>
              </a:rPr>
              <a:t>I. UBB </a:t>
            </a:r>
            <a:r>
              <a:rPr lang="fr-FR" sz="4900" dirty="0">
                <a:solidFill>
                  <a:schemeClr val="bg1"/>
                </a:solidFill>
                <a:latin typeface="Arial Black" panose="020B0A04020102020204" pitchFamily="34" charset="0"/>
              </a:rPr>
              <a:t>Cluj-Napoca </a:t>
            </a:r>
            <a:r>
              <a:rPr lang="fr-FR" dirty="0" smtClean="0">
                <a:solidFill>
                  <a:schemeClr val="bg1"/>
                </a:solidFill>
                <a:latin typeface="Arial Black" panose="020B0A04020102020204" pitchFamily="34" charset="0"/>
              </a:rPr>
              <a:t/>
            </a:r>
            <a:br>
              <a:rPr lang="fr-FR" dirty="0" smtClean="0">
                <a:solidFill>
                  <a:schemeClr val="bg1"/>
                </a:solidFill>
                <a:latin typeface="Arial Black" panose="020B0A04020102020204" pitchFamily="34" charset="0"/>
              </a:rPr>
            </a:br>
            <a:r>
              <a:rPr lang="fr-FR" sz="4900" dirty="0" smtClean="0">
                <a:solidFill>
                  <a:schemeClr val="bg1"/>
                </a:solidFill>
                <a:latin typeface="Arial Black" panose="020B0A04020102020204" pitchFamily="34" charset="0"/>
              </a:rPr>
              <a:t>Langues </a:t>
            </a:r>
            <a:r>
              <a:rPr lang="fr-FR" sz="4900" dirty="0" smtClean="0">
                <a:solidFill>
                  <a:schemeClr val="bg1"/>
                </a:solidFill>
                <a:latin typeface="Arial Black" panose="020B0A04020102020204" pitchFamily="34" charset="0"/>
                <a:cs typeface="Arial" panose="020B0604020202020204" pitchFamily="34" charset="0"/>
              </a:rPr>
              <a:t>Étrangères Appliquées</a:t>
            </a:r>
            <a:r>
              <a:rPr lang="fr-FR" sz="4900" dirty="0" smtClean="0">
                <a:solidFill>
                  <a:schemeClr val="bg1"/>
                </a:solidFill>
                <a:latin typeface="Arial Black" panose="020B0A04020102020204" pitchFamily="34" charset="0"/>
              </a:rPr>
              <a:t> </a:t>
            </a:r>
            <a:r>
              <a:rPr lang="fr-FR" dirty="0" smtClean="0">
                <a:solidFill>
                  <a:schemeClr val="bg1"/>
                </a:solidFill>
                <a:latin typeface="Arial Black" panose="020B0A04020102020204" pitchFamily="34" charset="0"/>
              </a:rPr>
              <a:t/>
            </a:r>
            <a:br>
              <a:rPr lang="fr-FR" dirty="0" smtClean="0">
                <a:solidFill>
                  <a:schemeClr val="bg1"/>
                </a:solidFill>
                <a:latin typeface="Arial Black" panose="020B0A04020102020204" pitchFamily="34" charset="0"/>
              </a:rPr>
            </a:br>
            <a:r>
              <a:rPr lang="fr-FR" sz="3100" dirty="0" smtClean="0">
                <a:solidFill>
                  <a:schemeClr val="bg1"/>
                </a:solidFill>
                <a:latin typeface="Arial Black" panose="020B0A04020102020204" pitchFamily="34" charset="0"/>
              </a:rPr>
              <a:t> </a:t>
            </a:r>
            <a:r>
              <a:rPr lang="fr-FR" dirty="0" smtClean="0">
                <a:solidFill>
                  <a:schemeClr val="bg1"/>
                </a:solidFill>
                <a:latin typeface="Arial Black" panose="020B0A04020102020204" pitchFamily="34" charset="0"/>
              </a:rPr>
              <a:t/>
            </a:r>
            <a:br>
              <a:rPr lang="fr-FR" dirty="0" smtClean="0">
                <a:solidFill>
                  <a:schemeClr val="bg1"/>
                </a:solidFill>
                <a:latin typeface="Arial Black" panose="020B0A04020102020204" pitchFamily="34" charset="0"/>
              </a:rPr>
            </a:br>
            <a:r>
              <a:rPr lang="fr-FR" sz="3100" dirty="0" smtClean="0">
                <a:solidFill>
                  <a:schemeClr val="bg1"/>
                </a:solidFill>
                <a:latin typeface="Arial Black" panose="020B0A04020102020204" pitchFamily="34" charset="0"/>
              </a:rPr>
              <a:t>2017 </a:t>
            </a:r>
            <a:r>
              <a:rPr lang="fr-FR" sz="3100" dirty="0">
                <a:solidFill>
                  <a:schemeClr val="bg1"/>
                </a:solidFill>
                <a:latin typeface="Arial Black" panose="020B0A04020102020204" pitchFamily="34" charset="0"/>
              </a:rPr>
              <a:t>– </a:t>
            </a:r>
            <a:r>
              <a:rPr lang="fr-FR" sz="3100" dirty="0" smtClean="0">
                <a:solidFill>
                  <a:schemeClr val="bg1"/>
                </a:solidFill>
                <a:latin typeface="Arial Black" panose="020B0A04020102020204" pitchFamily="34" charset="0"/>
              </a:rPr>
              <a:t>2018</a:t>
            </a:r>
            <a:br>
              <a:rPr lang="fr-FR" sz="3100" dirty="0" smtClean="0">
                <a:solidFill>
                  <a:schemeClr val="bg1"/>
                </a:solidFill>
                <a:latin typeface="Arial Black" panose="020B0A04020102020204" pitchFamily="34" charset="0"/>
              </a:rPr>
            </a:br>
            <a:r>
              <a:rPr lang="fr-FR" sz="3100" dirty="0" smtClean="0">
                <a:solidFill>
                  <a:schemeClr val="bg1"/>
                </a:solidFill>
                <a:latin typeface="Arial Black" panose="020B0A04020102020204" pitchFamily="34" charset="0"/>
              </a:rPr>
              <a:t>  </a:t>
            </a:r>
            <a:r>
              <a:rPr lang="fr-FR" sz="3100" dirty="0">
                <a:solidFill>
                  <a:schemeClr val="bg1"/>
                </a:solidFill>
                <a:latin typeface="Arial Black" panose="020B0A04020102020204" pitchFamily="34" charset="0"/>
              </a:rPr>
              <a:t>un bilan d’étape encourageant</a:t>
            </a:r>
            <a:r>
              <a:rPr lang="fr-FR" dirty="0">
                <a:latin typeface="Arial Black" panose="020B0A04020102020204" pitchFamily="34" charset="0"/>
              </a:rPr>
              <a:t/>
            </a:r>
            <a:br>
              <a:rPr lang="fr-FR" dirty="0">
                <a:latin typeface="Arial Black" panose="020B0A04020102020204" pitchFamily="34" charset="0"/>
              </a:rPr>
            </a:br>
            <a:endParaRPr lang="fr-FR" dirty="0">
              <a:latin typeface="Arial Black" panose="020B0A04020102020204" pitchFamily="34" charset="0"/>
            </a:endParaRPr>
          </a:p>
        </p:txBody>
      </p:sp>
      <p:sp>
        <p:nvSpPr>
          <p:cNvPr id="3" name="Text Placeholder 2"/>
          <p:cNvSpPr>
            <a:spLocks noGrp="1"/>
          </p:cNvSpPr>
          <p:nvPr>
            <p:ph type="body" idx="1"/>
          </p:nvPr>
        </p:nvSpPr>
        <p:spPr>
          <a:xfrm>
            <a:off x="831850" y="5646057"/>
            <a:ext cx="10515600" cy="443593"/>
          </a:xfrm>
          <a:solidFill>
            <a:srgbClr val="000066"/>
          </a:solidFill>
        </p:spPr>
        <p:txBody>
          <a:bodyPr/>
          <a:lstStyle/>
          <a:p>
            <a:pPr algn="ctr"/>
            <a:r>
              <a:rPr lang="fr-FR" dirty="0" smtClean="0">
                <a:solidFill>
                  <a:schemeClr val="bg1"/>
                </a:solidFill>
                <a:latin typeface="Arial Black" panose="020B0A04020102020204" pitchFamily="34" charset="0"/>
              </a:rPr>
              <a:t>Mihaela Toader</a:t>
            </a:r>
            <a:r>
              <a:rPr lang="fr-FR" dirty="0" smtClean="0"/>
              <a:t> </a:t>
            </a:r>
            <a:endParaRPr lang="fr-FR" dirty="0"/>
          </a:p>
        </p:txBody>
      </p:sp>
      <p:sp>
        <p:nvSpPr>
          <p:cNvPr id="4" name="Date Placeholder 3"/>
          <p:cNvSpPr>
            <a:spLocks noGrp="1"/>
          </p:cNvSpPr>
          <p:nvPr>
            <p:ph type="dt" sz="half" idx="10"/>
          </p:nvPr>
        </p:nvSpPr>
        <p:spPr/>
        <p:txBody>
          <a:bodyPr/>
          <a:lstStyle/>
          <a:p>
            <a:fld id="{FAC19640-D833-4C46-B238-B4B638606C6C}" type="datetime1">
              <a:rPr lang="fr-FR" smtClean="0"/>
              <a:t>25/06/2018</a:t>
            </a:fld>
            <a:endParaRPr lang="fr-FR"/>
          </a:p>
        </p:txBody>
      </p:sp>
      <p:sp>
        <p:nvSpPr>
          <p:cNvPr id="5" name="Slide Number Placeholder 4"/>
          <p:cNvSpPr>
            <a:spLocks noGrp="1"/>
          </p:cNvSpPr>
          <p:nvPr>
            <p:ph type="sldNum" sz="quarter" idx="12"/>
          </p:nvPr>
        </p:nvSpPr>
        <p:spPr/>
        <p:txBody>
          <a:bodyPr/>
          <a:lstStyle/>
          <a:p>
            <a:fld id="{2A3726D7-B1A9-4293-8669-637FD6327147}" type="slidenum">
              <a:rPr lang="fr-FR" smtClean="0"/>
              <a:t>3</a:t>
            </a:fld>
            <a:endParaRPr lang="fr-FR"/>
          </a:p>
        </p:txBody>
      </p:sp>
    </p:spTree>
    <p:extLst>
      <p:ext uri="{BB962C8B-B14F-4D97-AF65-F5344CB8AC3E}">
        <p14:creationId xmlns:p14="http://schemas.microsoft.com/office/powerpoint/2010/main" val="2658694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A0BE4-0ABE-486F-AD42-8AA5FEDEFFBD}" type="datetime1">
              <a:rPr lang="fr-FR" smtClean="0"/>
              <a:t>25/06/2018</a:t>
            </a:fld>
            <a:endParaRPr lang="fr-FR"/>
          </a:p>
        </p:txBody>
      </p:sp>
      <p:sp>
        <p:nvSpPr>
          <p:cNvPr id="3" name="Slide Number Placeholder 2"/>
          <p:cNvSpPr>
            <a:spLocks noGrp="1"/>
          </p:cNvSpPr>
          <p:nvPr>
            <p:ph type="sldNum" sz="quarter" idx="12"/>
          </p:nvPr>
        </p:nvSpPr>
        <p:spPr/>
        <p:txBody>
          <a:bodyPr/>
          <a:lstStyle/>
          <a:p>
            <a:fld id="{2A3726D7-B1A9-4293-8669-637FD6327147}" type="slidenum">
              <a:rPr lang="fr-FR" smtClean="0"/>
              <a:t>4</a:t>
            </a:fld>
            <a:endParaRPr lang="fr-FR"/>
          </a:p>
        </p:txBody>
      </p:sp>
      <p:pic>
        <p:nvPicPr>
          <p:cNvPr id="5" name="Picture 4"/>
          <p:cNvPicPr>
            <a:picLocks noChangeAspect="1"/>
          </p:cNvPicPr>
          <p:nvPr/>
        </p:nvPicPr>
        <p:blipFill>
          <a:blip r:embed="rId2"/>
          <a:stretch>
            <a:fillRect/>
          </a:stretch>
        </p:blipFill>
        <p:spPr>
          <a:xfrm>
            <a:off x="3947307" y="840979"/>
            <a:ext cx="4043385" cy="1027594"/>
          </a:xfrm>
          <a:prstGeom prst="rect">
            <a:avLst/>
          </a:prstGeom>
        </p:spPr>
      </p:pic>
      <p:pic>
        <p:nvPicPr>
          <p:cNvPr id="6" name="Picture 5"/>
          <p:cNvPicPr>
            <a:picLocks noChangeAspect="1"/>
          </p:cNvPicPr>
          <p:nvPr/>
        </p:nvPicPr>
        <p:blipFill>
          <a:blip r:embed="rId3"/>
          <a:stretch>
            <a:fillRect/>
          </a:stretch>
        </p:blipFill>
        <p:spPr>
          <a:xfrm>
            <a:off x="1527752" y="2550386"/>
            <a:ext cx="9310666" cy="2446219"/>
          </a:xfrm>
          <a:prstGeom prst="rect">
            <a:avLst/>
          </a:prstGeom>
        </p:spPr>
      </p:pic>
      <p:sp>
        <p:nvSpPr>
          <p:cNvPr id="7" name="TextBox 6"/>
          <p:cNvSpPr txBox="1"/>
          <p:nvPr/>
        </p:nvSpPr>
        <p:spPr>
          <a:xfrm>
            <a:off x="7866743" y="5326743"/>
            <a:ext cx="1963358" cy="369332"/>
          </a:xfrm>
          <a:prstGeom prst="rect">
            <a:avLst/>
          </a:prstGeom>
          <a:noFill/>
        </p:spPr>
        <p:txBody>
          <a:bodyPr wrap="none" rtlCol="0">
            <a:spAutoFit/>
          </a:bodyPr>
          <a:lstStyle/>
          <a:p>
            <a:r>
              <a:rPr lang="en-GB" dirty="0" smtClean="0">
                <a:solidFill>
                  <a:schemeClr val="bg1"/>
                </a:solidFill>
              </a:rPr>
              <a:t>27 </a:t>
            </a:r>
            <a:r>
              <a:rPr lang="en-GB" dirty="0" err="1" smtClean="0">
                <a:solidFill>
                  <a:schemeClr val="bg1"/>
                </a:solidFill>
              </a:rPr>
              <a:t>octombrie</a:t>
            </a:r>
            <a:r>
              <a:rPr lang="en-GB" dirty="0" smtClean="0">
                <a:solidFill>
                  <a:schemeClr val="bg1"/>
                </a:solidFill>
              </a:rPr>
              <a:t> 2017</a:t>
            </a:r>
            <a:endParaRPr lang="fr-FR" dirty="0">
              <a:solidFill>
                <a:schemeClr val="bg1"/>
              </a:solidFill>
            </a:endParaRPr>
          </a:p>
        </p:txBody>
      </p:sp>
    </p:spTree>
    <p:extLst>
      <p:ext uri="{BB962C8B-B14F-4D97-AF65-F5344CB8AC3E}">
        <p14:creationId xmlns:p14="http://schemas.microsoft.com/office/powerpoint/2010/main" val="110440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771" y="2090056"/>
            <a:ext cx="5283200" cy="1618343"/>
          </a:xfrm>
          <a:solidFill>
            <a:srgbClr val="000066"/>
          </a:solidFill>
        </p:spPr>
        <p:txBody>
          <a:bodyPr>
            <a:normAutofit fontScale="90000"/>
          </a:bodyPr>
          <a:lstStyle/>
          <a:p>
            <a:pPr algn="ctr"/>
            <a:r>
              <a:rPr lang="fr-FR" sz="2000" b="1" dirty="0">
                <a:solidFill>
                  <a:schemeClr val="bg1"/>
                </a:solidFill>
                <a:latin typeface="Arial" panose="020B0604020202020204" pitchFamily="34" charset="0"/>
                <a:cs typeface="Arial" panose="020B0604020202020204" pitchFamily="34" charset="0"/>
              </a:rPr>
              <a:t>Translating </a:t>
            </a:r>
            <a:r>
              <a:rPr lang="fr-FR" sz="2000" b="1" dirty="0" smtClean="0">
                <a:solidFill>
                  <a:schemeClr val="bg1"/>
                </a:solidFill>
                <a:latin typeface="Arial" panose="020B0604020202020204" pitchFamily="34" charset="0"/>
                <a:cs typeface="Arial" panose="020B0604020202020204" pitchFamily="34" charset="0"/>
              </a:rPr>
              <a:t>Europe</a:t>
            </a:r>
            <a:br>
              <a:rPr lang="fr-FR" sz="2000" b="1" dirty="0" smtClean="0">
                <a:solidFill>
                  <a:schemeClr val="bg1"/>
                </a:solidFill>
                <a:latin typeface="Arial" panose="020B0604020202020204" pitchFamily="34" charset="0"/>
                <a:cs typeface="Arial" panose="020B0604020202020204" pitchFamily="34" charset="0"/>
              </a:rPr>
            </a:br>
            <a:r>
              <a:rPr lang="fr-FR" sz="2000" b="1" dirty="0" smtClean="0">
                <a:solidFill>
                  <a:schemeClr val="bg1"/>
                </a:solidFill>
                <a:latin typeface="Arial" panose="020B0604020202020204" pitchFamily="34" charset="0"/>
                <a:cs typeface="Arial" panose="020B0604020202020204" pitchFamily="34" charset="0"/>
              </a:rPr>
              <a:t>Traduire l’Europe</a:t>
            </a:r>
            <a:br>
              <a:rPr lang="fr-FR" sz="2000" b="1" dirty="0" smtClean="0">
                <a:solidFill>
                  <a:schemeClr val="bg1"/>
                </a:solidFill>
                <a:latin typeface="Arial" panose="020B0604020202020204" pitchFamily="34" charset="0"/>
                <a:cs typeface="Arial" panose="020B0604020202020204" pitchFamily="34" charset="0"/>
              </a:rPr>
            </a:br>
            <a:r>
              <a:rPr lang="fr-FR" sz="2000" b="1" dirty="0" smtClean="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
            </a:r>
            <a:br>
              <a:rPr lang="fr-FR" sz="2000" b="1" dirty="0">
                <a:solidFill>
                  <a:schemeClr val="bg1"/>
                </a:solidFill>
                <a:latin typeface="Arial" panose="020B0604020202020204" pitchFamily="34" charset="0"/>
                <a:cs typeface="Arial" panose="020B0604020202020204" pitchFamily="34" charset="0"/>
              </a:rPr>
            </a:br>
            <a:r>
              <a:rPr lang="fr-FR" sz="2000" b="1" dirty="0">
                <a:solidFill>
                  <a:schemeClr val="bg1"/>
                </a:solidFill>
                <a:latin typeface="Arial" panose="020B0604020202020204" pitchFamily="34" charset="0"/>
                <a:cs typeface="Arial" panose="020B0604020202020204" pitchFamily="34" charset="0"/>
              </a:rPr>
              <a:t>Un événement DGT</a:t>
            </a:r>
            <a:br>
              <a:rPr lang="fr-FR" sz="2000" b="1" dirty="0">
                <a:solidFill>
                  <a:schemeClr val="bg1"/>
                </a:solidFill>
                <a:latin typeface="Arial" panose="020B0604020202020204" pitchFamily="34" charset="0"/>
                <a:cs typeface="Arial" panose="020B0604020202020204" pitchFamily="34" charset="0"/>
              </a:rPr>
            </a:br>
            <a:r>
              <a:rPr lang="fr-FR" sz="2000" b="1" dirty="0">
                <a:solidFill>
                  <a:schemeClr val="bg1"/>
                </a:solidFill>
                <a:latin typeface="Arial" panose="020B0604020202020204" pitchFamily="34" charset="0"/>
                <a:cs typeface="Arial" panose="020B0604020202020204" pitchFamily="34" charset="0"/>
              </a:rPr>
              <a:t/>
            </a:r>
            <a:br>
              <a:rPr lang="fr-FR" sz="2000" b="1" dirty="0">
                <a:solidFill>
                  <a:schemeClr val="bg1"/>
                </a:solidFill>
                <a:latin typeface="Arial" panose="020B0604020202020204" pitchFamily="34" charset="0"/>
                <a:cs typeface="Arial" panose="020B0604020202020204" pitchFamily="34" charset="0"/>
              </a:rPr>
            </a:br>
            <a:r>
              <a:rPr lang="fr-FR" sz="2000" b="1" dirty="0">
                <a:solidFill>
                  <a:schemeClr val="bg1"/>
                </a:solidFill>
                <a:latin typeface="Arial" panose="020B0604020202020204" pitchFamily="34" charset="0"/>
                <a:cs typeface="Arial" panose="020B0604020202020204" pitchFamily="34" charset="0"/>
              </a:rPr>
              <a:t>- 5 mai 2017, UBB Cluj-Napoca -</a:t>
            </a:r>
            <a:endParaRPr lang="fr-FR"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5311775" y="457200"/>
            <a:ext cx="6561570" cy="5411788"/>
          </a:xfrm>
          <a:prstGeom prst="rect">
            <a:avLst/>
          </a:prstGeom>
        </p:spPr>
      </p:pic>
      <p:sp>
        <p:nvSpPr>
          <p:cNvPr id="4" name="Text Placeholder 3"/>
          <p:cNvSpPr>
            <a:spLocks noGrp="1"/>
          </p:cNvSpPr>
          <p:nvPr>
            <p:ph type="body" sz="half" idx="2"/>
          </p:nvPr>
        </p:nvSpPr>
        <p:spPr>
          <a:xfrm>
            <a:off x="275772" y="3708400"/>
            <a:ext cx="4833257" cy="2160588"/>
          </a:xfrm>
          <a:solidFill>
            <a:srgbClr val="000066"/>
          </a:solidFill>
        </p:spPr>
        <p:txBody>
          <a:bodyPr>
            <a:normAutofit lnSpcReduction="10000"/>
          </a:bodyPr>
          <a:lstStyle/>
          <a:p>
            <a:endParaRPr lang="en-US" b="1" dirty="0" smtClean="0">
              <a:solidFill>
                <a:schemeClr val="bg1"/>
              </a:solidFill>
              <a:latin typeface="Arial" panose="020B0604020202020204" pitchFamily="34" charset="0"/>
              <a:cs typeface="Arial" panose="020B0604020202020204" pitchFamily="34" charset="0"/>
            </a:endParaRPr>
          </a:p>
          <a:p>
            <a:pPr algn="ctr"/>
            <a:r>
              <a:rPr lang="en-US" b="1" dirty="0" smtClean="0">
                <a:solidFill>
                  <a:schemeClr val="bg1"/>
                </a:solidFill>
                <a:latin typeface="Arial" panose="020B0604020202020204" pitchFamily="34" charset="0"/>
                <a:cs typeface="Arial" panose="020B0604020202020204" pitchFamily="34" charset="0"/>
              </a:rPr>
              <a:t>Terminology </a:t>
            </a:r>
            <a:r>
              <a:rPr lang="en-US" b="1" dirty="0">
                <a:solidFill>
                  <a:schemeClr val="bg1"/>
                </a:solidFill>
                <a:latin typeface="Arial" panose="020B0604020202020204" pitchFamily="34" charset="0"/>
                <a:cs typeface="Arial" panose="020B0604020202020204" pitchFamily="34" charset="0"/>
              </a:rPr>
              <a:t>between Theory and </a:t>
            </a:r>
            <a:r>
              <a:rPr lang="en-US" b="1" dirty="0" smtClean="0">
                <a:solidFill>
                  <a:schemeClr val="bg1"/>
                </a:solidFill>
                <a:latin typeface="Arial" panose="020B0604020202020204" pitchFamily="34" charset="0"/>
                <a:cs typeface="Arial" panose="020B0604020202020204" pitchFamily="34" charset="0"/>
              </a:rPr>
              <a:t>Practice</a:t>
            </a:r>
          </a:p>
          <a:p>
            <a:pPr algn="ctr"/>
            <a:r>
              <a:rPr lang="en-US" b="1" dirty="0" smtClean="0">
                <a:solidFill>
                  <a:schemeClr val="bg1"/>
                </a:solidFill>
                <a:latin typeface="Arial" panose="020B0604020202020204" pitchFamily="34" charset="0"/>
                <a:cs typeface="Arial" panose="020B0604020202020204" pitchFamily="34" charset="0"/>
              </a:rPr>
              <a:t>La Terminologie entre théorie et </a:t>
            </a:r>
            <a:r>
              <a:rPr lang="en-US" b="1" dirty="0" err="1" smtClean="0">
                <a:solidFill>
                  <a:schemeClr val="bg1"/>
                </a:solidFill>
                <a:latin typeface="Arial" panose="020B0604020202020204" pitchFamily="34" charset="0"/>
                <a:cs typeface="Arial" panose="020B0604020202020204" pitchFamily="34" charset="0"/>
              </a:rPr>
              <a:t>pratique</a:t>
            </a:r>
            <a:endParaRPr lang="en-US" b="1" dirty="0" smtClean="0">
              <a:solidFill>
                <a:schemeClr val="bg1"/>
              </a:solidFill>
              <a:latin typeface="Arial" panose="020B0604020202020204" pitchFamily="34" charset="0"/>
              <a:cs typeface="Arial" panose="020B0604020202020204" pitchFamily="34" charset="0"/>
            </a:endParaRPr>
          </a:p>
          <a:p>
            <a:pPr algn="ctr"/>
            <a:r>
              <a:rPr lang="en-US" b="1" dirty="0" smtClean="0">
                <a:solidFill>
                  <a:schemeClr val="bg1"/>
                </a:solidFill>
                <a:latin typeface="Arial" panose="020B0604020202020204" pitchFamily="34" charset="0"/>
                <a:cs typeface="Arial" panose="020B0604020202020204" pitchFamily="34" charset="0"/>
              </a:rPr>
              <a:t>Terminologia </a:t>
            </a:r>
            <a:r>
              <a:rPr lang="en-US" b="1" dirty="0" err="1">
                <a:solidFill>
                  <a:schemeClr val="bg1"/>
                </a:solidFill>
                <a:latin typeface="Arial" panose="020B0604020202020204" pitchFamily="34" charset="0"/>
                <a:cs typeface="Arial" panose="020B0604020202020204" pitchFamily="34" charset="0"/>
              </a:rPr>
              <a:t>între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teorie</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și</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practică</a:t>
            </a:r>
            <a:r>
              <a:rPr lang="fr-FR" b="1" dirty="0">
                <a:solidFill>
                  <a:schemeClr val="bg1"/>
                </a:solidFill>
                <a:latin typeface="Arial" panose="020B0604020202020204" pitchFamily="34" charset="0"/>
                <a:cs typeface="Arial" panose="020B0604020202020204" pitchFamily="34" charset="0"/>
              </a:rPr>
              <a:t> </a:t>
            </a:r>
            <a:endParaRPr lang="fr-FR" b="1" dirty="0" smtClean="0">
              <a:solidFill>
                <a:schemeClr val="bg1"/>
              </a:solidFill>
              <a:latin typeface="Arial" panose="020B0604020202020204" pitchFamily="34" charset="0"/>
              <a:cs typeface="Arial" panose="020B0604020202020204" pitchFamily="34" charset="0"/>
            </a:endParaRPr>
          </a:p>
          <a:p>
            <a:pPr algn="ctr"/>
            <a:endParaRPr lang="fr-FR" b="1" dirty="0" smtClean="0">
              <a:solidFill>
                <a:schemeClr val="bg1"/>
              </a:solidFill>
              <a:latin typeface="Arial" panose="020B0604020202020204" pitchFamily="34" charset="0"/>
              <a:cs typeface="Arial" panose="020B0604020202020204" pitchFamily="34" charset="0"/>
            </a:endParaRPr>
          </a:p>
          <a:p>
            <a:pPr algn="ctr"/>
            <a:r>
              <a:rPr lang="en-GB" b="1" dirty="0" smtClean="0">
                <a:solidFill>
                  <a:schemeClr val="bg1"/>
                </a:solidFill>
                <a:latin typeface="Arial" panose="020B0604020202020204" pitchFamily="34" charset="0"/>
                <a:cs typeface="Arial" panose="020B0604020202020204" pitchFamily="34" charset="0"/>
              </a:rPr>
              <a:t>10 years of Romanian as an official EU language</a:t>
            </a:r>
          </a:p>
          <a:p>
            <a:endParaRPr lang="fr-FR" dirty="0">
              <a:latin typeface="Arial Black" panose="020B0A04020102020204" pitchFamily="34" charset="0"/>
            </a:endParaRPr>
          </a:p>
        </p:txBody>
      </p:sp>
      <p:pic>
        <p:nvPicPr>
          <p:cNvPr id="7" name="Picture 6"/>
          <p:cNvPicPr>
            <a:picLocks noChangeAspect="1"/>
          </p:cNvPicPr>
          <p:nvPr/>
        </p:nvPicPr>
        <p:blipFill>
          <a:blip r:embed="rId3"/>
          <a:stretch>
            <a:fillRect/>
          </a:stretch>
        </p:blipFill>
        <p:spPr>
          <a:xfrm>
            <a:off x="465726" y="457200"/>
            <a:ext cx="4206605" cy="1240971"/>
          </a:xfrm>
          <a:prstGeom prst="rect">
            <a:avLst/>
          </a:prstGeom>
        </p:spPr>
      </p:pic>
      <p:sp>
        <p:nvSpPr>
          <p:cNvPr id="3" name="Date Placeholder 2"/>
          <p:cNvSpPr>
            <a:spLocks noGrp="1"/>
          </p:cNvSpPr>
          <p:nvPr>
            <p:ph type="dt" sz="half" idx="10"/>
          </p:nvPr>
        </p:nvSpPr>
        <p:spPr/>
        <p:txBody>
          <a:bodyPr/>
          <a:lstStyle/>
          <a:p>
            <a:fld id="{BD85204E-B651-4879-8BA5-F1CDD1531803}" type="datetime1">
              <a:rPr lang="fr-FR" smtClean="0"/>
              <a:t>25/06/2018</a:t>
            </a:fld>
            <a:endParaRPr lang="fr-FR"/>
          </a:p>
        </p:txBody>
      </p:sp>
      <p:sp>
        <p:nvSpPr>
          <p:cNvPr id="6" name="Slide Number Placeholder 5"/>
          <p:cNvSpPr>
            <a:spLocks noGrp="1"/>
          </p:cNvSpPr>
          <p:nvPr>
            <p:ph type="sldNum" sz="quarter" idx="12"/>
          </p:nvPr>
        </p:nvSpPr>
        <p:spPr/>
        <p:txBody>
          <a:bodyPr/>
          <a:lstStyle/>
          <a:p>
            <a:fld id="{2A3726D7-B1A9-4293-8669-637FD6327147}" type="slidenum">
              <a:rPr lang="fr-FR" smtClean="0"/>
              <a:t>5</a:t>
            </a:fld>
            <a:endParaRPr lang="fr-FR"/>
          </a:p>
        </p:txBody>
      </p:sp>
    </p:spTree>
    <p:extLst>
      <p:ext uri="{BB962C8B-B14F-4D97-AF65-F5344CB8AC3E}">
        <p14:creationId xmlns:p14="http://schemas.microsoft.com/office/powerpoint/2010/main" val="257848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2375" y="457200"/>
            <a:ext cx="4206608" cy="1482281"/>
          </a:xfrm>
          <a:prstGeom prst="rect">
            <a:avLst/>
          </a:prstGeom>
        </p:spPr>
      </p:pic>
      <p:sp>
        <p:nvSpPr>
          <p:cNvPr id="2" name="Title 1"/>
          <p:cNvSpPr>
            <a:spLocks noGrp="1"/>
          </p:cNvSpPr>
          <p:nvPr>
            <p:ph type="title"/>
          </p:nvPr>
        </p:nvSpPr>
        <p:spPr>
          <a:xfrm>
            <a:off x="462376" y="457200"/>
            <a:ext cx="4309650" cy="1600200"/>
          </a:xfrm>
        </p:spPr>
        <p:txBody>
          <a:bodyPr/>
          <a:lstStyle/>
          <a:p>
            <a:r>
              <a:rPr lang="en-US" dirty="0" smtClean="0"/>
              <a:t/>
            </a:r>
            <a:br>
              <a:rPr lang="en-US" dirty="0" smtClean="0"/>
            </a:br>
            <a:r>
              <a:rPr lang="fr-FR" dirty="0"/>
              <a:t/>
            </a:r>
            <a:br>
              <a:rPr lang="fr-FR" dirty="0"/>
            </a:br>
            <a:endParaRPr lang="fr-FR"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462376" y="2057400"/>
            <a:ext cx="4309650" cy="3811588"/>
          </a:xfrm>
          <a:scene3d>
            <a:camera prst="orthographicFront"/>
            <a:lightRig rig="threePt" dir="t"/>
          </a:scene3d>
          <a:sp3d>
            <a:bevelT/>
          </a:sp3d>
        </p:spPr>
        <p:txBody>
          <a:bodyPr/>
          <a:lstStyle/>
          <a:p>
            <a:pPr algn="ctr"/>
            <a:endParaRPr lang="fr-FR" sz="2000" b="1" dirty="0" smtClean="0">
              <a:solidFill>
                <a:schemeClr val="bg1"/>
              </a:solidFill>
            </a:endParaRPr>
          </a:p>
          <a:p>
            <a:pPr algn="ctr"/>
            <a:r>
              <a:rPr lang="fr-FR" sz="2000" b="1" dirty="0" smtClean="0">
                <a:solidFill>
                  <a:schemeClr val="bg1"/>
                </a:solidFill>
              </a:rPr>
              <a:t>Un événement DGT </a:t>
            </a:r>
            <a:r>
              <a:rPr lang="fr-FR" sz="2000" b="1" dirty="0">
                <a:solidFill>
                  <a:schemeClr val="bg1"/>
                </a:solidFill>
              </a:rPr>
              <a:t>Translating Europe </a:t>
            </a:r>
            <a:r>
              <a:rPr lang="fr-FR" sz="2000" b="1" dirty="0" smtClean="0">
                <a:solidFill>
                  <a:schemeClr val="bg1"/>
                </a:solidFill>
              </a:rPr>
              <a:t>(Bruxelles,  4-5 octobre 2017)</a:t>
            </a:r>
          </a:p>
          <a:p>
            <a:pPr algn="ctr"/>
            <a:r>
              <a:rPr lang="en-GB" sz="2000" b="1" dirty="0" smtClean="0">
                <a:solidFill>
                  <a:schemeClr val="bg1"/>
                </a:solidFill>
              </a:rPr>
              <a:t>Le Master </a:t>
            </a:r>
            <a:r>
              <a:rPr lang="en-GB" sz="2000" b="1" dirty="0" err="1" smtClean="0">
                <a:solidFill>
                  <a:schemeClr val="bg1"/>
                </a:solidFill>
              </a:rPr>
              <a:t>Européen</a:t>
            </a:r>
            <a:r>
              <a:rPr lang="en-GB" sz="2000" b="1" dirty="0" smtClean="0">
                <a:solidFill>
                  <a:schemeClr val="bg1"/>
                </a:solidFill>
              </a:rPr>
              <a:t> de </a:t>
            </a:r>
            <a:r>
              <a:rPr lang="en-GB" sz="2000" b="1" dirty="0" err="1" smtClean="0">
                <a:solidFill>
                  <a:schemeClr val="bg1"/>
                </a:solidFill>
              </a:rPr>
              <a:t>Traductologie</a:t>
            </a:r>
            <a:r>
              <a:rPr lang="en-GB" sz="2000" b="1" dirty="0" smtClean="0">
                <a:solidFill>
                  <a:schemeClr val="bg1"/>
                </a:solidFill>
              </a:rPr>
              <a:t> et </a:t>
            </a:r>
            <a:r>
              <a:rPr lang="en-GB" sz="2000" b="1" dirty="0" err="1" smtClean="0">
                <a:solidFill>
                  <a:schemeClr val="bg1"/>
                </a:solidFill>
              </a:rPr>
              <a:t>Terminologie</a:t>
            </a:r>
            <a:r>
              <a:rPr lang="en-GB" sz="2000" b="1" dirty="0" smtClean="0">
                <a:solidFill>
                  <a:schemeClr val="bg1"/>
                </a:solidFill>
              </a:rPr>
              <a:t>, </a:t>
            </a:r>
            <a:r>
              <a:rPr lang="en-GB" sz="2000" b="1" dirty="0" err="1" smtClean="0">
                <a:solidFill>
                  <a:schemeClr val="bg1"/>
                </a:solidFill>
              </a:rPr>
              <a:t>membre</a:t>
            </a:r>
            <a:r>
              <a:rPr lang="en-GB" sz="2000" b="1" dirty="0" smtClean="0">
                <a:solidFill>
                  <a:schemeClr val="bg1"/>
                </a:solidFill>
              </a:rPr>
              <a:t> du </a:t>
            </a:r>
            <a:r>
              <a:rPr lang="en-GB" sz="2000" b="1" dirty="0" err="1" smtClean="0">
                <a:solidFill>
                  <a:schemeClr val="bg1"/>
                </a:solidFill>
              </a:rPr>
              <a:t>Réseau</a:t>
            </a:r>
            <a:r>
              <a:rPr lang="en-GB" sz="2000" b="1" dirty="0" smtClean="0">
                <a:solidFill>
                  <a:schemeClr val="bg1"/>
                </a:solidFill>
              </a:rPr>
              <a:t> EMT </a:t>
            </a:r>
            <a:r>
              <a:rPr lang="en-GB" sz="2000" b="1" dirty="0" err="1" smtClean="0">
                <a:solidFill>
                  <a:schemeClr val="bg1"/>
                </a:solidFill>
              </a:rPr>
              <a:t>est</a:t>
            </a:r>
            <a:r>
              <a:rPr lang="en-GB" sz="2000" b="1" dirty="0" smtClean="0">
                <a:solidFill>
                  <a:schemeClr val="bg1"/>
                </a:solidFill>
              </a:rPr>
              <a:t> </a:t>
            </a:r>
            <a:r>
              <a:rPr lang="en-GB" sz="2000" b="1" dirty="0" err="1" smtClean="0">
                <a:solidFill>
                  <a:schemeClr val="bg1"/>
                </a:solidFill>
              </a:rPr>
              <a:t>représenté</a:t>
            </a:r>
            <a:r>
              <a:rPr lang="en-GB" sz="2000" b="1" dirty="0" smtClean="0">
                <a:solidFill>
                  <a:schemeClr val="bg1"/>
                </a:solidFill>
              </a:rPr>
              <a:t> par </a:t>
            </a:r>
          </a:p>
          <a:p>
            <a:pPr algn="ctr"/>
            <a:r>
              <a:rPr lang="en-GB" sz="2000" b="1" dirty="0" err="1" smtClean="0">
                <a:solidFill>
                  <a:schemeClr val="bg1"/>
                </a:solidFill>
              </a:rPr>
              <a:t>Ciprian</a:t>
            </a:r>
            <a:r>
              <a:rPr lang="en-GB" sz="2000" b="1" dirty="0" smtClean="0">
                <a:solidFill>
                  <a:schemeClr val="bg1"/>
                </a:solidFill>
              </a:rPr>
              <a:t> </a:t>
            </a:r>
            <a:r>
              <a:rPr lang="en-GB" sz="2000" b="1" dirty="0" err="1" smtClean="0">
                <a:solidFill>
                  <a:schemeClr val="bg1"/>
                </a:solidFill>
              </a:rPr>
              <a:t>Iovu</a:t>
            </a:r>
            <a:r>
              <a:rPr lang="en-GB" sz="2000" b="1" dirty="0" smtClean="0">
                <a:solidFill>
                  <a:schemeClr val="bg1"/>
                </a:solidFill>
              </a:rPr>
              <a:t>, </a:t>
            </a:r>
            <a:r>
              <a:rPr lang="en-GB" sz="2000" b="1" dirty="0" err="1" smtClean="0">
                <a:solidFill>
                  <a:schemeClr val="bg1"/>
                </a:solidFill>
              </a:rPr>
              <a:t>étudiant</a:t>
            </a:r>
            <a:r>
              <a:rPr lang="en-GB" sz="2000" b="1" dirty="0" smtClean="0">
                <a:solidFill>
                  <a:schemeClr val="bg1"/>
                </a:solidFill>
              </a:rPr>
              <a:t> METT2</a:t>
            </a:r>
          </a:p>
          <a:p>
            <a:endParaRPr lang="fr-FR" dirty="0"/>
          </a:p>
        </p:txBody>
      </p:sp>
      <p:pic>
        <p:nvPicPr>
          <p:cNvPr id="5" name="Picture 4"/>
          <p:cNvPicPr>
            <a:picLocks noChangeAspect="1"/>
          </p:cNvPicPr>
          <p:nvPr/>
        </p:nvPicPr>
        <p:blipFill>
          <a:blip r:embed="rId3"/>
          <a:stretch>
            <a:fillRect/>
          </a:stretch>
        </p:blipFill>
        <p:spPr>
          <a:xfrm>
            <a:off x="5183188" y="995363"/>
            <a:ext cx="6172200" cy="4873625"/>
          </a:xfrm>
          <a:prstGeom prst="rect">
            <a:avLst/>
          </a:prstGeom>
        </p:spPr>
      </p:pic>
      <p:sp>
        <p:nvSpPr>
          <p:cNvPr id="7" name="Date Placeholder 6"/>
          <p:cNvSpPr>
            <a:spLocks noGrp="1"/>
          </p:cNvSpPr>
          <p:nvPr>
            <p:ph type="dt" sz="half" idx="10"/>
          </p:nvPr>
        </p:nvSpPr>
        <p:spPr/>
        <p:txBody>
          <a:bodyPr/>
          <a:lstStyle/>
          <a:p>
            <a:fld id="{988F8A6B-02C2-4F0F-9759-2F85BE2571CE}" type="datetime1">
              <a:rPr lang="fr-FR" smtClean="0"/>
              <a:t>25/06/2018</a:t>
            </a:fld>
            <a:endParaRPr lang="fr-FR"/>
          </a:p>
        </p:txBody>
      </p:sp>
      <p:sp>
        <p:nvSpPr>
          <p:cNvPr id="8" name="Slide Number Placeholder 7"/>
          <p:cNvSpPr>
            <a:spLocks noGrp="1"/>
          </p:cNvSpPr>
          <p:nvPr>
            <p:ph type="sldNum" sz="quarter" idx="12"/>
          </p:nvPr>
        </p:nvSpPr>
        <p:spPr/>
        <p:txBody>
          <a:bodyPr/>
          <a:lstStyle/>
          <a:p>
            <a:fld id="{2A3726D7-B1A9-4293-8669-637FD6327147}" type="slidenum">
              <a:rPr lang="fr-FR" smtClean="0"/>
              <a:t>6</a:t>
            </a:fld>
            <a:endParaRPr lang="fr-FR"/>
          </a:p>
        </p:txBody>
      </p:sp>
    </p:spTree>
    <p:extLst>
      <p:ext uri="{BB962C8B-B14F-4D97-AF65-F5344CB8AC3E}">
        <p14:creationId xmlns:p14="http://schemas.microsoft.com/office/powerpoint/2010/main" val="2277337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99CCC8-8C06-4873-B173-9058AB21E423}" type="datetime1">
              <a:rPr lang="fr-FR" smtClean="0"/>
              <a:t>25/06/2018</a:t>
            </a:fld>
            <a:endParaRPr lang="fr-FR"/>
          </a:p>
        </p:txBody>
      </p:sp>
      <p:sp>
        <p:nvSpPr>
          <p:cNvPr id="4" name="Slide Number Placeholder 3"/>
          <p:cNvSpPr>
            <a:spLocks noGrp="1"/>
          </p:cNvSpPr>
          <p:nvPr>
            <p:ph type="sldNum" sz="quarter" idx="12"/>
          </p:nvPr>
        </p:nvSpPr>
        <p:spPr/>
        <p:txBody>
          <a:bodyPr/>
          <a:lstStyle/>
          <a:p>
            <a:fld id="{2A3726D7-B1A9-4293-8669-637FD6327147}" type="slidenum">
              <a:rPr lang="fr-FR" smtClean="0"/>
              <a:t>7</a:t>
            </a:fld>
            <a:endParaRPr lang="fr-FR"/>
          </a:p>
        </p:txBody>
      </p:sp>
      <p:sp>
        <p:nvSpPr>
          <p:cNvPr id="2" name="Title 1"/>
          <p:cNvSpPr>
            <a:spLocks noGrp="1"/>
          </p:cNvSpPr>
          <p:nvPr>
            <p:ph type="title" idx="4294967295"/>
          </p:nvPr>
        </p:nvSpPr>
        <p:spPr>
          <a:xfrm>
            <a:off x="0" y="336097"/>
            <a:ext cx="6197600" cy="1325563"/>
          </a:xfrm>
          <a:solidFill>
            <a:srgbClr val="000066"/>
          </a:solidFill>
        </p:spPr>
        <p:txBody>
          <a:bodyPr/>
          <a:lstStyle/>
          <a:p>
            <a:pPr algn="ctr"/>
            <a:r>
              <a:rPr lang="fr-FR" b="1" dirty="0" smtClean="0">
                <a:solidFill>
                  <a:schemeClr val="bg1"/>
                </a:solidFill>
                <a:latin typeface="Arial" panose="020B0604020202020204" pitchFamily="34" charset="0"/>
                <a:cs typeface="Arial" panose="020B0604020202020204" pitchFamily="34" charset="0"/>
              </a:rPr>
              <a:t>MEIC membre du</a:t>
            </a:r>
            <a:br>
              <a:rPr lang="fr-FR" b="1" dirty="0" smtClean="0">
                <a:solidFill>
                  <a:schemeClr val="bg1"/>
                </a:solidFill>
                <a:latin typeface="Arial" panose="020B0604020202020204" pitchFamily="34" charset="0"/>
                <a:cs typeface="Arial" panose="020B0604020202020204" pitchFamily="34" charset="0"/>
              </a:rPr>
            </a:br>
            <a:r>
              <a:rPr lang="fr-FR" b="1" dirty="0" smtClean="0">
                <a:solidFill>
                  <a:schemeClr val="bg1"/>
                </a:solidFill>
                <a:latin typeface="Arial" panose="020B0604020202020204" pitchFamily="34" charset="0"/>
                <a:cs typeface="Arial" panose="020B0604020202020204" pitchFamily="34" charset="0"/>
              </a:rPr>
              <a:t>Réseau EMC</a:t>
            </a:r>
            <a:endParaRPr lang="fr-FR"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30629" y="2046514"/>
            <a:ext cx="11839698" cy="4708981"/>
          </a:xfrm>
          <a:prstGeom prst="rect">
            <a:avLst/>
          </a:prstGeom>
          <a:solidFill>
            <a:srgbClr val="000066"/>
          </a:solidFill>
        </p:spPr>
        <p:txBody>
          <a:bodyPr wrap="square" rtlCol="0">
            <a:spAutoFit/>
          </a:bodyPr>
          <a:lstStyle/>
          <a:p>
            <a:endParaRPr lang="fr-FR" dirty="0">
              <a:solidFill>
                <a:schemeClr val="bg1"/>
              </a:solidFill>
            </a:endParaRPr>
          </a:p>
          <a:p>
            <a:r>
              <a:rPr lang="fr-FR" sz="2400" b="1" dirty="0" smtClean="0">
                <a:solidFill>
                  <a:schemeClr val="bg1"/>
                </a:solidFill>
                <a:latin typeface="Arial" panose="020B0604020202020204" pitchFamily="34" charset="0"/>
                <a:cs typeface="Arial" panose="020B0604020202020204" pitchFamily="34" charset="0"/>
              </a:rPr>
              <a:t>Réunions, conférences </a:t>
            </a:r>
          </a:p>
          <a:p>
            <a:pPr marL="342900" indent="-342900">
              <a:buFontTx/>
              <a:buChar char="-"/>
            </a:pPr>
            <a:r>
              <a:rPr lang="fr-FR" sz="2400" dirty="0" smtClean="0">
                <a:solidFill>
                  <a:schemeClr val="bg1"/>
                </a:solidFill>
                <a:latin typeface="Arial" panose="020B0604020202020204" pitchFamily="34" charset="0"/>
                <a:cs typeface="Arial" panose="020B0604020202020204" pitchFamily="34" charset="0"/>
              </a:rPr>
              <a:t>Participation à assemblée </a:t>
            </a:r>
            <a:r>
              <a:rPr lang="fr-FR" sz="2400" dirty="0">
                <a:solidFill>
                  <a:schemeClr val="bg1"/>
                </a:solidFill>
                <a:latin typeface="Arial" panose="020B0604020202020204" pitchFamily="34" charset="0"/>
                <a:cs typeface="Arial" panose="020B0604020202020204" pitchFamily="34" charset="0"/>
              </a:rPr>
              <a:t>générale de l’EMCI, septembre </a:t>
            </a:r>
            <a:r>
              <a:rPr lang="fr-FR" sz="2400" dirty="0" smtClean="0">
                <a:solidFill>
                  <a:schemeClr val="bg1"/>
                </a:solidFill>
                <a:latin typeface="Arial" panose="020B0604020202020204" pitchFamily="34" charset="0"/>
                <a:cs typeface="Arial" panose="020B0604020202020204" pitchFamily="34" charset="0"/>
              </a:rPr>
              <a:t>2017, Genève.</a:t>
            </a:r>
          </a:p>
          <a:p>
            <a:pPr marL="342900" indent="-342900">
              <a:buFontTx/>
              <a:buChar char="-"/>
            </a:pPr>
            <a:r>
              <a:rPr lang="fr-FR" sz="2400" dirty="0" smtClean="0">
                <a:solidFill>
                  <a:schemeClr val="bg1"/>
                </a:solidFill>
                <a:latin typeface="Arial" panose="020B0604020202020204" pitchFamily="34" charset="0"/>
                <a:cs typeface="Arial" panose="020B0604020202020204" pitchFamily="34" charset="0"/>
              </a:rPr>
              <a:t>Participation à l’assemblée </a:t>
            </a:r>
            <a:r>
              <a:rPr lang="fr-FR" sz="2400" dirty="0">
                <a:solidFill>
                  <a:schemeClr val="bg1"/>
                </a:solidFill>
                <a:latin typeface="Arial" panose="020B0604020202020204" pitchFamily="34" charset="0"/>
                <a:cs typeface="Arial" panose="020B0604020202020204" pitchFamily="34" charset="0"/>
              </a:rPr>
              <a:t>générale de l’EMCI, avril 2018, Bruxelles</a:t>
            </a:r>
            <a:r>
              <a:rPr lang="fr-FR" sz="2400" dirty="0" smtClean="0">
                <a:solidFill>
                  <a:schemeClr val="bg1"/>
                </a:solidFill>
                <a:latin typeface="Arial" panose="020B0604020202020204" pitchFamily="34" charset="0"/>
                <a:cs typeface="Arial" panose="020B0604020202020204" pitchFamily="34" charset="0"/>
              </a:rPr>
              <a:t>.</a:t>
            </a:r>
          </a:p>
          <a:p>
            <a:pPr marL="342900" indent="-342900">
              <a:buFontTx/>
              <a:buChar char="-"/>
            </a:pPr>
            <a:r>
              <a:rPr lang="fr-FR" sz="2400" dirty="0" smtClean="0">
                <a:solidFill>
                  <a:schemeClr val="bg1"/>
                </a:solidFill>
                <a:latin typeface="Arial" panose="020B0604020202020204" pitchFamily="34" charset="0"/>
                <a:cs typeface="Arial" panose="020B0604020202020204" pitchFamily="34" charset="0"/>
              </a:rPr>
              <a:t>Participation à la conférence </a:t>
            </a:r>
            <a:r>
              <a:rPr lang="fr-FR" sz="2400" dirty="0">
                <a:solidFill>
                  <a:schemeClr val="bg1"/>
                </a:solidFill>
                <a:latin typeface="Arial" panose="020B0604020202020204" pitchFamily="34" charset="0"/>
                <a:cs typeface="Arial" panose="020B0604020202020204" pitchFamily="34" charset="0"/>
              </a:rPr>
              <a:t>SCIC Universités, avril 2018, Bruxelles</a:t>
            </a:r>
            <a:r>
              <a:rPr lang="fr-FR" sz="2400" dirty="0" smtClean="0">
                <a:solidFill>
                  <a:schemeClr val="bg1"/>
                </a:solidFill>
                <a:latin typeface="Arial" panose="020B0604020202020204" pitchFamily="34" charset="0"/>
                <a:cs typeface="Arial" panose="020B0604020202020204" pitchFamily="34" charset="0"/>
              </a:rPr>
              <a:t>.</a:t>
            </a:r>
          </a:p>
          <a:p>
            <a:endParaRPr lang="fr-FR" sz="2400" b="1" dirty="0" smtClean="0">
              <a:solidFill>
                <a:schemeClr val="bg1"/>
              </a:solidFill>
              <a:latin typeface="Arial" panose="020B0604020202020204" pitchFamily="34" charset="0"/>
              <a:cs typeface="Arial" panose="020B0604020202020204" pitchFamily="34" charset="0"/>
            </a:endParaRPr>
          </a:p>
          <a:p>
            <a:r>
              <a:rPr lang="fr-FR" sz="2400" b="1" dirty="0" smtClean="0">
                <a:solidFill>
                  <a:schemeClr val="bg1"/>
                </a:solidFill>
                <a:latin typeface="Arial" panose="020B0604020202020204" pitchFamily="34" charset="0"/>
                <a:cs typeface="Arial" panose="020B0604020202020204" pitchFamily="34" charset="0"/>
              </a:rPr>
              <a:t>Dans le cadre du consortium EMCI</a:t>
            </a:r>
            <a:r>
              <a:rPr lang="fr-FR" sz="2400" dirty="0" smtClean="0">
                <a:solidFill>
                  <a:schemeClr val="bg1"/>
                </a:solidFill>
                <a:latin typeface="Arial" panose="020B0604020202020204" pitchFamily="34" charset="0"/>
                <a:cs typeface="Arial" panose="020B0604020202020204" pitchFamily="34" charset="0"/>
              </a:rPr>
              <a:t>:</a:t>
            </a:r>
          </a:p>
          <a:p>
            <a:pPr lvl="1"/>
            <a:r>
              <a:rPr lang="fr-FR" sz="2400" dirty="0" smtClean="0">
                <a:solidFill>
                  <a:schemeClr val="bg1"/>
                </a:solidFill>
                <a:latin typeface="Arial" panose="020B0604020202020204" pitchFamily="34" charset="0"/>
                <a:cs typeface="Arial" panose="020B0604020202020204" pitchFamily="34" charset="0"/>
              </a:rPr>
              <a:t>MEIC est partenaire </a:t>
            </a:r>
            <a:r>
              <a:rPr lang="fr-FR" sz="2400" dirty="0">
                <a:solidFill>
                  <a:schemeClr val="bg1"/>
                </a:solidFill>
                <a:latin typeface="Arial" panose="020B0604020202020204" pitchFamily="34" charset="0"/>
                <a:cs typeface="Arial" panose="020B0604020202020204" pitchFamily="34" charset="0"/>
              </a:rPr>
              <a:t>dans le projet </a:t>
            </a:r>
            <a:r>
              <a:rPr lang="fr-FR" sz="2400" dirty="0" smtClean="0">
                <a:solidFill>
                  <a:schemeClr val="bg1"/>
                </a:solidFill>
                <a:latin typeface="Arial" panose="020B0604020202020204" pitchFamily="34" charset="0"/>
                <a:cs typeface="Arial" panose="020B0604020202020204" pitchFamily="34" charset="0"/>
              </a:rPr>
              <a:t>d’assurance </a:t>
            </a:r>
            <a:r>
              <a:rPr lang="fr-FR" sz="2400" dirty="0">
                <a:solidFill>
                  <a:schemeClr val="bg1"/>
                </a:solidFill>
                <a:latin typeface="Arial" panose="020B0604020202020204" pitchFamily="34" charset="0"/>
                <a:cs typeface="Arial" panose="020B0604020202020204" pitchFamily="34" charset="0"/>
              </a:rPr>
              <a:t>de la qualité dans la formation des interprètes de conférence 2017-2018 </a:t>
            </a:r>
            <a:r>
              <a:rPr lang="fr-FR" sz="2400" dirty="0" smtClean="0">
                <a:solidFill>
                  <a:schemeClr val="bg1"/>
                </a:solidFill>
                <a:latin typeface="Arial" panose="020B0604020202020204" pitchFamily="34" charset="0"/>
                <a:cs typeface="Arial" panose="020B0604020202020204" pitchFamily="34" charset="0"/>
              </a:rPr>
              <a:t>et dans le projet </a:t>
            </a:r>
            <a:r>
              <a:rPr lang="fr-FR" sz="2400" dirty="0">
                <a:solidFill>
                  <a:schemeClr val="bg1"/>
                </a:solidFill>
                <a:latin typeface="Arial" panose="020B0604020202020204" pitchFamily="34" charset="0"/>
                <a:cs typeface="Arial" panose="020B0604020202020204" pitchFamily="34" charset="0"/>
              </a:rPr>
              <a:t>d’assurance de la qualité dans la formation des interprètes de conférence 2017-2018 financé par le Parlement européen</a:t>
            </a:r>
            <a:r>
              <a:rPr lang="fr-FR" dirty="0">
                <a:solidFill>
                  <a:schemeClr val="bg1"/>
                </a:solidFill>
              </a:rPr>
              <a:t>.</a:t>
            </a:r>
          </a:p>
          <a:p>
            <a:endParaRPr lang="fr-FR" sz="2400" dirty="0">
              <a:solidFill>
                <a:schemeClr val="bg1"/>
              </a:solidFill>
              <a:latin typeface="Arial" panose="020B0604020202020204" pitchFamily="34" charset="0"/>
              <a:cs typeface="Arial" panose="020B0604020202020204" pitchFamily="34" charset="0"/>
            </a:endParaRPr>
          </a:p>
          <a:p>
            <a:endParaRPr lang="fr-FR" dirty="0">
              <a:solidFill>
                <a:schemeClr val="bg1"/>
              </a:solidFill>
            </a:endParaRPr>
          </a:p>
        </p:txBody>
      </p:sp>
      <p:pic>
        <p:nvPicPr>
          <p:cNvPr id="5" name="Picture 4"/>
          <p:cNvPicPr>
            <a:picLocks noChangeAspect="1"/>
          </p:cNvPicPr>
          <p:nvPr/>
        </p:nvPicPr>
        <p:blipFill>
          <a:blip r:embed="rId2"/>
          <a:stretch>
            <a:fillRect/>
          </a:stretch>
        </p:blipFill>
        <p:spPr>
          <a:xfrm>
            <a:off x="6197600" y="146203"/>
            <a:ext cx="5994400" cy="2480883"/>
          </a:xfrm>
          <a:prstGeom prst="rect">
            <a:avLst/>
          </a:prstGeom>
        </p:spPr>
      </p:pic>
    </p:spTree>
    <p:extLst>
      <p:ext uri="{BB962C8B-B14F-4D97-AF65-F5344CB8AC3E}">
        <p14:creationId xmlns:p14="http://schemas.microsoft.com/office/powerpoint/2010/main" val="134882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A0BE4-0ABE-486F-AD42-8AA5FEDEFFBD}" type="datetime1">
              <a:rPr lang="fr-FR" smtClean="0"/>
              <a:t>25/06/2018</a:t>
            </a:fld>
            <a:endParaRPr lang="fr-FR"/>
          </a:p>
        </p:txBody>
      </p:sp>
      <p:sp>
        <p:nvSpPr>
          <p:cNvPr id="3" name="Slide Number Placeholder 2"/>
          <p:cNvSpPr>
            <a:spLocks noGrp="1"/>
          </p:cNvSpPr>
          <p:nvPr>
            <p:ph type="sldNum" sz="quarter" idx="12"/>
          </p:nvPr>
        </p:nvSpPr>
        <p:spPr/>
        <p:txBody>
          <a:bodyPr/>
          <a:lstStyle/>
          <a:p>
            <a:fld id="{2A3726D7-B1A9-4293-8669-637FD6327147}" type="slidenum">
              <a:rPr lang="fr-FR" smtClean="0"/>
              <a:t>8</a:t>
            </a:fld>
            <a:endParaRPr lang="fr-FR"/>
          </a:p>
        </p:txBody>
      </p:sp>
      <p:sp>
        <p:nvSpPr>
          <p:cNvPr id="5" name="Rectangle 4"/>
          <p:cNvSpPr/>
          <p:nvPr/>
        </p:nvSpPr>
        <p:spPr>
          <a:xfrm>
            <a:off x="174171" y="1997839"/>
            <a:ext cx="12017829" cy="2677656"/>
          </a:xfrm>
          <a:prstGeom prst="rect">
            <a:avLst/>
          </a:prstGeom>
          <a:solidFill>
            <a:srgbClr val="000066"/>
          </a:solidFill>
        </p:spPr>
        <p:txBody>
          <a:bodyPr wrap="square">
            <a:spAutoFit/>
          </a:bodyPr>
          <a:lstStyle/>
          <a:p>
            <a:pPr marL="342900" indent="-342900">
              <a:buFontTx/>
              <a:buChar char="-"/>
            </a:pPr>
            <a:r>
              <a:rPr lang="fr-FR" sz="2400" b="1" dirty="0" smtClean="0">
                <a:solidFill>
                  <a:schemeClr val="bg1"/>
                </a:solidFill>
                <a:latin typeface="Arial" panose="020B0604020202020204" pitchFamily="34" charset="0"/>
                <a:cs typeface="Arial" panose="020B0604020202020204" pitchFamily="34" charset="0"/>
              </a:rPr>
              <a:t>Lancement </a:t>
            </a:r>
            <a:r>
              <a:rPr lang="fr-FR" sz="2400" b="1" dirty="0">
                <a:solidFill>
                  <a:schemeClr val="bg1"/>
                </a:solidFill>
                <a:latin typeface="Arial" panose="020B0604020202020204" pitchFamily="34" charset="0"/>
                <a:cs typeface="Arial" panose="020B0604020202020204" pitchFamily="34" charset="0"/>
              </a:rPr>
              <a:t>d’un projet </a:t>
            </a:r>
            <a:r>
              <a:rPr lang="fr-FR" sz="2400" b="1" dirty="0" smtClean="0">
                <a:solidFill>
                  <a:schemeClr val="bg1"/>
                </a:solidFill>
                <a:latin typeface="Arial" panose="020B0604020202020204" pitchFamily="34" charset="0"/>
                <a:cs typeface="Arial" panose="020B0604020202020204" pitchFamily="34" charset="0"/>
              </a:rPr>
              <a:t>de </a:t>
            </a:r>
            <a:r>
              <a:rPr lang="fr-FR" sz="2400" b="1" dirty="0">
                <a:solidFill>
                  <a:schemeClr val="bg1"/>
                </a:solidFill>
                <a:latin typeface="Arial" panose="020B0604020202020204" pitchFamily="34" charset="0"/>
                <a:cs typeface="Arial" panose="020B0604020202020204" pitchFamily="34" charset="0"/>
              </a:rPr>
              <a:t>formation des formateurs d’interprètes pour les services publics. Partenaire et coordinateur : l’Université San Jorge de Saragosse. </a:t>
            </a:r>
            <a:endParaRPr lang="fr-FR" sz="2400" b="1" dirty="0" smtClean="0">
              <a:solidFill>
                <a:schemeClr val="bg1"/>
              </a:solidFill>
              <a:latin typeface="Arial" panose="020B0604020202020204" pitchFamily="34" charset="0"/>
              <a:cs typeface="Arial" panose="020B0604020202020204" pitchFamily="34" charset="0"/>
            </a:endParaRPr>
          </a:p>
          <a:p>
            <a:endParaRPr lang="fr-FR" sz="2400" b="1" dirty="0" smtClean="0">
              <a:solidFill>
                <a:schemeClr val="bg1"/>
              </a:solidFill>
              <a:latin typeface="Arial" panose="020B0604020202020204" pitchFamily="34" charset="0"/>
              <a:cs typeface="Arial" panose="020B0604020202020204" pitchFamily="34" charset="0"/>
            </a:endParaRPr>
          </a:p>
          <a:p>
            <a:pPr marL="342900" indent="-342900">
              <a:buFontTx/>
              <a:buChar char="-"/>
            </a:pPr>
            <a:r>
              <a:rPr lang="fr-FR" sz="2400" b="1" dirty="0" smtClean="0">
                <a:solidFill>
                  <a:schemeClr val="bg1"/>
                </a:solidFill>
                <a:latin typeface="Arial" panose="020B0604020202020204" pitchFamily="34" charset="0"/>
                <a:cs typeface="Arial" panose="020B0604020202020204" pitchFamily="34" charset="0"/>
              </a:rPr>
              <a:t>Partenaire EMCI dans le carde d’un projet d’assurance </a:t>
            </a:r>
            <a:r>
              <a:rPr lang="fr-FR" sz="2400" b="1" dirty="0">
                <a:solidFill>
                  <a:schemeClr val="bg1"/>
                </a:solidFill>
                <a:latin typeface="Arial" panose="020B0604020202020204" pitchFamily="34" charset="0"/>
                <a:cs typeface="Arial" panose="020B0604020202020204" pitchFamily="34" charset="0"/>
              </a:rPr>
              <a:t>de la qualité dans la formation des interprètes de conférence </a:t>
            </a:r>
            <a:r>
              <a:rPr lang="fr-FR" sz="2400" b="1" dirty="0" smtClean="0">
                <a:solidFill>
                  <a:schemeClr val="bg1"/>
                </a:solidFill>
                <a:latin typeface="Arial" panose="020B0604020202020204" pitchFamily="34" charset="0"/>
                <a:cs typeface="Arial" panose="020B0604020202020204" pitchFamily="34" charset="0"/>
              </a:rPr>
              <a:t>2017-2018 ( financé </a:t>
            </a:r>
            <a:r>
              <a:rPr lang="fr-FR" sz="2400" b="1" dirty="0">
                <a:solidFill>
                  <a:schemeClr val="bg1"/>
                </a:solidFill>
                <a:latin typeface="Arial" panose="020B0604020202020204" pitchFamily="34" charset="0"/>
                <a:cs typeface="Arial" panose="020B0604020202020204" pitchFamily="34" charset="0"/>
              </a:rPr>
              <a:t>par le Parlement </a:t>
            </a:r>
            <a:r>
              <a:rPr lang="fr-FR" sz="2400" b="1" dirty="0" smtClean="0">
                <a:solidFill>
                  <a:schemeClr val="bg1"/>
                </a:solidFill>
                <a:latin typeface="Arial" panose="020B0604020202020204" pitchFamily="34" charset="0"/>
                <a:cs typeface="Arial" panose="020B0604020202020204" pitchFamily="34" charset="0"/>
              </a:rPr>
              <a:t>européen).</a:t>
            </a:r>
            <a:endParaRPr lang="fr-FR"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93487" y="769257"/>
            <a:ext cx="10305142" cy="646331"/>
          </a:xfrm>
          <a:prstGeom prst="rect">
            <a:avLst/>
          </a:prstGeom>
          <a:solidFill>
            <a:srgbClr val="000066"/>
          </a:solidFill>
        </p:spPr>
        <p:txBody>
          <a:bodyPr wrap="square" rtlCol="0">
            <a:spAutoFit/>
          </a:bodyPr>
          <a:lstStyle/>
          <a:p>
            <a:r>
              <a:rPr lang="fr-FR" sz="3600" b="1" dirty="0" smtClean="0">
                <a:solidFill>
                  <a:schemeClr val="bg1"/>
                </a:solidFill>
                <a:latin typeface="Arial" panose="020B0604020202020204" pitchFamily="34" charset="0"/>
                <a:cs typeface="Arial" panose="020B0604020202020204" pitchFamily="34" charset="0"/>
              </a:rPr>
              <a:t>Projets du MEIC</a:t>
            </a:r>
            <a:endParaRPr lang="fr-F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59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2109" y="480218"/>
            <a:ext cx="10411691" cy="1095375"/>
          </a:xfrm>
          <a:prstGeom prst="rect">
            <a:avLst/>
          </a:prstGeom>
        </p:spPr>
      </p:pic>
      <p:sp>
        <p:nvSpPr>
          <p:cNvPr id="2" name="Title 1"/>
          <p:cNvSpPr>
            <a:spLocks noGrp="1"/>
          </p:cNvSpPr>
          <p:nvPr>
            <p:ph type="title"/>
          </p:nvPr>
        </p:nvSpPr>
        <p:spPr>
          <a:xfrm>
            <a:off x="360218" y="365125"/>
            <a:ext cx="11831781" cy="1325563"/>
          </a:xfrm>
        </p:spPr>
        <p:txBody>
          <a:bodyPr/>
          <a:lstStyle/>
          <a:p>
            <a:endParaRPr lang="fr-FR" dirty="0"/>
          </a:p>
        </p:txBody>
      </p:sp>
      <p:sp>
        <p:nvSpPr>
          <p:cNvPr id="5" name="TextBox 4"/>
          <p:cNvSpPr txBox="1"/>
          <p:nvPr/>
        </p:nvSpPr>
        <p:spPr>
          <a:xfrm>
            <a:off x="1770745" y="1925665"/>
            <a:ext cx="10290626" cy="1200329"/>
          </a:xfrm>
          <a:prstGeom prst="rect">
            <a:avLst/>
          </a:prstGeom>
          <a:noFill/>
        </p:spPr>
        <p:txBody>
          <a:bodyPr wrap="square" rtlCol="0">
            <a:spAutoFit/>
          </a:bodyPr>
          <a:lstStyle/>
          <a:p>
            <a:pPr marL="285750" indent="-285750">
              <a:buFontTx/>
              <a:buChar char="-"/>
            </a:pPr>
            <a:r>
              <a:rPr lang="fr-FR" b="1" dirty="0">
                <a:solidFill>
                  <a:schemeClr val="bg1"/>
                </a:solidFill>
              </a:rPr>
              <a:t>C</a:t>
            </a:r>
            <a:r>
              <a:rPr lang="fr-FR" b="1" dirty="0" smtClean="0">
                <a:solidFill>
                  <a:schemeClr val="bg1"/>
                </a:solidFill>
              </a:rPr>
              <a:t>oncours </a:t>
            </a:r>
            <a:r>
              <a:rPr lang="fr-FR" b="1" dirty="0">
                <a:solidFill>
                  <a:schemeClr val="bg1"/>
                </a:solidFill>
              </a:rPr>
              <a:t>de traduction d’auteur francophone, organisé à l’échelle nationale. </a:t>
            </a:r>
            <a:endParaRPr lang="fr-FR" b="1" dirty="0" smtClean="0">
              <a:solidFill>
                <a:schemeClr val="bg1"/>
              </a:solidFill>
            </a:endParaRPr>
          </a:p>
          <a:p>
            <a:pPr marL="285750" indent="-285750">
              <a:buFontTx/>
              <a:buChar char="-"/>
            </a:pPr>
            <a:r>
              <a:rPr lang="fr-FR" b="1" dirty="0" smtClean="0">
                <a:solidFill>
                  <a:schemeClr val="bg1"/>
                </a:solidFill>
              </a:rPr>
              <a:t>Chaque </a:t>
            </a:r>
            <a:r>
              <a:rPr lang="fr-FR" b="1" dirty="0">
                <a:solidFill>
                  <a:schemeClr val="bg1"/>
                </a:solidFill>
              </a:rPr>
              <a:t>année, l’extrait à traduire est issu du roman primé par le prix des Cinq Continents, prix créé en 2001 par l’Organisation internationale de la Francophonie, qui consacre un roman d’un écrivain témoignant d’une expérience culturelle spécifique enrichissant la langue française.</a:t>
            </a:r>
          </a:p>
        </p:txBody>
      </p:sp>
      <p:pic>
        <p:nvPicPr>
          <p:cNvPr id="6" name="Picture 5"/>
          <p:cNvPicPr>
            <a:picLocks noChangeAspect="1"/>
          </p:cNvPicPr>
          <p:nvPr/>
        </p:nvPicPr>
        <p:blipFill>
          <a:blip r:embed="rId3"/>
          <a:stretch>
            <a:fillRect/>
          </a:stretch>
        </p:blipFill>
        <p:spPr>
          <a:xfrm>
            <a:off x="39592" y="1941830"/>
            <a:ext cx="1625600" cy="1816406"/>
          </a:xfrm>
          <a:prstGeom prst="rect">
            <a:avLst/>
          </a:prstGeom>
        </p:spPr>
      </p:pic>
      <p:sp>
        <p:nvSpPr>
          <p:cNvPr id="7" name="TextBox 6"/>
          <p:cNvSpPr txBox="1"/>
          <p:nvPr/>
        </p:nvSpPr>
        <p:spPr>
          <a:xfrm>
            <a:off x="3185239" y="3125994"/>
            <a:ext cx="8577942" cy="3354765"/>
          </a:xfrm>
          <a:prstGeom prst="rect">
            <a:avLst/>
          </a:prstGeom>
          <a:solidFill>
            <a:srgbClr val="000066"/>
          </a:solidFill>
          <a:scene3d>
            <a:camera prst="orthographicFront"/>
            <a:lightRig rig="threePt" dir="t"/>
          </a:scene3d>
          <a:sp3d>
            <a:bevelT/>
          </a:sp3d>
        </p:spPr>
        <p:txBody>
          <a:bodyPr wrap="square" rtlCol="0">
            <a:spAutoFit/>
          </a:bodyPr>
          <a:lstStyle/>
          <a:p>
            <a:pPr fontAlgn="base"/>
            <a:r>
              <a:rPr lang="fr-FR" sz="1600" dirty="0" smtClean="0">
                <a:solidFill>
                  <a:schemeClr val="bg1"/>
                </a:solidFill>
                <a:latin typeface="Arial" panose="020B0604020202020204" pitchFamily="34" charset="0"/>
                <a:cs typeface="Arial" panose="020B0604020202020204" pitchFamily="34" charset="0"/>
              </a:rPr>
              <a:t>Le jury </a:t>
            </a:r>
            <a:r>
              <a:rPr lang="fr-FR" sz="1600" dirty="0">
                <a:solidFill>
                  <a:schemeClr val="bg1"/>
                </a:solidFill>
                <a:latin typeface="Arial" panose="020B0604020202020204" pitchFamily="34" charset="0"/>
                <a:cs typeface="Arial" panose="020B0604020202020204" pitchFamily="34" charset="0"/>
              </a:rPr>
              <a:t>national présidé </a:t>
            </a:r>
            <a:r>
              <a:rPr lang="fr-FR" sz="1600" dirty="0" smtClean="0">
                <a:solidFill>
                  <a:schemeClr val="bg1"/>
                </a:solidFill>
                <a:latin typeface="Arial" panose="020B0604020202020204" pitchFamily="34" charset="0"/>
                <a:cs typeface="Arial" panose="020B0604020202020204" pitchFamily="34" charset="0"/>
              </a:rPr>
              <a:t>Madame </a:t>
            </a:r>
            <a:r>
              <a:rPr lang="fr-FR" sz="1600" b="1" dirty="0" err="1" smtClean="0">
                <a:solidFill>
                  <a:schemeClr val="bg1"/>
                </a:solidFill>
                <a:latin typeface="Arial" panose="020B0604020202020204" pitchFamily="34" charset="0"/>
                <a:cs typeface="Arial" panose="020B0604020202020204" pitchFamily="34" charset="0"/>
              </a:rPr>
              <a:t>Rodica</a:t>
            </a:r>
            <a:r>
              <a:rPr lang="fr-FR" sz="1600" b="1" dirty="0" smtClean="0">
                <a:solidFill>
                  <a:schemeClr val="bg1"/>
                </a:solidFill>
                <a:latin typeface="Arial" panose="020B0604020202020204" pitchFamily="34" charset="0"/>
                <a:cs typeface="Arial" panose="020B0604020202020204" pitchFamily="34" charset="0"/>
              </a:rPr>
              <a:t> </a:t>
            </a:r>
            <a:r>
              <a:rPr lang="fr-FR" sz="1600" b="1" dirty="0" err="1">
                <a:solidFill>
                  <a:schemeClr val="bg1"/>
                </a:solidFill>
                <a:latin typeface="Arial" panose="020B0604020202020204" pitchFamily="34" charset="0"/>
                <a:cs typeface="Arial" panose="020B0604020202020204" pitchFamily="34" charset="0"/>
              </a:rPr>
              <a:t>Baconsky</a:t>
            </a:r>
            <a:r>
              <a:rPr lang="fr-FR" sz="1600" dirty="0">
                <a:solidFill>
                  <a:schemeClr val="bg1"/>
                </a:solidFill>
                <a:latin typeface="Arial" panose="020B0604020202020204" pitchFamily="34" charset="0"/>
                <a:cs typeface="Arial" panose="020B0604020202020204" pitchFamily="34" charset="0"/>
              </a:rPr>
              <a:t> </a:t>
            </a:r>
            <a:r>
              <a:rPr lang="fr-FR" sz="1600" dirty="0" smtClean="0">
                <a:solidFill>
                  <a:schemeClr val="bg1"/>
                </a:solidFill>
                <a:latin typeface="Arial" panose="020B0604020202020204" pitchFamily="34" charset="0"/>
                <a:cs typeface="Arial" panose="020B0604020202020204" pitchFamily="34" charset="0"/>
              </a:rPr>
              <a:t>(UBB) a </a:t>
            </a:r>
            <a:r>
              <a:rPr lang="fr-FR" sz="1600" dirty="0">
                <a:solidFill>
                  <a:schemeClr val="bg1"/>
                </a:solidFill>
                <a:latin typeface="Arial" panose="020B0604020202020204" pitchFamily="34" charset="0"/>
                <a:cs typeface="Arial" panose="020B0604020202020204" pitchFamily="34" charset="0"/>
              </a:rPr>
              <a:t>rendu son verdict et a décidé d’attribuer</a:t>
            </a:r>
            <a:r>
              <a:rPr lang="fr-FR" sz="1600" b="1" dirty="0">
                <a:solidFill>
                  <a:schemeClr val="bg1"/>
                </a:solidFill>
                <a:latin typeface="Arial" panose="020B0604020202020204" pitchFamily="34" charset="0"/>
                <a:cs typeface="Arial" panose="020B0604020202020204" pitchFamily="34" charset="0"/>
              </a:rPr>
              <a:t> le premier prix ex-aequo </a:t>
            </a:r>
            <a:r>
              <a:rPr lang="fr-FR" sz="1600" dirty="0">
                <a:solidFill>
                  <a:schemeClr val="bg1"/>
                </a:solidFill>
                <a:latin typeface="Arial" panose="020B0604020202020204" pitchFamily="34" charset="0"/>
                <a:cs typeface="Arial" panose="020B0604020202020204" pitchFamily="34" charset="0"/>
              </a:rPr>
              <a:t>à:</a:t>
            </a:r>
          </a:p>
          <a:p>
            <a:pPr fontAlgn="base"/>
            <a:r>
              <a:rPr lang="fr-FR" sz="1600" dirty="0">
                <a:solidFill>
                  <a:schemeClr val="bg1"/>
                </a:solidFill>
                <a:latin typeface="Arial" panose="020B0604020202020204" pitchFamily="34" charset="0"/>
                <a:cs typeface="Arial" panose="020B0604020202020204" pitchFamily="34" charset="0"/>
              </a:rPr>
              <a:t> </a:t>
            </a:r>
          </a:p>
          <a:p>
            <a:pPr fontAlgn="base"/>
            <a:r>
              <a:rPr lang="fr-FR" sz="1600" b="1" dirty="0" err="1">
                <a:solidFill>
                  <a:schemeClr val="bg1"/>
                </a:solidFill>
                <a:latin typeface="Arial" panose="020B0604020202020204" pitchFamily="34" charset="0"/>
                <a:cs typeface="Arial" panose="020B0604020202020204" pitchFamily="34" charset="0"/>
              </a:rPr>
              <a:t>Denisa</a:t>
            </a:r>
            <a:r>
              <a:rPr lang="fr-FR" sz="1600" b="1" dirty="0">
                <a:solidFill>
                  <a:schemeClr val="bg1"/>
                </a:solidFill>
                <a:latin typeface="Arial" panose="020B0604020202020204" pitchFamily="34" charset="0"/>
                <a:cs typeface="Arial" panose="020B0604020202020204" pitchFamily="34" charset="0"/>
              </a:rPr>
              <a:t> BULDUR</a:t>
            </a:r>
            <a:r>
              <a:rPr lang="fr-FR" sz="1600" dirty="0">
                <a:solidFill>
                  <a:schemeClr val="bg1"/>
                </a:solidFill>
                <a:latin typeface="Arial" panose="020B0604020202020204" pitchFamily="34" charset="0"/>
                <a:cs typeface="Arial" panose="020B0604020202020204" pitchFamily="34" charset="0"/>
              </a:rPr>
              <a:t> de l’Université de </a:t>
            </a:r>
            <a:r>
              <a:rPr lang="fr-FR" sz="1600" dirty="0" smtClean="0">
                <a:solidFill>
                  <a:schemeClr val="bg1"/>
                </a:solidFill>
                <a:latin typeface="Arial" panose="020B0604020202020204" pitchFamily="34" charset="0"/>
                <a:cs typeface="Arial" panose="020B0604020202020204" pitchFamily="34" charset="0"/>
              </a:rPr>
              <a:t>Craiova et </a:t>
            </a:r>
            <a:r>
              <a:rPr lang="fr-FR" sz="1600" b="1" dirty="0" smtClean="0">
                <a:solidFill>
                  <a:schemeClr val="bg1"/>
                </a:solidFill>
                <a:latin typeface="Arial" panose="020B0604020202020204" pitchFamily="34" charset="0"/>
                <a:cs typeface="Arial" panose="020B0604020202020204" pitchFamily="34" charset="0"/>
              </a:rPr>
              <a:t>Cristina-Florina </a:t>
            </a:r>
            <a:r>
              <a:rPr lang="fr-FR" sz="1600" b="1" dirty="0">
                <a:solidFill>
                  <a:schemeClr val="bg1"/>
                </a:solidFill>
                <a:latin typeface="Arial" panose="020B0604020202020204" pitchFamily="34" charset="0"/>
                <a:cs typeface="Arial" panose="020B0604020202020204" pitchFamily="34" charset="0"/>
              </a:rPr>
              <a:t>JURCUȚIU</a:t>
            </a:r>
            <a:r>
              <a:rPr lang="fr-FR" sz="1600" dirty="0">
                <a:solidFill>
                  <a:schemeClr val="bg1"/>
                </a:solidFill>
                <a:latin typeface="Arial" panose="020B0604020202020204" pitchFamily="34" charset="0"/>
                <a:cs typeface="Arial" panose="020B0604020202020204" pitchFamily="34" charset="0"/>
              </a:rPr>
              <a:t> de l’Université </a:t>
            </a:r>
            <a:r>
              <a:rPr lang="fr-FR" sz="1600" dirty="0" smtClean="0">
                <a:solidFill>
                  <a:schemeClr val="bg1"/>
                </a:solidFill>
                <a:latin typeface="Arial" panose="020B0604020202020204" pitchFamily="34" charset="0"/>
                <a:cs typeface="Arial" panose="020B0604020202020204" pitchFamily="34" charset="0"/>
              </a:rPr>
              <a:t>d’Oradea. Le </a:t>
            </a:r>
            <a:r>
              <a:rPr lang="fr-FR" sz="1600" dirty="0">
                <a:solidFill>
                  <a:schemeClr val="bg1"/>
                </a:solidFill>
                <a:latin typeface="Arial" panose="020B0604020202020204" pitchFamily="34" charset="0"/>
                <a:cs typeface="Arial" panose="020B0604020202020204" pitchFamily="34" charset="0"/>
              </a:rPr>
              <a:t>jury a apprécié la qualité de la langue roumaine, la restitution correcte du registre original, la précision du sens ainsi que l’originalité des solutions proposées</a:t>
            </a:r>
            <a:r>
              <a:rPr lang="fr-FR" sz="1600" dirty="0" smtClean="0">
                <a:solidFill>
                  <a:schemeClr val="bg1"/>
                </a:solidFill>
                <a:latin typeface="Arial" panose="020B0604020202020204" pitchFamily="34" charset="0"/>
                <a:cs typeface="Arial" panose="020B0604020202020204" pitchFamily="34" charset="0"/>
              </a:rPr>
              <a:t>.</a:t>
            </a:r>
          </a:p>
          <a:p>
            <a:pPr fontAlgn="base"/>
            <a:endParaRPr lang="fr-FR" sz="1600" dirty="0">
              <a:solidFill>
                <a:schemeClr val="bg1"/>
              </a:solidFill>
              <a:latin typeface="Arial" panose="020B0604020202020204" pitchFamily="34" charset="0"/>
              <a:cs typeface="Arial" panose="020B0604020202020204" pitchFamily="34" charset="0"/>
            </a:endParaRPr>
          </a:p>
          <a:p>
            <a:pPr fontAlgn="base"/>
            <a:r>
              <a:rPr lang="fr-FR" sz="1600" dirty="0">
                <a:solidFill>
                  <a:schemeClr val="bg1"/>
                </a:solidFill>
                <a:latin typeface="Arial" panose="020B0604020202020204" pitchFamily="34" charset="0"/>
                <a:cs typeface="Arial" panose="020B0604020202020204" pitchFamily="34" charset="0"/>
              </a:rPr>
              <a:t>La </a:t>
            </a:r>
            <a:r>
              <a:rPr lang="fr-FR" sz="1600" b="1" dirty="0">
                <a:solidFill>
                  <a:schemeClr val="bg1"/>
                </a:solidFill>
                <a:latin typeface="Arial" panose="020B0604020202020204" pitchFamily="34" charset="0"/>
                <a:cs typeface="Arial" panose="020B0604020202020204" pitchFamily="34" charset="0"/>
              </a:rPr>
              <a:t>troisième place</a:t>
            </a:r>
            <a:r>
              <a:rPr lang="fr-FR" sz="1600" dirty="0">
                <a:solidFill>
                  <a:schemeClr val="bg1"/>
                </a:solidFill>
                <a:latin typeface="Arial" panose="020B0604020202020204" pitchFamily="34" charset="0"/>
                <a:cs typeface="Arial" panose="020B0604020202020204" pitchFamily="34" charset="0"/>
              </a:rPr>
              <a:t> a été attribuée à :</a:t>
            </a:r>
          </a:p>
          <a:p>
            <a:pPr fontAlgn="base"/>
            <a:r>
              <a:rPr lang="fr-FR" sz="1600" b="1" dirty="0">
                <a:solidFill>
                  <a:schemeClr val="bg1"/>
                </a:solidFill>
                <a:latin typeface="Arial" panose="020B0604020202020204" pitchFamily="34" charset="0"/>
                <a:cs typeface="Arial" panose="020B0604020202020204" pitchFamily="34" charset="0"/>
              </a:rPr>
              <a:t>Iulia EMBER</a:t>
            </a:r>
            <a:r>
              <a:rPr lang="fr-FR" sz="1600" dirty="0">
                <a:solidFill>
                  <a:schemeClr val="bg1"/>
                </a:solidFill>
                <a:latin typeface="Arial" panose="020B0604020202020204" pitchFamily="34" charset="0"/>
                <a:cs typeface="Arial" panose="020B0604020202020204" pitchFamily="34" charset="0"/>
              </a:rPr>
              <a:t> de l’Université </a:t>
            </a:r>
            <a:r>
              <a:rPr lang="fr-FR" sz="1600" dirty="0" err="1">
                <a:solidFill>
                  <a:schemeClr val="bg1"/>
                </a:solidFill>
                <a:latin typeface="Arial" panose="020B0604020202020204" pitchFamily="34" charset="0"/>
                <a:cs typeface="Arial" panose="020B0604020202020204" pitchFamily="34" charset="0"/>
              </a:rPr>
              <a:t>Babeș</a:t>
            </a:r>
            <a:r>
              <a:rPr lang="fr-FR" sz="1600" dirty="0">
                <a:solidFill>
                  <a:schemeClr val="bg1"/>
                </a:solidFill>
                <a:latin typeface="Arial" panose="020B0604020202020204" pitchFamily="34" charset="0"/>
                <a:cs typeface="Arial" panose="020B0604020202020204" pitchFamily="34" charset="0"/>
              </a:rPr>
              <a:t>-Bolyai de Cluj-Napoca</a:t>
            </a:r>
            <a:r>
              <a:rPr lang="fr-FR" sz="1600" dirty="0" smtClean="0">
                <a:solidFill>
                  <a:schemeClr val="bg1"/>
                </a:solidFill>
                <a:latin typeface="Arial" panose="020B0604020202020204" pitchFamily="34" charset="0"/>
                <a:cs typeface="Arial" panose="020B0604020202020204" pitchFamily="34" charset="0"/>
              </a:rPr>
              <a:t>. </a:t>
            </a:r>
            <a:endParaRPr lang="fr-FR" sz="1600" dirty="0">
              <a:solidFill>
                <a:schemeClr val="bg1"/>
              </a:solidFill>
              <a:latin typeface="Arial" panose="020B0604020202020204" pitchFamily="34" charset="0"/>
              <a:cs typeface="Arial" panose="020B0604020202020204" pitchFamily="34" charset="0"/>
            </a:endParaRPr>
          </a:p>
          <a:p>
            <a:pPr fontAlgn="base"/>
            <a:r>
              <a:rPr lang="fr-FR" sz="1600" dirty="0">
                <a:solidFill>
                  <a:schemeClr val="bg1"/>
                </a:solidFill>
                <a:latin typeface="Arial" panose="020B0604020202020204" pitchFamily="34" charset="0"/>
                <a:cs typeface="Arial" panose="020B0604020202020204" pitchFamily="34" charset="0"/>
              </a:rPr>
              <a:t>Le jury a également attribué </a:t>
            </a:r>
            <a:r>
              <a:rPr lang="fr-FR" sz="1600" b="1" dirty="0">
                <a:solidFill>
                  <a:schemeClr val="bg1"/>
                </a:solidFill>
                <a:latin typeface="Arial" panose="020B0604020202020204" pitchFamily="34" charset="0"/>
                <a:cs typeface="Arial" panose="020B0604020202020204" pitchFamily="34" charset="0"/>
              </a:rPr>
              <a:t>deux mentions</a:t>
            </a:r>
            <a:r>
              <a:rPr lang="fr-FR" sz="1600" dirty="0">
                <a:solidFill>
                  <a:schemeClr val="bg1"/>
                </a:solidFill>
                <a:latin typeface="Arial" panose="020B0604020202020204" pitchFamily="34" charset="0"/>
                <a:cs typeface="Arial" panose="020B0604020202020204" pitchFamily="34" charset="0"/>
              </a:rPr>
              <a:t> à :</a:t>
            </a:r>
          </a:p>
          <a:p>
            <a:pPr fontAlgn="base"/>
            <a:r>
              <a:rPr lang="fr-FR" sz="1600" b="1" dirty="0">
                <a:solidFill>
                  <a:schemeClr val="bg1"/>
                </a:solidFill>
                <a:latin typeface="Arial" panose="020B0604020202020204" pitchFamily="34" charset="0"/>
                <a:cs typeface="Arial" panose="020B0604020202020204" pitchFamily="34" charset="0"/>
              </a:rPr>
              <a:t>Irina BĂDILOIU</a:t>
            </a:r>
            <a:r>
              <a:rPr lang="fr-FR" sz="1600" dirty="0">
                <a:solidFill>
                  <a:schemeClr val="bg1"/>
                </a:solidFill>
                <a:latin typeface="Arial" panose="020B0604020202020204" pitchFamily="34" charset="0"/>
                <a:cs typeface="Arial" panose="020B0604020202020204" pitchFamily="34" charset="0"/>
              </a:rPr>
              <a:t> de l’Université </a:t>
            </a:r>
            <a:r>
              <a:rPr lang="fr-FR" sz="1600" dirty="0" err="1">
                <a:solidFill>
                  <a:schemeClr val="bg1"/>
                </a:solidFill>
                <a:latin typeface="Arial" panose="020B0604020202020204" pitchFamily="34" charset="0"/>
                <a:cs typeface="Arial" panose="020B0604020202020204" pitchFamily="34" charset="0"/>
              </a:rPr>
              <a:t>Pitești</a:t>
            </a:r>
            <a:endParaRPr lang="fr-FR" sz="1600" dirty="0">
              <a:solidFill>
                <a:schemeClr val="bg1"/>
              </a:solidFill>
              <a:latin typeface="Arial" panose="020B0604020202020204" pitchFamily="34" charset="0"/>
              <a:cs typeface="Arial" panose="020B0604020202020204" pitchFamily="34" charset="0"/>
            </a:endParaRPr>
          </a:p>
          <a:p>
            <a:pPr fontAlgn="base"/>
            <a:r>
              <a:rPr lang="fr-FR" sz="1600" b="1" dirty="0">
                <a:solidFill>
                  <a:schemeClr val="bg1"/>
                </a:solidFill>
                <a:latin typeface="Arial" panose="020B0604020202020204" pitchFamily="34" charset="0"/>
                <a:cs typeface="Arial" panose="020B0604020202020204" pitchFamily="34" charset="0"/>
              </a:rPr>
              <a:t>Iris RUSU</a:t>
            </a:r>
            <a:r>
              <a:rPr lang="fr-FR" sz="1600" dirty="0">
                <a:solidFill>
                  <a:schemeClr val="bg1"/>
                </a:solidFill>
                <a:latin typeface="Arial" panose="020B0604020202020204" pitchFamily="34" charset="0"/>
                <a:cs typeface="Arial" panose="020B0604020202020204" pitchFamily="34" charset="0"/>
              </a:rPr>
              <a:t> de l’Université </a:t>
            </a:r>
            <a:r>
              <a:rPr lang="fr-FR" sz="1600" b="1" dirty="0">
                <a:solidFill>
                  <a:schemeClr val="bg1"/>
                </a:solidFill>
                <a:latin typeface="Arial" panose="020B0604020202020204" pitchFamily="34" charset="0"/>
                <a:cs typeface="Arial" panose="020B0604020202020204" pitchFamily="34" charset="0"/>
              </a:rPr>
              <a:t>« </a:t>
            </a:r>
            <a:r>
              <a:rPr lang="fr-FR" sz="1600" dirty="0">
                <a:solidFill>
                  <a:schemeClr val="bg1"/>
                </a:solidFill>
                <a:latin typeface="Arial" panose="020B0604020202020204" pitchFamily="34" charset="0"/>
                <a:cs typeface="Arial" panose="020B0604020202020204" pitchFamily="34" charset="0"/>
              </a:rPr>
              <a:t>Lucian Blaga </a:t>
            </a:r>
            <a:r>
              <a:rPr lang="fr-FR" sz="1600" b="1" dirty="0">
                <a:solidFill>
                  <a:schemeClr val="bg1"/>
                </a:solidFill>
                <a:latin typeface="Arial" panose="020B0604020202020204" pitchFamily="34" charset="0"/>
                <a:cs typeface="Arial" panose="020B0604020202020204" pitchFamily="34" charset="0"/>
              </a:rPr>
              <a:t>»</a:t>
            </a:r>
            <a:r>
              <a:rPr lang="fr-FR" sz="1600" dirty="0">
                <a:solidFill>
                  <a:schemeClr val="bg1"/>
                </a:solidFill>
                <a:latin typeface="Arial" panose="020B0604020202020204" pitchFamily="34" charset="0"/>
                <a:cs typeface="Arial" panose="020B0604020202020204" pitchFamily="34" charset="0"/>
              </a:rPr>
              <a:t> de Sibiu</a:t>
            </a:r>
          </a:p>
          <a:p>
            <a:endParaRPr lang="fr-FR" dirty="0"/>
          </a:p>
        </p:txBody>
      </p:sp>
      <p:sp>
        <p:nvSpPr>
          <p:cNvPr id="8" name="TextBox 7"/>
          <p:cNvSpPr txBox="1"/>
          <p:nvPr/>
        </p:nvSpPr>
        <p:spPr>
          <a:xfrm>
            <a:off x="1" y="4238170"/>
            <a:ext cx="3185238" cy="1754326"/>
          </a:xfrm>
          <a:prstGeom prst="rect">
            <a:avLst/>
          </a:prstGeom>
          <a:noFill/>
        </p:spPr>
        <p:txBody>
          <a:bodyPr wrap="square" rtlCol="0">
            <a:spAutoFit/>
          </a:bodyPr>
          <a:lstStyle/>
          <a:p>
            <a:r>
              <a:rPr lang="fr-FR" sz="3600" b="1" dirty="0">
                <a:solidFill>
                  <a:schemeClr val="bg1"/>
                </a:solidFill>
                <a:latin typeface="Arial" panose="020B0604020202020204" pitchFamily="34" charset="0"/>
                <a:cs typeface="Arial" panose="020B0604020202020204" pitchFamily="34" charset="0"/>
              </a:rPr>
              <a:t>Edition 2017</a:t>
            </a:r>
          </a:p>
          <a:p>
            <a:r>
              <a:rPr lang="fr-FR" sz="3600" b="1" dirty="0">
                <a:solidFill>
                  <a:schemeClr val="bg1"/>
                </a:solidFill>
                <a:latin typeface="Arial" panose="020B0604020202020204" pitchFamily="34" charset="0"/>
                <a:cs typeface="Arial" panose="020B0604020202020204" pitchFamily="34" charset="0"/>
              </a:rPr>
              <a:t>Edition 2018</a:t>
            </a:r>
          </a:p>
          <a:p>
            <a:endParaRPr lang="fr-FR" sz="3600" dirty="0"/>
          </a:p>
        </p:txBody>
      </p:sp>
      <p:pic>
        <p:nvPicPr>
          <p:cNvPr id="9" name="Picture 8"/>
          <p:cNvPicPr>
            <a:picLocks noChangeAspect="1"/>
          </p:cNvPicPr>
          <p:nvPr/>
        </p:nvPicPr>
        <p:blipFill>
          <a:blip r:embed="rId4"/>
          <a:stretch>
            <a:fillRect/>
          </a:stretch>
        </p:blipFill>
        <p:spPr>
          <a:xfrm>
            <a:off x="8244114" y="5704145"/>
            <a:ext cx="3817257" cy="899855"/>
          </a:xfrm>
          <a:prstGeom prst="rect">
            <a:avLst/>
          </a:prstGeom>
        </p:spPr>
      </p:pic>
      <p:sp>
        <p:nvSpPr>
          <p:cNvPr id="4" name="Date Placeholder 3"/>
          <p:cNvSpPr>
            <a:spLocks noGrp="1"/>
          </p:cNvSpPr>
          <p:nvPr>
            <p:ph type="dt" sz="half" idx="10"/>
          </p:nvPr>
        </p:nvSpPr>
        <p:spPr/>
        <p:txBody>
          <a:bodyPr/>
          <a:lstStyle/>
          <a:p>
            <a:fld id="{B7D58F7E-CED5-4905-9F5B-E45EC95BD8F4}" type="datetime1">
              <a:rPr lang="fr-FR" smtClean="0"/>
              <a:t>25/06/2018</a:t>
            </a:fld>
            <a:endParaRPr lang="fr-FR"/>
          </a:p>
        </p:txBody>
      </p:sp>
      <p:sp>
        <p:nvSpPr>
          <p:cNvPr id="10" name="Slide Number Placeholder 9"/>
          <p:cNvSpPr>
            <a:spLocks noGrp="1"/>
          </p:cNvSpPr>
          <p:nvPr>
            <p:ph type="sldNum" sz="quarter" idx="12"/>
          </p:nvPr>
        </p:nvSpPr>
        <p:spPr/>
        <p:txBody>
          <a:bodyPr/>
          <a:lstStyle/>
          <a:p>
            <a:fld id="{2A3726D7-B1A9-4293-8669-637FD6327147}" type="slidenum">
              <a:rPr lang="fr-FR" smtClean="0"/>
              <a:t>9</a:t>
            </a:fld>
            <a:endParaRPr lang="fr-FR"/>
          </a:p>
        </p:txBody>
      </p:sp>
    </p:spTree>
    <p:extLst>
      <p:ext uri="{BB962C8B-B14F-4D97-AF65-F5344CB8AC3E}">
        <p14:creationId xmlns:p14="http://schemas.microsoft.com/office/powerpoint/2010/main" val="663698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796</Words>
  <Application>Microsoft Office PowerPoint</Application>
  <PresentationFormat>Widescreen</PresentationFormat>
  <Paragraphs>152</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Verdana</vt:lpstr>
      <vt:lpstr>Wingdings</vt:lpstr>
      <vt:lpstr>Office Theme</vt:lpstr>
      <vt:lpstr>PowerPoint Presentation</vt:lpstr>
      <vt:lpstr>PowerPoint Presentation</vt:lpstr>
      <vt:lpstr>   I. UBB Cluj-Napoca  Langues Étrangères Appliquées    2017 – 2018   un bilan d’étape encourageant </vt:lpstr>
      <vt:lpstr>PowerPoint Presentation</vt:lpstr>
      <vt:lpstr>Translating Europe Traduire l’Europe   Un événement DGT  - 5 mai 2017, UBB Cluj-Napoca -</vt:lpstr>
      <vt:lpstr>  </vt:lpstr>
      <vt:lpstr>MEIC membre du Réseau EMC</vt:lpstr>
      <vt:lpstr>PowerPoint Presentation</vt:lpstr>
      <vt:lpstr>PowerPoint Presentation</vt:lpstr>
      <vt:lpstr>Quatorzième Tournoi Mondial de Français par Internet </vt:lpstr>
      <vt:lpstr>Quinzième Tournoi Mondial de Français par Internet</vt:lpstr>
      <vt:lpstr>…et aussi</vt:lpstr>
      <vt:lpstr>PowerPoint Presentation</vt:lpstr>
      <vt:lpstr>PowerPoint Presentation</vt:lpstr>
      <vt:lpstr>PowerPoint Presentation</vt:lpstr>
      <vt:lpstr>PowerPoint Presentation</vt:lpstr>
      <vt:lpstr>PowerPoint Presentation</vt:lpstr>
      <vt:lpstr>Activité au sein du Bureau de l’AILEA</vt:lpstr>
      <vt:lpstr>Brèves LEA monde</vt:lpstr>
      <vt:lpstr>Merci de votre attention</vt:lpstr>
    </vt:vector>
  </TitlesOfParts>
  <Company>UBB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Mihaela Toader</dc:creator>
  <cp:lastModifiedBy>Mihaela Toader</cp:lastModifiedBy>
  <cp:revision>123</cp:revision>
  <dcterms:created xsi:type="dcterms:W3CDTF">2018-06-09T05:21:19Z</dcterms:created>
  <dcterms:modified xsi:type="dcterms:W3CDTF">2018-06-25T08:32:37Z</dcterms:modified>
</cp:coreProperties>
</file>