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65" r:id="rId1"/>
  </p:sldMasterIdLst>
  <p:notesMasterIdLst>
    <p:notesMasterId r:id="rId15"/>
  </p:notesMasterIdLst>
  <p:sldIdLst>
    <p:sldId id="283" r:id="rId2"/>
    <p:sldId id="273" r:id="rId3"/>
    <p:sldId id="285" r:id="rId4"/>
    <p:sldId id="286" r:id="rId5"/>
    <p:sldId id="277" r:id="rId6"/>
    <p:sldId id="287" r:id="rId7"/>
    <p:sldId id="288" r:id="rId8"/>
    <p:sldId id="289" r:id="rId9"/>
    <p:sldId id="291" r:id="rId10"/>
    <p:sldId id="292" r:id="rId11"/>
    <p:sldId id="293" r:id="rId12"/>
    <p:sldId id="294" r:id="rId13"/>
    <p:sldId id="295"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6441" autoAdjust="0"/>
  </p:normalViewPr>
  <p:slideViewPr>
    <p:cSldViewPr>
      <p:cViewPr>
        <p:scale>
          <a:sx n="75" d="100"/>
          <a:sy n="75" d="100"/>
        </p:scale>
        <p:origin x="-9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28" d="100"/>
          <a:sy n="28" d="100"/>
        </p:scale>
        <p:origin x="-126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C20C10-50D0-4D8D-AD54-4FE2E0A3F964}" type="slidenum">
              <a:rPr lang="fr-FR"/>
              <a:pPr>
                <a:defRPr/>
              </a:pPr>
              <a:t>‹N°›</a:t>
            </a:fld>
            <a:endParaRPr lang="fr-FR"/>
          </a:p>
        </p:txBody>
      </p:sp>
    </p:spTree>
    <p:extLst>
      <p:ext uri="{BB962C8B-B14F-4D97-AF65-F5344CB8AC3E}">
        <p14:creationId xmlns:p14="http://schemas.microsoft.com/office/powerpoint/2010/main" val="12913858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49C57E52-90B6-4859-B04E-89D75C1F226B}" type="slidenum">
              <a:rPr lang="fr-FR" smtClean="0"/>
              <a:pPr>
                <a:defRPr/>
              </a:pPr>
              <a:t>‹N°›</a:t>
            </a:fld>
            <a:endParaRPr lang="fr-FR"/>
          </a:p>
        </p:txBody>
      </p:sp>
    </p:spTree>
    <p:extLst>
      <p:ext uri="{BB962C8B-B14F-4D97-AF65-F5344CB8AC3E}">
        <p14:creationId xmlns:p14="http://schemas.microsoft.com/office/powerpoint/2010/main" val="295441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C2E3BFF9-568D-4D6B-9C06-20DCCD63A645}" type="slidenum">
              <a:rPr lang="en-US" smtClean="0"/>
              <a:pPr>
                <a:defRPr/>
              </a:pPr>
              <a:t>‹N°›</a:t>
            </a:fld>
            <a:endParaRPr lang="en-US"/>
          </a:p>
        </p:txBody>
      </p:sp>
    </p:spTree>
    <p:extLst>
      <p:ext uri="{BB962C8B-B14F-4D97-AF65-F5344CB8AC3E}">
        <p14:creationId xmlns:p14="http://schemas.microsoft.com/office/powerpoint/2010/main" val="1565908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D2A9DE3E-F633-4CCC-8C68-A5616D44A39B}" type="slidenum">
              <a:rPr lang="en-US" smtClean="0"/>
              <a:pPr>
                <a:defRPr/>
              </a:pPr>
              <a:t>‹N°›</a:t>
            </a:fld>
            <a:endParaRPr lang="en-US"/>
          </a:p>
        </p:txBody>
      </p:sp>
    </p:spTree>
    <p:extLst>
      <p:ext uri="{BB962C8B-B14F-4D97-AF65-F5344CB8AC3E}">
        <p14:creationId xmlns:p14="http://schemas.microsoft.com/office/powerpoint/2010/main" val="334306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1B553C0F-23F8-4845-94D8-76BC6E456570}" type="slidenum">
              <a:rPr lang="en-US" smtClean="0"/>
              <a:pPr>
                <a:defRPr/>
              </a:pPr>
              <a:t>‹N°›</a:t>
            </a:fld>
            <a:endParaRPr lang="en-US"/>
          </a:p>
        </p:txBody>
      </p:sp>
    </p:spTree>
    <p:extLst>
      <p:ext uri="{BB962C8B-B14F-4D97-AF65-F5344CB8AC3E}">
        <p14:creationId xmlns:p14="http://schemas.microsoft.com/office/powerpoint/2010/main" val="316019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a:defRPr/>
            </a:pPr>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072D026B-B2C2-431F-A0B2-B6EE39EE5306}" type="slidenum">
              <a:rPr lang="en-US" smtClean="0"/>
              <a:pPr>
                <a:defRPr/>
              </a:pPr>
              <a:t>‹N°›</a:t>
            </a:fld>
            <a:endParaRPr lang="en-US"/>
          </a:p>
        </p:txBody>
      </p:sp>
    </p:spTree>
    <p:extLst>
      <p:ext uri="{BB962C8B-B14F-4D97-AF65-F5344CB8AC3E}">
        <p14:creationId xmlns:p14="http://schemas.microsoft.com/office/powerpoint/2010/main" val="3858328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a:defRPr/>
            </a:pPr>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p:txBody>
          <a:bodyPr/>
          <a:lstStyle/>
          <a:p>
            <a:pPr>
              <a:defRPr/>
            </a:pPr>
            <a:fld id="{48974449-5CC6-406C-851C-2CAEDB51289E}" type="slidenum">
              <a:rPr lang="en-US" smtClean="0"/>
              <a:pPr>
                <a:defRPr/>
              </a:pPr>
              <a:t>‹N°›</a:t>
            </a:fld>
            <a:endParaRPr lang="en-US"/>
          </a:p>
        </p:txBody>
      </p:sp>
    </p:spTree>
    <p:extLst>
      <p:ext uri="{BB962C8B-B14F-4D97-AF65-F5344CB8AC3E}">
        <p14:creationId xmlns:p14="http://schemas.microsoft.com/office/powerpoint/2010/main" val="1540131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a:defRPr/>
            </a:pPr>
            <a:endParaRPr lang="en-US"/>
          </a:p>
        </p:txBody>
      </p:sp>
      <p:sp>
        <p:nvSpPr>
          <p:cNvPr id="8" name="Espace réservé du pied de page 7"/>
          <p:cNvSpPr>
            <a:spLocks noGrp="1"/>
          </p:cNvSpPr>
          <p:nvPr>
            <p:ph type="ftr" sz="quarter" idx="11"/>
          </p:nvPr>
        </p:nvSpPr>
        <p:spPr/>
        <p:txBody>
          <a:bodyPr/>
          <a:lstStyle/>
          <a:p>
            <a:pPr>
              <a:defRPr/>
            </a:pPr>
            <a:endParaRPr lang="en-US"/>
          </a:p>
        </p:txBody>
      </p:sp>
      <p:sp>
        <p:nvSpPr>
          <p:cNvPr id="9" name="Espace réservé du numéro de diapositive 8"/>
          <p:cNvSpPr>
            <a:spLocks noGrp="1"/>
          </p:cNvSpPr>
          <p:nvPr>
            <p:ph type="sldNum" sz="quarter" idx="12"/>
          </p:nvPr>
        </p:nvSpPr>
        <p:spPr/>
        <p:txBody>
          <a:bodyPr/>
          <a:lstStyle/>
          <a:p>
            <a:pPr>
              <a:defRPr/>
            </a:pPr>
            <a:fld id="{1C2A19F6-A445-46D0-A79D-2861289EE917}" type="slidenum">
              <a:rPr lang="en-US" smtClean="0"/>
              <a:pPr>
                <a:defRPr/>
              </a:pPr>
              <a:t>‹N°›</a:t>
            </a:fld>
            <a:endParaRPr lang="en-US"/>
          </a:p>
        </p:txBody>
      </p:sp>
    </p:spTree>
    <p:extLst>
      <p:ext uri="{BB962C8B-B14F-4D97-AF65-F5344CB8AC3E}">
        <p14:creationId xmlns:p14="http://schemas.microsoft.com/office/powerpoint/2010/main" val="255724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pPr>
              <a:defRPr/>
            </a:pPr>
            <a:endParaRPr lang="en-US"/>
          </a:p>
        </p:txBody>
      </p:sp>
      <p:sp>
        <p:nvSpPr>
          <p:cNvPr id="4" name="Espace réservé du pied de page 3"/>
          <p:cNvSpPr>
            <a:spLocks noGrp="1"/>
          </p:cNvSpPr>
          <p:nvPr>
            <p:ph type="ftr" sz="quarter" idx="11"/>
          </p:nvPr>
        </p:nvSpPr>
        <p:spPr/>
        <p:txBody>
          <a:bodyPr/>
          <a:lstStyle/>
          <a:p>
            <a:pPr>
              <a:defRPr/>
            </a:pPr>
            <a:endParaRPr lang="en-US"/>
          </a:p>
        </p:txBody>
      </p:sp>
      <p:sp>
        <p:nvSpPr>
          <p:cNvPr id="5" name="Espace réservé du numéro de diapositive 4"/>
          <p:cNvSpPr>
            <a:spLocks noGrp="1"/>
          </p:cNvSpPr>
          <p:nvPr>
            <p:ph type="sldNum" sz="quarter" idx="12"/>
          </p:nvPr>
        </p:nvSpPr>
        <p:spPr/>
        <p:txBody>
          <a:bodyPr/>
          <a:lstStyle/>
          <a:p>
            <a:pPr>
              <a:defRPr/>
            </a:pPr>
            <a:fld id="{5A9F2DBF-ACFD-4562-8C3C-08FB1BE2DCC7}" type="slidenum">
              <a:rPr lang="en-US" smtClean="0"/>
              <a:pPr>
                <a:defRPr/>
              </a:pPr>
              <a:t>‹N°›</a:t>
            </a:fld>
            <a:endParaRPr lang="en-US"/>
          </a:p>
        </p:txBody>
      </p:sp>
    </p:spTree>
    <p:extLst>
      <p:ext uri="{BB962C8B-B14F-4D97-AF65-F5344CB8AC3E}">
        <p14:creationId xmlns:p14="http://schemas.microsoft.com/office/powerpoint/2010/main" val="134625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en-US"/>
          </a:p>
        </p:txBody>
      </p:sp>
      <p:sp>
        <p:nvSpPr>
          <p:cNvPr id="3" name="Espace réservé du pied de page 2"/>
          <p:cNvSpPr>
            <a:spLocks noGrp="1"/>
          </p:cNvSpPr>
          <p:nvPr>
            <p:ph type="ftr" sz="quarter" idx="11"/>
          </p:nvPr>
        </p:nvSpPr>
        <p:spPr/>
        <p:txBody>
          <a:bodyPr/>
          <a:lstStyle/>
          <a:p>
            <a:pPr>
              <a:defRPr/>
            </a:pPr>
            <a:endParaRPr lang="en-US"/>
          </a:p>
        </p:txBody>
      </p:sp>
      <p:sp>
        <p:nvSpPr>
          <p:cNvPr id="4" name="Espace réservé du numéro de diapositive 3"/>
          <p:cNvSpPr>
            <a:spLocks noGrp="1"/>
          </p:cNvSpPr>
          <p:nvPr>
            <p:ph type="sldNum" sz="quarter" idx="12"/>
          </p:nvPr>
        </p:nvSpPr>
        <p:spPr/>
        <p:txBody>
          <a:bodyPr/>
          <a:lstStyle/>
          <a:p>
            <a:pPr>
              <a:defRPr/>
            </a:pPr>
            <a:fld id="{0C87BDD6-2D6C-4B17-AF37-02C19FC50BC5}" type="slidenum">
              <a:rPr lang="en-US" smtClean="0"/>
              <a:pPr>
                <a:defRPr/>
              </a:pPr>
              <a:t>‹N°›</a:t>
            </a:fld>
            <a:endParaRPr lang="en-US"/>
          </a:p>
        </p:txBody>
      </p:sp>
    </p:spTree>
    <p:extLst>
      <p:ext uri="{BB962C8B-B14F-4D97-AF65-F5344CB8AC3E}">
        <p14:creationId xmlns:p14="http://schemas.microsoft.com/office/powerpoint/2010/main" val="4154244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a:defRPr/>
            </a:pPr>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p:txBody>
          <a:bodyPr/>
          <a:lstStyle/>
          <a:p>
            <a:pPr>
              <a:defRPr/>
            </a:pPr>
            <a:fld id="{2EE4BA83-7501-444C-9315-F4C5F8BD29BC}" type="slidenum">
              <a:rPr lang="en-US" smtClean="0"/>
              <a:pPr>
                <a:defRPr/>
              </a:pPr>
              <a:t>‹N°›</a:t>
            </a:fld>
            <a:endParaRPr lang="en-US"/>
          </a:p>
        </p:txBody>
      </p:sp>
    </p:spTree>
    <p:extLst>
      <p:ext uri="{BB962C8B-B14F-4D97-AF65-F5344CB8AC3E}">
        <p14:creationId xmlns:p14="http://schemas.microsoft.com/office/powerpoint/2010/main" val="2176220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a:defRPr/>
            </a:pPr>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p:txBody>
          <a:bodyPr/>
          <a:lstStyle/>
          <a:p>
            <a:pPr>
              <a:defRPr/>
            </a:pPr>
            <a:fld id="{C8B1CC4A-A01C-42F2-8242-6F80A10A8DBF}" type="slidenum">
              <a:rPr lang="en-US" smtClean="0"/>
              <a:pPr>
                <a:defRPr/>
              </a:pPr>
              <a:t>‹N°›</a:t>
            </a:fld>
            <a:endParaRPr lang="en-US"/>
          </a:p>
        </p:txBody>
      </p:sp>
    </p:spTree>
    <p:extLst>
      <p:ext uri="{BB962C8B-B14F-4D97-AF65-F5344CB8AC3E}">
        <p14:creationId xmlns:p14="http://schemas.microsoft.com/office/powerpoint/2010/main" val="1358424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C0D2359-E711-4474-B09C-DC64A932B410}" type="slidenum">
              <a:rPr lang="en-US" smtClean="0"/>
              <a:pPr>
                <a:defRPr/>
              </a:pPr>
              <a:t>‹N°›</a:t>
            </a:fld>
            <a:endParaRPr lang="en-US"/>
          </a:p>
        </p:txBody>
      </p:sp>
    </p:spTree>
    <p:extLst>
      <p:ext uri="{BB962C8B-B14F-4D97-AF65-F5344CB8AC3E}">
        <p14:creationId xmlns:p14="http://schemas.microsoft.com/office/powerpoint/2010/main" val="4142227036"/>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ctrTitle"/>
          </p:nvPr>
        </p:nvSpPr>
        <p:spPr>
          <a:xfrm>
            <a:off x="827584" y="1412776"/>
            <a:ext cx="7215187" cy="3521547"/>
          </a:xfrm>
        </p:spPr>
        <p:txBody>
          <a:bodyPr>
            <a:normAutofit fontScale="90000"/>
          </a:bodyPr>
          <a:lstStyle/>
          <a:p>
            <a:pPr>
              <a:defRPr/>
            </a:pPr>
            <a:r>
              <a:rPr lang="fr-FR" b="1" cap="all" dirty="0" smtClean="0">
                <a:effectLst>
                  <a:outerShdw blurRad="38100" dist="38100" dir="2700000" algn="tl">
                    <a:srgbClr val="000000">
                      <a:alpha val="43137"/>
                    </a:srgbClr>
                  </a:outerShdw>
                </a:effectLst>
              </a:rPr>
              <a:t>la </a:t>
            </a:r>
            <a:r>
              <a:rPr lang="fr-FR" b="1" cap="all" dirty="0">
                <a:effectLst>
                  <a:outerShdw blurRad="38100" dist="38100" dir="2700000" algn="tl">
                    <a:srgbClr val="000000">
                      <a:alpha val="43137"/>
                    </a:srgbClr>
                  </a:outerShdw>
                </a:effectLst>
              </a:rPr>
              <a:t>domination reposera sur son </a:t>
            </a:r>
            <a:r>
              <a:rPr lang="fr-FR" b="1" cap="all" dirty="0" smtClean="0">
                <a:effectLst>
                  <a:outerShdw blurRad="38100" dist="38100" dir="2700000" algn="tl">
                    <a:srgbClr val="000000">
                      <a:alpha val="43137"/>
                    </a:srgbClr>
                  </a:outerShdw>
                </a:effectLst>
              </a:rPr>
              <a:t>épaule</a:t>
            </a:r>
            <a:r>
              <a:rPr lang="fr-FR" dirty="0" smtClean="0"/>
              <a:t/>
            </a:r>
            <a:br>
              <a:rPr lang="fr-FR" dirty="0" smtClean="0"/>
            </a:br>
            <a:r>
              <a:rPr lang="fr-FR" dirty="0" smtClean="0"/>
              <a:t> </a:t>
            </a:r>
            <a:r>
              <a:rPr lang="fr-FR" sz="4000" b="1" u="sng" dirty="0" smtClean="0">
                <a:solidFill>
                  <a:srgbClr val="002060"/>
                </a:solidFill>
              </a:rPr>
              <a:t>(­</a:t>
            </a:r>
            <a:r>
              <a:rPr lang="fr-FR" sz="4000" b="1" u="sng" dirty="0">
                <a:solidFill>
                  <a:srgbClr val="002060"/>
                </a:solidFill>
              </a:rPr>
              <a:t>Ésaïe_ 9.5)</a:t>
            </a:r>
            <a:r>
              <a:rPr lang="fr-FR" u="sng" dirty="0" smtClean="0">
                <a:solidFill>
                  <a:srgbClr val="002060"/>
                </a:solidFill>
              </a:rPr>
              <a:t/>
            </a:r>
            <a:br>
              <a:rPr lang="fr-FR" u="sng" dirty="0" smtClean="0">
                <a:solidFill>
                  <a:srgbClr val="002060"/>
                </a:solidFill>
              </a:rPr>
            </a:br>
            <a:r>
              <a:rPr lang="fr-FR" u="sng" dirty="0" smtClean="0">
                <a:solidFill>
                  <a:srgbClr val="002060"/>
                </a:solidFill>
              </a:rPr>
              <a:t/>
            </a:r>
            <a:br>
              <a:rPr lang="fr-FR" u="sng" dirty="0" smtClean="0">
                <a:solidFill>
                  <a:srgbClr val="002060"/>
                </a:solidFill>
              </a:rPr>
            </a:b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029"/>
          <p:cNvSpPr txBox="1">
            <a:spLocks noChangeArrowheads="1"/>
          </p:cNvSpPr>
          <p:nvPr/>
        </p:nvSpPr>
        <p:spPr bwMode="auto">
          <a:xfrm>
            <a:off x="107504" y="358780"/>
            <a:ext cx="8856983"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fr-FR" sz="2000" b="1" u="sng" dirty="0" smtClean="0">
                <a:solidFill>
                  <a:srgbClr val="0070C0"/>
                </a:solidFill>
              </a:rPr>
              <a:t>EXPOSÉ </a:t>
            </a:r>
            <a:r>
              <a:rPr lang="fr-FR" sz="2000" b="1" u="sng" dirty="0">
                <a:solidFill>
                  <a:srgbClr val="0070C0"/>
                </a:solidFill>
              </a:rPr>
              <a:t>DES SEPT ÂGES DE L'ÉGLISE.  L’ÂGE DE L’ÉGLISE DE PHILADELPHIE.  PAGE </a:t>
            </a:r>
            <a:r>
              <a:rPr lang="fr-FR" sz="2000" b="1" u="sng" dirty="0" smtClean="0">
                <a:solidFill>
                  <a:srgbClr val="0070C0"/>
                </a:solidFill>
              </a:rPr>
              <a:t>295 (287)</a:t>
            </a:r>
            <a:endParaRPr lang="fr-FR" sz="2000" b="1" u="sng" dirty="0">
              <a:solidFill>
                <a:srgbClr val="0070C0"/>
              </a:solidFill>
            </a:endParaRPr>
          </a:p>
          <a:p>
            <a:pPr algn="just" eaLnBrk="1" hangingPunct="1"/>
            <a:r>
              <a:rPr lang="fr-FR" sz="4000" b="1" u="sng" dirty="0"/>
              <a:t>L’Esprit utilise cette référence tirée de l’Ancien Testament concernant le Seigneur Jésus-Christ et Son ministère dans l’Église. </a:t>
            </a:r>
            <a:r>
              <a:rPr lang="fr-FR" sz="4000" dirty="0"/>
              <a:t>La signification de la clé de David pour ce temps-là n’est qu’un simple reflet, mais maintenant que Jésus se tient au milieu des chandeliers, elle a pris tout son sens, et elle est devenue une réalité parfaite. </a:t>
            </a:r>
            <a:endParaRPr lang="fr-FR" sz="4000" dirty="0"/>
          </a:p>
        </p:txBody>
      </p:sp>
    </p:spTree>
    <p:extLst>
      <p:ext uri="{BB962C8B-B14F-4D97-AF65-F5344CB8AC3E}">
        <p14:creationId xmlns:p14="http://schemas.microsoft.com/office/powerpoint/2010/main" val="396243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029"/>
          <p:cNvSpPr txBox="1">
            <a:spLocks noChangeArrowheads="1"/>
          </p:cNvSpPr>
          <p:nvPr/>
        </p:nvSpPr>
        <p:spPr bwMode="auto">
          <a:xfrm>
            <a:off x="107504" y="358780"/>
            <a:ext cx="8856983"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fr-FR" sz="2000" b="1" u="sng" dirty="0" smtClean="0">
                <a:solidFill>
                  <a:srgbClr val="0070C0"/>
                </a:solidFill>
              </a:rPr>
              <a:t>EXPOSÉ </a:t>
            </a:r>
            <a:r>
              <a:rPr lang="fr-FR" sz="2000" b="1" u="sng" dirty="0">
                <a:solidFill>
                  <a:srgbClr val="0070C0"/>
                </a:solidFill>
              </a:rPr>
              <a:t>DES SEPT ÂGES DE L'ÉGLISE.  L’ÂGE DE L’ÉGLISE DE PHILADELPHIE.  PAGE </a:t>
            </a:r>
            <a:r>
              <a:rPr lang="fr-FR" sz="2000" b="1" u="sng" dirty="0" smtClean="0">
                <a:solidFill>
                  <a:srgbClr val="0070C0"/>
                </a:solidFill>
              </a:rPr>
              <a:t>295 (287)</a:t>
            </a:r>
            <a:endParaRPr lang="fr-FR" sz="2000" b="1" u="sng" dirty="0">
              <a:solidFill>
                <a:srgbClr val="0070C0"/>
              </a:solidFill>
            </a:endParaRPr>
          </a:p>
          <a:p>
            <a:pPr algn="just" eaLnBrk="1" hangingPunct="1"/>
            <a:r>
              <a:rPr lang="fr-FR" sz="2800" dirty="0" smtClean="0"/>
              <a:t>l’expression </a:t>
            </a:r>
            <a:r>
              <a:rPr lang="fr-FR" sz="2800" dirty="0"/>
              <a:t>«le gouvernement sur son épaule» vient de la cérémonie du mariage, telle qu’elle est pratiquée en Orient. Au moment où la mariée est confiée au marié, elle enlève son voile, et le place sur les épaules du marié. Ce geste signifie non seulement qu’elle se soumet à lui – c’est-à-dire qu’elle lui abandonne ses propres droits – qu’il est le chef mais aussi qu’il porte la responsabilité, qu’il prendra soin d’elle et que </a:t>
            </a:r>
            <a:r>
              <a:rPr lang="fr-FR" sz="2800" b="1" dirty="0">
                <a:effectLst>
                  <a:outerShdw blurRad="38100" dist="38100" dir="2700000" algn="tl">
                    <a:srgbClr val="000000">
                      <a:alpha val="43137"/>
                    </a:srgbClr>
                  </a:outerShdw>
                </a:effectLst>
              </a:rPr>
              <a:t>LUI ET LUI SEUL – PERSONNE D’AUTRE – AUCUN AUTRE HOMME – AUCUNE AUTRE PUISSANCE– N’A SUR ELLE AUCUN DROIT NI AUCUNE RESPONSABILITÉ.</a:t>
            </a:r>
            <a:endParaRPr lang="fr-FR"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0491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029"/>
          <p:cNvSpPr txBox="1">
            <a:spLocks noChangeArrowheads="1"/>
          </p:cNvSpPr>
          <p:nvPr/>
        </p:nvSpPr>
        <p:spPr bwMode="auto">
          <a:xfrm>
            <a:off x="107504" y="358780"/>
            <a:ext cx="8856983"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fr-FR" sz="2000" b="1" u="sng" dirty="0" smtClean="0">
                <a:solidFill>
                  <a:srgbClr val="0070C0"/>
                </a:solidFill>
              </a:rPr>
              <a:t>EXPOSÉ </a:t>
            </a:r>
            <a:r>
              <a:rPr lang="fr-FR" sz="2000" b="1" u="sng" dirty="0">
                <a:solidFill>
                  <a:srgbClr val="0070C0"/>
                </a:solidFill>
              </a:rPr>
              <a:t>DES SEPT ÂGES DE L'ÉGLISE.  L’ÂGE DE L’ÉGLISE DE PHILADELPHIE.  PAGE </a:t>
            </a:r>
            <a:r>
              <a:rPr lang="fr-FR" sz="2000" b="1" u="sng" dirty="0" smtClean="0">
                <a:solidFill>
                  <a:srgbClr val="0070C0"/>
                </a:solidFill>
              </a:rPr>
              <a:t>295 (287)</a:t>
            </a:r>
            <a:endParaRPr lang="fr-FR" sz="2000" b="1" u="sng" dirty="0">
              <a:solidFill>
                <a:srgbClr val="0070C0"/>
              </a:solidFill>
            </a:endParaRPr>
          </a:p>
          <a:p>
            <a:pPr algn="just" eaLnBrk="1" hangingPunct="1"/>
            <a:r>
              <a:rPr lang="fr-FR" sz="2800" dirty="0" smtClean="0"/>
              <a:t>l’expression </a:t>
            </a:r>
            <a:r>
              <a:rPr lang="fr-FR" sz="2800" dirty="0"/>
              <a:t>«le gouvernement sur son épaule» vient de la cérémonie du mariage, telle qu’elle est pratiquée en Orient. Au moment où la mariée est confiée au marié, elle enlève son voile, et le place sur les épaules du marié. Ce geste signifie non seulement qu’elle se soumet à lui – c’est-à-dire qu’elle lui abandonne ses propres droits – qu’il est le chef mais aussi qu’il porte la responsabilité, qu’il prendra soin d’elle et que </a:t>
            </a:r>
            <a:r>
              <a:rPr lang="fr-FR" sz="2800" b="1" dirty="0">
                <a:effectLst>
                  <a:outerShdw blurRad="38100" dist="38100" dir="2700000" algn="tl">
                    <a:srgbClr val="000000">
                      <a:alpha val="43137"/>
                    </a:srgbClr>
                  </a:outerShdw>
                </a:effectLst>
              </a:rPr>
              <a:t>LUI ET LUI SEUL – PERSONNE D’AUTRE – AUCUN AUTRE HOMME – AUCUNE AUTRE PUISSANCE– N’A SUR ELLE AUCUN DROIT NI AUCUNE RESPONSABILITÉ.</a:t>
            </a:r>
            <a:endParaRPr lang="fr-FR"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761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029"/>
          <p:cNvSpPr txBox="1">
            <a:spLocks noChangeArrowheads="1"/>
          </p:cNvSpPr>
          <p:nvPr/>
        </p:nvSpPr>
        <p:spPr bwMode="auto">
          <a:xfrm>
            <a:off x="107504" y="358780"/>
            <a:ext cx="8856983"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fr-FR" sz="2000" b="1" u="sng" dirty="0" smtClean="0">
                <a:solidFill>
                  <a:srgbClr val="0070C0"/>
                </a:solidFill>
              </a:rPr>
              <a:t>EXPOSÉ </a:t>
            </a:r>
            <a:r>
              <a:rPr lang="fr-FR" sz="2000" b="1" u="sng" dirty="0">
                <a:solidFill>
                  <a:srgbClr val="0070C0"/>
                </a:solidFill>
              </a:rPr>
              <a:t>DES SEPT ÂGES DE L'ÉGLISE.  L’ÂGE DE L’ÉGLISE DE PHILADELPHIE.  PAGE </a:t>
            </a:r>
            <a:r>
              <a:rPr lang="fr-FR" sz="2000" b="1" u="sng" dirty="0" smtClean="0">
                <a:solidFill>
                  <a:srgbClr val="0070C0"/>
                </a:solidFill>
              </a:rPr>
              <a:t>295 (287)</a:t>
            </a:r>
            <a:endParaRPr lang="fr-FR" sz="2000" b="1" u="sng" dirty="0">
              <a:solidFill>
                <a:srgbClr val="0070C0"/>
              </a:solidFill>
            </a:endParaRPr>
          </a:p>
          <a:p>
            <a:pPr algn="just" eaLnBrk="1" hangingPunct="1"/>
            <a:r>
              <a:rPr lang="fr-FR" sz="3200" dirty="0"/>
              <a:t>Et la CLÉ de David, bien-aimés, c’est cela. </a:t>
            </a:r>
            <a:r>
              <a:rPr lang="fr-FR" sz="3200" b="1" u="sng" dirty="0"/>
              <a:t>Étant souverain, Dieu connaissait à l’avance, par un décret divin, et parfaitement, ceux qui feraient partie de Son Épouse. Il l’avait choisie. Ce n’est pas elle qui L’a choisi; c’est Lui qui l’a appelée. Elle n’est pas venue d’elle-même.</a:t>
            </a:r>
            <a:r>
              <a:rPr lang="fr-FR" sz="3200" dirty="0"/>
              <a:t> Il est mort pour elle. Il l’a lavée par Son propre sang. Il a payé le prix pour elle. Elle Lui appartient et n’appartient qu’à Lui seul. Elle Lui appartient complètement, et Il en accepte la responsabilité. Il est son chef, car Christ est le chef de Son Église. </a:t>
            </a:r>
            <a:endParaRPr lang="fr-FR"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1061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029"/>
          <p:cNvSpPr txBox="1">
            <a:spLocks noChangeArrowheads="1"/>
          </p:cNvSpPr>
          <p:nvPr/>
        </p:nvSpPr>
        <p:spPr bwMode="auto">
          <a:xfrm>
            <a:off x="323528" y="500063"/>
            <a:ext cx="8496944" cy="6309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fr-FR" sz="2800" b="1" u="sng" dirty="0" smtClean="0">
              <a:solidFill>
                <a:srgbClr val="0070C0"/>
              </a:solidFill>
            </a:endParaRPr>
          </a:p>
          <a:p>
            <a:pPr eaLnBrk="1" hangingPunct="1"/>
            <a:r>
              <a:rPr lang="fr-FR" sz="4000" b="1" u="sng" dirty="0" smtClean="0">
                <a:solidFill>
                  <a:srgbClr val="0070C0"/>
                </a:solidFill>
              </a:rPr>
              <a:t>(­</a:t>
            </a:r>
            <a:r>
              <a:rPr lang="fr-FR" sz="4000" b="1" u="sng" dirty="0">
                <a:solidFill>
                  <a:srgbClr val="0070C0"/>
                </a:solidFill>
              </a:rPr>
              <a:t>Ésaïe_ 9.5) </a:t>
            </a:r>
            <a:endParaRPr lang="fr-FR" sz="4000" b="1" u="sng" dirty="0">
              <a:solidFill>
                <a:srgbClr val="0070C0"/>
              </a:solidFill>
            </a:endParaRPr>
          </a:p>
          <a:p>
            <a:pPr eaLnBrk="1" hangingPunct="1"/>
            <a:r>
              <a:rPr lang="fr-FR" sz="4800" b="1" i="1" dirty="0" smtClean="0"/>
              <a:t>Car </a:t>
            </a:r>
            <a:r>
              <a:rPr lang="fr-FR" sz="4800" b="1" i="1" dirty="0"/>
              <a:t>un enfant nous est né, un fils nous est donné, Et la domination reposera sur son épaule; On l’appellera Admirable, Conseiller, Dieu puissant, Père éternel, Prince de la paix.</a:t>
            </a:r>
            <a:endParaRPr lang="fr-FR" sz="4800" b="1"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029"/>
          <p:cNvSpPr txBox="1">
            <a:spLocks noChangeArrowheads="1"/>
          </p:cNvSpPr>
          <p:nvPr/>
        </p:nvSpPr>
        <p:spPr bwMode="auto">
          <a:xfrm>
            <a:off x="179512" y="500063"/>
            <a:ext cx="8640959"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fr-FR" sz="2800" b="1" u="sng" dirty="0" smtClean="0">
              <a:solidFill>
                <a:srgbClr val="0070C0"/>
              </a:solidFill>
            </a:endParaRPr>
          </a:p>
          <a:p>
            <a:pPr eaLnBrk="1" hangingPunct="1"/>
            <a:r>
              <a:rPr lang="fr-FR" sz="4000" b="1" u="sng" dirty="0" smtClean="0">
                <a:solidFill>
                  <a:srgbClr val="0070C0"/>
                </a:solidFill>
              </a:rPr>
              <a:t>Psaume</a:t>
            </a:r>
            <a:r>
              <a:rPr lang="fr-FR" sz="4000" b="1" u="sng" dirty="0">
                <a:solidFill>
                  <a:srgbClr val="0070C0"/>
                </a:solidFill>
              </a:rPr>
              <a:t>_ 145.13  †  </a:t>
            </a:r>
          </a:p>
          <a:p>
            <a:pPr eaLnBrk="1" hangingPunct="1"/>
            <a:r>
              <a:rPr lang="fr-FR" sz="6600" b="1" i="1" dirty="0"/>
              <a:t>Ton règne est un règne de tous les siècles, Et ta domination subsiste dans tous les âges.</a:t>
            </a:r>
            <a:endParaRPr lang="fr-FR" sz="6600" b="1" i="1" dirty="0"/>
          </a:p>
        </p:txBody>
      </p:sp>
    </p:spTree>
    <p:extLst>
      <p:ext uri="{BB962C8B-B14F-4D97-AF65-F5344CB8AC3E}">
        <p14:creationId xmlns:p14="http://schemas.microsoft.com/office/powerpoint/2010/main" val="3527699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029"/>
          <p:cNvSpPr txBox="1">
            <a:spLocks noChangeArrowheads="1"/>
          </p:cNvSpPr>
          <p:nvPr/>
        </p:nvSpPr>
        <p:spPr bwMode="auto">
          <a:xfrm>
            <a:off x="179512" y="500063"/>
            <a:ext cx="8640959"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fr-FR" sz="4000" b="1" u="sng" dirty="0" smtClean="0">
                <a:solidFill>
                  <a:srgbClr val="0070C0"/>
                </a:solidFill>
              </a:rPr>
              <a:t>Daniel</a:t>
            </a:r>
            <a:r>
              <a:rPr lang="fr-FR" sz="4000" b="1" u="sng" dirty="0">
                <a:solidFill>
                  <a:srgbClr val="0070C0"/>
                </a:solidFill>
              </a:rPr>
              <a:t>_ 2.44  †  </a:t>
            </a:r>
          </a:p>
          <a:p>
            <a:pPr algn="just" eaLnBrk="1" hangingPunct="1"/>
            <a:r>
              <a:rPr lang="fr-FR" sz="4400" b="1" i="1" u="sng" dirty="0">
                <a:effectLst>
                  <a:outerShdw blurRad="38100" dist="38100" dir="2700000" algn="tl">
                    <a:srgbClr val="000000">
                      <a:alpha val="43137"/>
                    </a:srgbClr>
                  </a:outerShdw>
                </a:effectLst>
              </a:rPr>
              <a:t>Dans le temps de ces rois, le Dieu des cieux suscitera un royaume qui ne sera jamais détruit,</a:t>
            </a:r>
            <a:r>
              <a:rPr lang="fr-FR" sz="4400" b="1" i="1" dirty="0"/>
              <a:t> et qui ne passera point sous la domination d’un autre peuple; il brisera et anéantira tous ces royaumes-là, et lui-même subsistera éternellement</a:t>
            </a:r>
            <a:r>
              <a:rPr lang="fr-FR" sz="6600" b="1" i="1" dirty="0"/>
              <a:t>.</a:t>
            </a:r>
            <a:endParaRPr lang="fr-FR" sz="6600" b="1" i="1" dirty="0"/>
          </a:p>
        </p:txBody>
      </p:sp>
    </p:spTree>
    <p:extLst>
      <p:ext uri="{BB962C8B-B14F-4D97-AF65-F5344CB8AC3E}">
        <p14:creationId xmlns:p14="http://schemas.microsoft.com/office/powerpoint/2010/main" val="3270960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029"/>
          <p:cNvSpPr txBox="1">
            <a:spLocks noChangeArrowheads="1"/>
          </p:cNvSpPr>
          <p:nvPr/>
        </p:nvSpPr>
        <p:spPr bwMode="auto">
          <a:xfrm>
            <a:off x="107504" y="358780"/>
            <a:ext cx="8856983"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fr-FR" sz="1800" b="1" u="sng" dirty="0" smtClean="0">
                <a:solidFill>
                  <a:srgbClr val="0070C0"/>
                </a:solidFill>
              </a:rPr>
              <a:t>L’ANNEE </a:t>
            </a:r>
            <a:r>
              <a:rPr lang="fr-FR" sz="1800" b="1" u="sng" dirty="0">
                <a:solidFill>
                  <a:srgbClr val="0070C0"/>
                </a:solidFill>
              </a:rPr>
              <a:t>DE JUBILE     JEFFERSONVILLE IN USA    Dim 03.10.54S</a:t>
            </a:r>
          </a:p>
          <a:p>
            <a:pPr algn="just" eaLnBrk="1" hangingPunct="1"/>
            <a:r>
              <a:rPr lang="fr-FR" sz="2600" b="1" u="sng" dirty="0"/>
              <a:t>94.	Mais chaque empire du monde sera brisé à la Venue du Roc détaché de la Montagne sans le secours d’aucune main, qui mettra tous les royaumes de la terre en pièces. </a:t>
            </a:r>
            <a:r>
              <a:rPr lang="fr-FR" sz="2600" dirty="0"/>
              <a:t>Et Christ gouvernera et régnera, et Son règne n’aura pas de fin. «On L’appellera Conseiller, Prince de la Paix, Dieu Puissant, Père Eternel. Et la domination reposera sur Ses épaules et ce Royaume n’aura pas de fin.» </a:t>
            </a:r>
            <a:r>
              <a:rPr lang="fr-FR" sz="2600" b="1" u="sng" dirty="0"/>
              <a:t>C’est le Royaume de Dieu qui doit venir avec Puissance et démonstration, mais tout le reste du monde sera brisé et mis en pièces.</a:t>
            </a:r>
            <a:r>
              <a:rPr lang="fr-FR" sz="2600" dirty="0"/>
              <a:t> </a:t>
            </a:r>
            <a:r>
              <a:rPr lang="fr-FR" sz="2600" b="1" u="sng" dirty="0">
                <a:effectLst>
                  <a:outerShdw blurRad="38100" dist="38100" dir="2700000" algn="tl">
                    <a:srgbClr val="000000">
                      <a:alpha val="43137"/>
                    </a:srgbClr>
                  </a:outerShdw>
                </a:effectLst>
              </a:rPr>
              <a:t>Ils vont rejeter Cela</a:t>
            </a:r>
            <a:r>
              <a:rPr lang="fr-FR" sz="2600" dirty="0"/>
              <a:t>. </a:t>
            </a:r>
            <a:r>
              <a:rPr lang="fr-FR" sz="2600" u="sng" dirty="0"/>
              <a:t>Les nations rejettent Cela, les églises rejettent Cela, les individus rejettent Cela afin que Dieu puisse juger les nations, qu’Il puisse juger les églises, qu’Il puisse juger les individus.</a:t>
            </a:r>
            <a:r>
              <a:rPr lang="fr-FR" sz="2600" dirty="0"/>
              <a:t> Car tout homme qui vient à la Vérité et qui manque de marcher dans la Vérité, il a donc, d’après les Ecritures, il a blasphémé ou rejeté le Saint-Esprit de Dieu, et est allé au-delà du Jour de la Rédemption.</a:t>
            </a:r>
            <a:endParaRPr lang="fr-FR" sz="2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029"/>
          <p:cNvSpPr txBox="1">
            <a:spLocks noChangeArrowheads="1"/>
          </p:cNvSpPr>
          <p:nvPr/>
        </p:nvSpPr>
        <p:spPr bwMode="auto">
          <a:xfrm>
            <a:off x="107504" y="358780"/>
            <a:ext cx="8856983" cy="6571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fr-FR" sz="1800" b="1" u="sng" dirty="0" smtClean="0">
                <a:solidFill>
                  <a:srgbClr val="0070C0"/>
                </a:solidFill>
              </a:rPr>
              <a:t>LA </a:t>
            </a:r>
            <a:r>
              <a:rPr lang="fr-FR" sz="1800" b="1" u="sng" dirty="0">
                <a:solidFill>
                  <a:srgbClr val="0070C0"/>
                </a:solidFill>
              </a:rPr>
              <a:t>PAROLE PARLEE EST LA SEMENCE ORIGINELLE     JEFFERSONVILLE IN USA    Dim 18.03.62S</a:t>
            </a:r>
          </a:p>
          <a:p>
            <a:pPr algn="just" eaLnBrk="1" hangingPunct="1"/>
            <a:r>
              <a:rPr lang="fr-FR" sz="3500" dirty="0"/>
              <a:t>373.	C’est ce que la Bible a annoncé. Pas vrai ? Dans Ésaïe 9.6, il est dit–dit : « Un Enfant nous est né, un Fils nous est donné; on appellera Son Nom : Conseiller, Prince de la paix, Dieu puissant, Père éternel. Et Son Royaume n’aura pas de fin. Et le gouvernement sera sur Son... » Quoi </a:t>
            </a:r>
            <a:r>
              <a:rPr lang="fr-FR" sz="3500" dirty="0">
                <a:solidFill>
                  <a:srgbClr val="00B050"/>
                </a:solidFill>
              </a:rPr>
              <a:t>? [L’assemblée dit : « Épaule. »–N.D.E.] </a:t>
            </a:r>
            <a:r>
              <a:rPr lang="fr-FR" sz="3500" b="1" dirty="0">
                <a:effectLst>
                  <a:outerShdw blurRad="38100" dist="38100" dir="2700000" algn="tl">
                    <a:srgbClr val="000000">
                      <a:alpha val="43137"/>
                    </a:srgbClr>
                  </a:outerShdw>
                </a:effectLst>
              </a:rPr>
              <a:t>C’est une partie de Son Corps. Oh ! C’est Son Corps. N’est-ce pas ? </a:t>
            </a:r>
            <a:r>
              <a:rPr lang="fr-FR" sz="3500" dirty="0"/>
              <a:t>[« Amen. »] « Ses épaules », c’est Son Corps. Le gouvernement, où est-il, sur la terre ? Dans Son Corps</a:t>
            </a:r>
            <a:r>
              <a:rPr lang="fr-FR" sz="3500" dirty="0" smtClean="0"/>
              <a:t>.</a:t>
            </a:r>
            <a:endParaRPr lang="fr-FR" sz="3500" dirty="0"/>
          </a:p>
        </p:txBody>
      </p:sp>
    </p:spTree>
    <p:extLst>
      <p:ext uri="{BB962C8B-B14F-4D97-AF65-F5344CB8AC3E}">
        <p14:creationId xmlns:p14="http://schemas.microsoft.com/office/powerpoint/2010/main" val="1457469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029"/>
          <p:cNvSpPr txBox="1">
            <a:spLocks noChangeArrowheads="1"/>
          </p:cNvSpPr>
          <p:nvPr/>
        </p:nvSpPr>
        <p:spPr bwMode="auto">
          <a:xfrm>
            <a:off x="107504" y="358780"/>
            <a:ext cx="8856983"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fr-FR" sz="2000" b="1" u="sng" dirty="0" smtClean="0">
                <a:solidFill>
                  <a:srgbClr val="0070C0"/>
                </a:solidFill>
              </a:rPr>
              <a:t>LA </a:t>
            </a:r>
            <a:r>
              <a:rPr lang="fr-FR" sz="2000" b="1" u="sng" dirty="0">
                <a:solidFill>
                  <a:srgbClr val="0070C0"/>
                </a:solidFill>
              </a:rPr>
              <a:t>PAROLE PARLEE EST LA SEMENCE ORIGINELLE     JEFFERSONVILLE IN USA    Dim 18.03.62S</a:t>
            </a:r>
          </a:p>
          <a:p>
            <a:pPr algn="just" eaLnBrk="1" hangingPunct="1"/>
            <a:r>
              <a:rPr lang="fr-FR" sz="4400" b="1" u="sng" dirty="0" smtClean="0"/>
              <a:t>374</a:t>
            </a:r>
            <a:r>
              <a:rPr lang="fr-FR" sz="4400" b="1" u="sng" dirty="0"/>
              <a:t>.	« Les saints jugeront la terre. » Pas vrai ? </a:t>
            </a:r>
            <a:r>
              <a:rPr lang="fr-FR" sz="4400" dirty="0">
                <a:solidFill>
                  <a:srgbClr val="00B050"/>
                </a:solidFill>
              </a:rPr>
              <a:t>[L’assemblée dit : « Amen. »–N.D.E.] </a:t>
            </a:r>
            <a:r>
              <a:rPr lang="fr-FR" sz="4400" dirty="0"/>
              <a:t>Paul a dit : « Je vous défends d’engager des poursuites les uns contre les autres, au lieu de plaider devant l’église. » C’est vrai. Voyez ? « Les saints jugeront la terre. </a:t>
            </a:r>
            <a:r>
              <a:rPr lang="fr-FR" sz="4400" dirty="0" smtClean="0"/>
              <a:t>»</a:t>
            </a:r>
            <a:endParaRPr lang="fr-FR" sz="4400" dirty="0"/>
          </a:p>
        </p:txBody>
      </p:sp>
    </p:spTree>
    <p:extLst>
      <p:ext uri="{BB962C8B-B14F-4D97-AF65-F5344CB8AC3E}">
        <p14:creationId xmlns:p14="http://schemas.microsoft.com/office/powerpoint/2010/main" val="21812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029"/>
          <p:cNvSpPr txBox="1">
            <a:spLocks noChangeArrowheads="1"/>
          </p:cNvSpPr>
          <p:nvPr/>
        </p:nvSpPr>
        <p:spPr bwMode="auto">
          <a:xfrm>
            <a:off x="107504" y="358780"/>
            <a:ext cx="8856983" cy="6478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fr-FR" sz="2000" b="1" u="sng" dirty="0" smtClean="0">
                <a:solidFill>
                  <a:srgbClr val="0070C0"/>
                </a:solidFill>
              </a:rPr>
              <a:t>LA </a:t>
            </a:r>
            <a:r>
              <a:rPr lang="fr-FR" sz="2000" b="1" u="sng" dirty="0">
                <a:solidFill>
                  <a:srgbClr val="0070C0"/>
                </a:solidFill>
              </a:rPr>
              <a:t>PUISSANCE DE DIEU POUR LA TRANSFORMATION     PHOENIX AZ USA    Sam 11.09.65</a:t>
            </a:r>
          </a:p>
          <a:p>
            <a:pPr algn="just" eaLnBrk="1" hangingPunct="1"/>
            <a:r>
              <a:rPr lang="fr-FR" sz="2500" dirty="0"/>
              <a:t>148.	Alors, quand le monde était dans cette situation difficile, l’Esprit de Dieu S’est mu de nouveau au-dessus d’une Semence prédestinée. Il a changé et transformé Esaïe 9.6 selon Sa promesse; Dieu, s’est fait homme, pour sauver ce temps chaotique. Alors que l’homme a été créé à Son image, voilà que Dieu vient, comme le prophète l’avait vu à l’avance… souvenez-vous, la Parole, le prophète a vu cela à l’avance, le même prophète qui a vu Satan dans ces derniers jours, vous voyez, avec son programme d’instruction et tout, avec son programme religieux. Le même prophète, Esaïe 9.6, a dit: «Car un Enfant nous est né, un Fils nous est donné; on L’appellera Conseiller, Prince de paix, Dieu puissant, Père éternel… et Son Règne n’aura pas de fin.» </a:t>
            </a:r>
            <a:r>
              <a:rPr lang="fr-FR" sz="2500" b="1" dirty="0">
                <a:effectLst>
                  <a:outerShdw blurRad="38100" dist="38100" dir="2700000" algn="tl">
                    <a:srgbClr val="000000">
                      <a:alpha val="43137"/>
                    </a:srgbClr>
                  </a:outerShdw>
                </a:effectLst>
              </a:rPr>
              <a:t>Et cela, c’est la Parole de Dieu.</a:t>
            </a:r>
            <a:r>
              <a:rPr lang="fr-FR" sz="2500" dirty="0"/>
              <a:t> Et l’Esprit S’est mu au-dessus de cette Parole et Il S’est transformé dans le sein d’une vierge (amen!), un fils est né, pas créé, né.</a:t>
            </a:r>
            <a:endParaRPr lang="fr-FR" sz="2500" dirty="0"/>
          </a:p>
        </p:txBody>
      </p:sp>
    </p:spTree>
    <p:extLst>
      <p:ext uri="{BB962C8B-B14F-4D97-AF65-F5344CB8AC3E}">
        <p14:creationId xmlns:p14="http://schemas.microsoft.com/office/powerpoint/2010/main" val="755592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029"/>
          <p:cNvSpPr txBox="1">
            <a:spLocks noChangeArrowheads="1"/>
          </p:cNvSpPr>
          <p:nvPr/>
        </p:nvSpPr>
        <p:spPr bwMode="auto">
          <a:xfrm>
            <a:off x="179512" y="500063"/>
            <a:ext cx="8640959" cy="4862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fr-FR" sz="4000" b="1" u="sng" dirty="0" smtClean="0">
                <a:solidFill>
                  <a:srgbClr val="0070C0"/>
                </a:solidFill>
              </a:rPr>
              <a:t>Ésaïe </a:t>
            </a:r>
            <a:r>
              <a:rPr lang="fr-FR" sz="4000" b="1" u="sng" dirty="0">
                <a:solidFill>
                  <a:srgbClr val="0070C0"/>
                </a:solidFill>
              </a:rPr>
              <a:t>22.22</a:t>
            </a:r>
          </a:p>
          <a:p>
            <a:pPr algn="just" eaLnBrk="1" hangingPunct="1"/>
            <a:r>
              <a:rPr lang="fr-FR" sz="5400" b="1" i="1" u="sng" dirty="0"/>
              <a:t>Je mettrai sur son épaule la clé de la maison de David: Quand il ouvrira, nul ne fermera; Quand il fermera, nul n'ouvrira</a:t>
            </a:r>
            <a:r>
              <a:rPr lang="fr-FR" sz="5400" b="1" i="1" u="sng" dirty="0" smtClean="0"/>
              <a:t>.</a:t>
            </a:r>
            <a:endParaRPr lang="fr-FR" sz="5400" b="1" i="1" u="sng" dirty="0"/>
          </a:p>
        </p:txBody>
      </p:sp>
    </p:spTree>
    <p:extLst>
      <p:ext uri="{BB962C8B-B14F-4D97-AF65-F5344CB8AC3E}">
        <p14:creationId xmlns:p14="http://schemas.microsoft.com/office/powerpoint/2010/main" val="1155112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TotalTime>
  <Words>664</Words>
  <Application>Microsoft Office PowerPoint</Application>
  <PresentationFormat>Affichage à l'écran (4:3)</PresentationFormat>
  <Paragraphs>27</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la domination reposera sur son épaule  (­Ésaïe_ 9.5)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MABADI, Guy gervais</dc:creator>
  <cp:lastModifiedBy>pc</cp:lastModifiedBy>
  <cp:revision>91</cp:revision>
  <dcterms:created xsi:type="dcterms:W3CDTF">1601-01-01T00:00:00Z</dcterms:created>
  <dcterms:modified xsi:type="dcterms:W3CDTF">2018-02-09T17:10:57Z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