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7" r:id="rId1"/>
  </p:sldMasterIdLst>
  <p:notesMasterIdLst>
    <p:notesMasterId r:id="rId23"/>
  </p:notesMasterIdLst>
  <p:sldIdLst>
    <p:sldId id="283" r:id="rId2"/>
    <p:sldId id="273" r:id="rId3"/>
    <p:sldId id="286" r:id="rId4"/>
    <p:sldId id="285" r:id="rId5"/>
    <p:sldId id="284" r:id="rId6"/>
    <p:sldId id="291" r:id="rId7"/>
    <p:sldId id="293" r:id="rId8"/>
    <p:sldId id="292" r:id="rId9"/>
    <p:sldId id="294" r:id="rId10"/>
    <p:sldId id="277" r:id="rId11"/>
    <p:sldId id="287" r:id="rId12"/>
    <p:sldId id="288" r:id="rId13"/>
    <p:sldId id="290" r:id="rId14"/>
    <p:sldId id="289" r:id="rId15"/>
    <p:sldId id="295" r:id="rId16"/>
    <p:sldId id="297" r:id="rId17"/>
    <p:sldId id="298" r:id="rId18"/>
    <p:sldId id="296" r:id="rId19"/>
    <p:sldId id="299" r:id="rId20"/>
    <p:sldId id="300" r:id="rId21"/>
    <p:sldId id="301" r:id="rId2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75" d="100"/>
          <a:sy n="75" d="100"/>
        </p:scale>
        <p:origin x="-9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28" d="100"/>
          <a:sy n="28" d="100"/>
        </p:scale>
        <p:origin x="-126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7C20C10-50D0-4D8D-AD54-4FE2E0A3F964}" type="slidenum">
              <a:rPr lang="fr-FR"/>
              <a:pPr>
                <a:defRPr/>
              </a:pPr>
              <a:t>‹N°›</a:t>
            </a:fld>
            <a:endParaRPr lang="fr-FR"/>
          </a:p>
        </p:txBody>
      </p:sp>
    </p:spTree>
    <p:extLst>
      <p:ext uri="{BB962C8B-B14F-4D97-AF65-F5344CB8AC3E}">
        <p14:creationId xmlns:p14="http://schemas.microsoft.com/office/powerpoint/2010/main" val="12913858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fr-FR" smtClean="0"/>
              <a:t>Modifiez le style du titre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bwMode="white"/>
        <p:txBody>
          <a:bodyPr/>
          <a:lstStyle/>
          <a:p>
            <a:pPr>
              <a:defRPr/>
            </a:pPr>
            <a:endParaRPr lang="fr-FR"/>
          </a:p>
        </p:txBody>
      </p:sp>
      <p:sp>
        <p:nvSpPr>
          <p:cNvPr id="5" name="Footer Placeholder 4"/>
          <p:cNvSpPr>
            <a:spLocks noGrp="1"/>
          </p:cNvSpPr>
          <p:nvPr>
            <p:ph type="ftr" sz="quarter" idx="11"/>
          </p:nvPr>
        </p:nvSpPr>
        <p:spPr bwMode="white"/>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49C57E52-90B6-4859-B04E-89D75C1F226B}" type="slidenum">
              <a:rPr lang="fr-FR" smtClean="0"/>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E3BFF9-568D-4D6B-9C06-20DCCD63A645}" type="slidenum">
              <a:rPr lang="en-US" smtClean="0"/>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A9DE3E-F633-4CCC-8C68-A5616D44A39B}" type="slidenum">
              <a:rPr lang="en-US" smtClean="0"/>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B553C0F-23F8-4845-94D8-76BC6E456570}" type="slidenum">
              <a:rPr lang="en-US" smtClean="0"/>
              <a:pPr>
                <a:defRPr/>
              </a:pPr>
              <a:t>‹N°›</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72D026B-B2C2-431F-A0B2-B6EE39EE5306}" type="slidenum">
              <a:rPr lang="en-US" smtClean="0"/>
              <a:pPr>
                <a:defRPr/>
              </a:pPr>
              <a:t>‹N°›</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8974449-5CC6-406C-851C-2CAEDB51289E}" type="slidenum">
              <a:rPr lang="en-US" smtClean="0"/>
              <a:pPr>
                <a:defRPr/>
              </a:pPr>
              <a:t>‹N°›</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C2A19F6-A445-46D0-A79D-2861289EE917}" type="slidenum">
              <a:rPr lang="en-US" smtClean="0"/>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A9F2DBF-ACFD-4562-8C3C-08FB1BE2DCC7}" type="slidenum">
              <a:rPr lang="en-US" smtClean="0"/>
              <a:pPr>
                <a:defRPr/>
              </a:pPr>
              <a:t>‹N°›</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87BDD6-2D6C-4B17-AF37-02C19FC50BC5}" type="slidenum">
              <a:rPr lang="en-US" smtClean="0"/>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fr-FR" smtClean="0"/>
              <a:t>Modifiez le style du titre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EE4BA83-7501-444C-9315-F4C5F8BD29BC}" type="slidenum">
              <a:rPr lang="en-US" smtClean="0"/>
              <a:pPr>
                <a:defRPr/>
              </a:pPr>
              <a:t>‹N°›</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fr-FR" smtClean="0"/>
              <a:t>Modifiez le style du titre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8B1CC4A-A01C-42F2-8242-6F80A10A8DBF}" type="slidenum">
              <a:rPr lang="en-US" smtClean="0"/>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fr-FR" smtClean="0"/>
              <a:t>Modifiez le style du titre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a:defRPr/>
            </a:pPr>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a:defRPr/>
            </a:pPr>
            <a:fld id="{AC0D2359-E711-4474-B09C-DC64A932B410}" type="slidenum">
              <a:rPr lang="en-US" smtClean="0"/>
              <a:pPr>
                <a:defRPr/>
              </a:pPr>
              <a:t>‹N°›</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928688" y="1857375"/>
            <a:ext cx="7215187" cy="2428875"/>
          </a:xfrm>
        </p:spPr>
        <p:txBody>
          <a:bodyPr>
            <a:normAutofit fontScale="90000"/>
          </a:bodyPr>
          <a:lstStyle/>
          <a:p>
            <a:pPr>
              <a:defRPr/>
            </a:pPr>
            <a:r>
              <a:rPr lang="fr-FR" b="1" dirty="0" smtClean="0">
                <a:effectLst>
                  <a:outerShdw blurRad="38100" dist="38100" dir="2700000" algn="tl">
                    <a:srgbClr val="000000">
                      <a:alpha val="43137"/>
                    </a:srgbClr>
                  </a:outerShdw>
                </a:effectLst>
              </a:rPr>
              <a:t>L’ECOLE DU PASTEUR LYS</a:t>
            </a:r>
            <a:r>
              <a:rPr lang="fr-FR" dirty="0" smtClean="0"/>
              <a:t/>
            </a:r>
            <a:br>
              <a:rPr lang="fr-FR" dirty="0" smtClean="0"/>
            </a:br>
            <a:r>
              <a:rPr lang="fr-FR" dirty="0" smtClean="0"/>
              <a:t> </a:t>
            </a:r>
            <a:r>
              <a:rPr lang="fr-FR" sz="4000" b="1" u="sng" dirty="0" smtClean="0">
                <a:solidFill>
                  <a:srgbClr val="002060"/>
                </a:solidFill>
              </a:rPr>
              <a:t>GALATE 1:1-5</a:t>
            </a:r>
            <a:r>
              <a:rPr lang="fr-FR" u="sng" dirty="0" smtClean="0">
                <a:solidFill>
                  <a:srgbClr val="002060"/>
                </a:solidFill>
              </a:rPr>
              <a:t/>
            </a:r>
            <a:br>
              <a:rPr lang="fr-FR" u="sng" dirty="0" smtClean="0">
                <a:solidFill>
                  <a:srgbClr val="002060"/>
                </a:solidFill>
              </a:rPr>
            </a:br>
            <a:r>
              <a:rPr lang="fr-FR" u="sng" dirty="0" smtClean="0">
                <a:solidFill>
                  <a:srgbClr val="002060"/>
                </a:solidFill>
              </a:rPr>
              <a:t/>
            </a:r>
            <a:br>
              <a:rPr lang="fr-FR" u="sng" dirty="0" smtClean="0">
                <a:solidFill>
                  <a:srgbClr val="002060"/>
                </a:solidFill>
              </a:rPr>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029"/>
          <p:cNvSpPr txBox="1">
            <a:spLocks noChangeArrowheads="1"/>
          </p:cNvSpPr>
          <p:nvPr/>
        </p:nvSpPr>
        <p:spPr bwMode="auto">
          <a:xfrm>
            <a:off x="1000125" y="358780"/>
            <a:ext cx="7100267"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r-FR" sz="1800" b="1" u="sng" dirty="0" smtClean="0">
              <a:solidFill>
                <a:srgbClr val="0070C0"/>
              </a:solidFill>
            </a:endParaRPr>
          </a:p>
          <a:p>
            <a:pPr algn="just" eaLnBrk="1" hangingPunct="1"/>
            <a:endParaRPr lang="fr-FR" sz="1800" b="1" u="sng" dirty="0" smtClean="0">
              <a:solidFill>
                <a:srgbClr val="0070C0"/>
              </a:solidFill>
            </a:endParaRPr>
          </a:p>
          <a:p>
            <a:pPr algn="just" eaLnBrk="1" hangingPunct="1"/>
            <a:r>
              <a:rPr lang="fr-FR" sz="1800" b="1" u="sng" dirty="0" smtClean="0">
                <a:solidFill>
                  <a:srgbClr val="0070C0"/>
                </a:solidFill>
              </a:rPr>
              <a:t>APOCALYPSE</a:t>
            </a:r>
            <a:r>
              <a:rPr lang="fr-FR" sz="1800" b="1" u="sng" dirty="0">
                <a:solidFill>
                  <a:srgbClr val="0070C0"/>
                </a:solidFill>
              </a:rPr>
              <a:t>, LIVRE DE SYMBOLES     JEFFERSONVILLE IN USA    Dim 17.06.56</a:t>
            </a:r>
          </a:p>
          <a:p>
            <a:pPr algn="just" eaLnBrk="1" hangingPunct="1"/>
            <a:r>
              <a:rPr lang="fr-FR" sz="2800" dirty="0" smtClean="0"/>
              <a:t>47.	Comment monsieur lys, le pasteur lys, c’est une école merveilleuse</a:t>
            </a:r>
            <a:r>
              <a:rPr lang="fr-FR" sz="2800" b="1" dirty="0" smtClean="0">
                <a:effectLst>
                  <a:outerShdw blurRad="38100" dist="38100" dir="2700000" algn="tl">
                    <a:srgbClr val="000000">
                      <a:alpha val="43137"/>
                    </a:srgbClr>
                  </a:outerShdw>
                </a:effectLst>
              </a:rPr>
              <a:t>, monsieur lys est un merveilleux enseignant de la Bible</a:t>
            </a:r>
            <a:r>
              <a:rPr lang="fr-FR" sz="2800" dirty="0" smtClean="0"/>
              <a:t>. Il descend dans l’obscurité, le lieu sombre, il pousse à travers l’obscurité de la terre. Pour faire quoi? Pour se glorifier lui-même? </a:t>
            </a:r>
            <a:r>
              <a:rPr lang="fr-FR" sz="2800" b="1" u="sng" dirty="0" smtClean="0">
                <a:effectLst>
                  <a:outerShdw blurRad="38100" dist="38100" dir="2700000" algn="tl">
                    <a:srgbClr val="000000">
                      <a:alpha val="43137"/>
                    </a:srgbClr>
                  </a:outerShdw>
                </a:effectLst>
              </a:rPr>
              <a:t>Pour glorifier tout ce qui entre en contact avec lui</a:t>
            </a:r>
            <a:r>
              <a:rPr lang="fr-FR" sz="2800" dirty="0" smtClean="0"/>
              <a:t>. Et il doit travailler jour et nuit pour faire rayonner sa beauté, pour donner son parfum. Et il a poussé jour et nuit, pour sortir de la terre.</a:t>
            </a:r>
            <a:endParaRPr lang="fr-FR" sz="2800" dirty="0"/>
          </a:p>
          <a:p>
            <a:pPr eaLnBrk="1" hangingPunct="1"/>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029"/>
          <p:cNvSpPr txBox="1">
            <a:spLocks noChangeArrowheads="1"/>
          </p:cNvSpPr>
          <p:nvPr/>
        </p:nvSpPr>
        <p:spPr bwMode="auto">
          <a:xfrm>
            <a:off x="1000125" y="358780"/>
            <a:ext cx="7100267"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r-FR" sz="1800" b="1" u="sng" dirty="0" smtClean="0">
              <a:solidFill>
                <a:srgbClr val="0070C0"/>
              </a:solidFill>
            </a:endParaRPr>
          </a:p>
          <a:p>
            <a:pPr algn="just" eaLnBrk="1" hangingPunct="1"/>
            <a:endParaRPr lang="fr-FR" sz="1800" b="1" u="sng" dirty="0" smtClean="0">
              <a:solidFill>
                <a:srgbClr val="0070C0"/>
              </a:solidFill>
            </a:endParaRPr>
          </a:p>
          <a:p>
            <a:pPr algn="just" eaLnBrk="1" hangingPunct="1"/>
            <a:endParaRPr lang="fr-FR" sz="1800" b="1" u="sng" dirty="0" smtClean="0">
              <a:solidFill>
                <a:srgbClr val="0070C0"/>
              </a:solidFill>
            </a:endParaRPr>
          </a:p>
          <a:p>
            <a:pPr algn="just" eaLnBrk="1" hangingPunct="1"/>
            <a:r>
              <a:rPr lang="fr-FR" sz="1800" b="1" u="sng" dirty="0" smtClean="0">
                <a:solidFill>
                  <a:srgbClr val="0070C0"/>
                </a:solidFill>
              </a:rPr>
              <a:t>MONTRE-NOUS </a:t>
            </a:r>
            <a:r>
              <a:rPr lang="fr-FR" sz="1800" b="1" u="sng" dirty="0">
                <a:solidFill>
                  <a:srgbClr val="0070C0"/>
                </a:solidFill>
              </a:rPr>
              <a:t>LE PERE ET CELA NOUS SUFFIT     YAKIMA WA USA    Dim 31.07.60</a:t>
            </a:r>
          </a:p>
          <a:p>
            <a:pPr algn="just" eaLnBrk="1" hangingPunct="1"/>
            <a:r>
              <a:rPr lang="fr-FR" sz="2800" dirty="0" smtClean="0"/>
              <a:t>24.	Il n’y a pas longtemps, j’ai prêché sur le sujet Regardez les Lys, et j’ai pris le lys</a:t>
            </a:r>
            <a:r>
              <a:rPr lang="fr-FR" sz="2800" b="1" u="sng" dirty="0" smtClean="0">
                <a:effectLst>
                  <a:outerShdw blurRad="38100" dist="38100" dir="2700000" algn="tl">
                    <a:srgbClr val="000000">
                      <a:alpha val="43137"/>
                    </a:srgbClr>
                  </a:outerShdw>
                </a:effectLst>
              </a:rPr>
              <a:t>, le pasteur lys, comment il ouvre son </a:t>
            </a:r>
            <a:r>
              <a:rPr lang="fr-FR" sz="2800" b="1" u="sng" dirty="0" err="1" smtClean="0">
                <a:effectLst>
                  <a:outerShdw blurRad="38100" dist="38100" dir="2700000" algn="tl">
                    <a:srgbClr val="000000">
                      <a:alpha val="43137"/>
                    </a:srgbClr>
                  </a:outerShdw>
                </a:effectLst>
              </a:rPr>
              <a:t>coeur</a:t>
            </a:r>
            <a:r>
              <a:rPr lang="fr-FR" sz="2800" b="1" u="sng" dirty="0" smtClean="0">
                <a:effectLst>
                  <a:outerShdw blurRad="38100" dist="38100" dir="2700000" algn="tl">
                    <a:srgbClr val="000000">
                      <a:alpha val="43137"/>
                    </a:srgbClr>
                  </a:outerShdw>
                </a:effectLst>
              </a:rPr>
              <a:t> ; les abeilles en tirent leur part et les touristes qui passent par là</a:t>
            </a:r>
            <a:r>
              <a:rPr lang="fr-FR" sz="2800" dirty="0" smtClean="0"/>
              <a:t> [Frère </a:t>
            </a:r>
            <a:r>
              <a:rPr lang="fr-FR" sz="2800" dirty="0" err="1" smtClean="0"/>
              <a:t>Branham</a:t>
            </a:r>
            <a:r>
              <a:rPr lang="fr-FR" sz="2800" dirty="0" smtClean="0"/>
              <a:t> renifle comme quelqu’un qui hume l’odeur d’une fleur.–N.D.E.] hument cette belle odeur. Chacun tire sa part de monsieur lys, et il doit travailler durement jour et nuit pour produire cela.</a:t>
            </a:r>
            <a:endParaRPr lang="fr-FR" dirty="0"/>
          </a:p>
        </p:txBody>
      </p:sp>
    </p:spTree>
    <p:extLst>
      <p:ext uri="{BB962C8B-B14F-4D97-AF65-F5344CB8AC3E}">
        <p14:creationId xmlns:p14="http://schemas.microsoft.com/office/powerpoint/2010/main" val="2573458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029"/>
          <p:cNvSpPr txBox="1">
            <a:spLocks noChangeArrowheads="1"/>
          </p:cNvSpPr>
          <p:nvPr/>
        </p:nvSpPr>
        <p:spPr bwMode="auto">
          <a:xfrm>
            <a:off x="1000125" y="358780"/>
            <a:ext cx="7100267"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r-FR" sz="1800" b="1" u="sng" dirty="0" smtClean="0">
              <a:solidFill>
                <a:srgbClr val="0070C0"/>
              </a:solidFill>
            </a:endParaRPr>
          </a:p>
          <a:p>
            <a:pPr algn="just" eaLnBrk="1" hangingPunct="1"/>
            <a:endParaRPr lang="fr-FR" sz="1800" b="1" u="sng" dirty="0" smtClean="0">
              <a:solidFill>
                <a:srgbClr val="0070C0"/>
              </a:solidFill>
            </a:endParaRPr>
          </a:p>
          <a:p>
            <a:pPr algn="just" eaLnBrk="1" hangingPunct="1"/>
            <a:r>
              <a:rPr lang="fr-FR" sz="1800" b="1" u="sng" dirty="0" smtClean="0">
                <a:solidFill>
                  <a:srgbClr val="0070C0"/>
                </a:solidFill>
              </a:rPr>
              <a:t>LE </a:t>
            </a:r>
            <a:r>
              <a:rPr lang="fr-FR" sz="1800" b="1" u="sng" dirty="0">
                <a:solidFill>
                  <a:srgbClr val="0070C0"/>
                </a:solidFill>
              </a:rPr>
              <a:t>PARENT REDEMPTEUR     JEFFERSONVILLE IN USA    Dim 02.10.60</a:t>
            </a:r>
          </a:p>
          <a:p>
            <a:pPr algn="just" eaLnBrk="1" hangingPunct="1"/>
            <a:r>
              <a:rPr lang="fr-FR" sz="2800" dirty="0" smtClean="0"/>
              <a:t>191.	« Considérez les lys des champs, comment ils travaillent et ne filent ni ne... Cependant, Je dis que Salomon, dans toute sa gloire... » </a:t>
            </a:r>
            <a:r>
              <a:rPr lang="fr-FR" sz="2800" b="1" u="sng" dirty="0" smtClean="0">
                <a:effectLst>
                  <a:outerShdw blurRad="38100" dist="38100" dir="2700000" algn="tl">
                    <a:srgbClr val="000000">
                      <a:alpha val="43137"/>
                    </a:srgbClr>
                  </a:outerShdw>
                </a:effectLst>
              </a:rPr>
              <a:t>Un lys doit lutter jour et nuit pour obtenir son éclat, pour garder ses vêtements, pour garder son parfum, et tout.</a:t>
            </a:r>
            <a:r>
              <a:rPr lang="fr-FR" sz="2800" dirty="0" smtClean="0"/>
              <a:t> Et les autres... Il s’ouvre simplement et on vient tirer quelque chose de lui. L’abeille et la mouche, et tout ce qui passe, bon ou mauvais, tire simplement quelque chose de lui.</a:t>
            </a:r>
            <a:endParaRPr lang="fr-FR" dirty="0"/>
          </a:p>
        </p:txBody>
      </p:sp>
    </p:spTree>
    <p:extLst>
      <p:ext uri="{BB962C8B-B14F-4D97-AF65-F5344CB8AC3E}">
        <p14:creationId xmlns:p14="http://schemas.microsoft.com/office/powerpoint/2010/main" val="1721516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029"/>
          <p:cNvSpPr txBox="1">
            <a:spLocks noChangeArrowheads="1"/>
          </p:cNvSpPr>
          <p:nvPr/>
        </p:nvSpPr>
        <p:spPr bwMode="auto">
          <a:xfrm>
            <a:off x="1000125" y="358780"/>
            <a:ext cx="710026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r-FR" sz="1800" b="1" u="sng" dirty="0" smtClean="0">
              <a:solidFill>
                <a:srgbClr val="0070C0"/>
              </a:solidFill>
            </a:endParaRPr>
          </a:p>
          <a:p>
            <a:pPr algn="just" eaLnBrk="1" hangingPunct="1"/>
            <a:endParaRPr lang="fr-FR" sz="1800" b="1" u="sng" dirty="0" smtClean="0">
              <a:solidFill>
                <a:srgbClr val="0070C0"/>
              </a:solidFill>
            </a:endParaRPr>
          </a:p>
          <a:p>
            <a:pPr algn="just" eaLnBrk="1" hangingPunct="1"/>
            <a:r>
              <a:rPr lang="it-IT" sz="1800" b="1" u="sng" dirty="0" smtClean="0">
                <a:solidFill>
                  <a:srgbClr val="0070C0"/>
                </a:solidFill>
              </a:rPr>
              <a:t>LA SAGESSE CONTRE LA FOI     JEFFERSONVILLE IN USA    Dim 01.04.62</a:t>
            </a:r>
          </a:p>
          <a:p>
            <a:pPr algn="just" eaLnBrk="1" hangingPunct="1"/>
            <a:r>
              <a:rPr lang="fr-FR" sz="2800" dirty="0" smtClean="0"/>
              <a:t>295…Voilà un véritable homme de Dieu : le pasteur Lys, le Révérend monsieur Lys (oui, oui!), qui travaille durement pour la Parole, il se prosterne sur sa face et crie vers Dieu : «Ô Dieu! je ne vois pas où ceci correspondra à ceci, ici.» Il faut que cela vienne par la Parole. Lorsque vous voyez cela et que Dieu vous le donne, alors allez-y sans exiger d’être payé; pas pour tenir une grande campagne :</a:t>
            </a:r>
            <a:endParaRPr lang="fr-FR" dirty="0"/>
          </a:p>
        </p:txBody>
      </p:sp>
    </p:spTree>
    <p:extLst>
      <p:ext uri="{BB962C8B-B14F-4D97-AF65-F5344CB8AC3E}">
        <p14:creationId xmlns:p14="http://schemas.microsoft.com/office/powerpoint/2010/main" val="4044453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029"/>
          <p:cNvSpPr txBox="1">
            <a:spLocks noChangeArrowheads="1"/>
          </p:cNvSpPr>
          <p:nvPr/>
        </p:nvSpPr>
        <p:spPr bwMode="auto">
          <a:xfrm>
            <a:off x="1000125" y="358780"/>
            <a:ext cx="7100267"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r-FR" sz="1800" b="1" u="sng" dirty="0" smtClean="0">
              <a:solidFill>
                <a:srgbClr val="0070C0"/>
              </a:solidFill>
            </a:endParaRPr>
          </a:p>
          <a:p>
            <a:pPr algn="just" eaLnBrk="1" hangingPunct="1"/>
            <a:endParaRPr lang="fr-FR" sz="1800" b="1" u="sng" dirty="0" smtClean="0">
              <a:solidFill>
                <a:srgbClr val="0070C0"/>
              </a:solidFill>
            </a:endParaRPr>
          </a:p>
          <a:p>
            <a:pPr algn="just" eaLnBrk="1" hangingPunct="1"/>
            <a:endParaRPr lang="it-IT" sz="1800" b="1" u="sng" dirty="0" smtClean="0">
              <a:solidFill>
                <a:srgbClr val="0070C0"/>
              </a:solidFill>
            </a:endParaRPr>
          </a:p>
          <a:p>
            <a:pPr algn="just" eaLnBrk="1" hangingPunct="1"/>
            <a:r>
              <a:rPr lang="it-IT" sz="1800" b="1" u="sng" dirty="0" smtClean="0">
                <a:solidFill>
                  <a:srgbClr val="0070C0"/>
                </a:solidFill>
              </a:rPr>
              <a:t>LA SAGESSE CONTRE LA FOI     JEFFERSONVILLE IN USA    Dim 01.04.62</a:t>
            </a:r>
          </a:p>
          <a:p>
            <a:pPr algn="just" eaLnBrk="1" hangingPunct="1"/>
            <a:r>
              <a:rPr lang="fr-FR" sz="2800" dirty="0" smtClean="0"/>
              <a:t>295…«Si vous me garantissez beaucoup de milliers de dollars, je viendrai», mais gratuitement. «Que ce soit dans un coin reculé ou quel que soit le lieu, ô Dieu! où Tu veux que je sème la semence, j’irai volontiers.» Alléluia!</a:t>
            </a:r>
            <a:endParaRPr lang="fr-FR" dirty="0"/>
          </a:p>
        </p:txBody>
      </p:sp>
    </p:spTree>
    <p:extLst>
      <p:ext uri="{BB962C8B-B14F-4D97-AF65-F5344CB8AC3E}">
        <p14:creationId xmlns:p14="http://schemas.microsoft.com/office/powerpoint/2010/main" val="3167513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9"/>
          <p:cNvSpPr txBox="1">
            <a:spLocks noChangeArrowheads="1"/>
          </p:cNvSpPr>
          <p:nvPr/>
        </p:nvSpPr>
        <p:spPr bwMode="auto">
          <a:xfrm>
            <a:off x="1000125" y="500063"/>
            <a:ext cx="702825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r-FR" sz="2800" b="1" u="sng" dirty="0" smtClean="0">
              <a:solidFill>
                <a:srgbClr val="0070C0"/>
              </a:solidFill>
            </a:endParaRPr>
          </a:p>
          <a:p>
            <a:pPr algn="ctr" eaLnBrk="1" hangingPunct="1"/>
            <a:r>
              <a:rPr lang="fr-FR" sz="4000" b="1" u="sng" dirty="0" smtClean="0">
                <a:solidFill>
                  <a:srgbClr val="0070C0"/>
                </a:solidFill>
              </a:rPr>
              <a:t>Cantique</a:t>
            </a:r>
            <a:r>
              <a:rPr lang="fr-FR" sz="4000" b="1" u="sng" dirty="0">
                <a:solidFill>
                  <a:srgbClr val="0070C0"/>
                </a:solidFill>
              </a:rPr>
              <a:t>_ des Cantiques 2.1  †  </a:t>
            </a:r>
          </a:p>
          <a:p>
            <a:pPr eaLnBrk="1" hangingPunct="1"/>
            <a:r>
              <a:rPr lang="fr-FR" sz="4000" b="1" i="1" dirty="0" smtClean="0"/>
              <a:t>Je suis un narcisse de Saron, Un lis des vallées. -</a:t>
            </a:r>
          </a:p>
          <a:p>
            <a:pPr eaLnBrk="1" hangingPunct="1"/>
            <a:r>
              <a:rPr lang="fr-FR" sz="4000" b="1" u="sng" dirty="0">
                <a:solidFill>
                  <a:srgbClr val="0070C0"/>
                </a:solidFill>
              </a:rPr>
              <a:t>Cantique_ des Cantiques 2.2  †  </a:t>
            </a:r>
          </a:p>
          <a:p>
            <a:pPr eaLnBrk="1" hangingPunct="1"/>
            <a:r>
              <a:rPr lang="fr-FR" sz="4000" b="1" i="1" dirty="0" smtClean="0"/>
              <a:t>Comme un lis au milieu des épines, Telle est mon amie parmi les jeunes filles. -</a:t>
            </a:r>
          </a:p>
        </p:txBody>
      </p:sp>
    </p:spTree>
    <p:extLst>
      <p:ext uri="{BB962C8B-B14F-4D97-AF65-F5344CB8AC3E}">
        <p14:creationId xmlns:p14="http://schemas.microsoft.com/office/powerpoint/2010/main" val="706428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9"/>
          <p:cNvSpPr txBox="1">
            <a:spLocks noChangeArrowheads="1"/>
          </p:cNvSpPr>
          <p:nvPr/>
        </p:nvSpPr>
        <p:spPr bwMode="auto">
          <a:xfrm>
            <a:off x="1000125" y="500063"/>
            <a:ext cx="702825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r-FR" sz="4000" b="1" u="sng" dirty="0" smtClean="0">
              <a:solidFill>
                <a:srgbClr val="0070C0"/>
              </a:solidFill>
            </a:endParaRPr>
          </a:p>
          <a:p>
            <a:pPr eaLnBrk="1" hangingPunct="1"/>
            <a:r>
              <a:rPr lang="fr-FR" sz="4000" b="1" u="sng" dirty="0" smtClean="0">
                <a:solidFill>
                  <a:srgbClr val="0070C0"/>
                </a:solidFill>
              </a:rPr>
              <a:t>Matthieu</a:t>
            </a:r>
            <a:r>
              <a:rPr lang="fr-FR" sz="4000" b="1" u="sng" dirty="0">
                <a:solidFill>
                  <a:srgbClr val="0070C0"/>
                </a:solidFill>
              </a:rPr>
              <a:t>_ 11.29  †  </a:t>
            </a:r>
          </a:p>
          <a:p>
            <a:pPr eaLnBrk="1" hangingPunct="1"/>
            <a:r>
              <a:rPr lang="fr-FR" sz="4000" b="1" i="1" dirty="0" smtClean="0"/>
              <a:t>Prenez mon joug sur vous et recevez mes instructions, </a:t>
            </a:r>
            <a:r>
              <a:rPr lang="fr-FR" sz="4000" b="1" i="1" dirty="0" smtClean="0">
                <a:solidFill>
                  <a:schemeClr val="accent6">
                    <a:lumMod val="50000"/>
                  </a:schemeClr>
                </a:solidFill>
                <a:effectLst>
                  <a:outerShdw blurRad="38100" dist="38100" dir="2700000" algn="tl">
                    <a:srgbClr val="000000">
                      <a:alpha val="43137"/>
                    </a:srgbClr>
                  </a:outerShdw>
                </a:effectLst>
              </a:rPr>
              <a:t>car je suis doux et humble de </a:t>
            </a:r>
            <a:r>
              <a:rPr lang="fr-FR" sz="4000" b="1" i="1" dirty="0" err="1" smtClean="0">
                <a:solidFill>
                  <a:schemeClr val="accent6">
                    <a:lumMod val="50000"/>
                  </a:schemeClr>
                </a:solidFill>
                <a:effectLst>
                  <a:outerShdw blurRad="38100" dist="38100" dir="2700000" algn="tl">
                    <a:srgbClr val="000000">
                      <a:alpha val="43137"/>
                    </a:srgbClr>
                  </a:outerShdw>
                </a:effectLst>
              </a:rPr>
              <a:t>coeur</a:t>
            </a:r>
            <a:r>
              <a:rPr lang="fr-FR" sz="4000" b="1" i="1" dirty="0" smtClean="0">
                <a:solidFill>
                  <a:schemeClr val="accent6">
                    <a:lumMod val="50000"/>
                  </a:schemeClr>
                </a:solidFill>
                <a:effectLst>
                  <a:outerShdw blurRad="38100" dist="38100" dir="2700000" algn="tl">
                    <a:srgbClr val="000000">
                      <a:alpha val="43137"/>
                    </a:srgbClr>
                  </a:outerShdw>
                </a:effectLst>
              </a:rPr>
              <a:t>;</a:t>
            </a:r>
            <a:r>
              <a:rPr lang="fr-FR" sz="4000" b="1" i="1" dirty="0" smtClean="0"/>
              <a:t> et vous trouverez du repos pour vos âmes.</a:t>
            </a:r>
          </a:p>
        </p:txBody>
      </p:sp>
    </p:spTree>
    <p:extLst>
      <p:ext uri="{BB962C8B-B14F-4D97-AF65-F5344CB8AC3E}">
        <p14:creationId xmlns:p14="http://schemas.microsoft.com/office/powerpoint/2010/main" val="621290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9"/>
          <p:cNvSpPr txBox="1">
            <a:spLocks noChangeArrowheads="1"/>
          </p:cNvSpPr>
          <p:nvPr/>
        </p:nvSpPr>
        <p:spPr bwMode="auto">
          <a:xfrm>
            <a:off x="1000125" y="500063"/>
            <a:ext cx="7028259"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r-FR" sz="4000" b="1" u="sng" dirty="0" smtClean="0">
              <a:solidFill>
                <a:srgbClr val="0070C0"/>
              </a:solidFill>
            </a:endParaRPr>
          </a:p>
          <a:p>
            <a:pPr eaLnBrk="1" hangingPunct="1"/>
            <a:r>
              <a:rPr lang="fr-FR" sz="2800" b="1" u="sng" dirty="0" smtClean="0">
                <a:solidFill>
                  <a:srgbClr val="0070C0"/>
                </a:solidFill>
              </a:rPr>
              <a:t>Ésaïe</a:t>
            </a:r>
            <a:r>
              <a:rPr lang="fr-FR" sz="2800" b="1" u="sng" dirty="0">
                <a:solidFill>
                  <a:srgbClr val="0070C0"/>
                </a:solidFill>
              </a:rPr>
              <a:t>_ 53.7  †  </a:t>
            </a:r>
          </a:p>
          <a:p>
            <a:pPr eaLnBrk="1" hangingPunct="1"/>
            <a:r>
              <a:rPr lang="fr-FR" sz="4000" b="1" i="1" dirty="0" smtClean="0"/>
              <a:t>Il a été maltraité et opprimé, Et il n’a point ouvert la bouche, Semblable à un agneau qu’on mène à la boucherie, À une brebis muette devant ceux qui la tondent; Il n’a point ouvert la bouche.</a:t>
            </a:r>
          </a:p>
        </p:txBody>
      </p:sp>
    </p:spTree>
    <p:extLst>
      <p:ext uri="{BB962C8B-B14F-4D97-AF65-F5344CB8AC3E}">
        <p14:creationId xmlns:p14="http://schemas.microsoft.com/office/powerpoint/2010/main" val="1665977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9"/>
          <p:cNvSpPr txBox="1">
            <a:spLocks noChangeArrowheads="1"/>
          </p:cNvSpPr>
          <p:nvPr/>
        </p:nvSpPr>
        <p:spPr bwMode="auto">
          <a:xfrm>
            <a:off x="1000125" y="500063"/>
            <a:ext cx="7028259"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r-FR" sz="2800" b="1" u="sng" dirty="0" smtClean="0">
              <a:solidFill>
                <a:srgbClr val="0070C0"/>
              </a:solidFill>
            </a:endParaRPr>
          </a:p>
          <a:p>
            <a:pPr eaLnBrk="1" hangingPunct="1"/>
            <a:endParaRPr lang="fr-FR" sz="4000" b="1" u="sng" dirty="0" smtClean="0">
              <a:solidFill>
                <a:srgbClr val="0070C0"/>
              </a:solidFill>
            </a:endParaRPr>
          </a:p>
          <a:p>
            <a:pPr eaLnBrk="1" hangingPunct="1"/>
            <a:r>
              <a:rPr lang="fr-FR" sz="4000" b="1" u="sng" dirty="0" smtClean="0">
                <a:solidFill>
                  <a:srgbClr val="0070C0"/>
                </a:solidFill>
              </a:rPr>
              <a:t>I </a:t>
            </a:r>
            <a:r>
              <a:rPr lang="fr-FR" sz="4000" b="1" u="sng" dirty="0">
                <a:solidFill>
                  <a:srgbClr val="0070C0"/>
                </a:solidFill>
              </a:rPr>
              <a:t>Corinthiens_ 10.24  †  </a:t>
            </a:r>
          </a:p>
          <a:p>
            <a:pPr eaLnBrk="1" hangingPunct="1"/>
            <a:r>
              <a:rPr lang="fr-FR" sz="4000" b="1" i="1" dirty="0" smtClean="0"/>
              <a:t>Que personne ne cherche son propre intérêt, mais que chacun cherche celui d’autrui.</a:t>
            </a:r>
          </a:p>
        </p:txBody>
      </p:sp>
    </p:spTree>
    <p:extLst>
      <p:ext uri="{BB962C8B-B14F-4D97-AF65-F5344CB8AC3E}">
        <p14:creationId xmlns:p14="http://schemas.microsoft.com/office/powerpoint/2010/main" val="3815445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9"/>
          <p:cNvSpPr txBox="1">
            <a:spLocks noChangeArrowheads="1"/>
          </p:cNvSpPr>
          <p:nvPr/>
        </p:nvSpPr>
        <p:spPr bwMode="auto">
          <a:xfrm>
            <a:off x="1000125" y="500063"/>
            <a:ext cx="7028259"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r-FR" sz="2800" b="1" u="sng" dirty="0" smtClean="0">
              <a:solidFill>
                <a:srgbClr val="0070C0"/>
              </a:solidFill>
            </a:endParaRPr>
          </a:p>
          <a:p>
            <a:pPr eaLnBrk="1" hangingPunct="1"/>
            <a:r>
              <a:rPr lang="fr-FR" sz="4000" b="1" u="sng" dirty="0" smtClean="0">
                <a:solidFill>
                  <a:srgbClr val="0070C0"/>
                </a:solidFill>
              </a:rPr>
              <a:t>Ephésiens </a:t>
            </a:r>
            <a:r>
              <a:rPr lang="fr-FR" sz="4000" b="1" u="sng" dirty="0">
                <a:solidFill>
                  <a:srgbClr val="0070C0"/>
                </a:solidFill>
              </a:rPr>
              <a:t>4.2</a:t>
            </a:r>
          </a:p>
          <a:p>
            <a:pPr eaLnBrk="1" hangingPunct="1"/>
            <a:r>
              <a:rPr lang="fr-FR" sz="4000" b="1" i="1" dirty="0" smtClean="0"/>
              <a:t>en toute humilité et douceur, avec patience, vous supportant les uns les autres avec charité,</a:t>
            </a:r>
          </a:p>
          <a:p>
            <a:pPr eaLnBrk="1" hangingPunct="1"/>
            <a:r>
              <a:rPr lang="fr-FR" sz="4000" b="1" u="sng" dirty="0">
                <a:solidFill>
                  <a:srgbClr val="0070C0"/>
                </a:solidFill>
              </a:rPr>
              <a:t>Ephésiens 4.3</a:t>
            </a:r>
          </a:p>
          <a:p>
            <a:pPr eaLnBrk="1" hangingPunct="1"/>
            <a:r>
              <a:rPr lang="fr-FR" sz="4000" b="1" i="1" dirty="0" smtClean="0"/>
              <a:t>vous efforçant de conserver l'unité de l'esprit par le lien de la paix.</a:t>
            </a:r>
          </a:p>
        </p:txBody>
      </p:sp>
    </p:spTree>
    <p:extLst>
      <p:ext uri="{BB962C8B-B14F-4D97-AF65-F5344CB8AC3E}">
        <p14:creationId xmlns:p14="http://schemas.microsoft.com/office/powerpoint/2010/main" val="929702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9"/>
          <p:cNvSpPr txBox="1">
            <a:spLocks noChangeArrowheads="1"/>
          </p:cNvSpPr>
          <p:nvPr/>
        </p:nvSpPr>
        <p:spPr bwMode="auto">
          <a:xfrm>
            <a:off x="1000125" y="500063"/>
            <a:ext cx="702825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r-FR" sz="2800" b="1" u="sng" dirty="0" smtClean="0">
              <a:solidFill>
                <a:srgbClr val="0070C0"/>
              </a:solidFill>
            </a:endParaRPr>
          </a:p>
          <a:p>
            <a:pPr eaLnBrk="1" hangingPunct="1"/>
            <a:endParaRPr lang="fr-FR" sz="4000" b="1" u="sng" dirty="0" smtClean="0">
              <a:solidFill>
                <a:srgbClr val="0070C0"/>
              </a:solidFill>
            </a:endParaRPr>
          </a:p>
          <a:p>
            <a:pPr eaLnBrk="1" hangingPunct="1"/>
            <a:r>
              <a:rPr lang="fr-FR" sz="4000" b="1" u="sng" dirty="0" smtClean="0">
                <a:solidFill>
                  <a:srgbClr val="0070C0"/>
                </a:solidFill>
              </a:rPr>
              <a:t>Galates 1:1†  </a:t>
            </a:r>
          </a:p>
          <a:p>
            <a:pPr eaLnBrk="1" hangingPunct="1"/>
            <a:r>
              <a:rPr lang="fr-FR" sz="4000" b="1" i="1" smtClean="0"/>
              <a:t>1 Paul</a:t>
            </a:r>
            <a:r>
              <a:rPr lang="fr-FR" sz="4000" b="1" i="1" dirty="0" smtClean="0"/>
              <a:t>, apôtre, non de la part des hommes, ni par un homme, mais par Jésus-Christ et Dieu le Père, qui l’a ressuscité des morts,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9"/>
          <p:cNvSpPr txBox="1">
            <a:spLocks noChangeArrowheads="1"/>
          </p:cNvSpPr>
          <p:nvPr/>
        </p:nvSpPr>
        <p:spPr bwMode="auto">
          <a:xfrm>
            <a:off x="1000125" y="500063"/>
            <a:ext cx="7028259"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r-FR" sz="2800" b="1" u="sng" dirty="0" smtClean="0">
              <a:solidFill>
                <a:srgbClr val="0070C0"/>
              </a:solidFill>
            </a:endParaRPr>
          </a:p>
          <a:p>
            <a:pPr eaLnBrk="1" hangingPunct="1"/>
            <a:r>
              <a:rPr lang="fr-FR" sz="4000" b="1" u="sng" dirty="0" err="1" smtClean="0">
                <a:solidFill>
                  <a:srgbClr val="0070C0"/>
                </a:solidFill>
              </a:rPr>
              <a:t>Philippiens</a:t>
            </a:r>
            <a:r>
              <a:rPr lang="fr-FR" sz="4000" b="1" u="sng" dirty="0" smtClean="0">
                <a:solidFill>
                  <a:srgbClr val="0070C0"/>
                </a:solidFill>
              </a:rPr>
              <a:t> </a:t>
            </a:r>
            <a:r>
              <a:rPr lang="fr-FR" sz="4000" b="1" u="sng" dirty="0">
                <a:solidFill>
                  <a:srgbClr val="0070C0"/>
                </a:solidFill>
              </a:rPr>
              <a:t>2.3</a:t>
            </a:r>
          </a:p>
          <a:p>
            <a:pPr eaLnBrk="1" hangingPunct="1"/>
            <a:r>
              <a:rPr lang="fr-FR" sz="4000" b="1" i="1" dirty="0" smtClean="0"/>
              <a:t>Ne faites rien par esprit de parti ou par vaine gloire, mais que l'humilité vous fasse regarder les autres comme étant au-dessus de vous-mêmes.</a:t>
            </a:r>
          </a:p>
        </p:txBody>
      </p:sp>
    </p:spTree>
    <p:extLst>
      <p:ext uri="{BB962C8B-B14F-4D97-AF65-F5344CB8AC3E}">
        <p14:creationId xmlns:p14="http://schemas.microsoft.com/office/powerpoint/2010/main" val="1890051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9"/>
          <p:cNvSpPr txBox="1">
            <a:spLocks noChangeArrowheads="1"/>
          </p:cNvSpPr>
          <p:nvPr/>
        </p:nvSpPr>
        <p:spPr bwMode="auto">
          <a:xfrm>
            <a:off x="1000125" y="500063"/>
            <a:ext cx="7028259"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r-FR" sz="4000" b="1" i="1" dirty="0" smtClean="0"/>
          </a:p>
          <a:p>
            <a:pPr eaLnBrk="1" hangingPunct="1"/>
            <a:r>
              <a:rPr lang="fr-FR" sz="4000" b="1" u="sng" dirty="0" err="1">
                <a:solidFill>
                  <a:srgbClr val="0070C0"/>
                </a:solidFill>
              </a:rPr>
              <a:t>Philippiens</a:t>
            </a:r>
            <a:r>
              <a:rPr lang="fr-FR" sz="4000" b="1" u="sng" dirty="0">
                <a:solidFill>
                  <a:srgbClr val="0070C0"/>
                </a:solidFill>
              </a:rPr>
              <a:t> 2.4</a:t>
            </a:r>
          </a:p>
          <a:p>
            <a:pPr eaLnBrk="1" hangingPunct="1"/>
            <a:r>
              <a:rPr lang="fr-FR" sz="4000" b="1" i="1" dirty="0" smtClean="0"/>
              <a:t>Que chacun de vous, au lieu de considérer ses propres intérêts, considère aussi ceux des autres. </a:t>
            </a:r>
          </a:p>
        </p:txBody>
      </p:sp>
    </p:spTree>
    <p:extLst>
      <p:ext uri="{BB962C8B-B14F-4D97-AF65-F5344CB8AC3E}">
        <p14:creationId xmlns:p14="http://schemas.microsoft.com/office/powerpoint/2010/main" val="564324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9"/>
          <p:cNvSpPr txBox="1">
            <a:spLocks noChangeArrowheads="1"/>
          </p:cNvSpPr>
          <p:nvPr/>
        </p:nvSpPr>
        <p:spPr bwMode="auto">
          <a:xfrm>
            <a:off x="1000125" y="500063"/>
            <a:ext cx="7028259"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r-FR" sz="2800" b="1" u="sng" dirty="0" smtClean="0">
              <a:solidFill>
                <a:srgbClr val="0070C0"/>
              </a:solidFill>
            </a:endParaRPr>
          </a:p>
          <a:p>
            <a:pPr eaLnBrk="1" hangingPunct="1"/>
            <a:endParaRPr lang="fr-FR" sz="4000" b="1" u="sng" dirty="0" smtClean="0">
              <a:solidFill>
                <a:srgbClr val="0070C0"/>
              </a:solidFill>
            </a:endParaRPr>
          </a:p>
          <a:p>
            <a:pPr eaLnBrk="1" hangingPunct="1"/>
            <a:r>
              <a:rPr lang="fr-FR" sz="4000" b="1" u="sng" dirty="0" smtClean="0">
                <a:solidFill>
                  <a:srgbClr val="0070C0"/>
                </a:solidFill>
              </a:rPr>
              <a:t>Galates 1:2†  </a:t>
            </a:r>
          </a:p>
          <a:p>
            <a:pPr eaLnBrk="1" hangingPunct="1"/>
            <a:r>
              <a:rPr lang="fr-FR" sz="4000" b="1" i="1" dirty="0" smtClean="0"/>
              <a:t>2 et tous les frères qui sont avec moi, aux Églises de la Galatie :</a:t>
            </a:r>
          </a:p>
        </p:txBody>
      </p:sp>
    </p:spTree>
    <p:extLst>
      <p:ext uri="{BB962C8B-B14F-4D97-AF65-F5344CB8AC3E}">
        <p14:creationId xmlns:p14="http://schemas.microsoft.com/office/powerpoint/2010/main" val="1936176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9"/>
          <p:cNvSpPr txBox="1">
            <a:spLocks noChangeArrowheads="1"/>
          </p:cNvSpPr>
          <p:nvPr/>
        </p:nvSpPr>
        <p:spPr bwMode="auto">
          <a:xfrm>
            <a:off x="1000125" y="500063"/>
            <a:ext cx="702825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r-FR" sz="2800" b="1" u="sng" dirty="0" smtClean="0">
              <a:solidFill>
                <a:srgbClr val="0070C0"/>
              </a:solidFill>
            </a:endParaRPr>
          </a:p>
          <a:p>
            <a:pPr eaLnBrk="1" hangingPunct="1"/>
            <a:endParaRPr lang="fr-FR" sz="4000" b="1" u="sng" dirty="0" smtClean="0">
              <a:solidFill>
                <a:srgbClr val="0070C0"/>
              </a:solidFill>
            </a:endParaRPr>
          </a:p>
          <a:p>
            <a:pPr eaLnBrk="1" hangingPunct="1"/>
            <a:r>
              <a:rPr lang="fr-FR" sz="4000" b="1" u="sng" dirty="0" smtClean="0">
                <a:solidFill>
                  <a:srgbClr val="0070C0"/>
                </a:solidFill>
              </a:rPr>
              <a:t>Galates1:3†  </a:t>
            </a:r>
          </a:p>
          <a:p>
            <a:pPr eaLnBrk="1" hangingPunct="1"/>
            <a:r>
              <a:rPr lang="fr-FR" sz="4000" b="1" i="1" dirty="0" smtClean="0"/>
              <a:t>3 que </a:t>
            </a:r>
            <a:r>
              <a:rPr lang="fr-FR" sz="4000" b="1" i="1" dirty="0"/>
              <a:t>la grâce et la paix vous soient données de la part de Dieu le Père et de notre Seigneur Jésus-Christ,</a:t>
            </a:r>
          </a:p>
          <a:p>
            <a:pPr eaLnBrk="1" hangingPunct="1"/>
            <a:endParaRPr lang="fr-FR" sz="2000" b="1" i="1" dirty="0"/>
          </a:p>
        </p:txBody>
      </p:sp>
    </p:spTree>
    <p:extLst>
      <p:ext uri="{BB962C8B-B14F-4D97-AF65-F5344CB8AC3E}">
        <p14:creationId xmlns:p14="http://schemas.microsoft.com/office/powerpoint/2010/main" val="3527699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9"/>
          <p:cNvSpPr txBox="1">
            <a:spLocks noChangeArrowheads="1"/>
          </p:cNvSpPr>
          <p:nvPr/>
        </p:nvSpPr>
        <p:spPr bwMode="auto">
          <a:xfrm>
            <a:off x="1000125" y="500063"/>
            <a:ext cx="7028259"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r-FR" sz="2800" b="1" u="sng" dirty="0" smtClean="0">
              <a:solidFill>
                <a:srgbClr val="0070C0"/>
              </a:solidFill>
            </a:endParaRPr>
          </a:p>
          <a:p>
            <a:pPr eaLnBrk="1" hangingPunct="1"/>
            <a:r>
              <a:rPr lang="fr-FR" sz="4000" b="1" u="sng" dirty="0" smtClean="0">
                <a:solidFill>
                  <a:srgbClr val="0070C0"/>
                </a:solidFill>
              </a:rPr>
              <a:t>Galates_ 1:4-5  †  </a:t>
            </a:r>
          </a:p>
          <a:p>
            <a:pPr eaLnBrk="1" hangingPunct="1"/>
            <a:r>
              <a:rPr lang="fr-FR" sz="4000" b="1" i="1" dirty="0" smtClean="0">
                <a:solidFill>
                  <a:schemeClr val="accent6">
                    <a:lumMod val="50000"/>
                  </a:schemeClr>
                </a:solidFill>
                <a:effectLst>
                  <a:outerShdw blurRad="38100" dist="38100" dir="2700000" algn="tl">
                    <a:srgbClr val="000000">
                      <a:alpha val="43137"/>
                    </a:srgbClr>
                  </a:outerShdw>
                </a:effectLst>
              </a:rPr>
              <a:t>4 qui </a:t>
            </a:r>
            <a:r>
              <a:rPr lang="fr-FR" sz="4000" b="1" i="1" dirty="0">
                <a:solidFill>
                  <a:schemeClr val="accent6">
                    <a:lumMod val="50000"/>
                  </a:schemeClr>
                </a:solidFill>
                <a:effectLst>
                  <a:outerShdw blurRad="38100" dist="38100" dir="2700000" algn="tl">
                    <a:srgbClr val="000000">
                      <a:alpha val="43137"/>
                    </a:srgbClr>
                  </a:outerShdw>
                </a:effectLst>
              </a:rPr>
              <a:t>s’est donné lui-même pour nos péchés, afin de nous arracher du présent siècle mauvais, selon la volonté de notre Dieu et Père</a:t>
            </a:r>
            <a:r>
              <a:rPr lang="fr-FR" sz="4000" b="1" i="1" dirty="0" smtClean="0">
                <a:solidFill>
                  <a:schemeClr val="accent6">
                    <a:lumMod val="50000"/>
                  </a:schemeClr>
                </a:solidFill>
                <a:effectLst>
                  <a:outerShdw blurRad="38100" dist="38100" dir="2700000" algn="tl">
                    <a:srgbClr val="000000">
                      <a:alpha val="43137"/>
                    </a:srgbClr>
                  </a:outerShdw>
                </a:effectLst>
              </a:rPr>
              <a:t>,</a:t>
            </a:r>
            <a:endParaRPr lang="fr-FR" sz="4000" b="1" i="1" dirty="0" smtClean="0"/>
          </a:p>
          <a:p>
            <a:pPr eaLnBrk="1" hangingPunct="1"/>
            <a:r>
              <a:rPr lang="fr-FR" sz="4000" b="1" i="1" dirty="0" smtClean="0"/>
              <a:t>5 à </a:t>
            </a:r>
            <a:r>
              <a:rPr lang="fr-FR" sz="4000" b="1" i="1" dirty="0"/>
              <a:t>qui soit la gloire aux siècles des siècles! Amen!</a:t>
            </a:r>
          </a:p>
        </p:txBody>
      </p:sp>
    </p:spTree>
    <p:extLst>
      <p:ext uri="{BB962C8B-B14F-4D97-AF65-F5344CB8AC3E}">
        <p14:creationId xmlns:p14="http://schemas.microsoft.com/office/powerpoint/2010/main" val="3640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9"/>
          <p:cNvSpPr txBox="1">
            <a:spLocks noChangeArrowheads="1"/>
          </p:cNvSpPr>
          <p:nvPr/>
        </p:nvSpPr>
        <p:spPr bwMode="auto">
          <a:xfrm>
            <a:off x="1000125" y="500063"/>
            <a:ext cx="702825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r-FR" sz="2800" b="1" u="sng" dirty="0" smtClean="0">
              <a:solidFill>
                <a:srgbClr val="0070C0"/>
              </a:solidFill>
            </a:endParaRPr>
          </a:p>
          <a:p>
            <a:pPr eaLnBrk="1" hangingPunct="1"/>
            <a:r>
              <a:rPr lang="fr-FR" sz="4000" b="1" u="sng" dirty="0" smtClean="0">
                <a:solidFill>
                  <a:srgbClr val="0070C0"/>
                </a:solidFill>
              </a:rPr>
              <a:t>Matthieu</a:t>
            </a:r>
            <a:r>
              <a:rPr lang="fr-FR" sz="4000" b="1" u="sng" dirty="0">
                <a:solidFill>
                  <a:srgbClr val="0070C0"/>
                </a:solidFill>
              </a:rPr>
              <a:t>_ 6.26  †  </a:t>
            </a:r>
          </a:p>
          <a:p>
            <a:pPr eaLnBrk="1" hangingPunct="1"/>
            <a:r>
              <a:rPr lang="fr-FR" sz="4000" b="1" i="1" dirty="0" smtClean="0">
                <a:solidFill>
                  <a:schemeClr val="accent6">
                    <a:lumMod val="50000"/>
                  </a:schemeClr>
                </a:solidFill>
                <a:effectLst>
                  <a:outerShdw blurRad="38100" dist="38100" dir="2700000" algn="tl">
                    <a:srgbClr val="000000">
                      <a:alpha val="43137"/>
                    </a:srgbClr>
                  </a:outerShdw>
                </a:effectLst>
              </a:rPr>
              <a:t>Regardez les oiseaux du ciel : ils ne sèment ni ne moissonnent, et ils n’amassent rien dans des greniers; et votre Père céleste les nourrit. Ne valez-vous pas beaucoup plus qu’eux?</a:t>
            </a:r>
          </a:p>
        </p:txBody>
      </p:sp>
    </p:spTree>
    <p:extLst>
      <p:ext uri="{BB962C8B-B14F-4D97-AF65-F5344CB8AC3E}">
        <p14:creationId xmlns:p14="http://schemas.microsoft.com/office/powerpoint/2010/main" val="3262406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9"/>
          <p:cNvSpPr txBox="1">
            <a:spLocks noChangeArrowheads="1"/>
          </p:cNvSpPr>
          <p:nvPr/>
        </p:nvSpPr>
        <p:spPr bwMode="auto">
          <a:xfrm>
            <a:off x="1000125" y="500063"/>
            <a:ext cx="7028259"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r-FR" sz="2800" b="1" u="sng" dirty="0" smtClean="0">
              <a:solidFill>
                <a:srgbClr val="0070C0"/>
              </a:solidFill>
            </a:endParaRPr>
          </a:p>
          <a:p>
            <a:pPr eaLnBrk="1" hangingPunct="1"/>
            <a:endParaRPr lang="fr-FR" sz="4000" b="1" u="sng" dirty="0" smtClean="0">
              <a:solidFill>
                <a:srgbClr val="0070C0"/>
              </a:solidFill>
            </a:endParaRPr>
          </a:p>
          <a:p>
            <a:pPr eaLnBrk="1" hangingPunct="1"/>
            <a:r>
              <a:rPr lang="fr-FR" sz="4000" b="1" u="sng" dirty="0" smtClean="0">
                <a:solidFill>
                  <a:srgbClr val="0070C0"/>
                </a:solidFill>
              </a:rPr>
              <a:t>Matthieu</a:t>
            </a:r>
            <a:r>
              <a:rPr lang="fr-FR" sz="4000" b="1" u="sng" dirty="0">
                <a:solidFill>
                  <a:srgbClr val="0070C0"/>
                </a:solidFill>
              </a:rPr>
              <a:t>_ 6.27  †  </a:t>
            </a:r>
          </a:p>
          <a:p>
            <a:pPr eaLnBrk="1" hangingPunct="1"/>
            <a:r>
              <a:rPr lang="fr-FR" sz="4000" b="1" i="1" dirty="0" smtClean="0">
                <a:solidFill>
                  <a:schemeClr val="accent6">
                    <a:lumMod val="50000"/>
                  </a:schemeClr>
                </a:solidFill>
                <a:effectLst>
                  <a:outerShdw blurRad="38100" dist="38100" dir="2700000" algn="tl">
                    <a:srgbClr val="000000">
                      <a:alpha val="43137"/>
                    </a:srgbClr>
                  </a:outerShdw>
                </a:effectLst>
              </a:rPr>
              <a:t>Qui de vous, par ses inquiétudes, peut ajouter une coudée à la durée de sa vie?</a:t>
            </a:r>
          </a:p>
        </p:txBody>
      </p:sp>
    </p:spTree>
    <p:extLst>
      <p:ext uri="{BB962C8B-B14F-4D97-AF65-F5344CB8AC3E}">
        <p14:creationId xmlns:p14="http://schemas.microsoft.com/office/powerpoint/2010/main" val="1444962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9"/>
          <p:cNvSpPr txBox="1">
            <a:spLocks noChangeArrowheads="1"/>
          </p:cNvSpPr>
          <p:nvPr/>
        </p:nvSpPr>
        <p:spPr bwMode="auto">
          <a:xfrm>
            <a:off x="1000125" y="500063"/>
            <a:ext cx="702825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r-FR" sz="4000" b="1" u="sng" dirty="0">
              <a:solidFill>
                <a:srgbClr val="0070C0"/>
              </a:solidFill>
            </a:endParaRPr>
          </a:p>
          <a:p>
            <a:pPr eaLnBrk="1" hangingPunct="1"/>
            <a:r>
              <a:rPr lang="fr-FR" sz="4000" b="1" u="sng" dirty="0">
                <a:solidFill>
                  <a:srgbClr val="0070C0"/>
                </a:solidFill>
              </a:rPr>
              <a:t>Matthieu_ 6.28  †  </a:t>
            </a:r>
          </a:p>
          <a:p>
            <a:pPr eaLnBrk="1" hangingPunct="1"/>
            <a:r>
              <a:rPr lang="fr-FR" sz="4000" b="1" i="1" dirty="0" smtClean="0">
                <a:solidFill>
                  <a:schemeClr val="accent6">
                    <a:lumMod val="50000"/>
                  </a:schemeClr>
                </a:solidFill>
                <a:effectLst>
                  <a:outerShdw blurRad="38100" dist="38100" dir="2700000" algn="tl">
                    <a:srgbClr val="000000">
                      <a:alpha val="43137"/>
                    </a:srgbClr>
                  </a:outerShdw>
                </a:effectLst>
              </a:rPr>
              <a:t>Et pourquoi vous inquiéter au sujet du vêtement? Considérez comment croissent les lis des champs : ils ne travaillent ni ne filent;</a:t>
            </a:r>
          </a:p>
        </p:txBody>
      </p:sp>
    </p:spTree>
    <p:extLst>
      <p:ext uri="{BB962C8B-B14F-4D97-AF65-F5344CB8AC3E}">
        <p14:creationId xmlns:p14="http://schemas.microsoft.com/office/powerpoint/2010/main" val="4120138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9"/>
          <p:cNvSpPr txBox="1">
            <a:spLocks noChangeArrowheads="1"/>
          </p:cNvSpPr>
          <p:nvPr/>
        </p:nvSpPr>
        <p:spPr bwMode="auto">
          <a:xfrm>
            <a:off x="1000125" y="500063"/>
            <a:ext cx="702825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r-FR" sz="4000" b="1" i="1" dirty="0" smtClean="0">
              <a:solidFill>
                <a:schemeClr val="accent6">
                  <a:lumMod val="50000"/>
                </a:schemeClr>
              </a:solidFill>
              <a:effectLst>
                <a:outerShdw blurRad="38100" dist="38100" dir="2700000" algn="tl">
                  <a:srgbClr val="000000">
                    <a:alpha val="43137"/>
                  </a:srgbClr>
                </a:outerShdw>
              </a:effectLst>
            </a:endParaRPr>
          </a:p>
          <a:p>
            <a:pPr eaLnBrk="1" hangingPunct="1"/>
            <a:r>
              <a:rPr lang="fr-FR" sz="4000" b="1" u="sng" dirty="0">
                <a:solidFill>
                  <a:srgbClr val="0070C0"/>
                </a:solidFill>
              </a:rPr>
              <a:t>Matthieu_ 6.29  †  </a:t>
            </a:r>
          </a:p>
          <a:p>
            <a:pPr eaLnBrk="1" hangingPunct="1"/>
            <a:r>
              <a:rPr lang="fr-FR" sz="4000" b="1" i="1" dirty="0" smtClean="0">
                <a:solidFill>
                  <a:schemeClr val="accent6">
                    <a:lumMod val="50000"/>
                  </a:schemeClr>
                </a:solidFill>
                <a:effectLst>
                  <a:outerShdw blurRad="38100" dist="38100" dir="2700000" algn="tl">
                    <a:srgbClr val="000000">
                      <a:alpha val="43137"/>
                    </a:srgbClr>
                  </a:outerShdw>
                </a:effectLst>
              </a:rPr>
              <a:t>cependant je vous dis que Salomon même, dans toute sa gloire, n’a pas été vêtu comme l’un d’eux.</a:t>
            </a:r>
          </a:p>
        </p:txBody>
      </p:sp>
    </p:spTree>
    <p:extLst>
      <p:ext uri="{BB962C8B-B14F-4D97-AF65-F5344CB8AC3E}">
        <p14:creationId xmlns:p14="http://schemas.microsoft.com/office/powerpoint/2010/main" val="14841482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ravate noir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301</TotalTime>
  <Words>622</Words>
  <Application>Microsoft Office PowerPoint</Application>
  <PresentationFormat>Affichage à l'écran (4:3)</PresentationFormat>
  <Paragraphs>78</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Couture</vt:lpstr>
      <vt:lpstr>L’ECOLE DU PASTEUR LYS  GALATE 1:1-5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MABADI, Guy gervais</dc:creator>
  <cp:lastModifiedBy>pc</cp:lastModifiedBy>
  <cp:revision>81</cp:revision>
  <dcterms:created xsi:type="dcterms:W3CDTF">1601-01-01T00:00:00Z</dcterms:created>
  <dcterms:modified xsi:type="dcterms:W3CDTF">2018-01-21T10:13:54Z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TC010437861036</vt:lpwstr>
  </property>
</Properties>
</file>