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7" r:id="rId1"/>
  </p:sldMasterIdLst>
  <p:notesMasterIdLst>
    <p:notesMasterId r:id="rId20"/>
  </p:notesMasterIdLst>
  <p:sldIdLst>
    <p:sldId id="581" r:id="rId2"/>
    <p:sldId id="611" r:id="rId3"/>
    <p:sldId id="622" r:id="rId4"/>
    <p:sldId id="542" r:id="rId5"/>
    <p:sldId id="623" r:id="rId6"/>
    <p:sldId id="624" r:id="rId7"/>
    <p:sldId id="625" r:id="rId8"/>
    <p:sldId id="626" r:id="rId9"/>
    <p:sldId id="627" r:id="rId10"/>
    <p:sldId id="628" r:id="rId11"/>
    <p:sldId id="629" r:id="rId12"/>
    <p:sldId id="630" r:id="rId13"/>
    <p:sldId id="631" r:id="rId14"/>
    <p:sldId id="632" r:id="rId15"/>
    <p:sldId id="633" r:id="rId16"/>
    <p:sldId id="634" r:id="rId17"/>
    <p:sldId id="635" r:id="rId18"/>
    <p:sldId id="621" r:id="rId1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43" autoAdjust="0"/>
    <p:restoredTop sz="90564" autoAdjust="0"/>
  </p:normalViewPr>
  <p:slideViewPr>
    <p:cSldViewPr>
      <p:cViewPr varScale="1">
        <p:scale>
          <a:sx n="76" d="100"/>
          <a:sy n="76" d="100"/>
        </p:scale>
        <p:origin x="-1675" y="1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22"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13/11/2016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extLst>
      <p:ext uri="{BB962C8B-B14F-4D97-AF65-F5344CB8AC3E}">
        <p14:creationId xmlns="" xmlns:p14="http://schemas.microsoft.com/office/powerpoint/2010/main" val="30299432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a:t>
            </a:fld>
            <a:endParaRPr lang="fr-FR" dirty="0"/>
          </a:p>
        </p:txBody>
      </p:sp>
    </p:spTree>
    <p:extLst>
      <p:ext uri="{BB962C8B-B14F-4D97-AF65-F5344CB8AC3E}">
        <p14:creationId xmlns="" xmlns:p14="http://schemas.microsoft.com/office/powerpoint/2010/main" val="134205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10</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11</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12</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13</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14</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15</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16</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17</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18</a:t>
            </a:fld>
            <a:endParaRPr lang="fr-FR" dirty="0"/>
          </a:p>
        </p:txBody>
      </p:sp>
    </p:spTree>
    <p:extLst>
      <p:ext uri="{BB962C8B-B14F-4D97-AF65-F5344CB8AC3E}">
        <p14:creationId xmlns="" xmlns:p14="http://schemas.microsoft.com/office/powerpoint/2010/main" val="785673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a:t>
            </a:fld>
            <a:endParaRPr lang="fr-FR" dirty="0"/>
          </a:p>
        </p:txBody>
      </p:sp>
    </p:spTree>
    <p:extLst>
      <p:ext uri="{BB962C8B-B14F-4D97-AF65-F5344CB8AC3E}">
        <p14:creationId xmlns="" xmlns:p14="http://schemas.microsoft.com/office/powerpoint/2010/main" val="1885957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4</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5</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6</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7</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8</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9</a:t>
            </a:fld>
            <a:endParaRPr lang="fr-FR" dirty="0"/>
          </a:p>
        </p:txBody>
      </p:sp>
    </p:spTree>
    <p:extLst>
      <p:ext uri="{BB962C8B-B14F-4D97-AF65-F5344CB8AC3E}">
        <p14:creationId xmlns="" xmlns:p14="http://schemas.microsoft.com/office/powerpoint/2010/main" val="2083467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a:defRPr/>
            </a:pPr>
            <a:fld id="{A4E341BC-817D-4190-8EA5-9BBEF35F27DB}" type="datetime1">
              <a:rPr lang="fr-FR" smtClean="0"/>
              <a:pPr>
                <a:defRPr/>
              </a:pPr>
              <a:t>13/11/2016</a:t>
            </a:fld>
            <a:endParaRPr lang="fr-FR" dirty="0"/>
          </a:p>
        </p:txBody>
      </p:sp>
      <p:sp>
        <p:nvSpPr>
          <p:cNvPr id="5" name="Espace réservé du pied de page 4"/>
          <p:cNvSpPr>
            <a:spLocks noGrp="1"/>
          </p:cNvSpPr>
          <p:nvPr>
            <p:ph type="ftr" sz="quarter" idx="11"/>
          </p:nvPr>
        </p:nvSpPr>
        <p:spPr/>
        <p:txBody>
          <a:bodyPr/>
          <a:lstStyle/>
          <a:p>
            <a:pPr>
              <a:defRPr/>
            </a:pPr>
            <a:r>
              <a:rPr lang="fr-FR"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EE015F96-E60B-4332-9A9C-98B244171E3A}" type="slidenum">
              <a:rPr lang="fr-FR" smtClean="0"/>
              <a:pPr>
                <a:defRPr/>
              </a:pPr>
              <a:t>‹N°›</a:t>
            </a:fld>
            <a:endParaRPr lang="fr-FR" dirty="0"/>
          </a:p>
        </p:txBody>
      </p:sp>
    </p:spTree>
    <p:extLst>
      <p:ext uri="{BB962C8B-B14F-4D97-AF65-F5344CB8AC3E}">
        <p14:creationId xmlns="" xmlns:p14="http://schemas.microsoft.com/office/powerpoint/2010/main" val="1487682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D939E449-B58F-4585-834D-1298E6870036}" type="datetime1">
              <a:rPr lang="fr-FR" smtClean="0"/>
              <a:pPr>
                <a:defRPr/>
              </a:pPr>
              <a:t>13/11/2016</a:t>
            </a:fld>
            <a:endParaRPr lang="fr-FR" dirty="0"/>
          </a:p>
        </p:txBody>
      </p:sp>
      <p:sp>
        <p:nvSpPr>
          <p:cNvPr id="5" name="Espace réservé du pied de page 4"/>
          <p:cNvSpPr>
            <a:spLocks noGrp="1"/>
          </p:cNvSpPr>
          <p:nvPr>
            <p:ph type="ftr" sz="quarter" idx="11"/>
          </p:nvPr>
        </p:nvSpPr>
        <p:spPr/>
        <p:txBody>
          <a:bodyPr/>
          <a:lstStyle/>
          <a:p>
            <a:pPr>
              <a:defRPr/>
            </a:pPr>
            <a:r>
              <a:rPr lang="fr-FR"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A9A6C0B6-BEE6-4639-AA8F-69518F4B1628}" type="slidenum">
              <a:rPr lang="fr-FR" smtClean="0"/>
              <a:pPr>
                <a:defRPr/>
              </a:pPr>
              <a:t>‹N°›</a:t>
            </a:fld>
            <a:endParaRPr lang="fr-FR" dirty="0"/>
          </a:p>
        </p:txBody>
      </p:sp>
    </p:spTree>
    <p:extLst>
      <p:ext uri="{BB962C8B-B14F-4D97-AF65-F5344CB8AC3E}">
        <p14:creationId xmlns="" xmlns:p14="http://schemas.microsoft.com/office/powerpoint/2010/main" val="229036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F17088BD-A5EA-4C49-9E71-28FE3810AACC}" type="datetime1">
              <a:rPr lang="fr-FR" smtClean="0"/>
              <a:pPr>
                <a:defRPr/>
              </a:pPr>
              <a:t>13/11/2016</a:t>
            </a:fld>
            <a:endParaRPr lang="fr-FR" dirty="0"/>
          </a:p>
        </p:txBody>
      </p:sp>
      <p:sp>
        <p:nvSpPr>
          <p:cNvPr id="5" name="Espace réservé du pied de page 4"/>
          <p:cNvSpPr>
            <a:spLocks noGrp="1"/>
          </p:cNvSpPr>
          <p:nvPr>
            <p:ph type="ftr" sz="quarter" idx="11"/>
          </p:nvPr>
        </p:nvSpPr>
        <p:spPr/>
        <p:txBody>
          <a:bodyPr/>
          <a:lstStyle/>
          <a:p>
            <a:pPr>
              <a:defRPr/>
            </a:pPr>
            <a:r>
              <a:rPr lang="fr-FR"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13D1A165-CEDD-4B07-B383-CF5D5A7B4666}" type="slidenum">
              <a:rPr lang="fr-FR" smtClean="0"/>
              <a:pPr>
                <a:defRPr/>
              </a:pPr>
              <a:t>‹N°›</a:t>
            </a:fld>
            <a:endParaRPr lang="fr-FR" dirty="0"/>
          </a:p>
        </p:txBody>
      </p:sp>
    </p:spTree>
    <p:extLst>
      <p:ext uri="{BB962C8B-B14F-4D97-AF65-F5344CB8AC3E}">
        <p14:creationId xmlns="" xmlns:p14="http://schemas.microsoft.com/office/powerpoint/2010/main" val="2242547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0087CB61-078D-4693-9E4B-441761906694}" type="datetime1">
              <a:rPr lang="fr-FR" smtClean="0"/>
              <a:pPr>
                <a:defRPr/>
              </a:pPr>
              <a:t>13/11/2016</a:t>
            </a:fld>
            <a:endParaRPr lang="fr-FR" dirty="0"/>
          </a:p>
        </p:txBody>
      </p:sp>
      <p:sp>
        <p:nvSpPr>
          <p:cNvPr id="5" name="Espace réservé du pied de page 4"/>
          <p:cNvSpPr>
            <a:spLocks noGrp="1"/>
          </p:cNvSpPr>
          <p:nvPr>
            <p:ph type="ftr" sz="quarter" idx="11"/>
          </p:nvPr>
        </p:nvSpPr>
        <p:spPr/>
        <p:txBody>
          <a:bodyPr/>
          <a:lstStyle/>
          <a:p>
            <a:pPr>
              <a:defRPr/>
            </a:pPr>
            <a:r>
              <a:rPr lang="fr-FR"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09CA6E9A-48DB-4D21-BE18-71F3E5D8EDBC}" type="slidenum">
              <a:rPr lang="fr-FR" smtClean="0"/>
              <a:pPr>
                <a:defRPr/>
              </a:pPr>
              <a:t>‹N°›</a:t>
            </a:fld>
            <a:endParaRPr lang="fr-FR" dirty="0"/>
          </a:p>
        </p:txBody>
      </p:sp>
    </p:spTree>
    <p:extLst>
      <p:ext uri="{BB962C8B-B14F-4D97-AF65-F5344CB8AC3E}">
        <p14:creationId xmlns="" xmlns:p14="http://schemas.microsoft.com/office/powerpoint/2010/main" val="42590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a:defRPr/>
            </a:pPr>
            <a:fld id="{3C7DD42F-E1CA-4AB0-8A5D-CE5976C0085D}" type="datetime1">
              <a:rPr lang="fr-FR" smtClean="0"/>
              <a:pPr>
                <a:defRPr/>
              </a:pPr>
              <a:t>13/11/2016</a:t>
            </a:fld>
            <a:endParaRPr lang="fr-FR" dirty="0"/>
          </a:p>
        </p:txBody>
      </p:sp>
      <p:sp>
        <p:nvSpPr>
          <p:cNvPr id="5" name="Espace réservé du pied de page 4"/>
          <p:cNvSpPr>
            <a:spLocks noGrp="1"/>
          </p:cNvSpPr>
          <p:nvPr>
            <p:ph type="ftr" sz="quarter" idx="11"/>
          </p:nvPr>
        </p:nvSpPr>
        <p:spPr/>
        <p:txBody>
          <a:bodyPr/>
          <a:lstStyle/>
          <a:p>
            <a:pPr>
              <a:defRPr/>
            </a:pPr>
            <a:r>
              <a:rPr lang="fr-FR"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347F8BDF-AC3F-4F57-9401-5D64ABD5F887}" type="slidenum">
              <a:rPr lang="fr-FR" smtClean="0"/>
              <a:pPr>
                <a:defRPr/>
              </a:pPr>
              <a:t>‹N°›</a:t>
            </a:fld>
            <a:endParaRPr lang="fr-FR" dirty="0"/>
          </a:p>
        </p:txBody>
      </p:sp>
    </p:spTree>
    <p:extLst>
      <p:ext uri="{BB962C8B-B14F-4D97-AF65-F5344CB8AC3E}">
        <p14:creationId xmlns="" xmlns:p14="http://schemas.microsoft.com/office/powerpoint/2010/main" val="833332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fld id="{DE934D33-020D-4386-9A02-780DB16B3519}" type="datetime1">
              <a:rPr lang="fr-FR" smtClean="0"/>
              <a:pPr>
                <a:defRPr/>
              </a:pPr>
              <a:t>13/11/2016</a:t>
            </a:fld>
            <a:endParaRPr lang="fr-FR" dirty="0"/>
          </a:p>
        </p:txBody>
      </p:sp>
      <p:sp>
        <p:nvSpPr>
          <p:cNvPr id="6" name="Espace réservé du pied de page 5"/>
          <p:cNvSpPr>
            <a:spLocks noGrp="1"/>
          </p:cNvSpPr>
          <p:nvPr>
            <p:ph type="ftr" sz="quarter" idx="11"/>
          </p:nvPr>
        </p:nvSpPr>
        <p:spPr/>
        <p:txBody>
          <a:bodyPr/>
          <a:lstStyle/>
          <a:p>
            <a:pPr>
              <a:defRPr/>
            </a:pPr>
            <a:r>
              <a:rPr lang="fr-FR" smtClean="0"/>
              <a:t>LES 7 AGES DE L'EGLISE</a:t>
            </a:r>
            <a:endParaRPr lang="fr-FR" dirty="0"/>
          </a:p>
        </p:txBody>
      </p:sp>
      <p:sp>
        <p:nvSpPr>
          <p:cNvPr id="7" name="Espace réservé du numéro de diapositive 6"/>
          <p:cNvSpPr>
            <a:spLocks noGrp="1"/>
          </p:cNvSpPr>
          <p:nvPr>
            <p:ph type="sldNum" sz="quarter" idx="12"/>
          </p:nvPr>
        </p:nvSpPr>
        <p:spPr/>
        <p:txBody>
          <a:bodyPr/>
          <a:lstStyle/>
          <a:p>
            <a:pPr>
              <a:defRPr/>
            </a:pPr>
            <a:fld id="{67D841E7-EB6C-4BBB-993C-B795FBA1E1BF}" type="slidenum">
              <a:rPr lang="fr-FR" smtClean="0"/>
              <a:pPr>
                <a:defRPr/>
              </a:pPr>
              <a:t>‹N°›</a:t>
            </a:fld>
            <a:endParaRPr lang="fr-FR" dirty="0"/>
          </a:p>
        </p:txBody>
      </p:sp>
    </p:spTree>
    <p:extLst>
      <p:ext uri="{BB962C8B-B14F-4D97-AF65-F5344CB8AC3E}">
        <p14:creationId xmlns="" xmlns:p14="http://schemas.microsoft.com/office/powerpoint/2010/main" val="330227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fld id="{2732E3A1-D08D-4948-96F9-0A7F8A1DB617}" type="datetime1">
              <a:rPr lang="fr-FR" smtClean="0"/>
              <a:pPr>
                <a:defRPr/>
              </a:pPr>
              <a:t>13/11/2016</a:t>
            </a:fld>
            <a:endParaRPr lang="fr-FR" dirty="0"/>
          </a:p>
        </p:txBody>
      </p:sp>
      <p:sp>
        <p:nvSpPr>
          <p:cNvPr id="8" name="Espace réservé du pied de page 7"/>
          <p:cNvSpPr>
            <a:spLocks noGrp="1"/>
          </p:cNvSpPr>
          <p:nvPr>
            <p:ph type="ftr" sz="quarter" idx="11"/>
          </p:nvPr>
        </p:nvSpPr>
        <p:spPr/>
        <p:txBody>
          <a:bodyPr/>
          <a:lstStyle/>
          <a:p>
            <a:pPr>
              <a:defRPr/>
            </a:pPr>
            <a:r>
              <a:rPr lang="fr-FR" smtClean="0"/>
              <a:t>LES 7 AGES DE L'EGLISE</a:t>
            </a:r>
            <a:endParaRPr lang="fr-FR" dirty="0"/>
          </a:p>
        </p:txBody>
      </p:sp>
      <p:sp>
        <p:nvSpPr>
          <p:cNvPr id="9" name="Espace réservé du numéro de diapositive 8"/>
          <p:cNvSpPr>
            <a:spLocks noGrp="1"/>
          </p:cNvSpPr>
          <p:nvPr>
            <p:ph type="sldNum" sz="quarter" idx="12"/>
          </p:nvPr>
        </p:nvSpPr>
        <p:spPr/>
        <p:txBody>
          <a:bodyPr/>
          <a:lstStyle/>
          <a:p>
            <a:pPr>
              <a:defRPr/>
            </a:pPr>
            <a:fld id="{14D35C63-8667-41A4-A4B4-DB8C04B93B51}" type="slidenum">
              <a:rPr lang="fr-FR" smtClean="0"/>
              <a:pPr>
                <a:defRPr/>
              </a:pPr>
              <a:t>‹N°›</a:t>
            </a:fld>
            <a:endParaRPr lang="fr-FR" dirty="0"/>
          </a:p>
        </p:txBody>
      </p:sp>
    </p:spTree>
    <p:extLst>
      <p:ext uri="{BB962C8B-B14F-4D97-AF65-F5344CB8AC3E}">
        <p14:creationId xmlns="" xmlns:p14="http://schemas.microsoft.com/office/powerpoint/2010/main" val="974378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a:defRPr/>
            </a:pPr>
            <a:fld id="{00E2345F-F0BD-4BEF-A3FB-36B244F4E622}" type="datetime1">
              <a:rPr lang="fr-FR" smtClean="0"/>
              <a:pPr>
                <a:defRPr/>
              </a:pPr>
              <a:t>13/11/2016</a:t>
            </a:fld>
            <a:endParaRPr lang="fr-FR" dirty="0"/>
          </a:p>
        </p:txBody>
      </p:sp>
      <p:sp>
        <p:nvSpPr>
          <p:cNvPr id="4" name="Espace réservé du pied de page 3"/>
          <p:cNvSpPr>
            <a:spLocks noGrp="1"/>
          </p:cNvSpPr>
          <p:nvPr>
            <p:ph type="ftr" sz="quarter" idx="11"/>
          </p:nvPr>
        </p:nvSpPr>
        <p:spPr/>
        <p:txBody>
          <a:bodyPr/>
          <a:lstStyle/>
          <a:p>
            <a:pPr>
              <a:defRPr/>
            </a:pPr>
            <a:r>
              <a:rPr lang="fr-FR" smtClean="0"/>
              <a:t>LES 7 AGES DE L'EGLISE</a:t>
            </a:r>
            <a:endParaRPr lang="fr-FR" dirty="0"/>
          </a:p>
        </p:txBody>
      </p:sp>
      <p:sp>
        <p:nvSpPr>
          <p:cNvPr id="5" name="Espace réservé du numéro de diapositive 4"/>
          <p:cNvSpPr>
            <a:spLocks noGrp="1"/>
          </p:cNvSpPr>
          <p:nvPr>
            <p:ph type="sldNum" sz="quarter" idx="12"/>
          </p:nvPr>
        </p:nvSpPr>
        <p:spPr/>
        <p:txBody>
          <a:bodyPr/>
          <a:lstStyle/>
          <a:p>
            <a:pPr>
              <a:defRPr/>
            </a:pPr>
            <a:fld id="{72649AC9-D33F-4DDD-8C3F-5FB107B90B8E}" type="slidenum">
              <a:rPr lang="fr-FR" smtClean="0"/>
              <a:pPr>
                <a:defRPr/>
              </a:pPr>
              <a:t>‹N°›</a:t>
            </a:fld>
            <a:endParaRPr lang="fr-FR" dirty="0"/>
          </a:p>
        </p:txBody>
      </p:sp>
    </p:spTree>
    <p:extLst>
      <p:ext uri="{BB962C8B-B14F-4D97-AF65-F5344CB8AC3E}">
        <p14:creationId xmlns="" xmlns:p14="http://schemas.microsoft.com/office/powerpoint/2010/main" val="257840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8B517F77-DBAF-4694-BB01-F63E1C26CE64}" type="datetime1">
              <a:rPr lang="fr-FR" smtClean="0"/>
              <a:pPr>
                <a:defRPr/>
              </a:pPr>
              <a:t>13/11/2016</a:t>
            </a:fld>
            <a:endParaRPr lang="fr-FR" dirty="0"/>
          </a:p>
        </p:txBody>
      </p:sp>
      <p:sp>
        <p:nvSpPr>
          <p:cNvPr id="3" name="Espace réservé du pied de page 2"/>
          <p:cNvSpPr>
            <a:spLocks noGrp="1"/>
          </p:cNvSpPr>
          <p:nvPr>
            <p:ph type="ftr" sz="quarter" idx="11"/>
          </p:nvPr>
        </p:nvSpPr>
        <p:spPr/>
        <p:txBody>
          <a:bodyPr/>
          <a:lstStyle/>
          <a:p>
            <a:pPr>
              <a:defRPr/>
            </a:pPr>
            <a:r>
              <a:rPr lang="fr-FR" smtClean="0"/>
              <a:t>LES 7 AGES DE L'EGLISE</a:t>
            </a:r>
            <a:endParaRPr lang="fr-FR" dirty="0"/>
          </a:p>
        </p:txBody>
      </p:sp>
      <p:sp>
        <p:nvSpPr>
          <p:cNvPr id="4" name="Espace réservé du numéro de diapositive 3"/>
          <p:cNvSpPr>
            <a:spLocks noGrp="1"/>
          </p:cNvSpPr>
          <p:nvPr>
            <p:ph type="sldNum" sz="quarter" idx="12"/>
          </p:nvPr>
        </p:nvSpPr>
        <p:spPr/>
        <p:txBody>
          <a:bodyPr/>
          <a:lstStyle/>
          <a:p>
            <a:pPr>
              <a:defRPr/>
            </a:pPr>
            <a:fld id="{781981DD-65A6-41B3-9360-F4123E8F3DCA}" type="slidenum">
              <a:rPr lang="fr-FR" smtClean="0"/>
              <a:pPr>
                <a:defRPr/>
              </a:pPr>
              <a:t>‹N°›</a:t>
            </a:fld>
            <a:endParaRPr lang="fr-FR" dirty="0"/>
          </a:p>
        </p:txBody>
      </p:sp>
    </p:spTree>
    <p:extLst>
      <p:ext uri="{BB962C8B-B14F-4D97-AF65-F5344CB8AC3E}">
        <p14:creationId xmlns="" xmlns:p14="http://schemas.microsoft.com/office/powerpoint/2010/main" val="3989970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fld id="{FB501F61-D121-4038-9C3E-135758495565}" type="datetime1">
              <a:rPr lang="fr-FR" smtClean="0"/>
              <a:pPr>
                <a:defRPr/>
              </a:pPr>
              <a:t>13/11/2016</a:t>
            </a:fld>
            <a:endParaRPr lang="fr-FR" dirty="0"/>
          </a:p>
        </p:txBody>
      </p:sp>
      <p:sp>
        <p:nvSpPr>
          <p:cNvPr id="6" name="Espace réservé du pied de page 5"/>
          <p:cNvSpPr>
            <a:spLocks noGrp="1"/>
          </p:cNvSpPr>
          <p:nvPr>
            <p:ph type="ftr" sz="quarter" idx="11"/>
          </p:nvPr>
        </p:nvSpPr>
        <p:spPr/>
        <p:txBody>
          <a:bodyPr/>
          <a:lstStyle/>
          <a:p>
            <a:pPr>
              <a:defRPr/>
            </a:pPr>
            <a:r>
              <a:rPr lang="fr-FR" smtClean="0"/>
              <a:t>LES 7 AGES DE L'EGLISE</a:t>
            </a:r>
            <a:endParaRPr lang="fr-FR" dirty="0"/>
          </a:p>
        </p:txBody>
      </p:sp>
      <p:sp>
        <p:nvSpPr>
          <p:cNvPr id="7" name="Espace réservé du numéro de diapositive 6"/>
          <p:cNvSpPr>
            <a:spLocks noGrp="1"/>
          </p:cNvSpPr>
          <p:nvPr>
            <p:ph type="sldNum" sz="quarter" idx="12"/>
          </p:nvPr>
        </p:nvSpPr>
        <p:spPr/>
        <p:txBody>
          <a:bodyPr/>
          <a:lstStyle/>
          <a:p>
            <a:pPr>
              <a:defRPr/>
            </a:pPr>
            <a:fld id="{463B3FAB-81B1-40C6-9217-50CDDCE0D170}" type="slidenum">
              <a:rPr lang="fr-FR" smtClean="0"/>
              <a:pPr>
                <a:defRPr/>
              </a:pPr>
              <a:t>‹N°›</a:t>
            </a:fld>
            <a:endParaRPr lang="fr-FR" dirty="0"/>
          </a:p>
        </p:txBody>
      </p:sp>
    </p:spTree>
    <p:extLst>
      <p:ext uri="{BB962C8B-B14F-4D97-AF65-F5344CB8AC3E}">
        <p14:creationId xmlns="" xmlns:p14="http://schemas.microsoft.com/office/powerpoint/2010/main" val="61356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fld id="{16B83FB3-A5FD-4CCC-B50D-7B21B952BEA8}" type="datetime1">
              <a:rPr lang="fr-FR" smtClean="0"/>
              <a:pPr>
                <a:defRPr/>
              </a:pPr>
              <a:t>13/11/2016</a:t>
            </a:fld>
            <a:endParaRPr lang="fr-FR" dirty="0"/>
          </a:p>
        </p:txBody>
      </p:sp>
      <p:sp>
        <p:nvSpPr>
          <p:cNvPr id="6" name="Espace réservé du pied de page 5"/>
          <p:cNvSpPr>
            <a:spLocks noGrp="1"/>
          </p:cNvSpPr>
          <p:nvPr>
            <p:ph type="ftr" sz="quarter" idx="11"/>
          </p:nvPr>
        </p:nvSpPr>
        <p:spPr/>
        <p:txBody>
          <a:bodyPr/>
          <a:lstStyle/>
          <a:p>
            <a:pPr>
              <a:defRPr/>
            </a:pPr>
            <a:r>
              <a:rPr lang="fr-FR" smtClean="0"/>
              <a:t>LES 7 AGES DE L'EGLISE</a:t>
            </a:r>
            <a:endParaRPr lang="fr-FR" dirty="0"/>
          </a:p>
        </p:txBody>
      </p:sp>
      <p:sp>
        <p:nvSpPr>
          <p:cNvPr id="7" name="Espace réservé du numéro de diapositive 6"/>
          <p:cNvSpPr>
            <a:spLocks noGrp="1"/>
          </p:cNvSpPr>
          <p:nvPr>
            <p:ph type="sldNum" sz="quarter" idx="12"/>
          </p:nvPr>
        </p:nvSpPr>
        <p:spPr/>
        <p:txBody>
          <a:bodyPr/>
          <a:lstStyle/>
          <a:p>
            <a:pPr>
              <a:defRPr/>
            </a:pPr>
            <a:fld id="{9B73D72B-4461-4954-86B2-6AC1E298EFD0}" type="slidenum">
              <a:rPr lang="fr-FR" smtClean="0"/>
              <a:pPr>
                <a:defRPr/>
              </a:pPr>
              <a:t>‹N°›</a:t>
            </a:fld>
            <a:endParaRPr lang="fr-FR" dirty="0"/>
          </a:p>
        </p:txBody>
      </p:sp>
    </p:spTree>
    <p:extLst>
      <p:ext uri="{BB962C8B-B14F-4D97-AF65-F5344CB8AC3E}">
        <p14:creationId xmlns="" xmlns:p14="http://schemas.microsoft.com/office/powerpoint/2010/main" val="3450695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98437471-675D-4409-B8C2-FFE021808380}" type="datetime1">
              <a:rPr lang="fr-FR" smtClean="0"/>
              <a:pPr>
                <a:defRPr/>
              </a:pPr>
              <a:t>13/11/2016</a:t>
            </a:fld>
            <a:endParaRPr lang="fr-FR" dirty="0"/>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fr-FR" smtClean="0"/>
              <a:t>LES 7 AGES DE L'EGLISE</a:t>
            </a:r>
            <a:endParaRPr lang="fr-FR" dirty="0"/>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F744D5-6498-477B-A8FB-6DAA6BD344AC}" type="slidenum">
              <a:rPr lang="fr-FR" smtClean="0"/>
              <a:pPr>
                <a:defRPr/>
              </a:pPr>
              <a:t>‹N°›</a:t>
            </a:fld>
            <a:endParaRPr lang="fr-FR" dirty="0"/>
          </a:p>
        </p:txBody>
      </p:sp>
    </p:spTree>
    <p:extLst>
      <p:ext uri="{BB962C8B-B14F-4D97-AF65-F5344CB8AC3E}">
        <p14:creationId xmlns="" xmlns:p14="http://schemas.microsoft.com/office/powerpoint/2010/main" val="1291653280"/>
      </p:ext>
    </p:extLst>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107504" y="116632"/>
            <a:ext cx="8928992" cy="6624736"/>
          </a:xfrm>
        </p:spPr>
        <p:txBody>
          <a:bodyPr>
            <a:normAutofit fontScale="32500" lnSpcReduction="20000"/>
          </a:bodyPr>
          <a:lstStyle/>
          <a:p>
            <a:pPr algn="ctr">
              <a:buNone/>
            </a:pPr>
            <a:r>
              <a:rPr lang="fr-FR" sz="11200" b="1" u="sng" dirty="0" smtClean="0">
                <a:solidFill>
                  <a:srgbClr val="00B0F0"/>
                </a:solidFill>
              </a:rPr>
              <a:t>Apocalypse 1.1-8 </a:t>
            </a:r>
            <a:endParaRPr lang="fr-FR" sz="11200" b="1" u="sng" dirty="0">
              <a:solidFill>
                <a:srgbClr val="00B0F0"/>
              </a:solidFill>
            </a:endParaRPr>
          </a:p>
          <a:p>
            <a:pPr algn="just">
              <a:buNone/>
            </a:pPr>
            <a:r>
              <a:rPr lang="fr-FR" sz="12300" b="1" i="1" dirty="0" smtClean="0"/>
              <a:t>1 Révélation </a:t>
            </a:r>
            <a:r>
              <a:rPr lang="fr-FR" sz="12300" b="1" i="1" dirty="0"/>
              <a:t>de Jésus Christ, que Dieu lui a donnée pour montrer à ses serviteurs les choses qui doivent arriver bientôt, et qu’il a fait connaître, par l’envoi de son ange, à son serviteur Jean</a:t>
            </a:r>
            <a:r>
              <a:rPr lang="fr-FR" sz="12300" b="1" i="1" dirty="0" smtClean="0"/>
              <a:t>,</a:t>
            </a:r>
            <a:endParaRPr lang="fr-FR" sz="12300" b="1" i="1" dirty="0"/>
          </a:p>
          <a:p>
            <a:pPr algn="just">
              <a:buNone/>
            </a:pPr>
            <a:r>
              <a:rPr lang="fr-FR" sz="12300" b="1" i="1" dirty="0" smtClean="0"/>
              <a:t>2 lequel </a:t>
            </a:r>
            <a:r>
              <a:rPr lang="fr-FR" sz="12300" b="1" i="1" dirty="0"/>
              <a:t>a attesté la parole de Dieu et le témoignage de Jésus Christ, tout ce qu’il a vu</a:t>
            </a:r>
            <a:r>
              <a:rPr lang="fr-FR" sz="12300" b="1" i="1" dirty="0" smtClean="0"/>
              <a:t>.</a:t>
            </a:r>
            <a:endParaRPr lang="fr-FR" sz="12300" b="1" i="1" dirty="0"/>
          </a:p>
          <a:p>
            <a:pPr algn="just">
              <a:buNone/>
            </a:pPr>
            <a:r>
              <a:rPr lang="fr-FR" sz="12300" b="1" i="1" dirty="0" smtClean="0"/>
              <a:t>3 Heureux </a:t>
            </a:r>
            <a:r>
              <a:rPr lang="fr-FR" sz="12300" b="1" i="1" dirty="0"/>
              <a:t>celui qui lit et ceux qui entendent les paroles de la prophétie, et qui gardent les choses qui y sont écrites! Car le temps est proche</a:t>
            </a:r>
            <a:r>
              <a:rPr lang="fr-FR" sz="12300" b="1" i="1" dirty="0" smtClean="0"/>
              <a:t>.</a:t>
            </a:r>
            <a:endParaRPr lang="fr-FR" sz="4800" u="sng" dirty="0" smtClean="0">
              <a:solidFill>
                <a:srgbClr val="00B0F0"/>
              </a:solidFill>
            </a:endParaRP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5"/>
            <a:ext cx="8928992" cy="5601533"/>
          </a:xfrm>
          <a:prstGeom prst="rect">
            <a:avLst/>
          </a:prstGeom>
        </p:spPr>
        <p:txBody>
          <a:bodyPr wrap="square">
            <a:spAutoFit/>
          </a:bodyPr>
          <a:lstStyle/>
          <a:p>
            <a:r>
              <a:rPr lang="fr-FR" sz="2400" b="1" i="1" cap="all" dirty="0" smtClean="0">
                <a:solidFill>
                  <a:srgbClr val="800000"/>
                </a:solidFill>
                <a:latin typeface="Times New Roman" panose="02020603050405020304" pitchFamily="18" charset="0"/>
              </a:rPr>
              <a:t>LES JOURS DE SON ACTION</a:t>
            </a:r>
          </a:p>
          <a:p>
            <a:r>
              <a:rPr lang="fr-FR" sz="3200" dirty="0" smtClean="0"/>
              <a:t> </a:t>
            </a:r>
          </a:p>
          <a:p>
            <a:r>
              <a:rPr lang="fr-FR" sz="1400" b="1" u="sng" dirty="0" smtClean="0">
                <a:solidFill>
                  <a:srgbClr val="00B0F0"/>
                </a:solidFill>
              </a:rPr>
              <a:t>APOCALYPSE, CHAPITRE 1 - M04.12.1960 JEFFERSONVILLE, IN, USA</a:t>
            </a:r>
          </a:p>
          <a:p>
            <a:pPr algn="just"/>
            <a:r>
              <a:rPr lang="fr-FR" sz="3600" dirty="0" smtClean="0"/>
              <a:t>160 	Qu’est-ce que c’est? </a:t>
            </a:r>
            <a:r>
              <a:rPr lang="fr-FR" sz="3600" b="1" dirty="0" smtClean="0"/>
              <a:t>C’est Christ révélé dans les jours de Son action</a:t>
            </a:r>
            <a:r>
              <a:rPr lang="fr-FR" sz="3600" dirty="0" smtClean="0"/>
              <a:t>. C’est un Livre plein d’action! Et c’est un Livre prophétique que Dieu nous a donné par Son ange; il a été écrit par Jean, et il est en bénédiction pour quiconque Le lit ou L’entend lire. Car le temps est proche où tout cela doit être accompli.</a:t>
            </a:r>
            <a:endParaRPr lang="fr-FR" sz="32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10</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5"/>
            <a:ext cx="8928992" cy="5786199"/>
          </a:xfrm>
          <a:prstGeom prst="rect">
            <a:avLst/>
          </a:prstGeom>
        </p:spPr>
        <p:txBody>
          <a:bodyPr wrap="square">
            <a:spAutoFit/>
          </a:bodyPr>
          <a:lstStyle/>
          <a:p>
            <a:r>
              <a:rPr lang="fr-FR" sz="2400" b="1" i="1" cap="all" dirty="0" smtClean="0">
                <a:solidFill>
                  <a:srgbClr val="800000"/>
                </a:solidFill>
                <a:latin typeface="Times New Roman" panose="02020603050405020304" pitchFamily="18" charset="0"/>
              </a:rPr>
              <a:t>L’ANGE EST un intermédiaire</a:t>
            </a:r>
          </a:p>
          <a:p>
            <a:r>
              <a:rPr lang="fr-FR" sz="1200" dirty="0" smtClean="0"/>
              <a:t> </a:t>
            </a:r>
            <a:endParaRPr lang="fr-FR" sz="1400" b="1" u="sng" dirty="0" smtClean="0">
              <a:solidFill>
                <a:srgbClr val="00B0F0"/>
              </a:solidFill>
            </a:endParaRPr>
          </a:p>
          <a:p>
            <a:r>
              <a:rPr lang="fr-FR" sz="1400" b="1" u="sng" dirty="0" smtClean="0">
                <a:solidFill>
                  <a:srgbClr val="00B0F0"/>
                </a:solidFill>
              </a:rPr>
              <a:t>APOCALYPSE, LIVRE DE SYMBOLES -  17.06.1956 JEFFERSONVILLE, IN, U.S.A.</a:t>
            </a:r>
          </a:p>
          <a:p>
            <a:pPr algn="just"/>
            <a:r>
              <a:rPr lang="fr-FR" sz="3200" dirty="0" smtClean="0"/>
              <a:t>56	Daniel, un grand prophète, quand il était en train de terminer son ministère, il y avait un ange qui le suivait. Et l’ange, parlant à Daniel, lui dit: «Tu es un bien-aimé devant Dieu.» Et alors, Daniel ne pouvait peut-être pas parler, à Dieu en personne, mais </a:t>
            </a:r>
            <a:r>
              <a:rPr lang="fr-FR" sz="3200" b="1" dirty="0" smtClean="0"/>
              <a:t>Dieu lui envoya un ange, comme un inter – un intermédiaire entre lui et Dieu</a:t>
            </a:r>
            <a:r>
              <a:rPr lang="fr-FR" sz="3200" dirty="0" smtClean="0"/>
              <a:t>, de telle façon qu’Il puisse parler entre eux, et apporter... Ange, le mot «ange» même, signifie un «messager».</a:t>
            </a:r>
            <a:endParaRPr lang="fr-FR" sz="32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11</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5"/>
            <a:ext cx="8928992" cy="5786199"/>
          </a:xfrm>
          <a:prstGeom prst="rect">
            <a:avLst/>
          </a:prstGeom>
        </p:spPr>
        <p:txBody>
          <a:bodyPr wrap="square">
            <a:spAutoFit/>
          </a:bodyPr>
          <a:lstStyle/>
          <a:p>
            <a:r>
              <a:rPr lang="fr-FR" sz="2400" b="1" i="1" cap="all" dirty="0" smtClean="0">
                <a:solidFill>
                  <a:srgbClr val="800000"/>
                </a:solidFill>
                <a:latin typeface="Times New Roman" panose="02020603050405020304" pitchFamily="18" charset="0"/>
              </a:rPr>
              <a:t>JESUS ETAIT  DIEU DANS SON AME</a:t>
            </a:r>
          </a:p>
          <a:p>
            <a:r>
              <a:rPr lang="fr-FR" sz="1200" dirty="0" smtClean="0"/>
              <a:t> </a:t>
            </a:r>
          </a:p>
          <a:p>
            <a:r>
              <a:rPr lang="fr-FR" sz="1400" b="1" u="sng" dirty="0" smtClean="0">
                <a:solidFill>
                  <a:srgbClr val="00B0F0"/>
                </a:solidFill>
              </a:rPr>
              <a:t>DIEU TIENT SA PAROLE - E20.01.1957 JEFFERSONVILLE, IN, USA </a:t>
            </a:r>
          </a:p>
          <a:p>
            <a:pPr algn="just"/>
            <a:r>
              <a:rPr lang="fr-FR" sz="2000" dirty="0" smtClean="0"/>
              <a:t>76 	Je crois que Jésus est le Fils de Dieu. Je crois que, </a:t>
            </a:r>
            <a:r>
              <a:rPr lang="fr-FR" sz="2000" b="1" dirty="0" smtClean="0"/>
              <a:t>dans Son corps, Il était un homme</a:t>
            </a:r>
            <a:r>
              <a:rPr lang="fr-FR" sz="2000" dirty="0" smtClean="0"/>
              <a:t>. Il est né d’une femme, tout comme moi, mais Son Sang ne venait pas d’une femme, il venait de Dieu. Et Jéhovah Dieu, le Logos, qui a couvé la terre (dans mon Message de ce matin), et qui a couvé la terre pour faire sortir le premier homme de la poussière de la terre; Il a couvert Marie de Son ombre, et Il l’a couvée, pour accomplir Sa Parole, et Il a créé la cellule de Sang qui a produit le Fils du Dieu vivant. </a:t>
            </a:r>
            <a:r>
              <a:rPr lang="fr-FR" sz="2000" b="1" dirty="0" smtClean="0"/>
              <a:t>Je crois que, dans Son corps, Il était un homme. Je crois que, dans Son âme, Il était Dieu</a:t>
            </a:r>
            <a:r>
              <a:rPr lang="fr-FR" sz="2000" dirty="0" smtClean="0"/>
              <a:t>. Il était la manifestation de Dieu, ici sur terre. «Dieu était en Christ, (Se) réconciliant le monde avec Lui-même.» Je crois qu’Il n’était pas qu’un simple homme, et Il n’était pas non plus qu’un prophète. Il était Dieu, Emmanuel. Je crois de tout mon cœur que c’est vrai. Je ne peux pas prouver que c’est la vérité, parce que... si je le pouvais, alors ce ne serait plus par la foi. Mais je sais que les arbres viennent et repartent. Je sais que les fleurs viennent et repartent. Je sais que la nature tout entière fait sa révolution. Le monde reste sur son orbite par une grande Puissance suprême</a:t>
            </a:r>
            <a:r>
              <a:rPr lang="fr-FR" sz="1200" dirty="0" smtClean="0"/>
              <a:t>.</a:t>
            </a:r>
            <a:endParaRPr lang="fr-FR" sz="12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12</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5"/>
            <a:ext cx="8928992" cy="5601533"/>
          </a:xfrm>
          <a:prstGeom prst="rect">
            <a:avLst/>
          </a:prstGeom>
        </p:spPr>
        <p:txBody>
          <a:bodyPr wrap="square">
            <a:spAutoFit/>
          </a:bodyPr>
          <a:lstStyle/>
          <a:p>
            <a:r>
              <a:rPr lang="fr-FR" sz="2400" b="1" i="1" cap="all" dirty="0" smtClean="0">
                <a:solidFill>
                  <a:srgbClr val="800000"/>
                </a:solidFill>
                <a:latin typeface="Times New Roman" panose="02020603050405020304" pitchFamily="18" charset="0"/>
              </a:rPr>
              <a:t>JESUS EST DANS QUEL CORPS MAINTENANT ?</a:t>
            </a:r>
          </a:p>
          <a:p>
            <a:r>
              <a:rPr lang="fr-FR" sz="2000" b="1" i="1" cap="all" dirty="0" smtClean="0"/>
              <a:t> </a:t>
            </a:r>
            <a:endParaRPr lang="fr-FR" sz="1400" b="1" u="sng" dirty="0" smtClean="0">
              <a:solidFill>
                <a:srgbClr val="00B0F0"/>
              </a:solidFill>
            </a:endParaRPr>
          </a:p>
          <a:p>
            <a:r>
              <a:rPr lang="fr-FR" sz="1400" b="1" u="sng" dirty="0" smtClean="0">
                <a:solidFill>
                  <a:srgbClr val="00B0F0"/>
                </a:solidFill>
              </a:rPr>
              <a:t>APOCALYPSE, LIVRE DE SYMBOLES -  17.06.1956 JEFFERSONVILLE, IN, U.S.A. bb058076</a:t>
            </a:r>
          </a:p>
          <a:p>
            <a:pPr algn="just"/>
            <a:r>
              <a:rPr lang="fr-FR" sz="3000" dirty="0" smtClean="0"/>
              <a:t>121	Un jour sur la route, allait un brave petit Juif effronté, et il descendait pour arrêter ces gens qui criaient, louaient Dieu et prophétisaient. Et que rencontra-t-il? Une merveilleuse Lumière. </a:t>
            </a:r>
            <a:r>
              <a:rPr lang="fr-FR" sz="3000" b="1" dirty="0" smtClean="0"/>
              <a:t>Dans quel Corps Se trouve Jésus maintenant? Une Lumière, la même Colonne de Feu qu’Il était au commencement</a:t>
            </a:r>
            <a:r>
              <a:rPr lang="fr-FR" sz="3000" dirty="0" smtClean="0"/>
              <a:t>. Il rencontra Saül de Tarse, et la Lumière vint si près de lui qu’Elle l’aveugla et dit: «Pourquoi Me persécutes-tu?» Il dit: «Qui es-Tu, Seigneur?» Il dit: «Je suis Jésus.»</a:t>
            </a:r>
            <a:endParaRPr lang="fr-FR" sz="30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13</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5"/>
            <a:ext cx="8928992" cy="5878532"/>
          </a:xfrm>
          <a:prstGeom prst="rect">
            <a:avLst/>
          </a:prstGeom>
        </p:spPr>
        <p:txBody>
          <a:bodyPr wrap="square">
            <a:spAutoFit/>
          </a:bodyPr>
          <a:lstStyle/>
          <a:p>
            <a:r>
              <a:rPr lang="fr-FR" sz="2400" b="1" i="1" cap="all" dirty="0" smtClean="0">
                <a:solidFill>
                  <a:srgbClr val="800000"/>
                </a:solidFill>
                <a:latin typeface="Times New Roman" panose="02020603050405020304" pitchFamily="18" charset="0"/>
              </a:rPr>
              <a:t>JESUS ETAIT REDEVENU DIEU LE PERE</a:t>
            </a:r>
          </a:p>
          <a:p>
            <a:r>
              <a:rPr lang="fr-FR" sz="3200" dirty="0" smtClean="0"/>
              <a:t> </a:t>
            </a:r>
            <a:endParaRPr lang="fr-FR" sz="1400" b="1" u="sng" dirty="0" smtClean="0">
              <a:solidFill>
                <a:srgbClr val="00B0F0"/>
              </a:solidFill>
            </a:endParaRPr>
          </a:p>
          <a:p>
            <a:r>
              <a:rPr lang="fr-FR" sz="1400" b="1" u="sng" dirty="0" smtClean="0">
                <a:solidFill>
                  <a:srgbClr val="00B0F0"/>
                </a:solidFill>
              </a:rPr>
              <a:t>APOCALYPSE, CHAPITRE 1 - M04.12.1960 JEFFERSONVILLE, IN, USA</a:t>
            </a:r>
          </a:p>
          <a:p>
            <a:pPr algn="just"/>
            <a:r>
              <a:rPr lang="fr-FR" sz="3400" dirty="0" smtClean="0"/>
              <a:t>184 	Il était une Colonne de Feu, une Lumière qui aveugla les yeux de l’apôtre. Il était revenu à ce qu’Il était. Le même </a:t>
            </a:r>
            <a:r>
              <a:rPr lang="fr-FR" sz="3400" b="1" dirty="0" smtClean="0"/>
              <a:t>Jésus était redevenu Dieu le Père</a:t>
            </a:r>
            <a:r>
              <a:rPr lang="fr-FR" sz="3400" dirty="0" smtClean="0"/>
              <a:t>. C’est pourquoi Il dit ici: “Je suis le TOUT-PUISSANT!”. La même forme qu’Il avait avant d’avoir été fait chair. Et le corps dans lequel Il a vécu fut appelé “Jésus”, l’homme que nous connaissons, Jésus…</a:t>
            </a:r>
            <a:endParaRPr lang="fr-FR" sz="34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14</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5"/>
            <a:ext cx="8928992" cy="6524863"/>
          </a:xfrm>
          <a:prstGeom prst="rect">
            <a:avLst/>
          </a:prstGeom>
        </p:spPr>
        <p:txBody>
          <a:bodyPr wrap="square">
            <a:spAutoFit/>
          </a:bodyPr>
          <a:lstStyle/>
          <a:p>
            <a:r>
              <a:rPr lang="fr-FR" sz="2400" b="1" i="1" cap="all" dirty="0" smtClean="0">
                <a:solidFill>
                  <a:srgbClr val="800000"/>
                </a:solidFill>
                <a:latin typeface="Times New Roman" panose="02020603050405020304" pitchFamily="18" charset="0"/>
              </a:rPr>
              <a:t>la vertu du Saint-Esprit</a:t>
            </a:r>
            <a:endParaRPr lang="fr-FR" sz="2400" b="1" i="1" cap="all" dirty="0" smtClean="0">
              <a:solidFill>
                <a:srgbClr val="800000"/>
              </a:solidFill>
              <a:latin typeface="Times New Roman" panose="02020603050405020304" pitchFamily="18" charset="0"/>
            </a:endParaRPr>
          </a:p>
          <a:p>
            <a:r>
              <a:rPr lang="fr-FR" sz="3600" dirty="0" smtClean="0"/>
              <a:t> </a:t>
            </a:r>
          </a:p>
          <a:p>
            <a:r>
              <a:rPr lang="fr-FR" sz="1400" b="1" u="sng" dirty="0" smtClean="0">
                <a:solidFill>
                  <a:srgbClr val="00B0F0"/>
                </a:solidFill>
              </a:rPr>
              <a:t>MATTHIEU </a:t>
            </a:r>
            <a:r>
              <a:rPr lang="fr-FR" sz="1400" b="1" u="sng" dirty="0" smtClean="0">
                <a:solidFill>
                  <a:srgbClr val="00B0F0"/>
                </a:solidFill>
              </a:rPr>
              <a:t>1:18</a:t>
            </a:r>
            <a:endParaRPr lang="fr-FR" sz="3600" dirty="0" smtClean="0"/>
          </a:p>
          <a:p>
            <a:pPr algn="just"/>
            <a:r>
              <a:rPr lang="fr-FR" sz="4400" dirty="0" smtClean="0"/>
              <a:t>	18	Voici de quelle manière arriva </a:t>
            </a:r>
            <a:r>
              <a:rPr lang="fr-FR" sz="4400" dirty="0" smtClean="0">
                <a:effectLst>
                  <a:outerShdw blurRad="38100" dist="38100" dir="2700000" algn="tl">
                    <a:srgbClr val="000000">
                      <a:alpha val="43137"/>
                    </a:srgbClr>
                  </a:outerShdw>
                </a:effectLst>
              </a:rPr>
              <a:t>la naissance de Jésus-Christ.</a:t>
            </a:r>
            <a:r>
              <a:rPr lang="fr-FR" sz="4400" dirty="0" smtClean="0"/>
              <a:t> Marie, sa mère, ayant été fiancée à Joseph, se trouva enceinte, </a:t>
            </a:r>
            <a:r>
              <a:rPr lang="fr-FR" sz="4400" b="1" dirty="0" smtClean="0">
                <a:effectLst>
                  <a:outerShdw blurRad="38100" dist="38100" dir="2700000" algn="tl">
                    <a:srgbClr val="000000">
                      <a:alpha val="43137"/>
                    </a:srgbClr>
                  </a:outerShdw>
                </a:effectLst>
              </a:rPr>
              <a:t>par la vertu du Saint-Esprit,</a:t>
            </a:r>
            <a:r>
              <a:rPr lang="fr-FR" sz="4400" dirty="0" smtClean="0"/>
              <a:t> avant qu'ils eussent habité ensemble.</a:t>
            </a:r>
          </a:p>
          <a:p>
            <a:r>
              <a:rPr lang="fr-FR" sz="3600" dirty="0" smtClean="0"/>
              <a:t> </a:t>
            </a:r>
            <a:endParaRPr lang="fr-FR" sz="36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15</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5"/>
            <a:ext cx="8928992" cy="5386090"/>
          </a:xfrm>
          <a:prstGeom prst="rect">
            <a:avLst/>
          </a:prstGeom>
        </p:spPr>
        <p:txBody>
          <a:bodyPr wrap="square">
            <a:spAutoFit/>
          </a:bodyPr>
          <a:lstStyle/>
          <a:p>
            <a:r>
              <a:rPr lang="fr-FR" sz="2400" b="1" i="1" cap="all" dirty="0" smtClean="0">
                <a:solidFill>
                  <a:srgbClr val="800000"/>
                </a:solidFill>
                <a:latin typeface="Times New Roman" panose="02020603050405020304" pitchFamily="18" charset="0"/>
              </a:rPr>
              <a:t>EMMANUEL</a:t>
            </a:r>
            <a:endParaRPr lang="fr-FR" sz="2400" b="1" i="1" cap="all" dirty="0" smtClean="0">
              <a:solidFill>
                <a:srgbClr val="800000"/>
              </a:solidFill>
              <a:latin typeface="Times New Roman" panose="02020603050405020304" pitchFamily="18" charset="0"/>
            </a:endParaRPr>
          </a:p>
          <a:p>
            <a:r>
              <a:rPr lang="fr-FR" sz="3600" dirty="0" smtClean="0"/>
              <a:t> </a:t>
            </a:r>
            <a:endParaRPr lang="fr-FR" sz="4400" dirty="0" smtClean="0"/>
          </a:p>
          <a:p>
            <a:r>
              <a:rPr lang="fr-FR" sz="2800" b="1" u="sng" dirty="0" smtClean="0">
                <a:solidFill>
                  <a:srgbClr val="00B0F0"/>
                </a:solidFill>
              </a:rPr>
              <a:t>MATTHIEU </a:t>
            </a:r>
            <a:r>
              <a:rPr lang="fr-FR" sz="2800" b="1" u="sng" dirty="0" smtClean="0">
                <a:solidFill>
                  <a:srgbClr val="00B0F0"/>
                </a:solidFill>
              </a:rPr>
              <a:t>1:23</a:t>
            </a:r>
            <a:endParaRPr lang="fr-FR" sz="2800" dirty="0" smtClean="0"/>
          </a:p>
          <a:p>
            <a:pPr algn="just"/>
            <a:r>
              <a:rPr lang="fr-FR" sz="4400" dirty="0" smtClean="0"/>
              <a:t>	23	Voici, la vierge sera enceinte, elle enfantera un fils, et </a:t>
            </a:r>
            <a:r>
              <a:rPr lang="fr-FR" sz="4400" b="1" u="sng" dirty="0" smtClean="0"/>
              <a:t>on lui donnera le nom d'Emmanuel, ce qui signifie Dieu avec nous.</a:t>
            </a:r>
          </a:p>
          <a:p>
            <a:r>
              <a:rPr lang="fr-FR" sz="3600" dirty="0" smtClean="0"/>
              <a:t> </a:t>
            </a:r>
            <a:endParaRPr lang="fr-FR" sz="36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16</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5"/>
            <a:ext cx="8928992" cy="6555641"/>
          </a:xfrm>
          <a:prstGeom prst="rect">
            <a:avLst/>
          </a:prstGeom>
        </p:spPr>
        <p:txBody>
          <a:bodyPr wrap="square">
            <a:spAutoFit/>
          </a:bodyPr>
          <a:lstStyle/>
          <a:p>
            <a:r>
              <a:rPr lang="fr-FR" sz="2400" b="1" i="1" cap="all" dirty="0" smtClean="0">
                <a:solidFill>
                  <a:srgbClr val="800000"/>
                </a:solidFill>
                <a:latin typeface="Times New Roman" panose="02020603050405020304" pitchFamily="18" charset="0"/>
              </a:rPr>
              <a:t>le </a:t>
            </a:r>
            <a:r>
              <a:rPr lang="fr-FR" sz="2400" b="1" i="1" cap="all" dirty="0" smtClean="0">
                <a:solidFill>
                  <a:srgbClr val="800000"/>
                </a:solidFill>
                <a:latin typeface="Times New Roman" panose="02020603050405020304" pitchFamily="18" charset="0"/>
              </a:rPr>
              <a:t>mystère de la piété </a:t>
            </a:r>
            <a:endParaRPr lang="fr-FR" sz="2400" b="1" i="1" cap="all" dirty="0" smtClean="0">
              <a:solidFill>
                <a:srgbClr val="800000"/>
              </a:solidFill>
              <a:latin typeface="Times New Roman" panose="02020603050405020304" pitchFamily="18" charset="0"/>
            </a:endParaRPr>
          </a:p>
          <a:p>
            <a:r>
              <a:rPr lang="fr-FR" sz="2400" b="1" i="1" cap="all" dirty="0" smtClean="0">
                <a:solidFill>
                  <a:srgbClr val="800000"/>
                </a:solidFill>
                <a:latin typeface="Times New Roman" panose="02020603050405020304" pitchFamily="18" charset="0"/>
              </a:rPr>
              <a:t> </a:t>
            </a:r>
          </a:p>
          <a:p>
            <a:r>
              <a:rPr lang="fr-FR" sz="2800" b="1" u="sng" dirty="0" smtClean="0">
                <a:solidFill>
                  <a:srgbClr val="00B0F0"/>
                </a:solidFill>
              </a:rPr>
              <a:t>I </a:t>
            </a:r>
            <a:r>
              <a:rPr lang="fr-FR" sz="2800" b="1" u="sng" dirty="0" smtClean="0">
                <a:solidFill>
                  <a:srgbClr val="00B0F0"/>
                </a:solidFill>
              </a:rPr>
              <a:t>TIMOTHÉE </a:t>
            </a:r>
            <a:r>
              <a:rPr lang="fr-FR" sz="2800" b="1" u="sng" smtClean="0">
                <a:solidFill>
                  <a:srgbClr val="00B0F0"/>
                </a:solidFill>
              </a:rPr>
              <a:t>3:16 </a:t>
            </a:r>
            <a:r>
              <a:rPr lang="fr-FR" sz="2800" b="1" u="sng" smtClean="0">
                <a:solidFill>
                  <a:srgbClr val="00B0F0"/>
                </a:solidFill>
              </a:rPr>
              <a:t>VD</a:t>
            </a:r>
            <a:endParaRPr lang="fr-FR" sz="2800" b="1" u="sng" dirty="0" smtClean="0">
              <a:solidFill>
                <a:srgbClr val="00B0F0"/>
              </a:solidFill>
            </a:endParaRPr>
          </a:p>
          <a:p>
            <a:pPr algn="just"/>
            <a:r>
              <a:rPr lang="fr-FR" sz="4400" dirty="0" smtClean="0"/>
              <a:t>16  Et, sans contredit, le mystère de la piété est grand,  Dieu a été manifesté en chair, a été justifié en Esprit, a été vu des anges, a été prêché parmi les nations, a été cru au monde, a été élevé dans la gloire.  </a:t>
            </a:r>
          </a:p>
          <a:p>
            <a:r>
              <a:rPr lang="fr-FR" sz="3600" dirty="0" smtClean="0"/>
              <a:t> </a:t>
            </a:r>
            <a:endParaRPr lang="fr-FR" sz="36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17</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18</a:t>
            </a:fld>
            <a:endParaRPr lang="fr-FR" dirty="0"/>
          </a:p>
        </p:txBody>
      </p:sp>
      <p:sp>
        <p:nvSpPr>
          <p:cNvPr id="3" name="Espace réservé du pied de page 2"/>
          <p:cNvSpPr>
            <a:spLocks noGrp="1"/>
          </p:cNvSpPr>
          <p:nvPr>
            <p:ph type="ftr" sz="quarter" idx="11"/>
          </p:nvPr>
        </p:nvSpPr>
        <p:spPr/>
        <p:txBody>
          <a:bodyPr/>
          <a:lstStyle/>
          <a:p>
            <a:pPr>
              <a:defRPr/>
            </a:pPr>
            <a:r>
              <a:rPr lang="fr-FR" smtClean="0"/>
              <a:t>LES 7 AGES DE L'EGLISE</a:t>
            </a:r>
            <a:endParaRPr lang="fr-FR" dirty="0"/>
          </a:p>
        </p:txBody>
      </p:sp>
      <p:pic>
        <p:nvPicPr>
          <p:cNvPr id="7" name="Image 6"/>
          <p:cNvPicPr>
            <a:picLocks noChangeAspect="1"/>
          </p:cNvPicPr>
          <p:nvPr/>
        </p:nvPicPr>
        <p:blipFill>
          <a:blip r:embed="rId3"/>
          <a:stretch>
            <a:fillRect/>
          </a:stretch>
        </p:blipFill>
        <p:spPr>
          <a:xfrm>
            <a:off x="2771800" y="188640"/>
            <a:ext cx="3024336" cy="4579627"/>
          </a:xfrm>
          <a:prstGeom prst="rect">
            <a:avLst/>
          </a:prstGeom>
        </p:spPr>
      </p:pic>
      <p:sp>
        <p:nvSpPr>
          <p:cNvPr id="2" name="Rectangle 1"/>
          <p:cNvSpPr/>
          <p:nvPr/>
        </p:nvSpPr>
        <p:spPr>
          <a:xfrm>
            <a:off x="978708" y="4602025"/>
            <a:ext cx="7186583" cy="1754326"/>
          </a:xfrm>
          <a:prstGeom prst="rect">
            <a:avLst/>
          </a:prstGeom>
          <a:noFill/>
        </p:spPr>
        <p:txBody>
          <a:bodyPr wrap="none" lIns="91440" tIns="45720" rIns="91440" bIns="45720">
            <a:spAutoFit/>
          </a:bodyPr>
          <a:lstStyle/>
          <a:p>
            <a:pPr algn="ctr"/>
            <a:r>
              <a:rPr lang="fr-FR" sz="5400" b="0" cap="none" spc="0" dirty="0" smtClean="0">
                <a:ln w="0"/>
                <a:solidFill>
                  <a:schemeClr val="accent1"/>
                </a:solidFill>
                <a:effectLst>
                  <a:outerShdw blurRad="38100" dist="25400" dir="5400000" algn="ctr" rotWithShape="0">
                    <a:srgbClr val="6E747A">
                      <a:alpha val="43000"/>
                    </a:srgbClr>
                  </a:outerShdw>
                </a:effectLst>
              </a:rPr>
              <a:t>DIEU VOUS BENISSE</a:t>
            </a:r>
          </a:p>
          <a:p>
            <a:pPr algn="ctr"/>
            <a:r>
              <a:rPr lang="fr-FR" sz="5400" b="0" cap="none" spc="0" dirty="0" smtClean="0">
                <a:ln w="0"/>
                <a:solidFill>
                  <a:schemeClr val="accent1"/>
                </a:solidFill>
                <a:effectLst>
                  <a:outerShdw blurRad="38100" dist="25400" dir="5400000" algn="ctr" rotWithShape="0">
                    <a:srgbClr val="6E747A">
                      <a:alpha val="43000"/>
                    </a:srgbClr>
                  </a:outerShdw>
                </a:effectLst>
              </a:rPr>
              <a:t> RICHEMENT!</a:t>
            </a:r>
            <a:endParaRPr lang="fr-F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 xmlns:p14="http://schemas.microsoft.com/office/powerpoint/2010/main" val="1017765310"/>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a:t>
            </a:fld>
            <a:endParaRPr lang="fr-FR" dirty="0"/>
          </a:p>
        </p:txBody>
      </p:sp>
      <p:sp>
        <p:nvSpPr>
          <p:cNvPr id="3" name="Espace réservé du pied de page 2"/>
          <p:cNvSpPr>
            <a:spLocks noGrp="1"/>
          </p:cNvSpPr>
          <p:nvPr>
            <p:ph type="ftr" sz="quarter" idx="11"/>
          </p:nvPr>
        </p:nvSpPr>
        <p:spPr/>
        <p:txBody>
          <a:bodyPr/>
          <a:lstStyle/>
          <a:p>
            <a:pPr>
              <a:defRPr/>
            </a:pPr>
            <a:r>
              <a:rPr lang="fr-FR" smtClean="0"/>
              <a:t>LES 7 AGES DE L'EGLISE</a:t>
            </a:r>
            <a:endParaRPr lang="fr-FR" dirty="0"/>
          </a:p>
        </p:txBody>
      </p:sp>
      <p:sp>
        <p:nvSpPr>
          <p:cNvPr id="6" name="Text Box 2"/>
          <p:cNvSpPr txBox="1">
            <a:spLocks noChangeArrowheads="1"/>
          </p:cNvSpPr>
          <p:nvPr/>
        </p:nvSpPr>
        <p:spPr bwMode="auto">
          <a:xfrm>
            <a:off x="125118" y="332656"/>
            <a:ext cx="4602360" cy="1008112"/>
          </a:xfrm>
          <a:prstGeom prst="rect">
            <a:avLst/>
          </a:prstGeom>
          <a:solidFill>
            <a:srgbClr val="FFCC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smtClean="0">
                <a:ln>
                  <a:noFill/>
                </a:ln>
                <a:solidFill>
                  <a:schemeClr val="tx1"/>
                </a:solidFill>
                <a:effectLst/>
                <a:latin typeface="Times New Roman" panose="02020603050405020304" pitchFamily="18" charset="0"/>
              </a:rPr>
              <a:t>1-La Révélation de Jésus Christ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2000" b="1" i="0" u="none" strike="noStrike" cap="none" normalizeH="0" baseline="0" dirty="0" smtClean="0">
              <a:ln>
                <a:noFill/>
              </a:ln>
              <a:solidFill>
                <a:schemeClr val="tx1"/>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fr-FR" altLang="fr-FR" sz="2000" b="1" i="0" u="none" strike="noStrike" cap="none" normalizeH="0" baseline="0" dirty="0" smtClean="0">
                <a:ln>
                  <a:noFill/>
                </a:ln>
                <a:solidFill>
                  <a:schemeClr val="tx1"/>
                </a:solidFill>
                <a:effectLst/>
                <a:latin typeface="Calibri" panose="020F0502020204030204" pitchFamily="34" charset="0"/>
              </a:rPr>
              <a:t>1 – 2 LA</a:t>
            </a:r>
            <a:r>
              <a:rPr kumimoji="0" lang="fr-FR" altLang="fr-FR" sz="2000" b="1" i="0" u="none" strike="noStrike" cap="none" normalizeH="0" dirty="0" smtClean="0">
                <a:ln>
                  <a:noFill/>
                </a:ln>
                <a:solidFill>
                  <a:schemeClr val="tx1"/>
                </a:solidFill>
                <a:effectLst/>
                <a:latin typeface="Calibri" panose="020F0502020204030204" pitchFamily="34" charset="0"/>
              </a:rPr>
              <a:t> RVELATION</a:t>
            </a:r>
            <a:endParaRPr kumimoji="0" lang="fr-FR" altLang="fr-FR" sz="2000" b="0" i="0" u="none" strike="noStrike" cap="none" normalizeH="0" baseline="0" dirty="0" smtClean="0">
              <a:ln>
                <a:noFill/>
              </a:ln>
              <a:solidFill>
                <a:schemeClr val="tx1"/>
              </a:solidFill>
              <a:effectLst/>
              <a:latin typeface="Arial" panose="020B0604020202020204" pitchFamily="34" charset="0"/>
            </a:endParaRPr>
          </a:p>
        </p:txBody>
      </p:sp>
      <p:pic>
        <p:nvPicPr>
          <p:cNvPr id="7" name="Image 6"/>
          <p:cNvPicPr>
            <a:picLocks noChangeAspect="1"/>
          </p:cNvPicPr>
          <p:nvPr/>
        </p:nvPicPr>
        <p:blipFill>
          <a:blip r:embed="rId3"/>
          <a:stretch>
            <a:fillRect/>
          </a:stretch>
        </p:blipFill>
        <p:spPr>
          <a:xfrm>
            <a:off x="4932040" y="332656"/>
            <a:ext cx="3787872" cy="5735818"/>
          </a:xfrm>
          <a:prstGeom prst="rect">
            <a:avLst/>
          </a:prstGeom>
        </p:spPr>
      </p:pic>
      <p:pic>
        <p:nvPicPr>
          <p:cNvPr id="8" name="Image 7"/>
          <p:cNvPicPr>
            <a:picLocks noChangeAspect="1"/>
          </p:cNvPicPr>
          <p:nvPr/>
        </p:nvPicPr>
        <p:blipFill>
          <a:blip r:embed="rId4"/>
          <a:stretch>
            <a:fillRect/>
          </a:stretch>
        </p:blipFill>
        <p:spPr>
          <a:xfrm>
            <a:off x="251520" y="1348784"/>
            <a:ext cx="4374874" cy="4864250"/>
          </a:xfrm>
          <a:prstGeom prst="rect">
            <a:avLst/>
          </a:prstGeom>
        </p:spPr>
      </p:pic>
    </p:spTree>
    <p:extLst>
      <p:ext uri="{BB962C8B-B14F-4D97-AF65-F5344CB8AC3E}">
        <p14:creationId xmlns="" xmlns:p14="http://schemas.microsoft.com/office/powerpoint/2010/main" val="2781372596"/>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416868"/>
          </a:xfrm>
          <a:prstGeom prst="rect">
            <a:avLst/>
          </a:prstGeom>
        </p:spPr>
        <p:txBody>
          <a:bodyPr wrap="square">
            <a:spAutoFit/>
          </a:bodyPr>
          <a:lstStyle/>
          <a:p>
            <a:endParaRPr lang="fr-FR" sz="1400" u="sng" dirty="0" smtClean="0">
              <a:solidFill>
                <a:srgbClr val="00B0F0"/>
              </a:solidFill>
            </a:endParaRPr>
          </a:p>
          <a:p>
            <a:r>
              <a:rPr lang="fr-FR" sz="2400" b="1" i="1" dirty="0" smtClean="0">
                <a:solidFill>
                  <a:srgbClr val="800000"/>
                </a:solidFill>
                <a:latin typeface="Times New Roman" panose="02020603050405020304" pitchFamily="18" charset="0"/>
              </a:rPr>
              <a:t>DEFINITION</a:t>
            </a:r>
          </a:p>
          <a:p>
            <a:r>
              <a:rPr lang="fr-FR" sz="1400" b="1" u="sng" dirty="0" smtClean="0">
                <a:solidFill>
                  <a:srgbClr val="00B0F0"/>
                </a:solidFill>
              </a:rPr>
              <a:t> </a:t>
            </a:r>
          </a:p>
          <a:p>
            <a:r>
              <a:rPr lang="fr-FR" sz="1400" b="1" u="sng" dirty="0" smtClean="0">
                <a:solidFill>
                  <a:srgbClr val="00B0F0"/>
                </a:solidFill>
              </a:rPr>
              <a:t>APOCALYPSE, CHAPITRE 1 - M04.12.1960 JEFFERSONVILLE, IN, USA</a:t>
            </a:r>
            <a:endParaRPr lang="fr-FR" dirty="0" smtClean="0"/>
          </a:p>
          <a:p>
            <a:pPr algn="just"/>
            <a:r>
              <a:rPr lang="fr-FR" sz="2800" dirty="0" smtClean="0"/>
              <a:t>76 Non pas la révélation de Saint Jean le divin, mais la Révélation de Jésus-Christ, le Fils de Dieu.</a:t>
            </a:r>
          </a:p>
          <a:p>
            <a:pPr algn="just"/>
            <a:r>
              <a:rPr lang="fr-FR" sz="2800" dirty="0" smtClean="0"/>
              <a:t> </a:t>
            </a:r>
          </a:p>
          <a:p>
            <a:pPr algn="just"/>
            <a:r>
              <a:rPr lang="fr-FR" sz="2800" dirty="0" smtClean="0"/>
              <a:t>77 </a:t>
            </a:r>
            <a:r>
              <a:rPr lang="fr-FR" sz="2800" b="1" dirty="0" smtClean="0"/>
              <a:t>Le mot grec pour révélation est apocalypse, qui signifie “dévoilement</a:t>
            </a:r>
            <a:r>
              <a:rPr lang="fr-FR" sz="2800" dirty="0" smtClean="0"/>
              <a:t>”. J’ai pris ce mot, et j’en ai étudié le sens. L’apocalypse, c’est comme un sculpteur qui a fait une grande statue et l’a couverte d’un voile. Puis, il vient déchirer ce voile, révélant ce qui se trouvait dessous. C’est un dévoilement.</a:t>
            </a:r>
          </a:p>
          <a:p>
            <a:pPr algn="just"/>
            <a:r>
              <a:rPr lang="fr-FR" sz="2800" dirty="0" smtClean="0"/>
              <a:t>.</a:t>
            </a:r>
            <a:endParaRPr lang="fr-FR" sz="28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3</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909310"/>
          </a:xfrm>
          <a:prstGeom prst="rect">
            <a:avLst/>
          </a:prstGeom>
        </p:spPr>
        <p:txBody>
          <a:bodyPr wrap="square">
            <a:spAutoFit/>
          </a:bodyPr>
          <a:lstStyle/>
          <a:p>
            <a:endParaRPr lang="fr-FR" sz="1400" u="sng" dirty="0" smtClean="0">
              <a:solidFill>
                <a:srgbClr val="00B0F0"/>
              </a:solidFill>
            </a:endParaRPr>
          </a:p>
          <a:p>
            <a:r>
              <a:rPr lang="fr-FR" sz="2400" b="1" i="1" dirty="0" smtClean="0">
                <a:solidFill>
                  <a:srgbClr val="800000"/>
                </a:solidFill>
                <a:latin typeface="Times New Roman" panose="02020603050405020304" pitchFamily="18" charset="0"/>
              </a:rPr>
              <a:t>DEFINITION</a:t>
            </a:r>
          </a:p>
          <a:p>
            <a:r>
              <a:rPr lang="fr-FR" sz="1400" b="1" u="sng" dirty="0" smtClean="0">
                <a:solidFill>
                  <a:srgbClr val="00B0F0"/>
                </a:solidFill>
              </a:rPr>
              <a:t> </a:t>
            </a:r>
          </a:p>
          <a:p>
            <a:r>
              <a:rPr lang="fr-FR" sz="1400" b="1" u="sng" dirty="0" smtClean="0">
                <a:solidFill>
                  <a:srgbClr val="00B0F0"/>
                </a:solidFill>
              </a:rPr>
              <a:t>APOCALYPSE, CHAPITRE 1 - M04.12.1960 JEFFERSONVILLE, IN, USA</a:t>
            </a:r>
            <a:endParaRPr lang="fr-FR" dirty="0" smtClean="0"/>
          </a:p>
          <a:p>
            <a:pPr algn="just"/>
            <a:r>
              <a:rPr lang="fr-FR" sz="2600" dirty="0" smtClean="0"/>
              <a:t>78 Et ce livre n’est pas tant le dévoilement de la Personne de Jésus-Christ (pourtant, il parle bien de Sa Divinité et de Sa septuple personnalité, et aussi des choses qu’Il est: Sacrificateur, Roi, etc.), </a:t>
            </a:r>
            <a:r>
              <a:rPr lang="fr-FR" sz="2600" dirty="0" smtClean="0">
                <a:effectLst>
                  <a:outerShdw blurRad="38100" dist="38100" dir="2700000" algn="tl">
                    <a:srgbClr val="000000">
                      <a:alpha val="43137"/>
                    </a:srgbClr>
                  </a:outerShdw>
                </a:effectLst>
              </a:rPr>
              <a:t>mais c’est la révélation de Ses oeuvres futures dans Ses sept âges à venir de l’Église.</a:t>
            </a:r>
          </a:p>
          <a:p>
            <a:pPr algn="just"/>
            <a:r>
              <a:rPr lang="fr-FR" sz="2600" dirty="0" smtClean="0">
                <a:effectLst>
                  <a:outerShdw blurRad="38100" dist="38100" dir="2700000" algn="tl">
                    <a:srgbClr val="000000">
                      <a:alpha val="43137"/>
                    </a:srgbClr>
                  </a:outerShdw>
                </a:effectLst>
              </a:rPr>
              <a:t> </a:t>
            </a:r>
          </a:p>
          <a:p>
            <a:pPr algn="just"/>
            <a:r>
              <a:rPr lang="fr-FR" sz="2600" dirty="0" smtClean="0"/>
              <a:t>84 Or, dans cet âge glorieux qui vient, et que Jean a vu… </a:t>
            </a:r>
            <a:r>
              <a:rPr lang="fr-FR" sz="2600" u="sng" dirty="0" smtClean="0"/>
              <a:t>Cette Révélation lui a été donnée uniquement pour dévoiler le dessein particulier de Christ, ce qu’Il serait et quelle serait Son apparence dans chaque âge</a:t>
            </a:r>
            <a:r>
              <a:rPr lang="fr-FR" sz="2600" dirty="0" smtClean="0"/>
              <a:t>. C’est pourquoi j’ai dit ce matin: gardez votre pensée fixée sur la vraie Église! La vraie Église commence le jour de Pentecôte.</a:t>
            </a:r>
            <a:endParaRPr lang="fr-FR" sz="26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4</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6340197"/>
          </a:xfrm>
          <a:prstGeom prst="rect">
            <a:avLst/>
          </a:prstGeom>
        </p:spPr>
        <p:txBody>
          <a:bodyPr wrap="square">
            <a:spAutoFit/>
          </a:bodyPr>
          <a:lstStyle/>
          <a:p>
            <a:endParaRPr lang="fr-FR" sz="1400" u="sng" dirty="0" smtClean="0">
              <a:solidFill>
                <a:srgbClr val="00B0F0"/>
              </a:solidFill>
            </a:endParaRPr>
          </a:p>
          <a:p>
            <a:r>
              <a:rPr lang="fr-FR" sz="2400" b="1" i="1" dirty="0" smtClean="0">
                <a:solidFill>
                  <a:srgbClr val="800000"/>
                </a:solidFill>
                <a:latin typeface="Times New Roman" panose="02020603050405020304" pitchFamily="18" charset="0"/>
              </a:rPr>
              <a:t>DEFINITION</a:t>
            </a:r>
          </a:p>
          <a:p>
            <a:r>
              <a:rPr lang="fr-FR" sz="1400" b="1" u="sng" dirty="0" smtClean="0">
                <a:solidFill>
                  <a:srgbClr val="00B0F0"/>
                </a:solidFill>
              </a:rPr>
              <a:t> </a:t>
            </a:r>
          </a:p>
          <a:p>
            <a:r>
              <a:rPr lang="fr-FR" sz="1400" b="1" u="sng" dirty="0" smtClean="0">
                <a:solidFill>
                  <a:srgbClr val="00B0F0"/>
                </a:solidFill>
              </a:rPr>
              <a:t>APOCALYPSE, CHAPITRE 1 - M04.12.1960 JEFFERSONVILLE, IN, USA</a:t>
            </a:r>
            <a:endParaRPr lang="fr-FR" dirty="0" smtClean="0"/>
          </a:p>
          <a:p>
            <a:pPr algn="just"/>
            <a:r>
              <a:rPr lang="fr-FR" sz="3600" dirty="0" smtClean="0"/>
              <a:t>105 Le premier verset est le dévoilement de Christ. La Révélation, ou le dévoilement. </a:t>
            </a:r>
            <a:r>
              <a:rPr lang="fr-FR" sz="3600" u="sng" dirty="0" smtClean="0"/>
              <a:t>Oh! Comme le dernier âge et la venue du Seigneur ont été cachés aux apôtres! Ils ont posé la question, mais un seul a vécu pour avoir la révélation; et encore n’a-t-il pas compris, parce que l’histoire ne s’était pas encore faite</a:t>
            </a:r>
            <a:r>
              <a:rPr lang="fr-FR" sz="3600" dirty="0" smtClean="0"/>
              <a:t>.</a:t>
            </a:r>
          </a:p>
          <a:p>
            <a:pPr algn="just"/>
            <a:endParaRPr lang="fr-FR" sz="2600" dirty="0" smtClean="0"/>
          </a:p>
          <a:p>
            <a:pPr algn="just"/>
            <a:r>
              <a:rPr lang="fr-FR" sz="2600" dirty="0" smtClean="0"/>
              <a:t>.</a:t>
            </a:r>
            <a:endParaRPr lang="fr-FR" sz="26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5</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7171194"/>
          </a:xfrm>
          <a:prstGeom prst="rect">
            <a:avLst/>
          </a:prstGeom>
        </p:spPr>
        <p:txBody>
          <a:bodyPr wrap="square">
            <a:spAutoFit/>
          </a:bodyPr>
          <a:lstStyle/>
          <a:p>
            <a:r>
              <a:rPr lang="fr-FR" sz="2400" b="1" i="1" dirty="0" smtClean="0">
                <a:solidFill>
                  <a:srgbClr val="800000"/>
                </a:solidFill>
                <a:latin typeface="Times New Roman" panose="02020603050405020304" pitchFamily="18" charset="0"/>
              </a:rPr>
              <a:t>BRUIT AU SUJET DE JEAN</a:t>
            </a:r>
            <a:endParaRPr lang="fr-FR" sz="3600" dirty="0" smtClean="0"/>
          </a:p>
          <a:p>
            <a:r>
              <a:rPr lang="fr-FR" sz="3600" b="1" u="sng" dirty="0" smtClean="0"/>
              <a:t>Jean Chapitre 21:20-23</a:t>
            </a:r>
            <a:endParaRPr lang="fr-FR" sz="3600" dirty="0" smtClean="0"/>
          </a:p>
          <a:p>
            <a:pPr algn="just"/>
            <a:r>
              <a:rPr lang="fr-FR" sz="3600" i="1" dirty="0" smtClean="0"/>
              <a:t> </a:t>
            </a:r>
            <a:r>
              <a:rPr lang="fr-FR" sz="2600" i="1" dirty="0" smtClean="0"/>
              <a:t>20 Pierre, s`étant retourné, vit venir après eux le disciple que Jésus aimait, celui qui, pendant le souper, s`était penché sur la poitrine de Jésus, et avait dit: Seigneur, qui est celui qui te livre?</a:t>
            </a:r>
            <a:endParaRPr lang="fr-FR" sz="2600" dirty="0" smtClean="0"/>
          </a:p>
          <a:p>
            <a:pPr algn="just"/>
            <a:r>
              <a:rPr lang="fr-FR" sz="2600" i="1" dirty="0" smtClean="0"/>
              <a:t>21 En le voyant, Pierre dit à Jésus: Et celui-ci, Seigneur, que lui arrivera-t-il?</a:t>
            </a:r>
            <a:endParaRPr lang="fr-FR" sz="2600" dirty="0" smtClean="0"/>
          </a:p>
          <a:p>
            <a:pPr algn="just"/>
            <a:r>
              <a:rPr lang="fr-FR" sz="2600" i="1" dirty="0" smtClean="0"/>
              <a:t>22 Jésus lui dit: Si je veux qu`il demeure jusqu`à ce que je vienne, que t`importe? Toi, suis-moi.</a:t>
            </a:r>
            <a:endParaRPr lang="fr-FR" sz="2600" dirty="0" smtClean="0"/>
          </a:p>
          <a:p>
            <a:pPr algn="just"/>
            <a:r>
              <a:rPr lang="fr-FR" sz="2600" i="1" dirty="0" smtClean="0"/>
              <a:t>23 Là-dessus, le bruit courut parmi les frères que ce disciple ne mourrait point. Cependant Jésus n`avait pas dit à Pierre qu`il ne mourrait point; mais: Si je veux qu`il demeure jusqu`à ce que je vienne, que t`importe?</a:t>
            </a:r>
            <a:endParaRPr lang="fr-FR" sz="2600" dirty="0" smtClean="0"/>
          </a:p>
          <a:p>
            <a:pPr algn="just"/>
            <a:r>
              <a:rPr lang="fr-FR" sz="2600" i="1" dirty="0" smtClean="0"/>
              <a:t> </a:t>
            </a:r>
            <a:endParaRPr lang="fr-FR" sz="2600" dirty="0" smtClean="0"/>
          </a:p>
          <a:p>
            <a:pPr algn="just"/>
            <a:endParaRPr lang="fr-FR" sz="2600" dirty="0" smtClean="0"/>
          </a:p>
          <a:p>
            <a:pPr algn="just"/>
            <a:r>
              <a:rPr lang="fr-FR" sz="2600" dirty="0" smtClean="0"/>
              <a:t>.</a:t>
            </a:r>
            <a:endParaRPr lang="fr-FR" sz="26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6</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893921"/>
          </a:xfrm>
          <a:prstGeom prst="rect">
            <a:avLst/>
          </a:prstGeom>
        </p:spPr>
        <p:txBody>
          <a:bodyPr wrap="square">
            <a:spAutoFit/>
          </a:bodyPr>
          <a:lstStyle/>
          <a:p>
            <a:r>
              <a:rPr lang="fr-FR" sz="2400" b="1" i="1" dirty="0" smtClean="0">
                <a:solidFill>
                  <a:srgbClr val="800000"/>
                </a:solidFill>
                <a:latin typeface="Times New Roman" panose="02020603050405020304" pitchFamily="18" charset="0"/>
              </a:rPr>
              <a:t>JEAN EST L’ECRIVAIN</a:t>
            </a:r>
          </a:p>
          <a:p>
            <a:r>
              <a:rPr lang="fr-FR" sz="1400" b="1" u="sng" dirty="0" smtClean="0">
                <a:solidFill>
                  <a:srgbClr val="00B0F0"/>
                </a:solidFill>
              </a:rPr>
              <a:t> </a:t>
            </a:r>
          </a:p>
          <a:p>
            <a:r>
              <a:rPr lang="fr-FR" sz="1400" b="1" u="sng" dirty="0" smtClean="0">
                <a:solidFill>
                  <a:srgbClr val="00B0F0"/>
                </a:solidFill>
              </a:rPr>
              <a:t>APOCALYPSE, CHAPITRE 1 - M04.12.1960 JEFFERSONVILLE, IN, USA</a:t>
            </a:r>
          </a:p>
          <a:p>
            <a:pPr algn="just"/>
            <a:r>
              <a:rPr lang="fr-FR" sz="2500" dirty="0" smtClean="0"/>
              <a:t>110 	Bien. Le premier verset du premier chapitre a été présenté à Jean. </a:t>
            </a:r>
            <a:r>
              <a:rPr lang="fr-FR" sz="2500" b="1" dirty="0" smtClean="0"/>
              <a:t>Mais qui est l’écrivain? Jean?</a:t>
            </a:r>
            <a:r>
              <a:rPr lang="fr-FR" sz="2500" dirty="0" smtClean="0"/>
              <a:t> Il ne s’agit pas d’une Révélation de Jean, nous savons que ce ne l’était pas, parce que c’était la Révélation du Seigneur Jésus-Christ. Jean avait été choisi comme disciple. Et le Livre Lui-même nous révèle la chose, c’est Jésus-Christ qui est révélé.</a:t>
            </a:r>
          </a:p>
          <a:p>
            <a:pPr algn="just"/>
            <a:r>
              <a:rPr lang="fr-FR" sz="2500" i="1" dirty="0" smtClean="0"/>
              <a:t>	…et il l’a signifiée, en l’envoyant par son ange, à son esclave Jean.</a:t>
            </a:r>
            <a:endParaRPr lang="fr-FR" sz="2500" dirty="0" smtClean="0"/>
          </a:p>
          <a:p>
            <a:pPr algn="just"/>
            <a:r>
              <a:rPr lang="fr-FR" sz="2500" dirty="0" smtClean="0"/>
              <a:t>	Nous ne savons pas qui était l’ange. La Bible ne nous dit pas qui était l’ange. Mais nous savons que c’était un prophète, parce que, plus loin, la Bible dit:</a:t>
            </a:r>
          </a:p>
          <a:p>
            <a:pPr algn="just"/>
            <a:r>
              <a:rPr lang="fr-FR" sz="2500" i="1" dirty="0" smtClean="0"/>
              <a:t>	Moi, Jésus, j’ai envoyé mon ange pour vous rendre témoignage de ces choses qui doivent venir bientôt.</a:t>
            </a:r>
            <a:endParaRPr lang="fr-FR" sz="25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7</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770811"/>
          </a:xfrm>
          <a:prstGeom prst="rect">
            <a:avLst/>
          </a:prstGeom>
        </p:spPr>
        <p:txBody>
          <a:bodyPr wrap="square">
            <a:spAutoFit/>
          </a:bodyPr>
          <a:lstStyle/>
          <a:p>
            <a:r>
              <a:rPr lang="fr-FR" sz="2400" b="1" i="1" dirty="0" smtClean="0">
                <a:solidFill>
                  <a:srgbClr val="800000"/>
                </a:solidFill>
                <a:latin typeface="Times New Roman" panose="02020603050405020304" pitchFamily="18" charset="0"/>
              </a:rPr>
              <a:t>L’ANGE EST UN PROPHETE</a:t>
            </a:r>
          </a:p>
          <a:p>
            <a:r>
              <a:rPr lang="fr-FR" sz="1600" dirty="0" smtClean="0"/>
              <a:t> </a:t>
            </a:r>
            <a:endParaRPr lang="fr-FR" sz="1400" b="1" u="sng" dirty="0" smtClean="0">
              <a:solidFill>
                <a:srgbClr val="00B0F0"/>
              </a:solidFill>
            </a:endParaRPr>
          </a:p>
          <a:p>
            <a:r>
              <a:rPr lang="fr-FR" sz="1400" b="1" u="sng" dirty="0" smtClean="0">
                <a:solidFill>
                  <a:srgbClr val="00B0F0"/>
                </a:solidFill>
              </a:rPr>
              <a:t>APOCALYPSE, CHAPITRE 1 - M04.12.1960 JEFFERSONVILLE, IN, USA</a:t>
            </a:r>
          </a:p>
          <a:p>
            <a:pPr algn="just"/>
            <a:r>
              <a:rPr lang="fr-FR" sz="2100" dirty="0" smtClean="0"/>
              <a:t>111 	Puis, nous découvrons que lorsque Jean a commencé à adorer cet ange, l’ange dit: “Garde-toi de le faire”. C’est Apocalypse 22. Et il dit:</a:t>
            </a:r>
          </a:p>
          <a:p>
            <a:pPr algn="just"/>
            <a:r>
              <a:rPr lang="fr-FR" sz="2100" i="1" dirty="0" smtClean="0"/>
              <a:t>	Je suis ton compagnon d’esclavage et celui de tes frères les prophètes.</a:t>
            </a:r>
            <a:endParaRPr lang="fr-FR" sz="2100" dirty="0" smtClean="0"/>
          </a:p>
          <a:p>
            <a:pPr algn="just"/>
            <a:r>
              <a:rPr lang="fr-FR" sz="2100" dirty="0" smtClean="0"/>
              <a:t>	</a:t>
            </a:r>
            <a:r>
              <a:rPr lang="fr-FR" sz="2100" u="sng" dirty="0" smtClean="0"/>
              <a:t>C’aurait pu être Elie. C’aurait pu être l’un des prophètes… Jean était apôtre, mais ce prophète fut envoyé. Et Jean, étant un apôtre</a:t>
            </a:r>
            <a:r>
              <a:rPr lang="fr-FR" sz="2100" dirty="0" smtClean="0"/>
              <a:t>… Considérez le caractère de ses autres épîtres; c’est la preuve que ce n’était pas Jean qui l’a écrite, parce qu’elle n’est pas à la manière de Jean. Prenez 1 Jean et 2 Jean, et le reste, et lisez-les. Observez-en le caractère, puis observez le caractère de l’Apocalypse. Jean écrivait et il était un apôtre, </a:t>
            </a:r>
            <a:r>
              <a:rPr lang="fr-FR" sz="2100" b="1" dirty="0" smtClean="0"/>
              <a:t>mais ici c’est l’esprit d’un prophète</a:t>
            </a:r>
            <a:r>
              <a:rPr lang="fr-FR" sz="2100" dirty="0" smtClean="0"/>
              <a:t>. C’est une personne totalement différente. Vous voyez? Ce n’étaient pas les écrits de Jean, ce n’étaient pas la révélation de Jean, c’était la révélation par Dieu de Jésus-Christ aux églises. </a:t>
            </a:r>
            <a:r>
              <a:rPr lang="fr-FR" sz="2100" b="1" u="sng" dirty="0" smtClean="0"/>
              <a:t>Jean ne faisait qu’écrire, c’est le Livre qui le déclare.</a:t>
            </a:r>
            <a:endParaRPr lang="fr-FR" sz="21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8</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5"/>
            <a:ext cx="8928992" cy="6401753"/>
          </a:xfrm>
          <a:prstGeom prst="rect">
            <a:avLst/>
          </a:prstGeom>
        </p:spPr>
        <p:txBody>
          <a:bodyPr wrap="square">
            <a:spAutoFit/>
          </a:bodyPr>
          <a:lstStyle/>
          <a:p>
            <a:r>
              <a:rPr lang="fr-FR" sz="2400" b="1" i="1" cap="all" dirty="0" smtClean="0">
                <a:solidFill>
                  <a:srgbClr val="800000"/>
                </a:solidFill>
                <a:latin typeface="Times New Roman" panose="02020603050405020304" pitchFamily="18" charset="0"/>
              </a:rPr>
              <a:t>Dieu soulève le voile du temps</a:t>
            </a:r>
          </a:p>
          <a:p>
            <a:r>
              <a:rPr lang="fr-FR" sz="2400" dirty="0" smtClean="0"/>
              <a:t> </a:t>
            </a:r>
            <a:endParaRPr lang="fr-FR" sz="1400" b="1" u="sng" dirty="0" smtClean="0">
              <a:solidFill>
                <a:srgbClr val="00B0F0"/>
              </a:solidFill>
            </a:endParaRPr>
          </a:p>
          <a:p>
            <a:r>
              <a:rPr lang="fr-FR" sz="1400" b="1" u="sng" dirty="0" smtClean="0">
                <a:solidFill>
                  <a:srgbClr val="00B0F0"/>
                </a:solidFill>
              </a:rPr>
              <a:t>APOCALYPSE, CHAPITRE 1 - M04.12.1960 JEFFERSONVILLE, IN, USA</a:t>
            </a:r>
          </a:p>
          <a:p>
            <a:pPr algn="just"/>
            <a:r>
              <a:rPr lang="fr-FR" sz="3200" dirty="0" smtClean="0"/>
              <a:t>159  </a:t>
            </a:r>
            <a:r>
              <a:rPr lang="fr-FR" sz="3200" dirty="0" smtClean="0"/>
              <a:t>	Avant d’y toucher, je désire que chacun s’efforce de réfléchir. De quoi s’agit-il? De la révélation de Jésus-Christ où </a:t>
            </a:r>
            <a:r>
              <a:rPr lang="fr-FR" sz="3200" b="1" dirty="0" smtClean="0"/>
              <a:t>Dieu soulève le voile du temps</a:t>
            </a:r>
            <a:r>
              <a:rPr lang="fr-FR" sz="3200" dirty="0" smtClean="0"/>
              <a:t>. Ce sont des temps (les âges de l’église, ce qui se passerai</a:t>
            </a:r>
            <a:r>
              <a:rPr lang="fr-FR" sz="3200" dirty="0" smtClean="0"/>
              <a:t>t) </a:t>
            </a:r>
            <a:r>
              <a:rPr lang="fr-FR" sz="3200" b="1" dirty="0" smtClean="0">
                <a:effectLst>
                  <a:outerShdw blurRad="38100" dist="38100" dir="2700000" algn="tl">
                    <a:srgbClr val="000000">
                      <a:alpha val="43137"/>
                    </a:srgbClr>
                  </a:outerShdw>
                </a:effectLst>
              </a:rPr>
              <a:t>que Jésus ne pouvait pas voir lorsqu’Il était sur cette terre</a:t>
            </a:r>
            <a:r>
              <a:rPr lang="fr-FR" sz="3200" dirty="0" smtClean="0"/>
              <a:t>. Ainsi donc Dieu prit le voile, le retira et laissa Jean regarder et voir ce que chaque âge ferait, afin de l’écrire dans un livre pour l’envoyer aux sept églises</a:t>
            </a:r>
            <a:r>
              <a:rPr lang="fr-FR" sz="3200" dirty="0" smtClean="0"/>
              <a:t>.</a:t>
            </a:r>
          </a:p>
          <a:p>
            <a:endParaRPr lang="fr-FR" sz="1400" dirty="0" smtClean="0"/>
          </a:p>
          <a:p>
            <a:pPr algn="just"/>
            <a:endParaRPr lang="fr-FR" sz="14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9</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3139</TotalTime>
  <Words>428</Words>
  <Application>Microsoft Office PowerPoint</Application>
  <PresentationFormat>Affichage à l'écran (4:3)</PresentationFormat>
  <Paragraphs>146</Paragraphs>
  <Slides>18</Slides>
  <Notes>18</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718</cp:revision>
  <dcterms:created xsi:type="dcterms:W3CDTF">2010-12-09T16:58:15Z</dcterms:created>
  <dcterms:modified xsi:type="dcterms:W3CDTF">2016-11-13T10:13:11Z</dcterms:modified>
</cp:coreProperties>
</file>