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347" r:id="rId2"/>
    <p:sldId id="358" r:id="rId3"/>
    <p:sldId id="405" r:id="rId4"/>
    <p:sldId id="391" r:id="rId5"/>
    <p:sldId id="392" r:id="rId6"/>
    <p:sldId id="393" r:id="rId7"/>
    <p:sldId id="394" r:id="rId8"/>
    <p:sldId id="395" r:id="rId9"/>
    <p:sldId id="396" r:id="rId10"/>
    <p:sldId id="397" r:id="rId11"/>
    <p:sldId id="380" r:id="rId12"/>
    <p:sldId id="404" r:id="rId13"/>
    <p:sldId id="398" r:id="rId14"/>
    <p:sldId id="399" r:id="rId15"/>
    <p:sldId id="400" r:id="rId16"/>
    <p:sldId id="403" r:id="rId17"/>
    <p:sldId id="401" r:id="rId18"/>
    <p:sldId id="402" r:id="rId19"/>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780" autoAdjust="0"/>
    <p:restoredTop sz="94660"/>
  </p:normalViewPr>
  <p:slideViewPr>
    <p:cSldViewPr>
      <p:cViewPr>
        <p:scale>
          <a:sx n="80" d="100"/>
          <a:sy n="80" d="100"/>
        </p:scale>
        <p:origin x="283" y="629"/>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F913C90-06BA-409E-AC3F-3BCB8D79A828}" type="datetimeFigureOut">
              <a:rPr lang="fr-FR"/>
              <a:pPr>
                <a:defRPr/>
              </a:pPr>
              <a:t>24/04/2016</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0D4C627-1BBB-43F4-8E63-CA476C46F0B6}" type="slidenum">
              <a:rPr lang="fr-FR"/>
              <a:pPr>
                <a:defRPr/>
              </a:pPr>
              <a:t>‹N°›</a:t>
            </a:fld>
            <a:endParaRPr lang="fr-FR"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4" name="Espace réservé de la date 29"/>
          <p:cNvSpPr>
            <a:spLocks noGrp="1"/>
          </p:cNvSpPr>
          <p:nvPr>
            <p:ph type="dt" sz="half" idx="10"/>
          </p:nvPr>
        </p:nvSpPr>
        <p:spPr/>
        <p:txBody>
          <a:bodyPr/>
          <a:lstStyle>
            <a:lvl1pPr>
              <a:defRPr/>
            </a:lvl1pPr>
          </a:lstStyle>
          <a:p>
            <a:pPr>
              <a:defRPr/>
            </a:pPr>
            <a:fld id="{91DB72DA-67FF-47D2-B213-C895274FF9D7}" type="datetime1">
              <a:rPr lang="fr-FR"/>
              <a:pPr>
                <a:defRPr/>
              </a:pPr>
              <a:t>24/04/2016</a:t>
            </a:fld>
            <a:endParaRPr lang="fr-FR" dirty="0"/>
          </a:p>
        </p:txBody>
      </p:sp>
      <p:sp>
        <p:nvSpPr>
          <p:cNvPr id="5" name="Espace réservé du pied de page 18"/>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26"/>
          <p:cNvSpPr>
            <a:spLocks noGrp="1"/>
          </p:cNvSpPr>
          <p:nvPr>
            <p:ph type="sldNum" sz="quarter" idx="12"/>
          </p:nvPr>
        </p:nvSpPr>
        <p:spPr/>
        <p:txBody>
          <a:bodyPr/>
          <a:lstStyle>
            <a:lvl1pPr>
              <a:defRPr/>
            </a:lvl1pPr>
          </a:lstStyle>
          <a:p>
            <a:pPr>
              <a:defRPr/>
            </a:pPr>
            <a:fld id="{EE015F96-E60B-4332-9A9C-98B244171E3A}" type="slidenum">
              <a:rPr lang="fr-FR"/>
              <a:pPr>
                <a:defRPr/>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E798D658-27D8-4F4B-B02A-F125E0A83443}" type="datetime1">
              <a:rPr lang="fr-FR"/>
              <a:pPr>
                <a:defRPr/>
              </a:pPr>
              <a:t>24/04/2016</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17"/>
          <p:cNvSpPr>
            <a:spLocks noGrp="1"/>
          </p:cNvSpPr>
          <p:nvPr>
            <p:ph type="sldNum" sz="quarter" idx="12"/>
          </p:nvPr>
        </p:nvSpPr>
        <p:spPr/>
        <p:txBody>
          <a:bodyPr/>
          <a:lstStyle>
            <a:lvl1pPr>
              <a:defRPr/>
            </a:lvl1pPr>
          </a:lstStyle>
          <a:p>
            <a:pPr>
              <a:defRPr/>
            </a:pPr>
            <a:fld id="{A9A6C0B6-BEE6-4639-AA8F-69518F4B1628}"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101E005E-0529-4937-904E-FE760620197E}" type="datetime1">
              <a:rPr lang="fr-FR"/>
              <a:pPr>
                <a:defRPr/>
              </a:pPr>
              <a:t>24/04/2016</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17"/>
          <p:cNvSpPr>
            <a:spLocks noGrp="1"/>
          </p:cNvSpPr>
          <p:nvPr>
            <p:ph type="sldNum" sz="quarter" idx="12"/>
          </p:nvPr>
        </p:nvSpPr>
        <p:spPr/>
        <p:txBody>
          <a:bodyPr/>
          <a:lstStyle>
            <a:lvl1pPr>
              <a:defRPr/>
            </a:lvl1pPr>
          </a:lstStyle>
          <a:p>
            <a:pPr>
              <a:defRPr/>
            </a:pPr>
            <a:fld id="{13D1A165-CEDD-4B07-B383-CF5D5A7B4666}" type="slidenum">
              <a:rPr lang="fr-FR"/>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A416DD18-B945-48FA-A898-93401FE3163D}" type="datetime1">
              <a:rPr lang="fr-FR"/>
              <a:pPr>
                <a:defRPr/>
              </a:pPr>
              <a:t>24/04/2016</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17"/>
          <p:cNvSpPr>
            <a:spLocks noGrp="1"/>
          </p:cNvSpPr>
          <p:nvPr>
            <p:ph type="sldNum" sz="quarter" idx="12"/>
          </p:nvPr>
        </p:nvSpPr>
        <p:spPr/>
        <p:txBody>
          <a:bodyPr/>
          <a:lstStyle>
            <a:lvl1pPr>
              <a:defRPr/>
            </a:lvl1pPr>
          </a:lstStyle>
          <a:p>
            <a:pPr>
              <a:defRPr/>
            </a:pPr>
            <a:fld id="{09CA6E9A-48DB-4D21-BE18-71F3E5D8EDBC}" type="slidenum">
              <a:rPr lang="fr-FR"/>
              <a:pPr>
                <a:defRPr/>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5E9021BA-37C2-45D8-B4FA-C4ACDC12CF10}" type="datetime1">
              <a:rPr lang="fr-FR"/>
              <a:pPr>
                <a:defRPr/>
              </a:pPr>
              <a:t>24/04/2016</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5"/>
          <p:cNvSpPr>
            <a:spLocks noGrp="1"/>
          </p:cNvSpPr>
          <p:nvPr>
            <p:ph type="sldNum" sz="quarter" idx="12"/>
          </p:nvPr>
        </p:nvSpPr>
        <p:spPr/>
        <p:txBody>
          <a:bodyPr/>
          <a:lstStyle>
            <a:lvl1pPr>
              <a:defRPr/>
            </a:lvl1pPr>
          </a:lstStyle>
          <a:p>
            <a:pPr>
              <a:defRPr/>
            </a:pPr>
            <a:fld id="{347F8BDF-AC3F-4F57-9401-5D64ABD5F887}" type="slidenum">
              <a:rPr lang="fr-FR"/>
              <a:pPr>
                <a:defRPr/>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0B1C66DB-4DA9-47C5-8111-3873194E91AE}" type="datetime1">
              <a:rPr lang="fr-FR"/>
              <a:pPr>
                <a:defRPr/>
              </a:pPr>
              <a:t>24/04/2016</a:t>
            </a:fld>
            <a:endParaRPr lang="fr-FR" dirty="0"/>
          </a:p>
        </p:txBody>
      </p:sp>
      <p:sp>
        <p:nvSpPr>
          <p:cNvPr id="6"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7" name="Espace réservé du numéro de diapositive 17"/>
          <p:cNvSpPr>
            <a:spLocks noGrp="1"/>
          </p:cNvSpPr>
          <p:nvPr>
            <p:ph type="sldNum" sz="quarter" idx="12"/>
          </p:nvPr>
        </p:nvSpPr>
        <p:spPr/>
        <p:txBody>
          <a:bodyPr/>
          <a:lstStyle>
            <a:lvl1pPr>
              <a:defRPr/>
            </a:lvl1pPr>
          </a:lstStyle>
          <a:p>
            <a:pPr>
              <a:defRPr/>
            </a:pPr>
            <a:fld id="{67D841E7-EB6C-4BBB-993C-B795FBA1E1BF}" type="slidenum">
              <a:rPr lang="fr-FR"/>
              <a:pPr>
                <a:defRPr/>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9"/>
          <p:cNvSpPr>
            <a:spLocks noGrp="1"/>
          </p:cNvSpPr>
          <p:nvPr>
            <p:ph type="dt" sz="half" idx="10"/>
          </p:nvPr>
        </p:nvSpPr>
        <p:spPr/>
        <p:txBody>
          <a:bodyPr/>
          <a:lstStyle>
            <a:lvl1pPr>
              <a:defRPr/>
            </a:lvl1pPr>
          </a:lstStyle>
          <a:p>
            <a:pPr>
              <a:defRPr/>
            </a:pPr>
            <a:fld id="{C4C63515-D3CC-42AD-9DD9-0A60AA7E3EF8}" type="datetime1">
              <a:rPr lang="fr-FR"/>
              <a:pPr>
                <a:defRPr/>
              </a:pPr>
              <a:t>24/04/2016</a:t>
            </a:fld>
            <a:endParaRPr lang="fr-FR" dirty="0"/>
          </a:p>
        </p:txBody>
      </p:sp>
      <p:sp>
        <p:nvSpPr>
          <p:cNvPr id="8"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9" name="Espace réservé du numéro de diapositive 17"/>
          <p:cNvSpPr>
            <a:spLocks noGrp="1"/>
          </p:cNvSpPr>
          <p:nvPr>
            <p:ph type="sldNum" sz="quarter" idx="12"/>
          </p:nvPr>
        </p:nvSpPr>
        <p:spPr/>
        <p:txBody>
          <a:bodyPr/>
          <a:lstStyle>
            <a:lvl1pPr>
              <a:defRPr/>
            </a:lvl1pPr>
          </a:lstStyle>
          <a:p>
            <a:pPr>
              <a:defRPr/>
            </a:pPr>
            <a:fld id="{14D35C63-8667-41A4-A4B4-DB8C04B93B51}" type="slidenum">
              <a:rPr lang="fr-FR"/>
              <a:pPr>
                <a:defRPr/>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e la date 9"/>
          <p:cNvSpPr>
            <a:spLocks noGrp="1"/>
          </p:cNvSpPr>
          <p:nvPr>
            <p:ph type="dt" sz="half" idx="10"/>
          </p:nvPr>
        </p:nvSpPr>
        <p:spPr/>
        <p:txBody>
          <a:bodyPr/>
          <a:lstStyle>
            <a:lvl1pPr>
              <a:defRPr/>
            </a:lvl1pPr>
          </a:lstStyle>
          <a:p>
            <a:pPr>
              <a:defRPr/>
            </a:pPr>
            <a:fld id="{15FF616A-5A0A-4F77-9446-55D2E06F3BC5}" type="datetime1">
              <a:rPr lang="fr-FR"/>
              <a:pPr>
                <a:defRPr/>
              </a:pPr>
              <a:t>24/04/2016</a:t>
            </a:fld>
            <a:endParaRPr lang="fr-FR" dirty="0"/>
          </a:p>
        </p:txBody>
      </p:sp>
      <p:sp>
        <p:nvSpPr>
          <p:cNvPr id="4"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5" name="Espace réservé du numéro de diapositive 17"/>
          <p:cNvSpPr>
            <a:spLocks noGrp="1"/>
          </p:cNvSpPr>
          <p:nvPr>
            <p:ph type="sldNum" sz="quarter" idx="12"/>
          </p:nvPr>
        </p:nvSpPr>
        <p:spPr/>
        <p:txBody>
          <a:bodyPr/>
          <a:lstStyle>
            <a:lvl1pPr>
              <a:defRPr/>
            </a:lvl1pPr>
          </a:lstStyle>
          <a:p>
            <a:pPr>
              <a:defRPr/>
            </a:pPr>
            <a:fld id="{72649AC9-D33F-4DDD-8C3F-5FB107B90B8E}" type="slidenum">
              <a:rPr lang="fr-FR"/>
              <a:pPr>
                <a:defRPr/>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fld id="{9E095647-CBC1-469F-95B1-1807FAEA3B91}" type="datetime1">
              <a:rPr lang="fr-FR"/>
              <a:pPr>
                <a:defRPr/>
              </a:pPr>
              <a:t>24/04/2016</a:t>
            </a:fld>
            <a:endParaRPr lang="fr-FR" dirty="0"/>
          </a:p>
        </p:txBody>
      </p:sp>
      <p:sp>
        <p:nvSpPr>
          <p:cNvPr id="3"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4" name="Espace réservé du numéro de diapositive 17"/>
          <p:cNvSpPr>
            <a:spLocks noGrp="1"/>
          </p:cNvSpPr>
          <p:nvPr>
            <p:ph type="sldNum" sz="quarter" idx="12"/>
          </p:nvPr>
        </p:nvSpPr>
        <p:spPr/>
        <p:txBody>
          <a:bodyPr/>
          <a:lstStyle>
            <a:lvl1pPr>
              <a:defRPr/>
            </a:lvl1pPr>
          </a:lstStyle>
          <a:p>
            <a:pPr>
              <a:defRPr/>
            </a:pPr>
            <a:fld id="{781981DD-65A6-41B3-9360-F4123E8F3DCA}" type="slidenum">
              <a:rPr lang="fr-FR"/>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21F95325-7EEB-41E8-B728-0D39A968652C}" type="datetime1">
              <a:rPr lang="fr-FR"/>
              <a:pPr>
                <a:defRPr/>
              </a:pPr>
              <a:t>24/04/2016</a:t>
            </a:fld>
            <a:endParaRPr lang="fr-FR" dirty="0"/>
          </a:p>
        </p:txBody>
      </p:sp>
      <p:sp>
        <p:nvSpPr>
          <p:cNvPr id="6"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7" name="Espace réservé du numéro de diapositive 17"/>
          <p:cNvSpPr>
            <a:spLocks noGrp="1"/>
          </p:cNvSpPr>
          <p:nvPr>
            <p:ph type="sldNum" sz="quarter" idx="12"/>
          </p:nvPr>
        </p:nvSpPr>
        <p:spPr/>
        <p:txBody>
          <a:bodyPr/>
          <a:lstStyle>
            <a:lvl1pPr>
              <a:defRPr/>
            </a:lvl1pPr>
          </a:lstStyle>
          <a:p>
            <a:pPr>
              <a:defRPr/>
            </a:pPr>
            <a:fld id="{463B3FAB-81B1-40C6-9217-50CDDCE0D170}" type="slidenum">
              <a:rPr lang="fr-FR"/>
              <a:pPr>
                <a:defRP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ogner et arrondir un rectangle à un seul coin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Triangle rect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orme libre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Forme libre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r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smtClean="0"/>
              <a:t>Cliquez pour modifier le style du titre</a:t>
            </a:r>
            <a:endParaRPr lang="en-US"/>
          </a:p>
        </p:txBody>
      </p:sp>
      <p:sp>
        <p:nvSpPr>
          <p:cNvPr id="4" name="Espace réservé du text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dirty="0" smtClean="0"/>
              <a:t>Cliquez sur l'icône pour ajouter une image</a:t>
            </a:r>
            <a:endParaRPr lang="en-US" noProof="0" dirty="0"/>
          </a:p>
        </p:txBody>
      </p:sp>
      <p:sp>
        <p:nvSpPr>
          <p:cNvPr id="9" name="Espace réservé de la date 4"/>
          <p:cNvSpPr>
            <a:spLocks noGrp="1"/>
          </p:cNvSpPr>
          <p:nvPr>
            <p:ph type="dt" sz="half" idx="10"/>
          </p:nvPr>
        </p:nvSpPr>
        <p:spPr/>
        <p:txBody>
          <a:bodyPr/>
          <a:lstStyle>
            <a:lvl1pPr>
              <a:defRPr/>
            </a:lvl1pPr>
          </a:lstStyle>
          <a:p>
            <a:pPr>
              <a:defRPr/>
            </a:pPr>
            <a:fld id="{6E48C831-608C-4FEE-A5BA-0151C8EBC448}" type="datetime1">
              <a:rPr lang="fr-FR"/>
              <a:pPr>
                <a:defRPr/>
              </a:pPr>
              <a:t>24/04/2016</a:t>
            </a:fld>
            <a:endParaRPr lang="fr-FR" dirty="0"/>
          </a:p>
        </p:txBody>
      </p:sp>
      <p:sp>
        <p:nvSpPr>
          <p:cNvPr id="10" name="Espace réservé du pied de page 5"/>
          <p:cNvSpPr>
            <a:spLocks noGrp="1"/>
          </p:cNvSpPr>
          <p:nvPr>
            <p:ph type="ftr" sz="quarter" idx="11"/>
          </p:nvPr>
        </p:nvSpPr>
        <p:spPr/>
        <p:txBody>
          <a:bodyPr/>
          <a:lstStyle>
            <a:lvl1pPr>
              <a:defRPr/>
            </a:lvl1pPr>
          </a:lstStyle>
          <a:p>
            <a:pPr>
              <a:defRPr/>
            </a:pPr>
            <a:r>
              <a:rPr lang="fr-FR" dirty="0"/>
              <a:t>REV. ANDRONICUS</a:t>
            </a:r>
          </a:p>
        </p:txBody>
      </p:sp>
      <p:sp>
        <p:nvSpPr>
          <p:cNvPr id="11" name="Espace réservé du numéro de diapositive 6"/>
          <p:cNvSpPr>
            <a:spLocks noGrp="1"/>
          </p:cNvSpPr>
          <p:nvPr>
            <p:ph type="sldNum" sz="quarter" idx="12"/>
          </p:nvPr>
        </p:nvSpPr>
        <p:spPr>
          <a:xfrm>
            <a:off x="8077200" y="6356350"/>
            <a:ext cx="609600" cy="365125"/>
          </a:xfrm>
        </p:spPr>
        <p:txBody>
          <a:bodyPr/>
          <a:lstStyle>
            <a:lvl1pPr>
              <a:defRPr/>
            </a:lvl1pPr>
          </a:lstStyle>
          <a:p>
            <a:pPr>
              <a:defRPr/>
            </a:pPr>
            <a:fld id="{9B73D72B-4461-4954-86B2-6AC1E298EFD0}" type="slidenum">
              <a:rPr lang="fr-FR"/>
              <a:pPr>
                <a:defRP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Forme lib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28" name="Espace réservé du titre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fr-FR" smtClean="0"/>
              <a:t>Cliquez pour modifier le style du titre</a:t>
            </a:r>
            <a:endParaRPr lang="en-US" smtClean="0"/>
          </a:p>
        </p:txBody>
      </p:sp>
      <p:sp>
        <p:nvSpPr>
          <p:cNvPr id="1029" name="Espace réservé du texte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4CE5A97E-162E-4C6B-BD27-4C53E161DA53}" type="datetime1">
              <a:rPr lang="fr-FR"/>
              <a:pPr>
                <a:defRPr/>
              </a:pPr>
              <a:t>24/04/2016</a:t>
            </a:fld>
            <a:endParaRPr lang="fr-FR" dirty="0"/>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r>
              <a:rPr lang="fr-FR" dirty="0"/>
              <a:t>REV. ANDRONICUS</a:t>
            </a: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B6F744D5-6498-477B-A8FB-6DAA6BD344AC}" type="slidenum">
              <a:rPr lang="fr-FR"/>
              <a:pPr>
                <a:defRPr/>
              </a:pPr>
              <a:t>‹N°›</a:t>
            </a:fld>
            <a:endParaRPr lang="fr-FR" dirty="0"/>
          </a:p>
        </p:txBody>
      </p:sp>
      <p:grpSp>
        <p:nvGrpSpPr>
          <p:cNvPr id="1033" name="Groupe 1"/>
          <p:cNvGrpSpPr>
            <a:grpSpLocks/>
          </p:cNvGrpSpPr>
          <p:nvPr/>
        </p:nvGrpSpPr>
        <p:grpSpPr bwMode="auto">
          <a:xfrm>
            <a:off x="-19050" y="203200"/>
            <a:ext cx="9180513" cy="647700"/>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hf sldNum="0" hd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2400" b="1" u="sng" dirty="0" smtClean="0"/>
          </a:p>
          <a:p>
            <a:pPr algn="just">
              <a:buNone/>
            </a:pPr>
            <a:r>
              <a:rPr lang="fr-FR" sz="5400" b="1" u="sng" dirty="0" smtClean="0">
                <a:solidFill>
                  <a:srgbClr val="0070C0"/>
                </a:solidFill>
              </a:rPr>
              <a:t>MARIAGE ET DIVORCE</a:t>
            </a:r>
          </a:p>
          <a:p>
            <a:pPr algn="ctr">
              <a:buNone/>
            </a:pPr>
            <a:r>
              <a:rPr lang="fr-FR" sz="3200" b="1" u="sng" dirty="0" smtClean="0">
                <a:solidFill>
                  <a:srgbClr val="00B0F0"/>
                </a:solidFill>
              </a:rPr>
              <a:t>Proverbes 12.4 </a:t>
            </a:r>
          </a:p>
          <a:p>
            <a:pPr algn="ctr">
              <a:buNone/>
            </a:pPr>
            <a:r>
              <a:rPr lang="fr-FR" sz="4600" b="1" u="sng" dirty="0" smtClean="0">
                <a:solidFill>
                  <a:srgbClr val="FF0000"/>
                </a:solidFill>
              </a:rPr>
              <a:t>6- Une femme vertueuse est la couronne de son mari,</a:t>
            </a:r>
          </a:p>
          <a:p>
            <a:pPr algn="just">
              <a:buNone/>
            </a:pPr>
            <a:endParaRPr lang="fr-FR" sz="54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endParaRPr lang="fr-FR" sz="1600" b="1" u="sng" dirty="0" smtClean="0">
              <a:solidFill>
                <a:srgbClr val="00B0F0"/>
              </a:solidFill>
            </a:endParaRPr>
          </a:p>
          <a:p>
            <a:pPr>
              <a:buNone/>
            </a:pPr>
            <a:r>
              <a:rPr lang="fr-FR" sz="1600" b="1" u="sng" dirty="0" smtClean="0">
                <a:solidFill>
                  <a:srgbClr val="00B0F0"/>
                </a:solidFill>
              </a:rPr>
              <a:t>PROVERBES 31:27-31</a:t>
            </a:r>
          </a:p>
          <a:p>
            <a:pPr algn="just">
              <a:buNone/>
            </a:pPr>
            <a:r>
              <a:rPr lang="fr-FR" sz="2800" dirty="0" smtClean="0"/>
              <a:t>27	Elle veille sur ce qui se passe dans sa maison, Et elle ne mange pas le pain de paresse.</a:t>
            </a:r>
          </a:p>
          <a:p>
            <a:pPr algn="just">
              <a:buNone/>
            </a:pPr>
            <a:r>
              <a:rPr lang="fr-FR" sz="2800" dirty="0" smtClean="0"/>
              <a:t>28	Ses fils se lèvent, et la disent heureuse ; Son mari se lève, et lui donne des louanges :</a:t>
            </a:r>
          </a:p>
          <a:p>
            <a:pPr algn="just">
              <a:buNone/>
            </a:pPr>
            <a:r>
              <a:rPr lang="fr-FR" sz="2800" dirty="0" smtClean="0"/>
              <a:t>29	Plusieurs filles ont une conduite vertueuse ; Mais toi, tu les surpasses toutes.</a:t>
            </a:r>
          </a:p>
          <a:p>
            <a:pPr algn="just">
              <a:buNone/>
            </a:pPr>
            <a:r>
              <a:rPr lang="fr-FR" sz="2800" dirty="0" smtClean="0"/>
              <a:t>30	La grâce est trompeuse, et la beauté est vaine ; La femme qui craint l'Éternel est celle qui sera louée.</a:t>
            </a:r>
          </a:p>
          <a:p>
            <a:pPr algn="just">
              <a:buNone/>
            </a:pPr>
            <a:r>
              <a:rPr lang="fr-FR" sz="2800" dirty="0" smtClean="0"/>
              <a:t>31	Récompensez-la du fruit de son travail, Et qu'aux portes ses oeuvres la louent.</a:t>
            </a:r>
            <a:endParaRPr lang="fr-FR" sz="2800" b="1" i="1" dirty="0" smtClean="0"/>
          </a:p>
          <a:p>
            <a:pPr algn="just">
              <a:buNone/>
            </a:pPr>
            <a:r>
              <a:rPr lang="fr-FR" sz="2800" dirty="0" smtClean="0"/>
              <a:t> </a:t>
            </a:r>
          </a:p>
          <a:p>
            <a:pPr algn="just">
              <a:buNone/>
            </a:pPr>
            <a:endParaRPr lang="fr-FR" sz="28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0" y="428604"/>
            <a:ext cx="8929718" cy="5929354"/>
          </a:xfrm>
        </p:spPr>
        <p:txBody>
          <a:bodyPr/>
          <a:lstStyle/>
          <a:p>
            <a:pPr algn="just">
              <a:buNone/>
            </a:pPr>
            <a:endParaRPr lang="fr-FR" sz="1800" b="1" u="sng" dirty="0" smtClean="0">
              <a:solidFill>
                <a:srgbClr val="00B0F0"/>
              </a:solidFill>
            </a:endParaRPr>
          </a:p>
          <a:p>
            <a:pPr algn="just">
              <a:buNone/>
            </a:pPr>
            <a:r>
              <a:rPr lang="fr-FR" sz="1800" b="1" u="sng" dirty="0" smtClean="0">
                <a:solidFill>
                  <a:srgbClr val="00B0F0"/>
                </a:solidFill>
              </a:rPr>
              <a:t>LE SIGNAL ROUGE, SIGNE DE SA VENUE - Jeffersonville, Indiana, USA - Dimanche 23 juin 1963, soir</a:t>
            </a:r>
          </a:p>
          <a:p>
            <a:pPr algn="just">
              <a:buNone/>
            </a:pPr>
            <a:r>
              <a:rPr lang="fr-FR" sz="2700" b="1" dirty="0" smtClean="0"/>
              <a:t>113.	Remarquez, en dehors du salut, il n’y a rien de mieux que Dieu puisse donner à un homme sinon une bonne femme</a:t>
            </a:r>
            <a:r>
              <a:rPr lang="fr-FR" sz="2700" dirty="0" smtClean="0"/>
              <a:t>. Personne ne peut consoler, personne ne peut réconforter un homme qui est fatigué. Il ne se confiera jamais à qui que ce soit comme à sa propre femme. </a:t>
            </a:r>
            <a:r>
              <a:rPr lang="fr-FR" sz="2700" b="1" dirty="0" smtClean="0"/>
              <a:t>Et vous, frères, vous pouvez vous estimer heureux si vous avez une gentille petite femme qui est pure, honnête et vertueuse, et qui, au moment où vous rentrez à la maison fatigué, épuisé, et que vous vous asseyez, peut vous parler. </a:t>
            </a:r>
            <a:r>
              <a:rPr lang="fr-FR" sz="2700" dirty="0" smtClean="0"/>
              <a:t>Elle peut faire plus pour vous que n’importe qui. C’est vrai. Elle est un joyau; elle est une reine. </a:t>
            </a:r>
            <a:r>
              <a:rPr lang="fr-FR" sz="2700" b="1" i="1" dirty="0" smtClean="0"/>
              <a:t> </a:t>
            </a:r>
          </a:p>
          <a:p>
            <a:pPr algn="just">
              <a:buNone/>
            </a:pPr>
            <a:r>
              <a:rPr lang="fr-FR" sz="2000" dirty="0" smtClean="0"/>
              <a:t> </a:t>
            </a:r>
          </a:p>
          <a:p>
            <a:pPr algn="just">
              <a:buNone/>
            </a:pPr>
            <a:endParaRPr lang="fr-FR" sz="12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142844" y="571500"/>
            <a:ext cx="8643998" cy="5753100"/>
          </a:xfrm>
        </p:spPr>
        <p:txBody>
          <a:bodyPr/>
          <a:lstStyle/>
          <a:p>
            <a:pPr algn="just">
              <a:buNone/>
            </a:pPr>
            <a:endParaRPr lang="fr-FR" sz="1800" b="1" u="sng" dirty="0" smtClean="0">
              <a:solidFill>
                <a:srgbClr val="00B0F0"/>
              </a:solidFill>
            </a:endParaRPr>
          </a:p>
          <a:p>
            <a:pPr algn="just">
              <a:buNone/>
            </a:pPr>
            <a:r>
              <a:rPr lang="fr-FR" sz="1800" b="1" u="sng" dirty="0" smtClean="0">
                <a:solidFill>
                  <a:srgbClr val="00B0F0"/>
                </a:solidFill>
              </a:rPr>
              <a:t>L.HISTOIRE.DE.MA.VIE_  LOS.ANGELES.CA  FB  DIMANCHE_  59-0419A </a:t>
            </a:r>
          </a:p>
          <a:p>
            <a:pPr algn="just">
              <a:buNone/>
            </a:pPr>
            <a:r>
              <a:rPr lang="fr-FR" sz="2400" dirty="0" smtClean="0"/>
              <a:t>88	Donc, mais, maintenant, une femme bonne est un joyau sur la couronne d’un homme. On devrait l’honorer. Elle... Ma mère est une femme, mon épouse en est une, et elles sont charmantes. Et j’ai des milliers de </a:t>
            </a:r>
            <a:r>
              <a:rPr lang="fr-FR" sz="2400" dirty="0" err="1" smtClean="0"/>
              <a:t>soeurs</a:t>
            </a:r>
            <a:r>
              <a:rPr lang="fr-FR" sz="2400" dirty="0" smtClean="0"/>
              <a:t> Chrétiennes pour qui j’ai le plus grand respect. Mais </a:t>
            </a:r>
            <a:r>
              <a:rPr lang="fr-FR" sz="2400" dirty="0" err="1" smtClean="0"/>
              <a:t>si–si</a:t>
            </a:r>
            <a:r>
              <a:rPr lang="fr-FR" sz="2400" dirty="0" smtClean="0"/>
              <a:t> elles peuvent respecter ce que Dieu a fait d’elles, une mère et une vraie reine, ça, c’est bien. Elle est l’une des choses les meilleures que Dieu ait pu donner à un homme : une épouse. En dehors du salut, une épouse est ce qu’il y a de mieux, si elle est une bonne épouse. Mais, si elle ne l’est pas, Salomon a dit : “Une femme bonne est un joyau sur la couronne d’un homme, mais </a:t>
            </a:r>
            <a:r>
              <a:rPr lang="fr-FR" sz="2400" dirty="0" err="1" smtClean="0"/>
              <a:t>une–une</a:t>
            </a:r>
            <a:r>
              <a:rPr lang="fr-FR" sz="2400" dirty="0" smtClean="0"/>
              <a:t> femme vile ou une femme mauvaise, c’est de l’eau dans son sang.” Et c’est exact, c’est la pire chose qui puisse arriver. </a:t>
            </a:r>
          </a:p>
          <a:p>
            <a:pPr algn="just">
              <a:buNone/>
            </a:pPr>
            <a:r>
              <a:rPr lang="fr-FR" sz="2400" b="1" i="1" dirty="0" smtClean="0"/>
              <a:t> </a:t>
            </a:r>
          </a:p>
          <a:p>
            <a:pPr algn="just">
              <a:buNone/>
            </a:pPr>
            <a:r>
              <a:rPr lang="fr-FR" sz="2000" dirty="0" smtClean="0"/>
              <a:t> </a:t>
            </a:r>
          </a:p>
          <a:p>
            <a:pPr algn="just">
              <a:buNone/>
            </a:pPr>
            <a:endParaRPr lang="fr-FR" sz="12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142844" y="571500"/>
            <a:ext cx="8643998" cy="5753100"/>
          </a:xfrm>
        </p:spPr>
        <p:txBody>
          <a:bodyPr/>
          <a:lstStyle/>
          <a:p>
            <a:pPr algn="just">
              <a:buNone/>
            </a:pPr>
            <a:endParaRPr lang="fr-FR" sz="1800" b="1" u="sng" dirty="0" smtClean="0">
              <a:solidFill>
                <a:srgbClr val="00B0F0"/>
              </a:solidFill>
            </a:endParaRPr>
          </a:p>
          <a:p>
            <a:pPr algn="just">
              <a:buNone/>
            </a:pPr>
            <a:r>
              <a:rPr lang="fr-FR" sz="1800" b="1" u="sng" dirty="0" smtClean="0">
                <a:solidFill>
                  <a:srgbClr val="00B0F0"/>
                </a:solidFill>
              </a:rPr>
              <a:t>L.HISTOIRE.DE.MA.VIE_  LOS.ANGELES.CA  FB  DIMANCHE_  59-0419A </a:t>
            </a:r>
          </a:p>
          <a:p>
            <a:pPr algn="just">
              <a:buNone/>
            </a:pPr>
            <a:r>
              <a:rPr lang="fr-FR" sz="2800" dirty="0" smtClean="0"/>
              <a:t>Alors, une femme bonne... Si vous avez une bonne épouse, frère, vous devriez la respecter au plus haut point. C’est exact, vous devriez le faire. Une vraie femme! Et, les enfants, si vous avez une vraie mère qui reste à la maison, et qui essaie de prendre soin de vous, qui entretient vos vêtements, qui s’occupe de vous envoyer à l’école, qui vous enseigne au sujet de Jésus, vous devriez honorer cette gentille maman de tout votre être. Vous devriez respecter cette femme, oui monsieur, parce que c’est une vraie mère.</a:t>
            </a:r>
          </a:p>
          <a:p>
            <a:pPr algn="just">
              <a:buNone/>
            </a:pPr>
            <a:endParaRPr lang="fr-FR" sz="12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142844" y="571500"/>
            <a:ext cx="8643998" cy="5753100"/>
          </a:xfrm>
        </p:spPr>
        <p:txBody>
          <a:bodyPr/>
          <a:lstStyle/>
          <a:p>
            <a:pPr algn="just">
              <a:buNone/>
            </a:pPr>
            <a:endParaRPr lang="fr-FR" sz="1800" b="1" u="sng" dirty="0" smtClean="0">
              <a:solidFill>
                <a:srgbClr val="00B0F0"/>
              </a:solidFill>
            </a:endParaRPr>
          </a:p>
          <a:p>
            <a:pPr algn="just">
              <a:buNone/>
            </a:pPr>
            <a:r>
              <a:rPr lang="fr-FR" sz="1800" b="1" u="sng" dirty="0" smtClean="0">
                <a:solidFill>
                  <a:srgbClr val="00B0F0"/>
                </a:solidFill>
              </a:rPr>
              <a:t>LE.MARIAGE.ET.LE.DIVORCE_  JEFF.IN  V-8.N-1  DIMANCHE_  65-0221M </a:t>
            </a:r>
          </a:p>
          <a:p>
            <a:pPr algn="just">
              <a:buNone/>
            </a:pPr>
            <a:r>
              <a:rPr lang="fr-FR" sz="2800" dirty="0" smtClean="0"/>
              <a:t>274	Remarquez, bon, la femme a sa place, et elle est un joyau. Salomon, cet homme qui a eu dix mille femmes... ou plutôt, qui a eu mille femmes, il a dit “qu’un homme qui a trouvé une femme a trouvé une bonne chose”. Il a dit : “Une femme bonne est un joyau sur sa couronne”, c’est un honneur. “Mais une femme mauvaise, c’est de l’eau dans son sang”, c’est sa vie. Il a dit : “Peut-être trouvera-t-on un homme juste entre mille,” c’est Salomon qui a dit ça, “mais”, il a dit, “on ne trouvera pas une femme juste entre mille.” C’est Salomon qui l’a dit, voyez-vous. Maintenant remarquez, là, ce qu’il en est.</a:t>
            </a:r>
            <a:endParaRPr lang="fr-FR" sz="12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142844" y="571500"/>
            <a:ext cx="8643998" cy="5753100"/>
          </a:xfrm>
        </p:spPr>
        <p:txBody>
          <a:bodyPr/>
          <a:lstStyle/>
          <a:p>
            <a:pPr algn="just">
              <a:buNone/>
            </a:pPr>
            <a:endParaRPr lang="fr-FR" sz="1800" b="1" u="sng" dirty="0" smtClean="0">
              <a:solidFill>
                <a:srgbClr val="00B0F0"/>
              </a:solidFill>
            </a:endParaRPr>
          </a:p>
          <a:p>
            <a:pPr algn="just">
              <a:buNone/>
            </a:pPr>
            <a:r>
              <a:rPr lang="fr-FR" sz="1800" b="1" u="sng" dirty="0" smtClean="0">
                <a:solidFill>
                  <a:srgbClr val="00B0F0"/>
                </a:solidFill>
              </a:rPr>
              <a:t>LE.MARIAGE.ET.LE.DIVORCE_  JEFF.IN  V-8.N-1  DIMANCHE_  65-0221M </a:t>
            </a:r>
          </a:p>
          <a:p>
            <a:pPr algn="just">
              <a:buNone/>
            </a:pPr>
            <a:r>
              <a:rPr lang="fr-FR" sz="2800" b="1" dirty="0" smtClean="0"/>
              <a:t>275	Mais, vous voyez, femme, vous </a:t>
            </a:r>
            <a:r>
              <a:rPr lang="fr-FR" sz="2800" b="1" dirty="0" err="1" smtClean="0"/>
              <a:t>êtes–vous</a:t>
            </a:r>
            <a:r>
              <a:rPr lang="fr-FR" sz="2800" b="1" dirty="0" smtClean="0"/>
              <a:t> êtes un joyau, si vous voulez être un joyau, mais le désir doit venir de vous. </a:t>
            </a:r>
            <a:r>
              <a:rPr lang="fr-FR" sz="2800" dirty="0" smtClean="0"/>
              <a:t>Et vous voyez pourquoi la question du mariage et du divorce se posait, pourquoi Jésus leur a indiqué de retourner en arrière, c’est parce que c’est votre espèce qui a été la cause de tout le péché. C’est pour cette raison que la polygamie et le divorce, et tout, ont été introduits. Au commencement, il n’en avait jamais été ainsi, et il n’en sera pas ainsi dans l’autre monde là-bas.</a:t>
            </a: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142844" y="571500"/>
            <a:ext cx="8643998" cy="5753100"/>
          </a:xfrm>
        </p:spPr>
        <p:txBody>
          <a:bodyPr/>
          <a:lstStyle/>
          <a:p>
            <a:pPr algn="just">
              <a:buNone/>
            </a:pPr>
            <a:endParaRPr lang="fr-FR" sz="1800" b="1" u="sng" dirty="0" smtClean="0">
              <a:solidFill>
                <a:srgbClr val="00B0F0"/>
              </a:solidFill>
            </a:endParaRPr>
          </a:p>
          <a:p>
            <a:pPr algn="just">
              <a:buNone/>
            </a:pPr>
            <a:r>
              <a:rPr lang="fr-FR" sz="1800" b="1" u="sng" dirty="0" smtClean="0">
                <a:solidFill>
                  <a:srgbClr val="00B0F0"/>
                </a:solidFill>
              </a:rPr>
              <a:t>L'UNITE (L'UNITE AVEC DIEU) - Jeffersonville, Indiana, USA - 11 Février 1962</a:t>
            </a:r>
          </a:p>
          <a:p>
            <a:pPr algn="just">
              <a:buNone/>
            </a:pPr>
            <a:r>
              <a:rPr lang="fr-FR" sz="2800" dirty="0" smtClean="0"/>
              <a:t>133.	Mais je m'imagine que ces jolies femmes moabites étaient très belles; peut-être étaient-elles maquillées, certaines, comme quelques-unes de ces Jézabel modernes d'aujourd'hui. Mais cependant, pas toutes les femmes. Je pense qu'une véritable femme est un joyau. </a:t>
            </a:r>
            <a:r>
              <a:rPr lang="fr-FR" sz="2800" b="1" dirty="0" smtClean="0"/>
              <a:t>Louez Dieu pour une vraie dame. Ce sont des servantes de Dieu. Mais une vraie femme est pareille à un vrai homme; ils suivront la Parole de Dieu sans s'occuper de ce que le Diable dit, ou de n'importe quelle fausse chose.</a:t>
            </a:r>
            <a:endParaRPr lang="fr-FR" sz="4400" b="1"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142844" y="571500"/>
            <a:ext cx="8643998" cy="5753100"/>
          </a:xfrm>
        </p:spPr>
        <p:txBody>
          <a:bodyPr/>
          <a:lstStyle/>
          <a:p>
            <a:pPr algn="ctr">
              <a:buNone/>
            </a:pPr>
            <a:r>
              <a:rPr lang="fr-FR" sz="3600" dirty="0" smtClean="0">
                <a:latin typeface="Aharoni" pitchFamily="2" charset="-79"/>
                <a:cs typeface="Aharoni" pitchFamily="2" charset="-79"/>
              </a:rPr>
              <a:t>Ils viennent de l'est et d'ouest</a:t>
            </a:r>
          </a:p>
          <a:p>
            <a:pPr algn="ctr">
              <a:buNone/>
            </a:pPr>
            <a:r>
              <a:rPr lang="fr-FR" sz="3600" dirty="0" smtClean="0">
                <a:latin typeface="Aharoni" pitchFamily="2" charset="-79"/>
                <a:cs typeface="Aharoni" pitchFamily="2" charset="-79"/>
              </a:rPr>
              <a:t>Ils viennent de lointains pays</a:t>
            </a:r>
          </a:p>
          <a:p>
            <a:pPr algn="ctr">
              <a:buNone/>
            </a:pPr>
            <a:r>
              <a:rPr lang="fr-FR" sz="3600" dirty="0" smtClean="0">
                <a:latin typeface="Aharoni" pitchFamily="2" charset="-79"/>
                <a:cs typeface="Aharoni" pitchFamily="2" charset="-79"/>
              </a:rPr>
              <a:t>A la fête du Roi, manger à sa table</a:t>
            </a:r>
          </a:p>
          <a:p>
            <a:pPr algn="ctr">
              <a:buNone/>
            </a:pPr>
            <a:r>
              <a:rPr lang="fr-FR" sz="3600" dirty="0" smtClean="0">
                <a:latin typeface="Aharoni" pitchFamily="2" charset="-79"/>
                <a:cs typeface="Aharoni" pitchFamily="2" charset="-79"/>
              </a:rPr>
              <a:t>Que les pèlerins sont bénis</a:t>
            </a:r>
          </a:p>
          <a:p>
            <a:pPr algn="ctr">
              <a:buNone/>
            </a:pPr>
            <a:r>
              <a:rPr lang="fr-FR" sz="3600" dirty="0" smtClean="0">
                <a:latin typeface="Aharoni" pitchFamily="2" charset="-79"/>
                <a:cs typeface="Aharoni" pitchFamily="2" charset="-79"/>
              </a:rPr>
              <a:t>Contemplant Son saint visage</a:t>
            </a:r>
          </a:p>
          <a:p>
            <a:pPr algn="ctr">
              <a:buNone/>
            </a:pPr>
            <a:r>
              <a:rPr lang="fr-FR" sz="3600" dirty="0" smtClean="0">
                <a:latin typeface="Aharoni" pitchFamily="2" charset="-79"/>
                <a:cs typeface="Aharoni" pitchFamily="2" charset="-79"/>
              </a:rPr>
              <a:t>Brillant d’éclats divins</a:t>
            </a:r>
          </a:p>
          <a:p>
            <a:pPr algn="ctr">
              <a:buNone/>
            </a:pPr>
            <a:r>
              <a:rPr lang="fr-FR" sz="3600" dirty="0" smtClean="0">
                <a:latin typeface="Aharoni" pitchFamily="2" charset="-79"/>
                <a:cs typeface="Aharoni" pitchFamily="2" charset="-79"/>
              </a:rPr>
              <a:t>Participant de sa grâce</a:t>
            </a:r>
          </a:p>
          <a:p>
            <a:pPr algn="ctr">
              <a:buNone/>
            </a:pPr>
            <a:r>
              <a:rPr lang="fr-FR" sz="3600" u="sng" dirty="0" smtClean="0">
                <a:latin typeface="Aharoni" pitchFamily="2" charset="-79"/>
                <a:cs typeface="Aharoni" pitchFamily="2" charset="-79"/>
              </a:rPr>
              <a:t>Comme joyeux de Sa couronne</a:t>
            </a:r>
            <a:r>
              <a:rPr lang="fr-FR" sz="3600" u="sng" dirty="0" smtClean="0"/>
              <a:t>.</a:t>
            </a:r>
            <a:endParaRPr lang="fr-FR" sz="3600" u="sng"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142844" y="571500"/>
            <a:ext cx="8643998" cy="5753100"/>
          </a:xfrm>
        </p:spPr>
        <p:txBody>
          <a:bodyPr/>
          <a:lstStyle/>
          <a:p>
            <a:pPr algn="ctr">
              <a:buNone/>
            </a:pPr>
            <a:r>
              <a:rPr lang="fr-FR" sz="3600" b="1" i="1" u="sng" cap="all" dirty="0" smtClean="0"/>
              <a:t>Chœur</a:t>
            </a:r>
            <a:endParaRPr lang="fr-FR" sz="3600" dirty="0" smtClean="0"/>
          </a:p>
          <a:p>
            <a:pPr algn="ctr">
              <a:buNone/>
            </a:pPr>
            <a:r>
              <a:rPr lang="fr-FR" sz="3600" b="1" i="1" dirty="0" smtClean="0"/>
              <a:t>Mon cœur est heureux depuis</a:t>
            </a:r>
          </a:p>
          <a:p>
            <a:pPr algn="ctr">
              <a:buNone/>
            </a:pPr>
            <a:r>
              <a:rPr lang="fr-FR" sz="3600" b="1" i="1" dirty="0" smtClean="0"/>
              <a:t>Que Jésus m'a libéré</a:t>
            </a:r>
            <a:endParaRPr lang="fr-FR" sz="3600" dirty="0" smtClean="0"/>
          </a:p>
          <a:p>
            <a:pPr algn="ctr">
              <a:buNone/>
            </a:pPr>
            <a:r>
              <a:rPr lang="fr-FR" sz="3600" b="1" i="1" dirty="0" smtClean="0"/>
              <a:t>Je ne porte plus le fardeau de soucis</a:t>
            </a:r>
            <a:endParaRPr lang="fr-FR" sz="3600" dirty="0" smtClean="0"/>
          </a:p>
          <a:p>
            <a:pPr algn="ctr">
              <a:buNone/>
            </a:pPr>
            <a:r>
              <a:rPr lang="fr-FR" sz="3600" b="1" i="1" dirty="0" smtClean="0"/>
              <a:t>Son joug est si doux pour moi</a:t>
            </a:r>
            <a:endParaRPr lang="fr-FR" sz="3600" dirty="0" smtClean="0"/>
          </a:p>
          <a:p>
            <a:pPr algn="ctr">
              <a:buNone/>
            </a:pPr>
            <a:r>
              <a:rPr lang="fr-FR" sz="3600" b="1" i="1" dirty="0" smtClean="0"/>
              <a:t>Mon âme était noir comme nuit</a:t>
            </a:r>
            <a:endParaRPr lang="fr-FR" sz="3600" dirty="0" smtClean="0"/>
          </a:p>
          <a:p>
            <a:pPr algn="ctr">
              <a:buNone/>
            </a:pPr>
            <a:r>
              <a:rPr lang="fr-FR" sz="3600" b="1" i="1" dirty="0" smtClean="0"/>
              <a:t>Mais les ténèbres ont fui</a:t>
            </a:r>
            <a:endParaRPr lang="fr-FR" sz="3600" dirty="0" smtClean="0"/>
          </a:p>
          <a:p>
            <a:pPr algn="ctr">
              <a:buNone/>
            </a:pPr>
            <a:r>
              <a:rPr lang="fr-FR" sz="3600" b="1" i="1" dirty="0" smtClean="0"/>
              <a:t>Maintenant je cri victoire</a:t>
            </a:r>
            <a:endParaRPr lang="fr-FR" sz="3600" dirty="0" smtClean="0"/>
          </a:p>
          <a:p>
            <a:pPr algn="ctr">
              <a:buNone/>
            </a:pPr>
            <a:r>
              <a:rPr lang="fr-FR" sz="3600" b="1" i="1" dirty="0" smtClean="0"/>
              <a:t>Car Jésus m'a libéré.</a:t>
            </a:r>
            <a:endParaRPr lang="fr-FR" sz="36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buNone/>
            </a:pPr>
            <a:r>
              <a:rPr lang="fr-FR" sz="4400" b="1" u="sng" dirty="0" smtClean="0">
                <a:solidFill>
                  <a:srgbClr val="00B0F0"/>
                </a:solidFill>
              </a:rPr>
              <a:t>Proverbes 12.4 </a:t>
            </a:r>
          </a:p>
          <a:p>
            <a:pPr>
              <a:buNone/>
            </a:pPr>
            <a:r>
              <a:rPr lang="fr-FR" sz="5400" b="1" i="1" dirty="0" smtClean="0"/>
              <a:t>Une femme vertueuse est la couronne de son mari, Mais celle qui fait honte est comme la carie dans ses os. </a:t>
            </a:r>
          </a:p>
          <a:p>
            <a:pPr>
              <a:buNone/>
            </a:pPr>
            <a:r>
              <a:rPr lang="fr-FR" sz="4400" dirty="0" smtClean="0"/>
              <a:t> </a:t>
            </a:r>
          </a:p>
          <a:p>
            <a:pPr algn="just">
              <a:buNone/>
            </a:pPr>
            <a:endParaRPr lang="fr-FR" sz="12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buNone/>
            </a:pPr>
            <a:r>
              <a:rPr lang="fr-FR" sz="4400" b="1" u="sng" dirty="0" smtClean="0">
                <a:solidFill>
                  <a:srgbClr val="00B0F0"/>
                </a:solidFill>
              </a:rPr>
              <a:t>Proverbes 12.4 </a:t>
            </a:r>
          </a:p>
          <a:p>
            <a:pPr>
              <a:buNone/>
            </a:pPr>
            <a:r>
              <a:rPr lang="fr-FR" sz="5400" b="1" i="1" dirty="0" smtClean="0"/>
              <a:t>4   Une femme vaillante fait la fierté de son mari. Une femme indigne est comme un cancer qui ronge les os. </a:t>
            </a:r>
            <a:r>
              <a:rPr lang="fr-FR" sz="4400" dirty="0" smtClean="0"/>
              <a:t> </a:t>
            </a:r>
          </a:p>
          <a:p>
            <a:pPr algn="just">
              <a:buNone/>
            </a:pPr>
            <a:endParaRPr lang="fr-FR" sz="12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2400" b="1" u="sng" dirty="0" smtClean="0"/>
          </a:p>
          <a:p>
            <a:pPr algn="just">
              <a:buNone/>
            </a:pPr>
            <a:r>
              <a:rPr lang="fr-FR" sz="5400" b="1" u="sng" dirty="0" smtClean="0">
                <a:solidFill>
                  <a:srgbClr val="0070C0"/>
                </a:solidFill>
              </a:rPr>
              <a:t>MARIAGE ET DIVORCE</a:t>
            </a:r>
          </a:p>
          <a:p>
            <a:pPr algn="ctr">
              <a:buNone/>
            </a:pPr>
            <a:r>
              <a:rPr lang="fr-FR" sz="3200" b="1" u="sng" dirty="0" smtClean="0">
                <a:solidFill>
                  <a:srgbClr val="00B0F0"/>
                </a:solidFill>
              </a:rPr>
              <a:t>Proverbes 12.4 </a:t>
            </a:r>
          </a:p>
          <a:p>
            <a:pPr algn="ctr">
              <a:buNone/>
            </a:pPr>
            <a:r>
              <a:rPr lang="fr-FR" sz="4600" b="1" u="sng" dirty="0" smtClean="0">
                <a:solidFill>
                  <a:srgbClr val="FF0000"/>
                </a:solidFill>
              </a:rPr>
              <a:t>6- Une femme vertueuse est la couronne de son mari,</a:t>
            </a:r>
          </a:p>
          <a:p>
            <a:pPr algn="just">
              <a:buNone/>
            </a:pPr>
            <a:endParaRPr lang="fr-FR" sz="54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buNone/>
            </a:pPr>
            <a:r>
              <a:rPr lang="fr-FR" sz="4400" b="1" u="sng" dirty="0" smtClean="0">
                <a:solidFill>
                  <a:srgbClr val="00B0F0"/>
                </a:solidFill>
              </a:rPr>
              <a:t>Ruth 3.11 </a:t>
            </a:r>
          </a:p>
          <a:p>
            <a:pPr algn="just">
              <a:buNone/>
            </a:pPr>
            <a:r>
              <a:rPr lang="fr-FR" sz="5400" i="1" dirty="0" smtClean="0"/>
              <a:t>11 Maintenant, ma fille, ne crains point; je ferai pour toi tout ce que tu diras; car toute la porte de mon peuple sait que tu es une femme vertueuse. </a:t>
            </a:r>
            <a:r>
              <a:rPr lang="fr-FR" sz="5400" b="1" i="1" dirty="0" smtClean="0"/>
              <a:t> </a:t>
            </a:r>
          </a:p>
          <a:p>
            <a:pPr>
              <a:buNone/>
            </a:pPr>
            <a:r>
              <a:rPr lang="fr-FR" sz="4400" dirty="0" smtClean="0"/>
              <a:t> </a:t>
            </a:r>
          </a:p>
          <a:p>
            <a:pPr algn="just">
              <a:buNone/>
            </a:pPr>
            <a:endParaRPr lang="fr-FR" sz="12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endParaRPr lang="fr-FR" sz="1600" b="1" u="sng" dirty="0" smtClean="0">
              <a:solidFill>
                <a:srgbClr val="00B0F0"/>
              </a:solidFill>
            </a:endParaRPr>
          </a:p>
          <a:p>
            <a:pPr>
              <a:buNone/>
            </a:pPr>
            <a:r>
              <a:rPr lang="fr-FR" sz="1600" b="1" u="sng" dirty="0" smtClean="0">
                <a:solidFill>
                  <a:srgbClr val="00B0F0"/>
                </a:solidFill>
              </a:rPr>
              <a:t>PROVERBES 31:10-14 </a:t>
            </a:r>
          </a:p>
          <a:p>
            <a:pPr algn="just">
              <a:buNone/>
            </a:pPr>
            <a:r>
              <a:rPr lang="fr-FR" sz="3200" i="1" dirty="0" smtClean="0"/>
              <a:t>10	Qui peut trouver une femme vertueuse ? Elle a bien plus de valeur que les perles.</a:t>
            </a:r>
          </a:p>
          <a:p>
            <a:pPr algn="just">
              <a:buNone/>
            </a:pPr>
            <a:r>
              <a:rPr lang="fr-FR" sz="3200" i="1" dirty="0" smtClean="0"/>
              <a:t>11	Le coeur de son mari a confiance en elle, Et les produits ne lui feront pas défaut.</a:t>
            </a:r>
          </a:p>
          <a:p>
            <a:pPr algn="just">
              <a:buNone/>
            </a:pPr>
            <a:r>
              <a:rPr lang="fr-FR" sz="3200" i="1" dirty="0" smtClean="0"/>
              <a:t>12	Elle lui fait du bien, et non du mal, Tous les jours de sa vie.</a:t>
            </a:r>
          </a:p>
          <a:p>
            <a:pPr algn="just">
              <a:buNone/>
            </a:pPr>
            <a:r>
              <a:rPr lang="fr-FR" sz="3200" i="1" dirty="0" smtClean="0"/>
              <a:t>13	Elle se procure de la laine et du lin, Et travaille d'une main joyeuse.</a:t>
            </a:r>
          </a:p>
          <a:p>
            <a:pPr algn="just">
              <a:buNone/>
            </a:pPr>
            <a:r>
              <a:rPr lang="fr-FR" sz="3200" i="1" dirty="0" smtClean="0"/>
              <a:t>14	Elle est comme un navire marchand, Elle amène son pain de loin.</a:t>
            </a: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endParaRPr lang="fr-FR" sz="1600" b="1" u="sng" dirty="0" smtClean="0">
              <a:solidFill>
                <a:srgbClr val="00B0F0"/>
              </a:solidFill>
            </a:endParaRPr>
          </a:p>
          <a:p>
            <a:pPr>
              <a:buNone/>
            </a:pPr>
            <a:r>
              <a:rPr lang="fr-FR" sz="1600" b="1" u="sng" dirty="0" smtClean="0">
                <a:solidFill>
                  <a:srgbClr val="00B0F0"/>
                </a:solidFill>
              </a:rPr>
              <a:t>PROVERBES 31:15-18</a:t>
            </a:r>
          </a:p>
          <a:p>
            <a:pPr algn="just">
              <a:buNone/>
            </a:pPr>
            <a:r>
              <a:rPr lang="fr-FR" sz="3200" dirty="0" smtClean="0"/>
              <a:t>15	Elle se lève lorsqu'il est encore nuit, Et elle donne la nourriture à sa maison Et la tâche à ses servantes.</a:t>
            </a:r>
          </a:p>
          <a:p>
            <a:pPr algn="just">
              <a:buNone/>
            </a:pPr>
            <a:r>
              <a:rPr lang="fr-FR" sz="3200" dirty="0" smtClean="0"/>
              <a:t>16	Elle pense à un champ, et elle l'acquiert ; Du fruit de son travail elle plante une vigne.</a:t>
            </a:r>
          </a:p>
          <a:p>
            <a:pPr algn="just">
              <a:buNone/>
            </a:pPr>
            <a:r>
              <a:rPr lang="fr-FR" sz="3200" dirty="0" smtClean="0"/>
              <a:t>17	Elle ceint de force ses reins, Et elle affermit ses bras.</a:t>
            </a:r>
          </a:p>
          <a:p>
            <a:pPr algn="just">
              <a:buNone/>
            </a:pPr>
            <a:r>
              <a:rPr lang="fr-FR" sz="3200" dirty="0" smtClean="0"/>
              <a:t>18	Elle sent que ce qu'elle gagne est bon ; Sa lampe ne s'éteint point pendant la nuit.</a:t>
            </a: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endParaRPr lang="fr-FR" sz="1600" b="1" u="sng" dirty="0" smtClean="0">
              <a:solidFill>
                <a:srgbClr val="00B0F0"/>
              </a:solidFill>
            </a:endParaRPr>
          </a:p>
          <a:p>
            <a:pPr>
              <a:buNone/>
            </a:pPr>
            <a:r>
              <a:rPr lang="fr-FR" sz="1600" b="1" u="sng" dirty="0" smtClean="0">
                <a:solidFill>
                  <a:srgbClr val="00B0F0"/>
                </a:solidFill>
              </a:rPr>
              <a:t>PROVERBES 31:19-22</a:t>
            </a:r>
          </a:p>
          <a:p>
            <a:pPr algn="just">
              <a:buNone/>
            </a:pPr>
            <a:r>
              <a:rPr lang="fr-FR" sz="3200" dirty="0" smtClean="0"/>
              <a:t>19	Elle met la main à la quenouille, Et ses doigts tiennent le fuseau.</a:t>
            </a:r>
          </a:p>
          <a:p>
            <a:pPr algn="just">
              <a:buNone/>
            </a:pPr>
            <a:r>
              <a:rPr lang="fr-FR" sz="3200" dirty="0" smtClean="0"/>
              <a:t>20	Elle tend la main au malheureux, Elle tend la main à l'indigent.</a:t>
            </a:r>
          </a:p>
          <a:p>
            <a:pPr algn="just">
              <a:buNone/>
            </a:pPr>
            <a:r>
              <a:rPr lang="fr-FR" sz="3200" dirty="0" smtClean="0"/>
              <a:t>21	Elle ne craint pas la neige pour sa maison, Car toute sa maison est vêtue de cramoisi.</a:t>
            </a:r>
          </a:p>
          <a:p>
            <a:pPr algn="just">
              <a:buNone/>
            </a:pPr>
            <a:r>
              <a:rPr lang="fr-FR" sz="3200" dirty="0" smtClean="0"/>
              <a:t>22	Elle se fait des couvertures, Elle a des vêtements de fin lin et de pourpre.</a:t>
            </a: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endParaRPr lang="fr-FR" sz="1600" b="1" u="sng" dirty="0" smtClean="0">
              <a:solidFill>
                <a:srgbClr val="00B0F0"/>
              </a:solidFill>
            </a:endParaRPr>
          </a:p>
          <a:p>
            <a:pPr>
              <a:buNone/>
            </a:pPr>
            <a:r>
              <a:rPr lang="fr-FR" sz="1600" b="1" u="sng" dirty="0" smtClean="0">
                <a:solidFill>
                  <a:srgbClr val="00B0F0"/>
                </a:solidFill>
              </a:rPr>
              <a:t>PROVERBES 31:23-26</a:t>
            </a:r>
          </a:p>
          <a:p>
            <a:pPr algn="just">
              <a:buNone/>
            </a:pPr>
            <a:r>
              <a:rPr lang="fr-FR" sz="3200" dirty="0" smtClean="0"/>
              <a:t>23	Son mari est considéré aux portes, Lorsqu'il siège avec les anciens du pays.</a:t>
            </a:r>
          </a:p>
          <a:p>
            <a:pPr algn="just">
              <a:buNone/>
            </a:pPr>
            <a:r>
              <a:rPr lang="fr-FR" sz="3200" dirty="0" smtClean="0"/>
              <a:t>24	Elle fait des chemises, et les vend, Et elle livre des ceintures au marchand.</a:t>
            </a:r>
          </a:p>
          <a:p>
            <a:pPr algn="just">
              <a:buNone/>
            </a:pPr>
            <a:r>
              <a:rPr lang="fr-FR" sz="3200" dirty="0" smtClean="0"/>
              <a:t>25	Elle est revêtue de force et de gloire, Et elle se rit de l'avenir.</a:t>
            </a:r>
          </a:p>
          <a:p>
            <a:pPr marL="514350" indent="-514350" algn="just">
              <a:buAutoNum type="arabicPlain" startAt="26"/>
            </a:pPr>
            <a:r>
              <a:rPr lang="fr-FR" sz="3200" dirty="0" smtClean="0"/>
              <a:t>Elle ouvre la bouche avec sagesse, Et des instructions aimables sont sur sa langue.</a:t>
            </a:r>
          </a:p>
          <a:p>
            <a:pPr marL="742950" indent="-742950"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1997</TotalTime>
  <Words>530</Words>
  <Application>Microsoft Office PowerPoint</Application>
  <PresentationFormat>Affichage à l'écran (4:3)</PresentationFormat>
  <Paragraphs>107</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Débit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 DIEU VOUS BENISSE</dc:title>
  <dc:creator>mabadi</dc:creator>
  <cp:lastModifiedBy>user</cp:lastModifiedBy>
  <cp:revision>375</cp:revision>
  <dcterms:created xsi:type="dcterms:W3CDTF">2010-12-09T16:58:15Z</dcterms:created>
  <dcterms:modified xsi:type="dcterms:W3CDTF">2016-04-24T09:28:12Z</dcterms:modified>
</cp:coreProperties>
</file>