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347" r:id="rId2"/>
    <p:sldId id="358" r:id="rId3"/>
    <p:sldId id="380" r:id="rId4"/>
    <p:sldId id="355" r:id="rId5"/>
    <p:sldId id="356" r:id="rId6"/>
    <p:sldId id="357" r:id="rId7"/>
    <p:sldId id="359" r:id="rId8"/>
    <p:sldId id="360" r:id="rId9"/>
    <p:sldId id="353" r:id="rId10"/>
    <p:sldId id="361" r:id="rId11"/>
    <p:sldId id="362" r:id="rId12"/>
    <p:sldId id="363" r:id="rId13"/>
    <p:sldId id="364" r:id="rId14"/>
    <p:sldId id="365" r:id="rId15"/>
    <p:sldId id="366" r:id="rId16"/>
    <p:sldId id="367" r:id="rId17"/>
    <p:sldId id="368" r:id="rId18"/>
    <p:sldId id="369" r:id="rId19"/>
    <p:sldId id="374" r:id="rId20"/>
    <p:sldId id="375" r:id="rId21"/>
    <p:sldId id="389" r:id="rId22"/>
    <p:sldId id="370" r:id="rId23"/>
    <p:sldId id="371" r:id="rId24"/>
    <p:sldId id="372" r:id="rId25"/>
    <p:sldId id="385" r:id="rId26"/>
    <p:sldId id="387" r:id="rId27"/>
    <p:sldId id="386" r:id="rId28"/>
    <p:sldId id="373" r:id="rId29"/>
    <p:sldId id="376" r:id="rId30"/>
    <p:sldId id="378" r:id="rId31"/>
    <p:sldId id="377" r:id="rId32"/>
    <p:sldId id="379" r:id="rId33"/>
    <p:sldId id="381" r:id="rId34"/>
    <p:sldId id="384" r:id="rId35"/>
    <p:sldId id="382" r:id="rId36"/>
    <p:sldId id="383" r:id="rId37"/>
    <p:sldId id="388" r:id="rId38"/>
    <p:sldId id="390" r:id="rId3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780" autoAdjust="0"/>
    <p:restoredTop sz="94660"/>
  </p:normalViewPr>
  <p:slideViewPr>
    <p:cSldViewPr>
      <p:cViewPr>
        <p:scale>
          <a:sx n="80" d="100"/>
          <a:sy n="80" d="100"/>
        </p:scale>
        <p:origin x="-1560" y="-1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F913C90-06BA-409E-AC3F-3BCB8D79A828}" type="datetimeFigureOut">
              <a:rPr lang="fr-FR"/>
              <a:pPr>
                <a:defRPr/>
              </a:pPr>
              <a:t>10/04/2016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0D4C627-1BBB-43F4-8E63-CA476C46F0B6}"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91DB72DA-67FF-47D2-B213-C895274FF9D7}" type="datetime1">
              <a:rPr lang="fr-FR"/>
              <a:pPr>
                <a:defRPr/>
              </a:pPr>
              <a:t>10/04/2016</a:t>
            </a:fld>
            <a:endParaRPr lang="fr-FR" dirty="0"/>
          </a:p>
        </p:txBody>
      </p:sp>
      <p:sp>
        <p:nvSpPr>
          <p:cNvPr id="5" name="Espace réservé du pied de page 18"/>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26"/>
          <p:cNvSpPr>
            <a:spLocks noGrp="1"/>
          </p:cNvSpPr>
          <p:nvPr>
            <p:ph type="sldNum" sz="quarter" idx="12"/>
          </p:nvPr>
        </p:nvSpPr>
        <p:spPr/>
        <p:txBody>
          <a:bodyPr/>
          <a:lstStyle>
            <a:lvl1pPr>
              <a:defRPr/>
            </a:lvl1pPr>
          </a:lstStyle>
          <a:p>
            <a:pPr>
              <a:defRPr/>
            </a:pPr>
            <a:fld id="{EE015F96-E60B-4332-9A9C-98B244171E3A}"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E798D658-27D8-4F4B-B02A-F125E0A83443}" type="datetime1">
              <a:rPr lang="fr-FR"/>
              <a:pPr>
                <a:defRPr/>
              </a:pPr>
              <a:t>10/04/2016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A9A6C0B6-BEE6-4639-AA8F-69518F4B1628}"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101E005E-0529-4937-904E-FE760620197E}" type="datetime1">
              <a:rPr lang="fr-FR"/>
              <a:pPr>
                <a:defRPr/>
              </a:pPr>
              <a:t>10/04/2016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13D1A165-CEDD-4B07-B383-CF5D5A7B4666}"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A416DD18-B945-48FA-A898-93401FE3163D}" type="datetime1">
              <a:rPr lang="fr-FR"/>
              <a:pPr>
                <a:defRPr/>
              </a:pPr>
              <a:t>10/04/2016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09CA6E9A-48DB-4D21-BE18-71F3E5D8EDBC}"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E9021BA-37C2-45D8-B4FA-C4ACDC12CF10}" type="datetime1">
              <a:rPr lang="fr-FR"/>
              <a:pPr>
                <a:defRPr/>
              </a:pPr>
              <a:t>10/04/2016</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5"/>
          <p:cNvSpPr>
            <a:spLocks noGrp="1"/>
          </p:cNvSpPr>
          <p:nvPr>
            <p:ph type="sldNum" sz="quarter" idx="12"/>
          </p:nvPr>
        </p:nvSpPr>
        <p:spPr/>
        <p:txBody>
          <a:bodyPr/>
          <a:lstStyle>
            <a:lvl1pPr>
              <a:defRPr/>
            </a:lvl1pPr>
          </a:lstStyle>
          <a:p>
            <a:pPr>
              <a:defRPr/>
            </a:pPr>
            <a:fld id="{347F8BDF-AC3F-4F57-9401-5D64ABD5F887}"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0B1C66DB-4DA9-47C5-8111-3873194E91AE}" type="datetime1">
              <a:rPr lang="fr-FR"/>
              <a:pPr>
                <a:defRPr/>
              </a:pPr>
              <a:t>10/04/2016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67D841E7-EB6C-4BBB-993C-B795FBA1E1BF}"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C4C63515-D3CC-42AD-9DD9-0A60AA7E3EF8}" type="datetime1">
              <a:rPr lang="fr-FR"/>
              <a:pPr>
                <a:defRPr/>
              </a:pPr>
              <a:t>10/04/2016</a:t>
            </a:fld>
            <a:endParaRPr lang="fr-FR" dirty="0"/>
          </a:p>
        </p:txBody>
      </p:sp>
      <p:sp>
        <p:nvSpPr>
          <p:cNvPr id="8"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9" name="Espace réservé du numéro de diapositive 17"/>
          <p:cNvSpPr>
            <a:spLocks noGrp="1"/>
          </p:cNvSpPr>
          <p:nvPr>
            <p:ph type="sldNum" sz="quarter" idx="12"/>
          </p:nvPr>
        </p:nvSpPr>
        <p:spPr/>
        <p:txBody>
          <a:bodyPr/>
          <a:lstStyle>
            <a:lvl1pPr>
              <a:defRPr/>
            </a:lvl1pPr>
          </a:lstStyle>
          <a:p>
            <a:pPr>
              <a:defRPr/>
            </a:pPr>
            <a:fld id="{14D35C63-8667-41A4-A4B4-DB8C04B93B51}"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15FF616A-5A0A-4F77-9446-55D2E06F3BC5}" type="datetime1">
              <a:rPr lang="fr-FR"/>
              <a:pPr>
                <a:defRPr/>
              </a:pPr>
              <a:t>10/04/2016</a:t>
            </a:fld>
            <a:endParaRPr lang="fr-FR" dirty="0"/>
          </a:p>
        </p:txBody>
      </p:sp>
      <p:sp>
        <p:nvSpPr>
          <p:cNvPr id="4"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5" name="Espace réservé du numéro de diapositive 17"/>
          <p:cNvSpPr>
            <a:spLocks noGrp="1"/>
          </p:cNvSpPr>
          <p:nvPr>
            <p:ph type="sldNum" sz="quarter" idx="12"/>
          </p:nvPr>
        </p:nvSpPr>
        <p:spPr/>
        <p:txBody>
          <a:bodyPr/>
          <a:lstStyle>
            <a:lvl1pPr>
              <a:defRPr/>
            </a:lvl1pPr>
          </a:lstStyle>
          <a:p>
            <a:pPr>
              <a:defRPr/>
            </a:pPr>
            <a:fld id="{72649AC9-D33F-4DDD-8C3F-5FB107B90B8E}"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9E095647-CBC1-469F-95B1-1807FAEA3B91}" type="datetime1">
              <a:rPr lang="fr-FR"/>
              <a:pPr>
                <a:defRPr/>
              </a:pPr>
              <a:t>10/04/2016</a:t>
            </a:fld>
            <a:endParaRPr lang="fr-FR" dirty="0"/>
          </a:p>
        </p:txBody>
      </p:sp>
      <p:sp>
        <p:nvSpPr>
          <p:cNvPr id="3"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4" name="Espace réservé du numéro de diapositive 17"/>
          <p:cNvSpPr>
            <a:spLocks noGrp="1"/>
          </p:cNvSpPr>
          <p:nvPr>
            <p:ph type="sldNum" sz="quarter" idx="12"/>
          </p:nvPr>
        </p:nvSpPr>
        <p:spPr/>
        <p:txBody>
          <a:bodyPr/>
          <a:lstStyle>
            <a:lvl1pPr>
              <a:defRPr/>
            </a:lvl1pPr>
          </a:lstStyle>
          <a:p>
            <a:pPr>
              <a:defRPr/>
            </a:pPr>
            <a:fld id="{781981DD-65A6-41B3-9360-F4123E8F3DCA}"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21F95325-7EEB-41E8-B728-0D39A968652C}" type="datetime1">
              <a:rPr lang="fr-FR"/>
              <a:pPr>
                <a:defRPr/>
              </a:pPr>
              <a:t>10/04/2016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463B3FAB-81B1-40C6-9217-50CDDCE0D170}"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dirty="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6E48C831-608C-4FEE-A5BA-0151C8EBC448}" type="datetime1">
              <a:rPr lang="fr-FR"/>
              <a:pPr>
                <a:defRPr/>
              </a:pPr>
              <a:t>10/04/2016</a:t>
            </a:fld>
            <a:endParaRPr lang="fr-FR" dirty="0"/>
          </a:p>
        </p:txBody>
      </p:sp>
      <p:sp>
        <p:nvSpPr>
          <p:cNvPr id="10" name="Espace réservé du pied de page 5"/>
          <p:cNvSpPr>
            <a:spLocks noGrp="1"/>
          </p:cNvSpPr>
          <p:nvPr>
            <p:ph type="ftr" sz="quarter" idx="11"/>
          </p:nvPr>
        </p:nvSpPr>
        <p:spPr/>
        <p:txBody>
          <a:bodyPr/>
          <a:lstStyle>
            <a:lvl1pPr>
              <a:defRPr/>
            </a:lvl1pPr>
          </a:lstStyle>
          <a:p>
            <a:pPr>
              <a:defRPr/>
            </a:pPr>
            <a:r>
              <a:rPr lang="fr-FR" dirty="0"/>
              <a:t>REV. ANDRONICUS</a:t>
            </a: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9B73D72B-4461-4954-86B2-6AC1E298EFD0}"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4CE5A97E-162E-4C6B-BD27-4C53E161DA53}" type="datetime1">
              <a:rPr lang="fr-FR"/>
              <a:pPr>
                <a:defRPr/>
              </a:pPr>
              <a:t>10/04/2016</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r>
              <a:rPr lang="fr-FR" dirty="0"/>
              <a:t>REV. ANDRONICUS</a:t>
            </a: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6F744D5-6498-477B-A8FB-6DAA6BD344AC}" type="slidenum">
              <a:rPr lang="fr-FR"/>
              <a:pPr>
                <a:defRPr/>
              </a:pPr>
              <a:t>‹N°›</a:t>
            </a:fld>
            <a:endParaRPr lang="fr-FR" dirty="0"/>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hf sldNum="0" hd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r>
              <a:rPr lang="fr-FR" sz="1800" b="1" u="sng" dirty="0" smtClean="0">
                <a:solidFill>
                  <a:srgbClr val="00B0F0"/>
                </a:solidFill>
              </a:rPr>
              <a:t>MATTHIEU 19:6-10</a:t>
            </a:r>
          </a:p>
          <a:p>
            <a:pPr algn="ctr">
              <a:buNone/>
            </a:pPr>
            <a:r>
              <a:rPr lang="fr-FR" sz="1800" b="1" u="sng" dirty="0" smtClean="0">
                <a:solidFill>
                  <a:srgbClr val="00B0F0"/>
                </a:solidFill>
              </a:rPr>
              <a:t>I CORINTHIENS 7:10-11 </a:t>
            </a:r>
          </a:p>
          <a:p>
            <a:pPr algn="ctr">
              <a:buNone/>
            </a:pPr>
            <a:r>
              <a:rPr lang="fr-FR" sz="1800" b="1" u="sng" dirty="0" smtClean="0">
                <a:solidFill>
                  <a:srgbClr val="00B0F0"/>
                </a:solidFill>
              </a:rPr>
              <a:t>I CORINTHIENS 7:12-15</a:t>
            </a:r>
          </a:p>
          <a:p>
            <a:pPr algn="ctr">
              <a:buNone/>
            </a:pPr>
            <a:r>
              <a:rPr lang="fr-FR" sz="1800" b="1" u="sng" dirty="0" smtClean="0">
                <a:solidFill>
                  <a:srgbClr val="00B0F0"/>
                </a:solidFill>
              </a:rPr>
              <a:t>I CORINTHIENS 7:39</a:t>
            </a:r>
          </a:p>
          <a:p>
            <a:pPr algn="ctr">
              <a:buNone/>
            </a:pPr>
            <a:r>
              <a:rPr lang="fr-FR" sz="6000" b="1" u="sng" dirty="0" smtClean="0">
                <a:solidFill>
                  <a:srgbClr val="FF0000"/>
                </a:solidFill>
              </a:rPr>
              <a:t>5- Dans quels cas peut-on divorcer?</a:t>
            </a: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ctr">
              <a:buNone/>
            </a:pPr>
            <a:endParaRPr lang="fr-FR" sz="6000" b="1" u="sng" dirty="0" smtClean="0">
              <a:solidFill>
                <a:srgbClr val="FF0000"/>
              </a:solidFill>
            </a:endParaRPr>
          </a:p>
          <a:p>
            <a:pPr algn="ctr">
              <a:buNone/>
            </a:pPr>
            <a:r>
              <a:rPr lang="fr-FR" sz="6000" b="1" u="sng" dirty="0" smtClean="0">
                <a:solidFill>
                  <a:srgbClr val="FF0000"/>
                </a:solidFill>
              </a:rPr>
              <a:t>5-2 </a:t>
            </a:r>
            <a:r>
              <a:rPr lang="fr-FR" sz="5400" b="1" u="sng" dirty="0" smtClean="0">
                <a:solidFill>
                  <a:srgbClr val="FF0000"/>
                </a:solidFill>
              </a:rPr>
              <a:t>Couper les cheveux</a:t>
            </a: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buNone/>
            </a:pPr>
            <a:r>
              <a:rPr lang="fr-FR" sz="2000" u="sng" dirty="0" smtClean="0">
                <a:solidFill>
                  <a:srgbClr val="00B0F0"/>
                </a:solidFill>
              </a:rPr>
              <a:t>I CORINTHIENS 11:9-10</a:t>
            </a:r>
          </a:p>
          <a:p>
            <a:pPr>
              <a:buNone/>
            </a:pPr>
            <a:r>
              <a:rPr lang="fr-FR" sz="4000" b="1" i="1" dirty="0" smtClean="0"/>
              <a:t>9	Et l'homme n'a pas été créé à cause de la femme, mais la femme a été créée à cause de l'homme.</a:t>
            </a:r>
            <a:r>
              <a:rPr lang="fr-FR" sz="4000" b="1" i="1" u="sng" dirty="0" smtClean="0"/>
              <a:t> 10	C'est pourquoi la femme, à cause des anges, doit avoir sur la tête une marque de l'autorité dont elle dépend.</a:t>
            </a:r>
            <a:endParaRPr lang="fr-FR" sz="4000" b="1" i="1" dirty="0" smtClean="0"/>
          </a:p>
          <a:p>
            <a:pPr>
              <a:buNone/>
            </a:pPr>
            <a:r>
              <a:rPr lang="fr-FR" sz="4000" b="1" i="1" dirty="0" smtClean="0"/>
              <a:t>	</a:t>
            </a:r>
            <a:r>
              <a:rPr lang="fr-FR" sz="1200" dirty="0" smtClean="0"/>
              <a:t>	</a:t>
            </a:r>
            <a:endParaRPr lang="fr-FR" sz="12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buNone/>
            </a:pPr>
            <a:r>
              <a:rPr lang="fr-FR" sz="1400" u="sng" dirty="0" smtClean="0">
                <a:solidFill>
                  <a:srgbClr val="00B0F0"/>
                </a:solidFill>
              </a:rPr>
              <a:t>QUESTIONS ET RÉPONSES SUR LA GENÈSE -  29.07.1953 JEFFERSONVILLE, IN, U.S.A. </a:t>
            </a:r>
          </a:p>
          <a:p>
            <a:pPr>
              <a:buNone/>
            </a:pPr>
            <a:r>
              <a:rPr lang="fr-FR" sz="3000" dirty="0" smtClean="0"/>
              <a:t>76	À ce sujet j'ai eu une vive discussion l'autre jour à Shreveport. Ils parlaient des femmes, et si les femmes doivent porter de longs cheveux. </a:t>
            </a:r>
            <a:r>
              <a:rPr lang="fr-FR" sz="3000" b="1" u="sng" dirty="0" smtClean="0"/>
              <a:t>Et je dis: «Une femme qui se fait couper les cheveux à la garçonne, son mari a le droit, le droit Biblique de divorcer d'avec elle</a:t>
            </a:r>
            <a:r>
              <a:rPr lang="fr-FR" sz="3000" dirty="0" smtClean="0"/>
              <a:t>.» C'est vrai, c'est ce que La Bible dit. C'est l'exacte vérité. Oh! la </a:t>
            </a:r>
            <a:r>
              <a:rPr lang="fr-FR" sz="3000" dirty="0" err="1" smtClean="0"/>
              <a:t>la</a:t>
            </a:r>
            <a:r>
              <a:rPr lang="fr-FR" sz="3000" dirty="0" smtClean="0"/>
              <a:t>! Des femmes avec le Saint-Esprit, assises là, mais c'est la façon dont elles ont été enseignées, c'est tout. Voyez-vous? Oui, cela s'est relâché. Et si...</a:t>
            </a:r>
          </a:p>
          <a:p>
            <a:pPr>
              <a:buNone/>
            </a:pPr>
            <a:r>
              <a:rPr lang="fr-FR" sz="2000" dirty="0" smtClean="0"/>
              <a:t> </a:t>
            </a:r>
          </a:p>
          <a:p>
            <a:pPr>
              <a:buNone/>
            </a:pPr>
            <a:r>
              <a:rPr lang="fr-FR" sz="1200" dirty="0" smtClean="0"/>
              <a:t>	</a:t>
            </a:r>
            <a:endParaRPr lang="fr-FR" sz="12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buNone/>
            </a:pPr>
            <a:r>
              <a:rPr lang="fr-FR" sz="1400" u="sng" dirty="0" smtClean="0">
                <a:solidFill>
                  <a:srgbClr val="00B0F0"/>
                </a:solidFill>
              </a:rPr>
              <a:t>QUESTIONS ET RÉPONSES SUR LA GENÈSE -  29.07.1953 JEFFERSONVILLE, IN, U.S.A. </a:t>
            </a:r>
          </a:p>
          <a:p>
            <a:pPr algn="just">
              <a:buNone/>
            </a:pPr>
            <a:r>
              <a:rPr lang="fr-FR" sz="2500" dirty="0" smtClean="0"/>
              <a:t>77	Il dit: «Si elles veulent se couper les cheveux, s'il y a quelque chose de faux, elles doivent couper leurs cheveux.» Il dit: «Qu'elles prennent un rasoir, qu'elles se rasent tout et qu'elles aient la tête lisse.» vous feriez mieux de faire cela. C'est vrai. C'est ce que l'Écriture dit. Et La Bible dit: «Si elle se coupe les cheveux, elle déshonore son mari.» </a:t>
            </a:r>
            <a:r>
              <a:rPr lang="fr-FR" sz="2500" b="1" u="sng" dirty="0" smtClean="0"/>
              <a:t>Et une femme qui est indigne, il a le droit légal de la chasser et de divorcer d'avec elle. Mais il ne peut plus se remarier alors. </a:t>
            </a:r>
            <a:r>
              <a:rPr lang="fr-FR" sz="2500" dirty="0" smtClean="0"/>
              <a:t>Mais il peut la chasser et divorcer. C'est vrai. C'est l'Écriture. Oh! Frère, ce dont nous avons besoin, c'est de soirées de questions! c'est vrai. C'est dans 1 Corinthiens, le quatorzième chapitre, si vous voulez le lire. D'accord. Maintenant, c'est... Maintenant, cette femme...</a:t>
            </a:r>
          </a:p>
          <a:p>
            <a:pPr>
              <a:buNone/>
            </a:pPr>
            <a:r>
              <a:rPr lang="fr-FR" sz="1600" dirty="0" smtClean="0"/>
              <a:t> </a:t>
            </a:r>
          </a:p>
          <a:p>
            <a:pPr>
              <a:buNone/>
            </a:pPr>
            <a:r>
              <a:rPr lang="fr-FR" sz="2000" dirty="0" smtClean="0"/>
              <a:t> </a:t>
            </a:r>
          </a:p>
          <a:p>
            <a:pPr>
              <a:buNone/>
            </a:pPr>
            <a:r>
              <a:rPr lang="fr-FR" sz="1200" dirty="0" smtClean="0"/>
              <a:t>	</a:t>
            </a:r>
            <a:endParaRPr lang="fr-FR" sz="12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buNone/>
            </a:pPr>
            <a:r>
              <a:rPr lang="fr-FR" sz="1400" u="sng" dirty="0" smtClean="0">
                <a:solidFill>
                  <a:srgbClr val="00B0F0"/>
                </a:solidFill>
              </a:rPr>
              <a:t>EGLISE ET SA CONDITION, L’ -  05.08.1956 JEFFERSONVILLE, IN, USA</a:t>
            </a:r>
          </a:p>
          <a:p>
            <a:pPr algn="just">
              <a:buNone/>
            </a:pPr>
            <a:r>
              <a:rPr lang="fr-FR" sz="2800" dirty="0" smtClean="0"/>
              <a:t>86 	Et maintenant, vous dites: «Frère Branham, je trouve que si je porte les cheveux courts, cela me donne de la fraîcheur…» C’est vrai, mais si vous portiez les cheveux longs, cela vous donnerait encore davantage de fraîcheur. Vous pourriez les enrouler, et ainsi dégager complètement votre nuque, et cela serait correct.</a:t>
            </a:r>
          </a:p>
          <a:p>
            <a:pPr algn="just">
              <a:buNone/>
            </a:pPr>
            <a:r>
              <a:rPr lang="fr-FR" sz="2800" dirty="0" smtClean="0"/>
              <a:t>87 	</a:t>
            </a:r>
            <a:r>
              <a:rPr lang="fr-FR" sz="2800" b="1" u="sng" dirty="0" smtClean="0"/>
              <a:t>Eh bien, vous savez ce que la Bible dit? Qu’un homme a le droit de répudier sa femme et de divorcer d’elle si elle se coupe les cheveux. </a:t>
            </a:r>
            <a:r>
              <a:rPr lang="fr-FR" sz="2800" dirty="0" smtClean="0"/>
              <a:t>Si elle se coupe les cheveux, cela montre qu’elle lui est infidèle…</a:t>
            </a:r>
          </a:p>
          <a:p>
            <a:pPr>
              <a:buNone/>
            </a:pPr>
            <a:r>
              <a:rPr lang="fr-FR" sz="2000" dirty="0" smtClean="0"/>
              <a:t> </a:t>
            </a:r>
          </a:p>
          <a:p>
            <a:pPr>
              <a:buNone/>
            </a:pPr>
            <a:r>
              <a:rPr lang="fr-FR" sz="1200" dirty="0" smtClean="0"/>
              <a:t>	</a:t>
            </a:r>
            <a:endParaRPr lang="fr-FR" sz="12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buNone/>
            </a:pPr>
            <a:r>
              <a:rPr lang="fr-FR" sz="1400" u="sng" dirty="0" smtClean="0">
                <a:solidFill>
                  <a:srgbClr val="00B0F0"/>
                </a:solidFill>
              </a:rPr>
              <a:t>DÉMONOLOGIE - DOMAINE RELIGIEUX -  09.06.1953 CONNERSVILLE, IN, USA</a:t>
            </a:r>
          </a:p>
          <a:p>
            <a:pPr algn="just">
              <a:buNone/>
            </a:pPr>
            <a:r>
              <a:rPr lang="fr-FR" sz="2800" b="1" dirty="0" smtClean="0"/>
              <a:t>226 	La Bible affirme que si une femme se coupe les cheveux, l’homme a le droit de la répudier, de divorcer d’avec elle, parce qu’elle n’est pas loyale envers lui. </a:t>
            </a:r>
            <a:r>
              <a:rPr lang="fr-FR" sz="2800" dirty="0" smtClean="0"/>
              <a:t>Nous devrons nous y mettre et prêcher la Bible, ici, un de ces jours. Il est dit: «Si elle se coupe les cheveux, elle déshonore son mari.» </a:t>
            </a:r>
            <a:r>
              <a:rPr lang="fr-FR" sz="2800" b="1" u="sng" dirty="0" smtClean="0"/>
              <a:t>Si elle est déshonorante, elle devrait être répudiée. Vous ne pouvez pas en épouser une autre, mais vous pouvez la répudier. </a:t>
            </a:r>
            <a:r>
              <a:rPr lang="fr-FR" sz="2800" dirty="0" err="1" smtClean="0"/>
              <a:t>Fiou</a:t>
            </a:r>
            <a:r>
              <a:rPr lang="fr-FR" sz="2800" dirty="0" smtClean="0"/>
              <a:t>! Ah, celle-là-celle-là ne passe pas facilement, je peux le sentir. Mais c’est la Vérité.</a:t>
            </a:r>
          </a:p>
          <a:p>
            <a:pPr>
              <a:buNone/>
            </a:pPr>
            <a:r>
              <a:rPr lang="fr-FR" sz="2000" dirty="0" smtClean="0"/>
              <a:t> </a:t>
            </a:r>
          </a:p>
          <a:p>
            <a:pPr>
              <a:buNone/>
            </a:pPr>
            <a:r>
              <a:rPr lang="fr-FR" sz="1200" dirty="0" smtClean="0"/>
              <a:t>	</a:t>
            </a:r>
            <a:endParaRPr lang="fr-FR" sz="12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ctr">
              <a:buNone/>
            </a:pPr>
            <a:endParaRPr lang="fr-FR" sz="6000" b="1" u="sng" dirty="0" smtClean="0">
              <a:solidFill>
                <a:srgbClr val="FF0000"/>
              </a:solidFill>
            </a:endParaRPr>
          </a:p>
          <a:p>
            <a:pPr algn="ctr">
              <a:buNone/>
            </a:pPr>
            <a:r>
              <a:rPr lang="fr-FR" sz="6000" b="1" u="sng" dirty="0" smtClean="0">
                <a:solidFill>
                  <a:srgbClr val="FF0000"/>
                </a:solidFill>
              </a:rPr>
              <a:t>5-3 </a:t>
            </a:r>
            <a:r>
              <a:rPr lang="fr-FR" sz="5400" b="1" u="sng" dirty="0" smtClean="0">
                <a:solidFill>
                  <a:srgbClr val="FF0000"/>
                </a:solidFill>
              </a:rPr>
              <a:t>Refuser d’avoir les enfants</a:t>
            </a: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LE.MARIAGE.ET.LE.DIVORCE_  JEFF.IN  V-8.N-1  DIMANCHE_  65-0221M </a:t>
            </a:r>
          </a:p>
          <a:p>
            <a:pPr algn="just">
              <a:buNone/>
            </a:pPr>
            <a:r>
              <a:rPr lang="fr-FR" sz="2700" b="1" u="sng" dirty="0" smtClean="0"/>
              <a:t>256	</a:t>
            </a:r>
            <a:r>
              <a:rPr lang="fr-FR" sz="3200" b="1" u="sng" dirty="0" smtClean="0"/>
              <a:t>Remarquez, Lui peut la répudier, mais elle ne peut pas Le répudier. </a:t>
            </a:r>
            <a:r>
              <a:rPr lang="fr-FR" sz="2700" dirty="0" smtClean="0"/>
              <a:t>Il l’a fait, et Il l’a démontré, à l’époque de Luther, de Wesley, du pentecôtisme, quand ils ont refusé de devenir une plus grande partie de Lui, par un rapport sexuel spirituel où ils auraient été fécondés par une plus grande partie de la Parole. Vous comprenez? Elle a refusé. L’église luthérienne a refusé que Christ la désire davantage; Luther a refusé. Et permettez-moi de dire ceci (vous allez me traiter de quelque chose de toute façon) : il en est de même aujourd’hui, pour chacune d’elles, elles n’acceptent pas la Parole, elles refusent Christ! 	</a:t>
            </a:r>
            <a:endParaRPr lang="fr-FR" sz="27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LE.MARIAGE.ET.LE.DIVORCE_  JEFF.IN  V-8.N-1  DIMANCHE_  65-0221M </a:t>
            </a:r>
          </a:p>
          <a:p>
            <a:pPr algn="just">
              <a:buNone/>
            </a:pPr>
            <a:r>
              <a:rPr lang="fr-FR" sz="3000" dirty="0" smtClean="0"/>
              <a:t>257	</a:t>
            </a:r>
            <a:r>
              <a:rPr lang="fr-FR" sz="3000" b="1" u="sng" dirty="0" smtClean="0"/>
              <a:t>Et toute femme qui refuse de donner un enfant à un homme n’a pas le droit d’être son épouse.</a:t>
            </a:r>
            <a:r>
              <a:rPr lang="fr-FR" sz="3000" dirty="0" smtClean="0"/>
              <a:t> Amen. Vous vous souvenez, dans la Bible, </a:t>
            </a:r>
            <a:r>
              <a:rPr lang="fr-FR" sz="3000" b="1" u="sng" dirty="0" smtClean="0"/>
              <a:t>quand le roi a épousé Esther? </a:t>
            </a:r>
            <a:r>
              <a:rPr lang="fr-FR" sz="3000" dirty="0" smtClean="0"/>
              <a:t>Parce que la reine avait refusé, il en a pris une autre, tout simplement. Et quand... Qu’est-ce qui s’est passé quand elle a refusé de paraître avec le roi et de lui obéir? </a:t>
            </a:r>
            <a:r>
              <a:rPr lang="fr-FR" sz="3000" b="1" u="sng" dirty="0" smtClean="0"/>
              <a:t>C’est la même chose pour une femme qui refuse d’être une épouse pour son mari. </a:t>
            </a:r>
            <a:r>
              <a:rPr lang="fr-FR" sz="2000" b="1" u="sng" dirty="0" smtClean="0"/>
              <a:t> </a:t>
            </a:r>
          </a:p>
          <a:p>
            <a:pPr>
              <a:buNone/>
            </a:pPr>
            <a:r>
              <a:rPr lang="fr-FR" sz="1200" dirty="0" smtClean="0"/>
              <a:t>	</a:t>
            </a:r>
            <a:endParaRPr lang="fr-FR" sz="12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ctr">
              <a:buNone/>
            </a:pPr>
            <a:endParaRPr lang="fr-FR" sz="6000" b="1" u="sng" dirty="0" smtClean="0">
              <a:solidFill>
                <a:srgbClr val="FF0000"/>
              </a:solidFill>
            </a:endParaRPr>
          </a:p>
          <a:p>
            <a:pPr algn="ctr">
              <a:buNone/>
            </a:pPr>
            <a:r>
              <a:rPr lang="fr-FR" sz="6000" b="1" u="sng" dirty="0" smtClean="0">
                <a:solidFill>
                  <a:srgbClr val="FF0000"/>
                </a:solidFill>
              </a:rPr>
              <a:t>5-4 </a:t>
            </a:r>
            <a:r>
              <a:rPr lang="fr-FR" sz="5400" b="1" u="sng" dirty="0" smtClean="0">
                <a:solidFill>
                  <a:srgbClr val="FF0000"/>
                </a:solidFill>
              </a:rPr>
              <a:t>Le cas </a:t>
            </a:r>
            <a:r>
              <a:rPr lang="fr-FR" sz="5400" b="1" u="sng" dirty="0" smtClean="0">
                <a:solidFill>
                  <a:srgbClr val="FF0000"/>
                </a:solidFill>
              </a:rPr>
              <a:t>d’adultère</a:t>
            </a:r>
            <a:endParaRPr lang="fr-FR" sz="54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buNone/>
            </a:pPr>
            <a:r>
              <a:rPr lang="fr-FR" sz="1400" b="1" u="sng" dirty="0" smtClean="0">
                <a:solidFill>
                  <a:srgbClr val="00B0F0"/>
                </a:solidFill>
              </a:rPr>
              <a:t>MATTHIEU 19:7-8</a:t>
            </a:r>
          </a:p>
          <a:p>
            <a:pPr>
              <a:buNone/>
            </a:pPr>
            <a:r>
              <a:rPr lang="fr-FR" sz="2200" b="1" dirty="0" smtClean="0"/>
              <a:t>6	Ainsi ils ne sont plus deux, mais ils sont une seule chair. </a:t>
            </a:r>
            <a:r>
              <a:rPr lang="fr-FR" sz="3200" b="1" u="sng" dirty="0" smtClean="0"/>
              <a:t>Que l'homme donc ne sépare pas ce que Dieu a joint.</a:t>
            </a:r>
            <a:endParaRPr lang="fr-FR" sz="3200" b="1" u="sng" dirty="0" smtClean="0">
              <a:solidFill>
                <a:srgbClr val="00B0F0"/>
              </a:solidFill>
            </a:endParaRPr>
          </a:p>
          <a:p>
            <a:pPr algn="just">
              <a:buNone/>
            </a:pPr>
            <a:r>
              <a:rPr lang="fr-FR" sz="2200" b="1" i="1" dirty="0" smtClean="0"/>
              <a:t>7	Pourquoi donc, lui dirent-ils, Moïse a-t-il prescrit de donner à la femme une lettre de divorce et de la répudier ?</a:t>
            </a:r>
          </a:p>
          <a:p>
            <a:pPr algn="just">
              <a:buNone/>
            </a:pPr>
            <a:r>
              <a:rPr lang="fr-FR" sz="2200" b="1" i="1" dirty="0" smtClean="0"/>
              <a:t>8	Il leur répondit : C'est à cause de la dureté de votre coeur que Moïse vous a permis de répudier vos femmes ; au commencement, il n'en était pas ainsi.</a:t>
            </a:r>
          </a:p>
          <a:p>
            <a:pPr algn="just">
              <a:buNone/>
            </a:pPr>
            <a:r>
              <a:rPr lang="fr-FR" sz="2200" b="1" i="1" dirty="0" smtClean="0"/>
              <a:t>9	</a:t>
            </a:r>
            <a:r>
              <a:rPr lang="fr-FR" sz="2200" b="1" i="1" u="sng" dirty="0" smtClean="0"/>
              <a:t>Mais je vous dis que celui qui répudie sa femme, sauf pour infidélité, et qui en épouse une autre, commet un adultère.</a:t>
            </a:r>
          </a:p>
          <a:p>
            <a:pPr algn="just">
              <a:buNone/>
            </a:pPr>
            <a:r>
              <a:rPr lang="fr-FR" sz="2200" b="1" i="1" dirty="0" smtClean="0"/>
              <a:t>10	Ses disciples lui dirent : Si telle est la condition de l'homme à l'égard de la femme, il n'est pas avantageux de se marier. </a:t>
            </a:r>
          </a:p>
          <a:p>
            <a:pPr algn="just">
              <a:buNone/>
            </a:pPr>
            <a:r>
              <a:rPr lang="fr-FR" sz="2200" b="1" i="1" dirty="0" smtClean="0"/>
              <a:t>	11	Il leur répondit : Tous ne comprennent pas cette parole, mais seulement ceux à qui cela est donné.</a:t>
            </a:r>
          </a:p>
          <a:p>
            <a:pPr>
              <a:buNone/>
            </a:pPr>
            <a:r>
              <a:rPr lang="fr-FR" sz="1200" b="1" i="1" dirty="0" smtClean="0"/>
              <a:t> </a:t>
            </a:r>
          </a:p>
          <a:p>
            <a:pPr>
              <a:buNone/>
            </a:pPr>
            <a:r>
              <a:rPr lang="fr-FR" sz="1200" dirty="0" smtClean="0"/>
              <a:t> </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buNone/>
            </a:pPr>
            <a:r>
              <a:rPr lang="fr-FR" sz="1400" u="sng" dirty="0" smtClean="0">
                <a:solidFill>
                  <a:srgbClr val="00B0F0"/>
                </a:solidFill>
              </a:rPr>
              <a:t>DIEU DE CET ÂGE MAUVAIS, LE - M01.08.1965 JEFFERSONVILLE, IN, USA </a:t>
            </a:r>
          </a:p>
          <a:p>
            <a:pPr algn="just">
              <a:buNone/>
            </a:pPr>
            <a:r>
              <a:rPr lang="fr-FR" sz="2400" dirty="0" smtClean="0"/>
              <a:t>162	Maintenant écoutez. </a:t>
            </a:r>
            <a:r>
              <a:rPr lang="fr-FR" sz="2400" b="1" dirty="0" smtClean="0"/>
              <a:t>Si une femme mariée à un homme sort là, si elle sort et fait l’amour avec un autre homme et qu’elle ait des rapports avec lui, et si elle revient vers son mari, ce dernier devrait la bouter dehors.</a:t>
            </a:r>
            <a:r>
              <a:rPr lang="fr-FR" sz="2400" dirty="0" smtClean="0"/>
              <a:t> Est-ce vrai? Elle doit lui être fidèle, parce qu’elle lui a fait un vœu. Et l’Épouse de Christ a fait un vœu à Christ, et Lui, Il est la Parole. Elle ne doit même pas cligner de l’œil de l’autre côté; une femme ne devrait même pas cligner de l’œil à un autre homme. Elle ne devrait pas faire des signes, ni manifester des émotions envers lui, </a:t>
            </a:r>
            <a:r>
              <a:rPr lang="fr-FR" sz="2400" b="1" u="sng" dirty="0" smtClean="0"/>
              <a:t>car elle est absolument l’épouse d’un seul époux. </a:t>
            </a:r>
            <a:r>
              <a:rPr lang="fr-FR" sz="2400" dirty="0" smtClean="0"/>
              <a:t>Nous ne voulons point de vos arbres mélangés, vos dénominations. Soyez fidèles à Christ, la Parole. Il confirmera que c’est la vérité.</a:t>
            </a:r>
          </a:p>
          <a:p>
            <a:pPr>
              <a:buNone/>
            </a:pPr>
            <a:r>
              <a:rPr lang="fr-FR" sz="1200" dirty="0" smtClean="0"/>
              <a:t>	</a:t>
            </a:r>
            <a:endParaRPr lang="fr-FR" sz="12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SEPT.ÂGES</a:t>
            </a:r>
            <a:r>
              <a:rPr lang="fr-FR" sz="1400" u="sng" dirty="0" smtClean="0">
                <a:solidFill>
                  <a:srgbClr val="00B0F0"/>
                </a:solidFill>
              </a:rPr>
              <a:t>_  CHAPITRE.3  PAGE.99 </a:t>
            </a:r>
          </a:p>
          <a:p>
            <a:pPr algn="just">
              <a:buNone/>
            </a:pPr>
            <a:r>
              <a:rPr lang="fr-FR" sz="2000" dirty="0" smtClean="0"/>
              <a:t>Or, je sais qu’en donnant la réponse à une question, une autre question peut se poser, aussi les gens me demandent-ils : “Si Ève est tombée de cette façon, qu’a fait Adam, puisque Dieu rejette la responsabilité sur Adam?” C’est simple. La Parole de Dieu est établie à toujours dans les cieux. Avant que la moindre particule de poussière d’étoile soit formée, cette Parole (la loi de Dieu) existait, EXACTEMENT TELLE QU’ELLE EST ÉCRITE DANS NOS BIBLES. </a:t>
            </a:r>
            <a:r>
              <a:rPr lang="fr-FR" sz="2000" b="1" u="sng" dirty="0" smtClean="0"/>
              <a:t>Or, la Parole nous enseigne que si une femme quitte son mari et qu’elle va avec un autre homme, elle est une femme adultère, elle n’est plus mariée, et le mari ne doit pas la reprendre.</a:t>
            </a:r>
            <a:r>
              <a:rPr lang="fr-FR" sz="2000" b="1" dirty="0" smtClean="0"/>
              <a:t> </a:t>
            </a:r>
            <a:r>
              <a:rPr lang="fr-FR" sz="2000" dirty="0" smtClean="0"/>
              <a:t>Cette Parole était tout aussi vraie en Éden qu’elle l’était quand Moïse l’a écrite dans la loi. La Parole ne peut pas changer. Adam a repris Ève. Il savait exactement ce qu’il faisait, mais il l’a fait quand même. Elle était une partie de lui, et il était prêt à endosser sur lui sa responsabilité à elle. Il ne voulait pas la laisser tomber. Alors, Ève a conçu de lui. Il savait qu’elle concevrait. Il savait exactement ce qui allait arriver à la race humaine, et il a livré la race humaine au péché pour avoir Ève, parce qu’il l’aimait. </a:t>
            </a:r>
            <a:r>
              <a:rPr lang="fr-FR" sz="1200" dirty="0" smtClean="0"/>
              <a:t>	</a:t>
            </a:r>
            <a:endParaRPr lang="fr-FR" sz="12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ctr">
              <a:buNone/>
            </a:pPr>
            <a:endParaRPr lang="fr-FR" sz="6000" b="1" u="sng" dirty="0" smtClean="0">
              <a:solidFill>
                <a:srgbClr val="FF0000"/>
              </a:solidFill>
            </a:endParaRPr>
          </a:p>
          <a:p>
            <a:pPr algn="ctr">
              <a:buNone/>
            </a:pPr>
            <a:r>
              <a:rPr lang="fr-FR" sz="6000" b="1" u="sng" dirty="0" smtClean="0">
                <a:solidFill>
                  <a:srgbClr val="FF0000"/>
                </a:solidFill>
              </a:rPr>
              <a:t>5-5 </a:t>
            </a:r>
            <a:r>
              <a:rPr lang="fr-FR" sz="5400" b="1" u="sng" dirty="0" smtClean="0">
                <a:solidFill>
                  <a:srgbClr val="FF0000"/>
                </a:solidFill>
              </a:rPr>
              <a:t>Le cas d’infidélité- fornication</a:t>
            </a: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LE.PREMIER.SCEAU_  JEFF.IN  SS  LUNDI_  63-0318 </a:t>
            </a:r>
          </a:p>
          <a:p>
            <a:pPr algn="just">
              <a:buNone/>
            </a:pPr>
            <a:r>
              <a:rPr lang="fr-FR" sz="3600" b="1" dirty="0" smtClean="0"/>
              <a:t>329	La fornication, c’est quoi? C’est une vie impure. </a:t>
            </a:r>
            <a:r>
              <a:rPr lang="fr-FR" sz="3600" dirty="0" smtClean="0"/>
              <a:t>C’est sa doctrine, qu’elle répandait. Elle prenait la Parole de Dieu, et elle L’annulait par des “Je vous salue Marie”, et toutes ces autres choses, qu’elle répandait. “Et les rois de la terre ont commis la fornication avec elle.”</a:t>
            </a:r>
            <a:r>
              <a:rPr lang="fr-FR" sz="1200" dirty="0" smtClean="0"/>
              <a:t>	</a:t>
            </a:r>
            <a:endParaRPr lang="fr-FR" sz="12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L.UNION.INVISIBLE.DE.L.ÉPOUSE.DE.CHRIST_  SHREVEPORT.LA  JEUDI_  65-1125 </a:t>
            </a:r>
            <a:r>
              <a:rPr lang="fr-FR" sz="1400" u="sng" dirty="0" smtClean="0">
                <a:solidFill>
                  <a:srgbClr val="00B0F0"/>
                </a:solidFill>
              </a:rPr>
              <a:t> VDD</a:t>
            </a:r>
            <a:endParaRPr lang="fr-FR" sz="1400" u="sng" dirty="0" smtClean="0">
              <a:solidFill>
                <a:srgbClr val="00B0F0"/>
              </a:solidFill>
            </a:endParaRPr>
          </a:p>
          <a:p>
            <a:pPr algn="just">
              <a:buNone/>
            </a:pPr>
            <a:r>
              <a:rPr lang="fr-FR" sz="2400" dirty="0" smtClean="0"/>
              <a:t>84	Elle a un dépôt sacré, une vertu qui lui a été confiée par son Seigneur, une certaine vertu. Il n’y a que la femme qui détient cela. C’est vrai. Cela lui a été confié par Dieu. Elle ne doit pas souiller cette vertu.</a:t>
            </a:r>
          </a:p>
          <a:p>
            <a:pPr algn="just">
              <a:buNone/>
            </a:pPr>
            <a:r>
              <a:rPr lang="fr-FR" sz="2400" dirty="0" smtClean="0"/>
              <a:t>85	Même que, si elle fait quelque chose de mal, elle doit le confesser à son mari avant qu’il la prenne avec lui, et elle doit redresser la situation. Et c’est pareil pour l’église qui avait été mariée à la loi, elle doit se présenter devant Christ avant le second mariage. </a:t>
            </a:r>
            <a:r>
              <a:rPr lang="fr-FR" sz="2400" b="1" u="sng" dirty="0" smtClean="0"/>
              <a:t>Elle doit confesser ça; si elle ne le fait pas, et qu’elle vit avec son mari pendant dix ans avant de le lui confesser, il a le droit de la répudier et d’épouser une autre femme.</a:t>
            </a:r>
            <a:r>
              <a:rPr lang="fr-FR" sz="2400" dirty="0" smtClean="0"/>
              <a:t> Ça, c’est l’Écriture. La fornication, c’est de mener une vie impure</a:t>
            </a:r>
            <a:r>
              <a:rPr lang="fr-FR" sz="2000" dirty="0" smtClean="0"/>
              <a:t>	</a:t>
            </a:r>
            <a:endParaRPr lang="fr-FR" sz="20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r>
              <a:rPr lang="fr-FR" sz="1400" u="sng" dirty="0" smtClean="0">
                <a:solidFill>
                  <a:srgbClr val="00B0F0"/>
                </a:solidFill>
              </a:rPr>
              <a:t>L.UNION.INVISIBLE.DE.L.ÉPOUSE.DE.CHRIST</a:t>
            </a:r>
            <a:r>
              <a:rPr lang="fr-FR" sz="1400" u="sng" dirty="0" smtClean="0">
                <a:solidFill>
                  <a:srgbClr val="00B0F0"/>
                </a:solidFill>
              </a:rPr>
              <a:t>_  SHREVEPORT.LA  JEUDI_  65-1125 </a:t>
            </a:r>
            <a:r>
              <a:rPr lang="fr-FR" sz="1400" u="sng" dirty="0" smtClean="0">
                <a:solidFill>
                  <a:srgbClr val="00B0F0"/>
                </a:solidFill>
              </a:rPr>
              <a:t> SHEKINAH</a:t>
            </a:r>
            <a:endParaRPr lang="fr-FR" sz="1400" u="sng" dirty="0" smtClean="0">
              <a:solidFill>
                <a:srgbClr val="00B0F0"/>
              </a:solidFill>
            </a:endParaRPr>
          </a:p>
          <a:p>
            <a:pPr algn="just">
              <a:buNone/>
            </a:pPr>
            <a:r>
              <a:rPr lang="fr-FR" sz="2300" dirty="0" smtClean="0"/>
              <a:t>67</a:t>
            </a:r>
            <a:r>
              <a:rPr lang="fr-FR" sz="2300" dirty="0" smtClean="0"/>
              <a:t>.	Ainsi, elle a un... sacré. D'abord, je veux citer trois choses dont elle ne doit pas s'éloigner. Maintenant, ayez à l'esprit qu'il s'agit de l'église, pendant que je m'adresse à la femme naturelle, comme Paul le fait ici au septième chapitre des Romains. Son Seigneur lui a confié la responsabilité d'une vertu - une certaine vertu. Personne ne détient cette responsabilité, si ce n'est la femme. C'est vrai. Cela lui a été confié par Dieu. Elle ne doit pas souiller cette vertu. Si jamais elle fait quelque chose de faux, elle doit le confesser à son mari avant qu'il la prenne, et arranger la chose. C'est pareil pour l'église qui fut mariée à la loi; elle doit aussi venir devant Christ, avant le second mariage, et elle doit confesser cela. </a:t>
            </a:r>
            <a:r>
              <a:rPr lang="fr-FR" sz="2300" b="1" u="sng" dirty="0" smtClean="0"/>
              <a:t>Si elle ne le fait pas et qu'elle vive avec son mari dix ans, et le confesse après, il a le droit de la répudier et d'épouser une autre femme. </a:t>
            </a:r>
            <a:r>
              <a:rPr lang="fr-FR" sz="2300" dirty="0" smtClean="0"/>
              <a:t>C'est l'Ecriture. La fornication, c'est une vie impure. </a:t>
            </a:r>
            <a:r>
              <a:rPr lang="fr-FR" sz="2000" dirty="0" smtClean="0"/>
              <a:t>	</a:t>
            </a:r>
            <a:endParaRPr lang="fr-FR" sz="20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357158" y="785794"/>
            <a:ext cx="3971924" cy="4000508"/>
          </a:xfrm>
        </p:spPr>
        <p:txBody>
          <a:bodyPr/>
          <a:lstStyle/>
          <a:p>
            <a:pPr algn="just">
              <a:buNone/>
            </a:pPr>
            <a:r>
              <a:rPr lang="fr-FR" sz="1400" u="sng" dirty="0" smtClean="0">
                <a:solidFill>
                  <a:srgbClr val="00B0F0"/>
                </a:solidFill>
              </a:rPr>
              <a:t>L.UNION.INVISIBLE.DE.L.ÉPOUSE.DE.CHRIST</a:t>
            </a:r>
            <a:r>
              <a:rPr lang="fr-FR" sz="1400" u="sng" dirty="0" smtClean="0">
                <a:solidFill>
                  <a:srgbClr val="00B0F0"/>
                </a:solidFill>
              </a:rPr>
              <a:t>_  SHREVEPORT.LA  JEUDI_  65-1125 </a:t>
            </a:r>
            <a:r>
              <a:rPr lang="fr-FR" sz="1400" u="sng" dirty="0" smtClean="0">
                <a:solidFill>
                  <a:srgbClr val="00B0F0"/>
                </a:solidFill>
              </a:rPr>
              <a:t> SHEKINAH</a:t>
            </a:r>
            <a:endParaRPr lang="fr-FR" sz="1400" u="sng" dirty="0" smtClean="0">
              <a:solidFill>
                <a:srgbClr val="00B0F0"/>
              </a:solidFill>
            </a:endParaRPr>
          </a:p>
          <a:p>
            <a:pPr algn="just">
              <a:buNone/>
            </a:pPr>
            <a:r>
              <a:rPr lang="fr-FR" sz="2300" b="1" u="sng" dirty="0" smtClean="0"/>
              <a:t>Si </a:t>
            </a:r>
            <a:r>
              <a:rPr lang="fr-FR" sz="2300" b="1" u="sng" dirty="0" smtClean="0"/>
              <a:t>elle ne le fait pas et qu'elle vive avec son mari dix ans, et le confesse après, il a le droit de la répudier et d'épouser une autre femme. </a:t>
            </a:r>
            <a:r>
              <a:rPr lang="fr-FR" sz="2300" dirty="0" smtClean="0"/>
              <a:t>C'est l'Ecriture. La fornication, c'est une vie impure. </a:t>
            </a:r>
            <a:r>
              <a:rPr lang="fr-FR" sz="2000" dirty="0" smtClean="0"/>
              <a:t>	</a:t>
            </a:r>
            <a:endParaRPr lang="fr-FR" sz="20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
        <p:nvSpPr>
          <p:cNvPr id="5" name="Espace réservé du contenu 2"/>
          <p:cNvSpPr txBox="1">
            <a:spLocks/>
          </p:cNvSpPr>
          <p:nvPr/>
        </p:nvSpPr>
        <p:spPr bwMode="auto">
          <a:xfrm>
            <a:off x="4786314" y="785794"/>
            <a:ext cx="3929090" cy="37862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just" defTabSz="914400" rtl="0" eaLnBrk="1" fontAlgn="base" latinLnBrk="0" hangingPunct="1">
              <a:lnSpc>
                <a:spcPct val="100000"/>
              </a:lnSpc>
              <a:spcBef>
                <a:spcPct val="20000"/>
              </a:spcBef>
              <a:spcAft>
                <a:spcPct val="0"/>
              </a:spcAft>
              <a:buClr>
                <a:srgbClr val="0BD0D9"/>
              </a:buClr>
              <a:buSzPct val="95000"/>
              <a:buFont typeface="Wingdings 2" pitchFamily="18" charset="2"/>
              <a:buNone/>
              <a:tabLst/>
              <a:defRPr/>
            </a:pPr>
            <a:r>
              <a:rPr kumimoji="0" lang="fr-FR" sz="1400" b="0" i="0" u="sng" strike="noStrike" kern="1200" cap="none" spc="0" normalizeH="0" baseline="0" noProof="0" dirty="0" smtClean="0">
                <a:ln>
                  <a:noFill/>
                </a:ln>
                <a:solidFill>
                  <a:srgbClr val="00B0F0"/>
                </a:solidFill>
                <a:effectLst/>
                <a:uLnTx/>
                <a:uFillTx/>
                <a:latin typeface="+mn-lt"/>
                <a:ea typeface="+mn-ea"/>
                <a:cs typeface="+mn-cs"/>
              </a:rPr>
              <a:t>L.UNION.INVISIBLE.DE.L.ÉPOUSE.DE.CHRIST_  SHREVEPORT.LA  JEUDI_  65-1125  VDD</a:t>
            </a:r>
          </a:p>
          <a:p>
            <a:pPr marL="273050" lvl="0" indent="-273050" algn="just">
              <a:spcBef>
                <a:spcPct val="20000"/>
              </a:spcBef>
              <a:buClr>
                <a:srgbClr val="0BD0D9"/>
              </a:buClr>
              <a:buSzPct val="95000"/>
            </a:pPr>
            <a:r>
              <a:rPr lang="fr-FR" sz="2000" b="1" u="sng" dirty="0" smtClean="0"/>
              <a:t>si elle ne le fait pas, et qu’elle vit avec son mari pendant dix ans avant de le lui confesser, il a le droit de la répudier et d’épouser une autre femme.</a:t>
            </a:r>
            <a:r>
              <a:rPr lang="fr-FR" sz="2000" dirty="0" smtClean="0"/>
              <a:t> Ça, c’est l’Écriture. La fornication, c’est de mener une vie impure </a:t>
            </a:r>
            <a:r>
              <a:rPr kumimoji="0" lang="fr-FR"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fr-FR"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en-US" sz="1400" u="sng" dirty="0" smtClean="0">
              <a:solidFill>
                <a:srgbClr val="00B0F0"/>
              </a:solidFill>
            </a:endParaRPr>
          </a:p>
          <a:p>
            <a:pPr algn="just">
              <a:buNone/>
            </a:pPr>
            <a:r>
              <a:rPr lang="en-US" sz="1400" u="sng" dirty="0" smtClean="0">
                <a:solidFill>
                  <a:srgbClr val="00B0F0"/>
                </a:solidFill>
              </a:rPr>
              <a:t>THE.INVISIBLE.UNION.OF.THE.BRIDE.OF.CHRIST</a:t>
            </a:r>
            <a:r>
              <a:rPr lang="en-US" sz="1400" u="sng" dirty="0" smtClean="0">
                <a:solidFill>
                  <a:srgbClr val="00B0F0"/>
                </a:solidFill>
              </a:rPr>
              <a:t>_  SHP.LA  V-2 N-15  THURSDAY_  65-1125</a:t>
            </a:r>
          </a:p>
          <a:p>
            <a:pPr algn="just">
              <a:buNone/>
            </a:pPr>
            <a:r>
              <a:rPr lang="en-US" sz="2400" dirty="0" smtClean="0"/>
              <a:t>  </a:t>
            </a:r>
            <a:r>
              <a:rPr lang="en-US" sz="2400" dirty="0" smtClean="0"/>
              <a:t>84    </a:t>
            </a:r>
            <a:r>
              <a:rPr lang="en-US" sz="2400" dirty="0" smtClean="0"/>
              <a:t>She has a sacred trust of virtue committed to her by her Lord, a certain virtue. Nothing else holds it but a woman. Right. That's committed to her by God. She must not defile that virtue.</a:t>
            </a:r>
          </a:p>
          <a:p>
            <a:pPr algn="just">
              <a:buNone/>
            </a:pPr>
            <a:r>
              <a:rPr lang="en-US" sz="2400" dirty="0" smtClean="0"/>
              <a:t>85    If she even does something wrong, she must confess that to her husband before he takes her, and make it right. The same as the church that was married to the law, has to come also before Christ, before the second marriage. She has to confess that. </a:t>
            </a:r>
            <a:r>
              <a:rPr lang="en-US" sz="2400" b="1" u="sng" dirty="0" smtClean="0"/>
              <a:t>If she doesn't, and she lives with her husband for ten years and then confess it, he has a right to put her away and marry another woman. That's the Scripture. Fornication is unclean living.</a:t>
            </a:r>
            <a:r>
              <a:rPr lang="en-US" sz="2400" b="1" dirty="0" smtClean="0"/>
              <a:t> </a:t>
            </a:r>
            <a:r>
              <a:rPr lang="fr-FR" sz="2400" b="1" dirty="0" smtClean="0"/>
              <a:t>	</a:t>
            </a:r>
            <a:endParaRPr lang="fr-FR" sz="2400" b="1"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L.UNION.INVISIBLE.DE.L.ÉPOUSE.DE.CHRIST_  SHREVEPORT.LA  JEUDI_  65-1125 </a:t>
            </a:r>
          </a:p>
          <a:p>
            <a:pPr algn="just">
              <a:buNone/>
            </a:pPr>
            <a:r>
              <a:rPr lang="fr-FR" sz="2400" dirty="0" smtClean="0"/>
              <a:t>56	Ici, Paul, le prophète, dit qu’une femme ne peut pas se remarier avant que son premier mari soit mort. Elle ne peut pas se remarier pendant que son premier mari est vivant; elle ne le peut en aucun cas. Elle doit rester seule tant que son premier mari est vivant</a:t>
            </a:r>
            <a:r>
              <a:rPr lang="fr-FR" sz="2400" b="1" u="sng" dirty="0" smtClean="0"/>
              <a:t>. Et si elle commet un tel péché, “elle sera appelée adultère”.</a:t>
            </a:r>
            <a:r>
              <a:rPr lang="fr-FR" sz="2400" dirty="0" smtClean="0"/>
              <a:t> Je présente ici le côté naturel, pour montrer que c’est un type qui représente le côté spirituel. Si cette femme commet un tel péché, alors elle est marquée comme “adultère</a:t>
            </a:r>
            <a:r>
              <a:rPr lang="fr-FR" sz="2400" b="1" u="sng" dirty="0" smtClean="0"/>
              <a:t>”, si elle a deux maris vivants en même temps. Elle perd donc, de ce fait, ses droits pour ce qui est de Dieu et du Ciel, en faisant une telle chose. Assurément.</a:t>
            </a:r>
            <a:r>
              <a:rPr lang="fr-FR" sz="2400" dirty="0" smtClean="0"/>
              <a:t> Elle est exclue de l’économie de Dieu, selon les Écritures, ce que je viens de lire.	</a:t>
            </a:r>
            <a:endParaRPr lang="fr-FR" sz="24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ctr">
              <a:buNone/>
            </a:pPr>
            <a:endParaRPr lang="fr-FR" sz="6000" b="1" u="sng" dirty="0" smtClean="0">
              <a:solidFill>
                <a:srgbClr val="FF0000"/>
              </a:solidFill>
            </a:endParaRPr>
          </a:p>
          <a:p>
            <a:pPr algn="ctr">
              <a:buNone/>
            </a:pPr>
            <a:r>
              <a:rPr lang="fr-FR" sz="6000" b="1" u="sng" dirty="0" smtClean="0">
                <a:solidFill>
                  <a:srgbClr val="FF0000"/>
                </a:solidFill>
              </a:rPr>
              <a:t>5-6 </a:t>
            </a:r>
            <a:r>
              <a:rPr lang="fr-FR" sz="5400" b="1" u="sng" dirty="0" smtClean="0">
                <a:solidFill>
                  <a:srgbClr val="FF0000"/>
                </a:solidFill>
              </a:rPr>
              <a:t>La femme qui divorce</a:t>
            </a: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buNone/>
            </a:pPr>
            <a:r>
              <a:rPr lang="fr-FR" sz="1800" b="1" u="sng" dirty="0" smtClean="0">
                <a:solidFill>
                  <a:srgbClr val="00B0F0"/>
                </a:solidFill>
              </a:rPr>
              <a:t>I CORINTHIENS 7:10-11 </a:t>
            </a:r>
            <a:endParaRPr lang="fr-FR" sz="1800" dirty="0" smtClean="0"/>
          </a:p>
          <a:p>
            <a:pPr algn="just">
              <a:buNone/>
            </a:pPr>
            <a:r>
              <a:rPr lang="fr-FR" sz="4000" dirty="0" smtClean="0"/>
              <a:t>10	A ceux qui sont mariés, j'ordonne, non pas moi, mais le Seigneur, que la femme ne se sépare point de son mari</a:t>
            </a:r>
          </a:p>
          <a:p>
            <a:pPr algn="just">
              <a:buNone/>
            </a:pPr>
            <a:r>
              <a:rPr lang="fr-FR" sz="4000" dirty="0" smtClean="0"/>
              <a:t>11	(</a:t>
            </a:r>
            <a:r>
              <a:rPr lang="fr-FR" sz="4000" u="sng" dirty="0" smtClean="0"/>
              <a:t>si elle est séparée, </a:t>
            </a:r>
            <a:r>
              <a:rPr lang="fr-FR" sz="4000" u="sng" dirty="0" smtClean="0">
                <a:solidFill>
                  <a:srgbClr val="FF0000"/>
                </a:solidFill>
              </a:rPr>
              <a:t>qu'elle demeure sans se marier</a:t>
            </a:r>
            <a:r>
              <a:rPr lang="fr-FR" sz="4000" u="sng" dirty="0" smtClean="0"/>
              <a:t> ou qu'elle se réconcilie avec son mari), et que le mari ne répudie point sa femme</a:t>
            </a:r>
            <a:r>
              <a:rPr lang="fr-FR" sz="4000" dirty="0" smtClean="0"/>
              <a:t>.</a:t>
            </a:r>
          </a:p>
          <a:p>
            <a:pPr>
              <a:buNone/>
            </a:pPr>
            <a:endParaRPr lang="fr-FR" sz="2400" dirty="0" smtClean="0"/>
          </a:p>
          <a:p>
            <a:pPr>
              <a:buNone/>
            </a:pPr>
            <a:r>
              <a:rPr lang="fr-FR" sz="1200" b="1" i="1" dirty="0" smtClean="0"/>
              <a:t> </a:t>
            </a:r>
          </a:p>
          <a:p>
            <a:pPr>
              <a:buNone/>
            </a:pPr>
            <a:r>
              <a:rPr lang="fr-FR" sz="1200" dirty="0" smtClean="0"/>
              <a:t> </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buNone/>
            </a:pPr>
            <a:r>
              <a:rPr lang="fr-FR" sz="1400" b="1" u="sng" dirty="0" smtClean="0">
                <a:solidFill>
                  <a:srgbClr val="00B0F0"/>
                </a:solidFill>
              </a:rPr>
              <a:t>I CORINTHIENS 7:12-15</a:t>
            </a:r>
          </a:p>
          <a:p>
            <a:pPr>
              <a:buNone/>
            </a:pPr>
            <a:r>
              <a:rPr lang="fr-FR" sz="2400" b="1" i="1" dirty="0" smtClean="0"/>
              <a:t>12	Aux autres, ce n'est pas le Seigneur, c'est moi qui dis : Si un frère a une femme non-croyante, et qu'elle consente à habiter avec lui, qu'il ne la répudie point ;</a:t>
            </a:r>
          </a:p>
          <a:p>
            <a:pPr>
              <a:buNone/>
            </a:pPr>
            <a:r>
              <a:rPr lang="fr-FR" sz="2400" b="1" i="1" dirty="0" smtClean="0"/>
              <a:t>13	Et si une femme a un mari non-croyant, et qu'il consente à habiter avec elle, qu'elle ne répudie point son mari.</a:t>
            </a:r>
          </a:p>
          <a:p>
            <a:pPr>
              <a:buNone/>
            </a:pPr>
            <a:r>
              <a:rPr lang="fr-FR" sz="2400" b="1" i="1" dirty="0" smtClean="0"/>
              <a:t>14	Car le mari non-croyant est sanctifié par la femme, et la femme non-croyante est sanctifiée par le frère ; autrement, vos enfants seraient impurs, tandis que maintenant ils sont saints.</a:t>
            </a:r>
          </a:p>
          <a:p>
            <a:pPr>
              <a:buNone/>
            </a:pPr>
            <a:r>
              <a:rPr lang="fr-FR" sz="2400" b="1" i="1" dirty="0" smtClean="0"/>
              <a:t>15	</a:t>
            </a:r>
            <a:r>
              <a:rPr lang="fr-FR" sz="2800" b="1" i="1" u="sng" dirty="0" smtClean="0"/>
              <a:t>Si le non-croyant se sépare, qu'il se sépare ; le frère ou la </a:t>
            </a:r>
            <a:r>
              <a:rPr lang="fr-FR" sz="2800" b="1" i="1" u="sng" dirty="0" err="1" smtClean="0"/>
              <a:t>soeur</a:t>
            </a:r>
            <a:r>
              <a:rPr lang="fr-FR" sz="2800" b="1" i="1" u="sng" dirty="0" smtClean="0"/>
              <a:t> ne sont pas liés dans ces cas-là. Dieu nous a appelés à vivre en paix.</a:t>
            </a:r>
          </a:p>
          <a:p>
            <a:pPr>
              <a:buNone/>
            </a:pPr>
            <a:r>
              <a:rPr lang="fr-FR" sz="1200" b="1" i="1" dirty="0" smtClean="0"/>
              <a:t> </a:t>
            </a:r>
          </a:p>
          <a:p>
            <a:pPr>
              <a:buNone/>
            </a:pPr>
            <a:r>
              <a:rPr lang="fr-FR" sz="1200" dirty="0" smtClean="0"/>
              <a:t> </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QUESTIONS ET REPONSES - Jeffersonville, Indiana, USA - Dimanche, 27 mai 1962, soir</a:t>
            </a:r>
          </a:p>
          <a:p>
            <a:pPr algn="just">
              <a:buNone/>
            </a:pPr>
            <a:r>
              <a:rPr lang="fr-FR" sz="2400" dirty="0" smtClean="0"/>
              <a:t>169.	Bon, 1 Corinthiens, chapitre 7, verset 15. Maintenant voici la question qui est posée : </a:t>
            </a:r>
            <a:r>
              <a:rPr lang="fr-FR" sz="2400" b="1" dirty="0" smtClean="0"/>
              <a:t>Frère Branham, ceci veut-il dire qu’une sœur ou un frère sont libres de se remarier?</a:t>
            </a:r>
            <a:r>
              <a:rPr lang="fr-FR" sz="2400" dirty="0" smtClean="0"/>
              <a:t> </a:t>
            </a:r>
          </a:p>
          <a:p>
            <a:pPr algn="just">
              <a:buNone/>
            </a:pPr>
            <a:r>
              <a:rPr lang="fr-FR" sz="2400" dirty="0" smtClean="0"/>
              <a:t>29.	Non! Voyez-vous, vous ne saisissez pas son problème à ce sujet ni ce qu’il dit. </a:t>
            </a:r>
            <a:r>
              <a:rPr lang="fr-FR" sz="2400" b="1" u="sng" dirty="0" smtClean="0"/>
              <a:t>Ils ne sont pas libres. </a:t>
            </a:r>
            <a:r>
              <a:rPr lang="fr-FR" sz="2400" dirty="0" smtClean="0"/>
              <a:t>Vous voyez, cela créerait une contradiction dans les Ecritures, et les Ecritures ne se contredisent pas du tout. Voyez-vous? Bon, que nous... Vous voyez, c’est comme si vous faites dire à l’Ecriture (juste par la lecture d’un seul verset) quelque chose que vous voulez Lui faire dire pour que cela cadre avec votre pensée. Mais vous devez considérer la pensée à laquelle Elle fait allusion. 	</a:t>
            </a:r>
            <a:endParaRPr lang="fr-FR" sz="24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lgn="just">
              <a:buNone/>
            </a:pPr>
            <a:r>
              <a:rPr lang="fr-FR" sz="1400" u="sng" dirty="0" smtClean="0">
                <a:solidFill>
                  <a:srgbClr val="00B0F0"/>
                </a:solidFill>
              </a:rPr>
              <a:t>QUESTIONS ET REPONSES - Jeffersonville, Indiana, USA - Dimanche, 27 mai 1962, soir</a:t>
            </a:r>
          </a:p>
          <a:p>
            <a:pPr algn="just">
              <a:buNone/>
            </a:pPr>
            <a:r>
              <a:rPr lang="fr-FR" sz="2800" dirty="0" smtClean="0"/>
              <a:t>41.	Le frère ou la sœur ne sont pas liés dans ce cas, c’est-à-dire si votre conjoint rompt avec vous et qu’il a l’intention de s’en aller à cause de Cela. Vous n’avez pas à vous accrocher à lui. S’il a l’intention de vous quitter et qu’il veuille le faire à cause de Christ, qu’il s’en aille. </a:t>
            </a:r>
            <a:r>
              <a:rPr lang="fr-FR" sz="2800" b="1" u="sng" dirty="0" smtClean="0"/>
              <a:t>Mais vous ne pouvez pas vous remarier! «Dieu nous a appelés à vivre en paix.» Voyez-vous? Maintenant, ça ne veut pas dire que vous pouvez vous remarier, </a:t>
            </a:r>
            <a:r>
              <a:rPr lang="fr-FR" sz="2800" dirty="0" smtClean="0"/>
              <a:t>il l’a déjà dit, mais vous n’avez pas à vivre avec un mari non-croyant ou une femme non-croyante, s’ils ne le veulent pas.</a:t>
            </a:r>
            <a:endParaRPr lang="fr-FR" sz="28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buNone/>
            </a:pPr>
            <a:r>
              <a:rPr lang="fr-FR" sz="1800" b="1" u="sng" dirty="0" smtClean="0">
                <a:solidFill>
                  <a:srgbClr val="00B0F0"/>
                </a:solidFill>
              </a:rPr>
              <a:t>I CORINTHIENS 7:10-11 </a:t>
            </a:r>
            <a:endParaRPr lang="fr-FR" sz="1800" dirty="0" smtClean="0"/>
          </a:p>
          <a:p>
            <a:pPr algn="just">
              <a:buNone/>
            </a:pPr>
            <a:r>
              <a:rPr lang="fr-FR" sz="4000" dirty="0" smtClean="0"/>
              <a:t>10	A ceux qui sont mariés, j'ordonne, non pas moi, mais le Seigneur, que la femme ne se sépare point de son mari</a:t>
            </a:r>
          </a:p>
          <a:p>
            <a:pPr algn="just">
              <a:buNone/>
            </a:pPr>
            <a:r>
              <a:rPr lang="fr-FR" sz="4000" dirty="0" smtClean="0"/>
              <a:t>11	(</a:t>
            </a:r>
            <a:r>
              <a:rPr lang="fr-FR" sz="4000" u="sng" dirty="0" smtClean="0"/>
              <a:t>si elle est séparée, </a:t>
            </a:r>
            <a:r>
              <a:rPr lang="fr-FR" sz="4000" u="sng" dirty="0" smtClean="0">
                <a:solidFill>
                  <a:srgbClr val="FF0000"/>
                </a:solidFill>
              </a:rPr>
              <a:t>qu'elle demeure sans se marier</a:t>
            </a:r>
            <a:r>
              <a:rPr lang="fr-FR" sz="4000" u="sng" dirty="0" smtClean="0"/>
              <a:t> ou qu'elle se réconcilie avec son mari), et que le mari ne répudie point sa femme</a:t>
            </a:r>
            <a:r>
              <a:rPr lang="fr-FR" sz="4000" dirty="0" smtClean="0"/>
              <a:t>.</a:t>
            </a:r>
          </a:p>
          <a:p>
            <a:pPr>
              <a:buNone/>
            </a:pPr>
            <a:endParaRPr lang="fr-FR" sz="2400" dirty="0" smtClean="0"/>
          </a:p>
          <a:p>
            <a:pPr>
              <a:buNone/>
            </a:pPr>
            <a:r>
              <a:rPr lang="fr-FR" sz="1200" b="1" i="1" dirty="0" smtClean="0"/>
              <a:t> </a:t>
            </a:r>
          </a:p>
          <a:p>
            <a:pPr>
              <a:buNone/>
            </a:pPr>
            <a:r>
              <a:rPr lang="fr-FR" sz="1200" dirty="0" smtClean="0"/>
              <a:t> </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buNone/>
            </a:pPr>
            <a:r>
              <a:rPr lang="fr-FR" sz="1800" b="1" u="sng" dirty="0" smtClean="0">
                <a:solidFill>
                  <a:srgbClr val="00B0F0"/>
                </a:solidFill>
              </a:rPr>
              <a:t>I </a:t>
            </a:r>
            <a:r>
              <a:rPr lang="fr-FR" sz="1800" b="1" u="sng" dirty="0" smtClean="0">
                <a:solidFill>
                  <a:srgbClr val="00B0F0"/>
                </a:solidFill>
              </a:rPr>
              <a:t>CORINTHIENS 7:27-28</a:t>
            </a:r>
          </a:p>
          <a:p>
            <a:pPr algn="just">
              <a:buNone/>
            </a:pPr>
            <a:r>
              <a:rPr lang="fr-FR" sz="3600" dirty="0" smtClean="0"/>
              <a:t>27</a:t>
            </a:r>
            <a:r>
              <a:rPr lang="fr-FR" sz="3600" dirty="0" smtClean="0"/>
              <a:t>	Es-tu lié à une femme, ne cherche pas à rompre ce lien ; n'es-tu pas lié à une femme, ne cherche pas une femme</a:t>
            </a:r>
            <a:r>
              <a:rPr lang="fr-FR" sz="3600" dirty="0" smtClean="0"/>
              <a:t>.</a:t>
            </a:r>
            <a:r>
              <a:rPr lang="fr-FR" sz="3600" dirty="0" smtClean="0"/>
              <a:t> </a:t>
            </a:r>
          </a:p>
          <a:p>
            <a:pPr algn="just">
              <a:buNone/>
            </a:pPr>
            <a:r>
              <a:rPr lang="fr-FR" sz="3600" dirty="0" smtClean="0"/>
              <a:t>	</a:t>
            </a:r>
            <a:r>
              <a:rPr lang="fr-FR" sz="3600" b="1" u="sng" dirty="0" smtClean="0"/>
              <a:t>28	Si tu t'es marié, tu n'as point péché ; et si la vierge s'est mariée, elle n'a point péché ; mais ces personnes auront des tribulations dans la chair, et je voudrais vous les épargner.</a:t>
            </a:r>
          </a:p>
          <a:p>
            <a:pPr>
              <a:buNone/>
            </a:pPr>
            <a:endParaRPr lang="fr-FR" sz="1600" dirty="0" smtClean="0"/>
          </a:p>
          <a:p>
            <a:pPr>
              <a:buNone/>
            </a:pPr>
            <a:endParaRPr lang="fr-FR" sz="2400" dirty="0" smtClean="0"/>
          </a:p>
          <a:p>
            <a:pPr>
              <a:buNone/>
            </a:pPr>
            <a:r>
              <a:rPr lang="fr-FR" sz="1200" b="1" i="1" dirty="0" smtClean="0"/>
              <a:t> </a:t>
            </a:r>
          </a:p>
          <a:p>
            <a:pPr>
              <a:buNone/>
            </a:pPr>
            <a:r>
              <a:rPr lang="fr-FR" sz="1200" dirty="0" smtClean="0"/>
              <a:t> </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en-US" sz="1800" b="1" u="sng" dirty="0" smtClean="0">
              <a:solidFill>
                <a:srgbClr val="00B0F0"/>
              </a:solidFill>
            </a:endParaRPr>
          </a:p>
          <a:p>
            <a:pPr algn="just">
              <a:buNone/>
            </a:pPr>
            <a:r>
              <a:rPr lang="en-US" sz="1800" b="1" u="sng" dirty="0" smtClean="0">
                <a:solidFill>
                  <a:srgbClr val="00B0F0"/>
                </a:solidFill>
              </a:rPr>
              <a:t>MARRIAGE.AND.DIVORCE_  JEFF.IN  V-3 N-13  SUNDAY_  65-0221M</a:t>
            </a:r>
          </a:p>
          <a:p>
            <a:pPr algn="just">
              <a:buNone/>
            </a:pPr>
            <a:r>
              <a:rPr lang="en-US" sz="2800" dirty="0" smtClean="0"/>
              <a:t>  230      Now you notice in First Corinthians 7:10, notice, Paul commands the wife that is, that divorces her husband, to remain single or be reconciled, not to remarry. She must remain single, or to be reconciled back to her husband. She cannot remarry. She must remain single, but, notice, he never said about the man. See, you can't make the Word lie. "From the beginning," the sex law by polygamy. Now, the Word of God runs true with nature of God, runs in to continuity. </a:t>
            </a:r>
            <a:r>
              <a:rPr lang="fr-FR" sz="1200" b="1" i="1" dirty="0" smtClean="0"/>
              <a:t> </a:t>
            </a:r>
          </a:p>
          <a:p>
            <a:pPr>
              <a:buNone/>
            </a:pPr>
            <a:r>
              <a:rPr lang="fr-FR" sz="1200" dirty="0" smtClean="0"/>
              <a:t> </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800" b="1" u="sng" dirty="0" smtClean="0">
              <a:solidFill>
                <a:srgbClr val="00B0F0"/>
              </a:solidFill>
            </a:endParaRPr>
          </a:p>
          <a:p>
            <a:pPr algn="just">
              <a:buNone/>
            </a:pPr>
            <a:r>
              <a:rPr lang="fr-FR" sz="1800" b="1" u="sng" dirty="0" smtClean="0">
                <a:solidFill>
                  <a:srgbClr val="00B0F0"/>
                </a:solidFill>
              </a:rPr>
              <a:t>LE.MARIAGE.ET.LE.DIVORCE</a:t>
            </a:r>
            <a:r>
              <a:rPr lang="fr-FR" sz="1800" b="1" u="sng" dirty="0" smtClean="0">
                <a:solidFill>
                  <a:srgbClr val="00B0F0"/>
                </a:solidFill>
              </a:rPr>
              <a:t>_  JEFF.IN  V-8.N-1  DIMANCHE_  65-0221M </a:t>
            </a:r>
          </a:p>
          <a:p>
            <a:pPr algn="just">
              <a:buNone/>
            </a:pPr>
            <a:r>
              <a:rPr lang="fr-FR" sz="2800" dirty="0" smtClean="0"/>
              <a:t>230	Or, si vous remarquez, dans </a:t>
            </a:r>
            <a:r>
              <a:rPr lang="fr-FR" sz="2800" b="1" dirty="0" smtClean="0"/>
              <a:t>I Corinthiens 7.10</a:t>
            </a:r>
            <a:r>
              <a:rPr lang="fr-FR" sz="2800" dirty="0" smtClean="0"/>
              <a:t>, remarquez, Paul ordonne à la femme qui est, qui divorce d’avec son mari, de rester seule ou de se réconcilier, </a:t>
            </a:r>
            <a:r>
              <a:rPr lang="fr-FR" sz="3200" b="1" u="sng" dirty="0" smtClean="0"/>
              <a:t>de ne pas se remarier. </a:t>
            </a:r>
            <a:r>
              <a:rPr lang="fr-FR" sz="2800" dirty="0" smtClean="0"/>
              <a:t>Elle doit rester seule, ou se réconcilier avec son mari. Elle ne peut pas se remarier. Elle doit rester seule. </a:t>
            </a:r>
            <a:r>
              <a:rPr lang="fr-FR" sz="2800" b="1" u="sng" dirty="0" smtClean="0"/>
              <a:t>Mais, remarquez, il n’a jamais parlé de l’homme. Vous voyez, on ne peut pas faire mentir la Parole. </a:t>
            </a:r>
            <a:r>
              <a:rPr lang="fr-FR" sz="2800" dirty="0" smtClean="0"/>
              <a:t>“Au commencement”, la loi du sexe, par la polygamie. Or, la Parole de Dieu est vraie d’un bout à l’autre, elle s’accorde avec la nature que Dieu a créée, elle est dans la continuité.</a:t>
            </a:r>
            <a:endParaRPr lang="fr-FR" sz="2800" dirty="0" smtClean="0"/>
          </a:p>
          <a:p>
            <a:pPr>
              <a:buNone/>
            </a:pPr>
            <a:r>
              <a:rPr lang="fr-FR" sz="1200" b="1" i="1" dirty="0" smtClean="0"/>
              <a:t> </a:t>
            </a:r>
          </a:p>
          <a:p>
            <a:pPr>
              <a:buNone/>
            </a:pPr>
            <a:r>
              <a:rPr lang="fr-FR" sz="1200" dirty="0" smtClean="0"/>
              <a:t> </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800" b="1" u="sng" dirty="0" smtClean="0">
              <a:solidFill>
                <a:srgbClr val="00B0F0"/>
              </a:solidFill>
            </a:endParaRPr>
          </a:p>
          <a:p>
            <a:pPr algn="just">
              <a:buNone/>
            </a:pPr>
            <a:r>
              <a:rPr lang="fr-FR" sz="1800" b="1" u="sng" dirty="0" smtClean="0">
                <a:solidFill>
                  <a:srgbClr val="00B0F0"/>
                </a:solidFill>
              </a:rPr>
              <a:t>LE.MARIAGE.ET.LE.DIVORCE</a:t>
            </a:r>
            <a:r>
              <a:rPr lang="fr-FR" sz="1800" b="1" u="sng" dirty="0" smtClean="0">
                <a:solidFill>
                  <a:srgbClr val="00B0F0"/>
                </a:solidFill>
              </a:rPr>
              <a:t>_  JEFF.IN  V-8.N-1  DIMANCHE_  65-0221M </a:t>
            </a:r>
          </a:p>
          <a:p>
            <a:pPr algn="just">
              <a:buNone/>
            </a:pPr>
            <a:r>
              <a:rPr lang="fr-FR" sz="1800" dirty="0" smtClean="0"/>
              <a:t>226	C’est Jésus qui parle, Celui qui a dit : “Au commencement.” Maintenant regardez bien.</a:t>
            </a:r>
          </a:p>
          <a:p>
            <a:pPr algn="just">
              <a:buNone/>
            </a:pPr>
            <a:r>
              <a:rPr lang="fr-FR" sz="1800" dirty="0" smtClean="0"/>
              <a:t>Mais moi, je vous dis que quiconque répudiera sa femme, si ce n’est... cause de fornications, la fait commettre adultère; voyez-vous, quiconque répudiera sa femme, si ce n’est... cause de fornication, la fait commettre adultère (Pourquoi? Elle va se remarier.); et quiconque épousera une femme répudiée, commet adultère. [version Darby]</a:t>
            </a:r>
          </a:p>
          <a:p>
            <a:pPr algn="just">
              <a:buNone/>
            </a:pPr>
            <a:r>
              <a:rPr lang="fr-FR" sz="1800" dirty="0" smtClean="0"/>
              <a:t>227</a:t>
            </a:r>
            <a:r>
              <a:rPr lang="fr-FR" sz="1800" dirty="0" smtClean="0"/>
              <a:t>	Vous voyez, elle a un mari vivant, alors aucun homme ne peut l’épouser. Peu importe ce qu’elle fait et qui elle est, si elle a un mari vivant, </a:t>
            </a:r>
            <a:r>
              <a:rPr lang="fr-FR" sz="2000" b="1" u="sng" dirty="0" smtClean="0"/>
              <a:t>elle ne peut absolument pas, pour aucune considération</a:t>
            </a:r>
            <a:r>
              <a:rPr lang="fr-FR" sz="2000" dirty="0" smtClean="0"/>
              <a:t>. </a:t>
            </a:r>
            <a:r>
              <a:rPr lang="fr-FR" sz="2400" b="1" u="sng" dirty="0" smtClean="0">
                <a:solidFill>
                  <a:srgbClr val="FF0000"/>
                </a:solidFill>
              </a:rPr>
              <a:t>Mais ça ne s’applique pas à lui.</a:t>
            </a:r>
            <a:r>
              <a:rPr lang="fr-FR" sz="2400" b="1" u="sng" dirty="0" smtClean="0"/>
              <a:t> “La fait commettre”, pas lui. Vous saisissez? On doit garder la Parole dans sa continuité</a:t>
            </a:r>
            <a:r>
              <a:rPr lang="fr-FR" sz="2000" dirty="0" smtClean="0"/>
              <a:t>. </a:t>
            </a:r>
            <a:r>
              <a:rPr lang="fr-FR" sz="1900" dirty="0" smtClean="0"/>
              <a:t>Voyez-vous, il n’y a rien qui dit que lui ne pourrait pas, mais elle, elle ne peut pas. Vous voyez, “la fait commettre”, pas lui. C’est exactement ce que la Bible dit : “La fait commettre.” Il n’est pas spécifié que lui ne peut pas se remarier, mais “elle”. Pourquoi? C’est Christ, sous forme de type.</a:t>
            </a:r>
          </a:p>
          <a:p>
            <a:pPr>
              <a:buNone/>
            </a:pPr>
            <a:r>
              <a:rPr lang="fr-FR" sz="1200" b="1" i="1" dirty="0" smtClean="0"/>
              <a:t> </a:t>
            </a:r>
          </a:p>
          <a:p>
            <a:pPr>
              <a:buNone/>
            </a:pPr>
            <a:r>
              <a:rPr lang="fr-FR" sz="1200" dirty="0" smtClean="0"/>
              <a:t> </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graphicFrame>
        <p:nvGraphicFramePr>
          <p:cNvPr id="6" name="Tableau 5"/>
          <p:cNvGraphicFramePr>
            <a:graphicFrameLocks noGrp="1"/>
          </p:cNvGraphicFramePr>
          <p:nvPr/>
        </p:nvGraphicFramePr>
        <p:xfrm>
          <a:off x="428596" y="857235"/>
          <a:ext cx="8501122" cy="5429286"/>
        </p:xfrm>
        <a:graphic>
          <a:graphicData uri="http://schemas.openxmlformats.org/drawingml/2006/table">
            <a:tbl>
              <a:tblPr firstRow="1" bandRow="1">
                <a:tableStyleId>{5C22544A-7EE6-4342-B048-85BDC9FD1C3A}</a:tableStyleId>
              </a:tblPr>
              <a:tblGrid>
                <a:gridCol w="680932"/>
                <a:gridCol w="3384821"/>
                <a:gridCol w="2143761"/>
                <a:gridCol w="2291608"/>
              </a:tblGrid>
              <a:tr h="723725">
                <a:tc>
                  <a:txBody>
                    <a:bodyPr/>
                    <a:lstStyle/>
                    <a:p>
                      <a:endParaRPr lang="fr-FR" dirty="0"/>
                    </a:p>
                  </a:txBody>
                  <a:tcPr anchor="ctr"/>
                </a:tc>
                <a:tc>
                  <a:txBody>
                    <a:bodyPr/>
                    <a:lstStyle/>
                    <a:p>
                      <a:r>
                        <a:rPr lang="fr-FR" dirty="0" smtClean="0"/>
                        <a:t>CAS DE DIVORCE</a:t>
                      </a:r>
                      <a:endParaRPr lang="fr-FR" dirty="0"/>
                    </a:p>
                  </a:txBody>
                  <a:tcPr anchor="ctr"/>
                </a:tc>
                <a:tc>
                  <a:txBody>
                    <a:bodyPr/>
                    <a:lstStyle/>
                    <a:p>
                      <a:r>
                        <a:rPr lang="fr-FR" dirty="0" smtClean="0"/>
                        <a:t>REMARIAGE POUR L’HOMME</a:t>
                      </a:r>
                      <a:endParaRPr lang="fr-FR" dirty="0"/>
                    </a:p>
                  </a:txBody>
                  <a:tcPr anchor="ctr"/>
                </a:tc>
                <a:tc>
                  <a:txBody>
                    <a:bodyPr/>
                    <a:lstStyle/>
                    <a:p>
                      <a:r>
                        <a:rPr lang="fr-FR" dirty="0" smtClean="0"/>
                        <a:t>EXEMPLES</a:t>
                      </a:r>
                      <a:endParaRPr lang="fr-FR" dirty="0"/>
                    </a:p>
                  </a:txBody>
                  <a:tcPr anchor="ctr"/>
                </a:tc>
              </a:tr>
              <a:tr h="672223">
                <a:tc>
                  <a:txBody>
                    <a:bodyPr/>
                    <a:lstStyle/>
                    <a:p>
                      <a:r>
                        <a:rPr lang="fr-FR" sz="2000" dirty="0" smtClean="0"/>
                        <a:t>1</a:t>
                      </a:r>
                      <a:endParaRPr lang="fr-FR" sz="2000" dirty="0"/>
                    </a:p>
                  </a:txBody>
                  <a:tcPr anchor="ctr"/>
                </a:tc>
                <a:tc>
                  <a:txBody>
                    <a:bodyPr/>
                    <a:lstStyle/>
                    <a:p>
                      <a:r>
                        <a:rPr lang="fr-FR" sz="2000" dirty="0" smtClean="0"/>
                        <a:t>Le maquillage</a:t>
                      </a:r>
                      <a:endParaRPr lang="fr-FR" sz="2000" dirty="0"/>
                    </a:p>
                  </a:txBody>
                  <a:tcPr anchor="ctr"/>
                </a:tc>
                <a:tc>
                  <a:txBody>
                    <a:bodyPr/>
                    <a:lstStyle/>
                    <a:p>
                      <a:pPr algn="ctr"/>
                      <a:r>
                        <a:rPr lang="fr-FR" sz="2000" b="1" dirty="0" smtClean="0">
                          <a:solidFill>
                            <a:srgbClr val="FF0000"/>
                          </a:solidFill>
                        </a:rPr>
                        <a:t>NON</a:t>
                      </a:r>
                      <a:endParaRPr lang="fr-FR" sz="2000" b="1" dirty="0">
                        <a:solidFill>
                          <a:srgbClr val="FF0000"/>
                        </a:solidFill>
                      </a:endParaRPr>
                    </a:p>
                  </a:txBody>
                  <a:tcPr anchor="ctr"/>
                </a:tc>
                <a:tc>
                  <a:txBody>
                    <a:bodyPr/>
                    <a:lstStyle/>
                    <a:p>
                      <a:r>
                        <a:rPr lang="fr-FR" sz="2000" dirty="0" smtClean="0"/>
                        <a:t>Jézabel</a:t>
                      </a:r>
                      <a:endParaRPr lang="fr-FR" sz="2000" dirty="0"/>
                    </a:p>
                  </a:txBody>
                  <a:tcPr anchor="ctr"/>
                </a:tc>
              </a:tr>
              <a:tr h="672223">
                <a:tc>
                  <a:txBody>
                    <a:bodyPr/>
                    <a:lstStyle/>
                    <a:p>
                      <a:r>
                        <a:rPr lang="fr-FR" sz="2000" dirty="0" smtClean="0"/>
                        <a:t>2</a:t>
                      </a:r>
                      <a:endParaRPr lang="fr-FR" sz="2000" dirty="0"/>
                    </a:p>
                  </a:txBody>
                  <a:tcPr anchor="ctr"/>
                </a:tc>
                <a:tc>
                  <a:txBody>
                    <a:bodyPr/>
                    <a:lstStyle/>
                    <a:p>
                      <a:r>
                        <a:rPr lang="fr-FR" sz="2000" dirty="0" smtClean="0"/>
                        <a:t>Couper les cheveux</a:t>
                      </a:r>
                      <a:endParaRPr lang="fr-FR" sz="2000" dirty="0"/>
                    </a:p>
                  </a:txBody>
                  <a:tcPr anchor="ctr"/>
                </a:tc>
                <a:tc>
                  <a:txBody>
                    <a:bodyPr/>
                    <a:lstStyle/>
                    <a:p>
                      <a:pPr algn="ctr"/>
                      <a:r>
                        <a:rPr lang="fr-FR" sz="2000" b="1" dirty="0" smtClean="0">
                          <a:solidFill>
                            <a:srgbClr val="FF0000"/>
                          </a:solidFill>
                        </a:rPr>
                        <a:t>NON</a:t>
                      </a:r>
                      <a:endParaRPr lang="fr-FR" sz="2000" b="1" dirty="0">
                        <a:solidFill>
                          <a:srgbClr val="FF0000"/>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dirty="0" smtClean="0"/>
                        <a:t>I </a:t>
                      </a:r>
                      <a:r>
                        <a:rPr lang="fr-FR" sz="2000" baseline="0" dirty="0" smtClean="0"/>
                        <a:t> Cor 11</a:t>
                      </a:r>
                      <a:endParaRPr lang="fr-FR" sz="2000" dirty="0" smtClean="0"/>
                    </a:p>
                  </a:txBody>
                  <a:tcPr anchor="ctr"/>
                </a:tc>
              </a:tr>
              <a:tr h="672223">
                <a:tc>
                  <a:txBody>
                    <a:bodyPr/>
                    <a:lstStyle/>
                    <a:p>
                      <a:r>
                        <a:rPr lang="fr-FR" sz="2000" dirty="0" smtClean="0"/>
                        <a:t>3</a:t>
                      </a:r>
                      <a:endParaRPr lang="fr-FR" sz="2000" dirty="0"/>
                    </a:p>
                  </a:txBody>
                  <a:tcPr anchor="ctr"/>
                </a:tc>
                <a:tc>
                  <a:txBody>
                    <a:bodyPr/>
                    <a:lstStyle/>
                    <a:p>
                      <a:r>
                        <a:rPr lang="fr-FR" sz="2000" dirty="0" smtClean="0"/>
                        <a:t>Refuser </a:t>
                      </a:r>
                      <a:r>
                        <a:rPr lang="fr-FR" sz="2000" baseline="0" dirty="0" smtClean="0"/>
                        <a:t> d’avoir les enfants</a:t>
                      </a:r>
                      <a:endParaRPr lang="fr-FR" sz="2000" dirty="0"/>
                    </a:p>
                  </a:txBody>
                  <a:tcPr anchor="ctr"/>
                </a:tc>
                <a:tc>
                  <a:txBody>
                    <a:bodyPr/>
                    <a:lstStyle/>
                    <a:p>
                      <a:pPr algn="ctr"/>
                      <a:r>
                        <a:rPr lang="fr-FR" sz="2000" b="1" dirty="0" smtClean="0">
                          <a:solidFill>
                            <a:srgbClr val="0070C0"/>
                          </a:solidFill>
                        </a:rPr>
                        <a:t>OUI</a:t>
                      </a:r>
                      <a:endParaRPr lang="fr-FR" sz="2000" b="1" dirty="0">
                        <a:solidFill>
                          <a:srgbClr val="0070C0"/>
                        </a:solidFill>
                      </a:endParaRPr>
                    </a:p>
                  </a:txBody>
                  <a:tcPr anchor="ctr"/>
                </a:tc>
                <a:tc>
                  <a:txBody>
                    <a:bodyPr/>
                    <a:lstStyle/>
                    <a:p>
                      <a:r>
                        <a:rPr lang="fr-FR" sz="2000" dirty="0" err="1" smtClean="0"/>
                        <a:t>Vasthi</a:t>
                      </a:r>
                      <a:r>
                        <a:rPr lang="fr-FR" sz="2000" baseline="0" dirty="0" smtClean="0"/>
                        <a:t> - Esther</a:t>
                      </a:r>
                      <a:endParaRPr lang="fr-FR" sz="2000" dirty="0"/>
                    </a:p>
                  </a:txBody>
                  <a:tcPr anchor="ctr"/>
                </a:tc>
              </a:tr>
              <a:tr h="672223">
                <a:tc>
                  <a:txBody>
                    <a:bodyPr/>
                    <a:lstStyle/>
                    <a:p>
                      <a:r>
                        <a:rPr lang="fr-FR" sz="2000" dirty="0" smtClean="0"/>
                        <a:t>4</a:t>
                      </a:r>
                      <a:endParaRPr lang="fr-FR" sz="2000" dirty="0"/>
                    </a:p>
                  </a:txBody>
                  <a:tcPr anchor="ctr"/>
                </a:tc>
                <a:tc>
                  <a:txBody>
                    <a:bodyPr/>
                    <a:lstStyle/>
                    <a:p>
                      <a:r>
                        <a:rPr lang="fr-FR" sz="2000" dirty="0" smtClean="0"/>
                        <a:t>Adultère</a:t>
                      </a:r>
                      <a:endParaRPr lang="fr-FR" sz="2000" dirty="0"/>
                    </a:p>
                  </a:txBody>
                  <a:tcPr anchor="ctr"/>
                </a:tc>
                <a:tc>
                  <a:txBody>
                    <a:bodyPr/>
                    <a:lstStyle/>
                    <a:p>
                      <a:pPr algn="ctr"/>
                      <a:r>
                        <a:rPr lang="fr-FR" sz="2000" b="1" dirty="0" smtClean="0">
                          <a:solidFill>
                            <a:srgbClr val="FF0000"/>
                          </a:solidFill>
                        </a:rPr>
                        <a:t>NON</a:t>
                      </a:r>
                      <a:endParaRPr lang="fr-FR" sz="2000" b="1" dirty="0">
                        <a:solidFill>
                          <a:srgbClr val="FF0000"/>
                        </a:solidFill>
                      </a:endParaRPr>
                    </a:p>
                  </a:txBody>
                  <a:tcPr anchor="ctr"/>
                </a:tc>
                <a:tc>
                  <a:txBody>
                    <a:bodyPr/>
                    <a:lstStyle/>
                    <a:p>
                      <a:r>
                        <a:rPr lang="fr-FR" sz="2000" dirty="0" smtClean="0"/>
                        <a:t>Eve</a:t>
                      </a:r>
                      <a:endParaRPr lang="fr-FR" sz="2000" dirty="0"/>
                    </a:p>
                  </a:txBody>
                  <a:tcPr anchor="ctr"/>
                </a:tc>
              </a:tr>
              <a:tr h="672223">
                <a:tc>
                  <a:txBody>
                    <a:bodyPr/>
                    <a:lstStyle/>
                    <a:p>
                      <a:r>
                        <a:rPr lang="fr-FR" sz="2000" dirty="0" smtClean="0"/>
                        <a:t>5</a:t>
                      </a:r>
                      <a:endParaRPr lang="fr-FR" sz="2000" dirty="0"/>
                    </a:p>
                  </a:txBody>
                  <a:tcPr anchor="ctr"/>
                </a:tc>
                <a:tc>
                  <a:txBody>
                    <a:bodyPr/>
                    <a:lstStyle/>
                    <a:p>
                      <a:r>
                        <a:rPr lang="fr-FR" sz="2000" dirty="0" smtClean="0"/>
                        <a:t>L’infidélité</a:t>
                      </a:r>
                      <a:endParaRPr lang="fr-FR" sz="2000" dirty="0"/>
                    </a:p>
                  </a:txBody>
                  <a:tcPr anchor="ctr"/>
                </a:tc>
                <a:tc>
                  <a:txBody>
                    <a:bodyPr/>
                    <a:lstStyle/>
                    <a:p>
                      <a:pPr marL="0" algn="ctr" rtl="0" eaLnBrk="1" latinLnBrk="0" hangingPunct="1"/>
                      <a:r>
                        <a:rPr kumimoji="0" lang="fr-FR" sz="2000" b="1" kern="1200" dirty="0" smtClean="0">
                          <a:solidFill>
                            <a:srgbClr val="0070C0"/>
                          </a:solidFill>
                          <a:latin typeface="+mn-lt"/>
                          <a:ea typeface="+mn-ea"/>
                          <a:cs typeface="+mn-cs"/>
                        </a:rPr>
                        <a:t>OUI</a:t>
                      </a:r>
                    </a:p>
                  </a:txBody>
                  <a:tcPr anchor="ctr"/>
                </a:tc>
                <a:tc>
                  <a:txBody>
                    <a:bodyPr/>
                    <a:lstStyle/>
                    <a:p>
                      <a:r>
                        <a:rPr lang="fr-FR" sz="2000" dirty="0" smtClean="0"/>
                        <a:t>Joseph -Marie</a:t>
                      </a:r>
                      <a:endParaRPr lang="fr-FR" sz="2000" dirty="0"/>
                    </a:p>
                  </a:txBody>
                  <a:tcPr anchor="ctr"/>
                </a:tc>
              </a:tr>
              <a:tr h="672223">
                <a:tc>
                  <a:txBody>
                    <a:bodyPr/>
                    <a:lstStyle/>
                    <a:p>
                      <a:r>
                        <a:rPr lang="fr-FR" sz="2000" dirty="0" smtClean="0"/>
                        <a:t>6</a:t>
                      </a:r>
                      <a:endParaRPr lang="fr-FR" sz="2000" dirty="0"/>
                    </a:p>
                  </a:txBody>
                  <a:tcPr anchor="ctr"/>
                </a:tc>
                <a:tc>
                  <a:txBody>
                    <a:bodyPr/>
                    <a:lstStyle/>
                    <a:p>
                      <a:r>
                        <a:rPr lang="fr-FR" sz="2000" dirty="0" smtClean="0"/>
                        <a:t>La femme qui divorce</a:t>
                      </a:r>
                      <a:endParaRPr lang="fr-FR" sz="2000" dirty="0"/>
                    </a:p>
                  </a:txBody>
                  <a:tcPr anchor="ctr"/>
                </a:tc>
                <a:tc>
                  <a:txBody>
                    <a:bodyPr/>
                    <a:lstStyle/>
                    <a:p>
                      <a:pPr marL="0" algn="ctr" rtl="0" eaLnBrk="1" latinLnBrk="0" hangingPunct="1"/>
                      <a:r>
                        <a:rPr kumimoji="0" lang="fr-FR" sz="2000" b="1" kern="1200" dirty="0" smtClean="0">
                          <a:solidFill>
                            <a:srgbClr val="0070C0"/>
                          </a:solidFill>
                          <a:latin typeface="+mn-lt"/>
                          <a:ea typeface="+mn-ea"/>
                          <a:cs typeface="+mn-cs"/>
                        </a:rPr>
                        <a:t>OUI</a:t>
                      </a:r>
                    </a:p>
                  </a:txBody>
                  <a:tcPr anchor="ctr"/>
                </a:tc>
                <a:tc>
                  <a:txBody>
                    <a:bodyPr/>
                    <a:lstStyle/>
                    <a:p>
                      <a:r>
                        <a:rPr lang="fr-FR" sz="2000" dirty="0" smtClean="0"/>
                        <a:t>I </a:t>
                      </a:r>
                      <a:r>
                        <a:rPr lang="fr-FR" sz="2000" baseline="0" dirty="0" smtClean="0"/>
                        <a:t> Cor 7:10-11</a:t>
                      </a:r>
                      <a:endParaRPr lang="fr-FR" sz="2000" dirty="0"/>
                    </a:p>
                  </a:txBody>
                  <a:tcPr anchor="ctr"/>
                </a:tc>
              </a:tr>
              <a:tr h="672223">
                <a:tc gridSpan="4">
                  <a:txBody>
                    <a:bodyPr/>
                    <a:lstStyle/>
                    <a:p>
                      <a:pPr algn="ctr"/>
                      <a:r>
                        <a:rPr lang="fr-FR" sz="2000" b="1" dirty="0" smtClean="0"/>
                        <a:t>DANS TOUS LES CAS LA FEMME NE PEUT PAS SE REMARIER</a:t>
                      </a:r>
                      <a:endParaRPr lang="fr-FR" sz="2000" b="1" dirty="0"/>
                    </a:p>
                  </a:txBody>
                  <a:tcPr anchor="ctr"/>
                </a:tc>
                <a:tc hMerge="1">
                  <a:txBody>
                    <a:bodyPr/>
                    <a:lstStyle/>
                    <a:p>
                      <a:endParaRPr lang="fr-FR" sz="2000" dirty="0"/>
                    </a:p>
                  </a:txBody>
                  <a:tcPr/>
                </a:tc>
                <a:tc hMerge="1">
                  <a:txBody>
                    <a:bodyPr/>
                    <a:lstStyle/>
                    <a:p>
                      <a:pPr marL="0" algn="ctr" rtl="0" eaLnBrk="1" latinLnBrk="0" hangingPunct="1"/>
                      <a:endParaRPr kumimoji="0" lang="fr-FR" sz="2000" b="1" kern="1200" dirty="0" smtClean="0">
                        <a:solidFill>
                          <a:srgbClr val="0070C0"/>
                        </a:solidFill>
                        <a:latin typeface="+mn-lt"/>
                        <a:ea typeface="+mn-ea"/>
                        <a:cs typeface="+mn-cs"/>
                      </a:endParaRPr>
                    </a:p>
                  </a:txBody>
                  <a:tcPr/>
                </a:tc>
                <a:tc hMerge="1">
                  <a:txBody>
                    <a:bodyPr/>
                    <a:lstStyle/>
                    <a:p>
                      <a:endParaRPr lang="fr-FR" sz="2000" dirty="0"/>
                    </a:p>
                  </a:txBody>
                  <a:tcPr/>
                </a:tc>
              </a:tr>
            </a:tbl>
          </a:graphicData>
        </a:graphic>
      </p:graphicFrame>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buNone/>
            </a:pPr>
            <a:r>
              <a:rPr lang="fr-FR" sz="1400" b="1" u="sng" dirty="0" smtClean="0">
                <a:solidFill>
                  <a:srgbClr val="00B0F0"/>
                </a:solidFill>
              </a:rPr>
              <a:t>I CORINTHIENS 7:12-15</a:t>
            </a:r>
          </a:p>
          <a:p>
            <a:pPr>
              <a:buNone/>
            </a:pPr>
            <a:r>
              <a:rPr lang="fr-FR" sz="2400" b="1" i="1" dirty="0" smtClean="0"/>
              <a:t>12	Aux autres, ce n'est pas le Seigneur, c'est moi qui dis : Si un frère a une femme non-croyante, et qu'elle consente à habiter avec lui, qu'il ne la répudie point ;</a:t>
            </a:r>
          </a:p>
          <a:p>
            <a:pPr>
              <a:buNone/>
            </a:pPr>
            <a:r>
              <a:rPr lang="fr-FR" sz="2400" b="1" i="1" dirty="0" smtClean="0"/>
              <a:t>13	Et si une femme a un mari non-croyant, et qu'il consente à habiter avec elle, qu'elle ne répudie point son mari.</a:t>
            </a:r>
          </a:p>
          <a:p>
            <a:pPr>
              <a:buNone/>
            </a:pPr>
            <a:r>
              <a:rPr lang="fr-FR" sz="2400" b="1" i="1" dirty="0" smtClean="0"/>
              <a:t>14	Car le mari non-croyant est sanctifié par la femme, et la femme non-croyante est sanctifiée par le frère ; autrement, vos enfants seraient impurs, tandis que maintenant ils sont saints.</a:t>
            </a:r>
          </a:p>
          <a:p>
            <a:pPr>
              <a:buNone/>
            </a:pPr>
            <a:r>
              <a:rPr lang="fr-FR" sz="2400" b="1" i="1" dirty="0" smtClean="0"/>
              <a:t>15	</a:t>
            </a:r>
            <a:r>
              <a:rPr lang="fr-FR" sz="2800" b="1" i="1" u="sng" dirty="0" smtClean="0"/>
              <a:t>Si le non-croyant se sépare, qu'il se sépare ; le frère ou la </a:t>
            </a:r>
            <a:r>
              <a:rPr lang="fr-FR" sz="2800" b="1" i="1" u="sng" dirty="0" err="1" smtClean="0"/>
              <a:t>soeur</a:t>
            </a:r>
            <a:r>
              <a:rPr lang="fr-FR" sz="2800" b="1" i="1" u="sng" dirty="0" smtClean="0"/>
              <a:t> ne sont pas liés dans ces cas-là. Dieu nous a appelés à vivre en paix.</a:t>
            </a:r>
          </a:p>
          <a:p>
            <a:pPr>
              <a:buNone/>
            </a:pPr>
            <a:r>
              <a:rPr lang="fr-FR" sz="1200" b="1" i="1" dirty="0" smtClean="0"/>
              <a:t> </a:t>
            </a:r>
          </a:p>
          <a:p>
            <a:pPr>
              <a:buNone/>
            </a:pPr>
            <a:r>
              <a:rPr lang="fr-FR" sz="1200" dirty="0" smtClean="0"/>
              <a:t> </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spcBef>
                <a:spcPts val="0"/>
              </a:spcBef>
              <a:buNone/>
            </a:pPr>
            <a:r>
              <a:rPr lang="fr-FR" sz="1600" b="1" u="sng" dirty="0" smtClean="0">
                <a:solidFill>
                  <a:srgbClr val="00B0F0"/>
                </a:solidFill>
              </a:rPr>
              <a:t>I CORINTHIENS 7:39</a:t>
            </a:r>
            <a:endParaRPr lang="fr-FR" sz="2400" dirty="0" smtClean="0"/>
          </a:p>
          <a:p>
            <a:pPr algn="just">
              <a:spcBef>
                <a:spcPts val="0"/>
              </a:spcBef>
              <a:buNone/>
            </a:pPr>
            <a:r>
              <a:rPr lang="fr-FR" sz="4800" dirty="0" smtClean="0"/>
              <a:t>39	</a:t>
            </a:r>
            <a:r>
              <a:rPr lang="fr-FR" sz="6600" b="1" u="sng" dirty="0" smtClean="0"/>
              <a:t>Une femme</a:t>
            </a:r>
            <a:r>
              <a:rPr lang="fr-FR" sz="6600" b="1" dirty="0" smtClean="0"/>
              <a:t> </a:t>
            </a:r>
            <a:r>
              <a:rPr lang="fr-FR" sz="4800" dirty="0" smtClean="0"/>
              <a:t>est liée aussi longtemps que son mari est vivant ; mais si le mari meurt, elle est libre de se marier à qui elle veut ; seulement, que ce soit dans le Seigneur.</a:t>
            </a:r>
          </a:p>
          <a:p>
            <a:pPr>
              <a:buNone/>
            </a:pPr>
            <a:endParaRPr lang="fr-FR" sz="2400" dirty="0" smtClean="0"/>
          </a:p>
          <a:p>
            <a:pPr>
              <a:buNone/>
            </a:pPr>
            <a:r>
              <a:rPr lang="fr-FR" sz="1200" b="1" i="1" dirty="0" smtClean="0"/>
              <a:t> </a:t>
            </a:r>
          </a:p>
          <a:p>
            <a:pPr>
              <a:buNone/>
            </a:pPr>
            <a:r>
              <a:rPr lang="fr-FR" sz="1200" dirty="0" smtClean="0"/>
              <a:t> </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buNone/>
            </a:pPr>
            <a:r>
              <a:rPr lang="fr-FR" sz="1400" b="1" u="sng" dirty="0" smtClean="0">
                <a:solidFill>
                  <a:srgbClr val="00B0F0"/>
                </a:solidFill>
              </a:rPr>
              <a:t>I CORINTHIENS 7:12-15</a:t>
            </a:r>
          </a:p>
          <a:p>
            <a:pPr>
              <a:buNone/>
            </a:pPr>
            <a:r>
              <a:rPr lang="fr-FR" sz="2400" b="1" i="1" dirty="0" smtClean="0"/>
              <a:t>12	Aux autres, ce n'est pas le Seigneur, c'est moi qui dis : Si un frère a une femme non-croyante, et qu'elle consente à habiter avec lui, qu'il ne la répudie point ;</a:t>
            </a:r>
          </a:p>
          <a:p>
            <a:pPr>
              <a:buNone/>
            </a:pPr>
            <a:r>
              <a:rPr lang="fr-FR" sz="2400" b="1" i="1" dirty="0" smtClean="0"/>
              <a:t>13	Et si une femme a un mari non-croyant, et qu'il consente à habiter avec elle, qu'elle ne répudie point son mari.</a:t>
            </a:r>
          </a:p>
          <a:p>
            <a:pPr>
              <a:buNone/>
            </a:pPr>
            <a:r>
              <a:rPr lang="fr-FR" sz="2400" b="1" i="1" dirty="0" smtClean="0"/>
              <a:t>14	Car le mari non-croyant est sanctifié par la femme, et la femme non-croyante est sanctifiée par le frère ; autrement, vos enfants seraient impurs, tandis que maintenant ils sont saints.</a:t>
            </a:r>
          </a:p>
          <a:p>
            <a:pPr>
              <a:buNone/>
            </a:pPr>
            <a:r>
              <a:rPr lang="fr-FR" sz="2400" b="1" i="1" dirty="0" smtClean="0"/>
              <a:t>15	</a:t>
            </a:r>
            <a:r>
              <a:rPr lang="fr-FR" sz="2800" b="1" i="1" u="sng" dirty="0" smtClean="0"/>
              <a:t>Si le non-croyant se sépare, qu'il se sépare ; le frère ou la </a:t>
            </a:r>
            <a:r>
              <a:rPr lang="fr-FR" sz="2800" b="1" i="1" u="sng" dirty="0" err="1" smtClean="0"/>
              <a:t>soeur</a:t>
            </a:r>
            <a:r>
              <a:rPr lang="fr-FR" sz="2800" b="1" i="1" u="sng" dirty="0" smtClean="0"/>
              <a:t> ne sont pas liés dans ces cas-là. Dieu nous a appelés à vivre en paix.</a:t>
            </a:r>
          </a:p>
          <a:p>
            <a:pPr>
              <a:buNone/>
            </a:pPr>
            <a:r>
              <a:rPr lang="fr-FR" sz="1200" b="1" i="1" dirty="0" smtClean="0"/>
              <a:t> </a:t>
            </a:r>
          </a:p>
          <a:p>
            <a:pPr>
              <a:buNone/>
            </a:pPr>
            <a:r>
              <a:rPr lang="fr-FR" sz="1200" dirty="0" smtClean="0"/>
              <a:t> </a:t>
            </a:r>
          </a:p>
          <a:p>
            <a:pPr algn="just">
              <a:buNone/>
            </a:pPr>
            <a:endParaRPr lang="fr-FR" sz="12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r>
              <a:rPr lang="fr-FR" sz="6000" b="1" u="sng" dirty="0" smtClean="0">
                <a:solidFill>
                  <a:srgbClr val="FF0000"/>
                </a:solidFill>
              </a:rPr>
              <a:t>5- Dans quels cas peut-on divorcer?</a:t>
            </a: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ctr">
              <a:buNone/>
            </a:pPr>
            <a:endParaRPr lang="fr-FR" sz="6000" b="1" u="sng" dirty="0" smtClean="0">
              <a:solidFill>
                <a:srgbClr val="FF0000"/>
              </a:solidFill>
            </a:endParaRPr>
          </a:p>
          <a:p>
            <a:pPr algn="ctr">
              <a:buNone/>
            </a:pPr>
            <a:r>
              <a:rPr lang="fr-FR" sz="6000" b="1" u="sng" dirty="0" smtClean="0">
                <a:solidFill>
                  <a:srgbClr val="FF0000"/>
                </a:solidFill>
              </a:rPr>
              <a:t>5-1 Le maquillage</a:t>
            </a: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1400" u="sng" dirty="0" smtClean="0">
              <a:solidFill>
                <a:srgbClr val="00B0F0"/>
              </a:solidFill>
            </a:endParaRPr>
          </a:p>
          <a:p>
            <a:pPr>
              <a:buNone/>
            </a:pPr>
            <a:r>
              <a:rPr lang="fr-FR" sz="1400" u="sng" dirty="0" smtClean="0">
                <a:solidFill>
                  <a:srgbClr val="00B0F0"/>
                </a:solidFill>
              </a:rPr>
              <a:t>SCEAU DE L’ANTICHRIST, LE -  11.03.1955 LOS ANGELES, CA, USA</a:t>
            </a:r>
          </a:p>
          <a:p>
            <a:pPr algn="just">
              <a:buNone/>
            </a:pPr>
            <a:r>
              <a:rPr lang="fr-FR" sz="2000" dirty="0" smtClean="0"/>
              <a:t>63	Il n’y a pas longtemps, là, un homme voulait me présenter à sa femme, ils étaient d’une grande organisation de la sainteté. Il a dit: «Ma femme va jouer au piano ce soir, Frère Branham.» Et je l’ai regardée, et la femme… Je ne me moque pas de cette femme. Je ne crois pas qu’on doive le faire. Je ne dis que la vérité. Et je veux que vous receviez cela avec le même amour. Je dois être sévère de temps en temps. Oui, monsieur.</a:t>
            </a:r>
          </a:p>
          <a:p>
            <a:pPr algn="just">
              <a:buNone/>
            </a:pPr>
            <a:r>
              <a:rPr lang="fr-FR" sz="2000" b="1" u="sng" dirty="0" smtClean="0"/>
              <a:t>Et cette femme portait une robe; et si je voyais ma femme comme cela, je divorcerais d’avec elle. Et c’est tout à fait vrai. </a:t>
            </a:r>
            <a:r>
              <a:rPr lang="fr-FR" sz="2000" dirty="0" smtClean="0"/>
              <a:t>Je ne voudrais pas… </a:t>
            </a:r>
            <a:r>
              <a:rPr lang="fr-FR" sz="2400" b="1" dirty="0" smtClean="0"/>
              <a:t>Je la répudierais, la chasserais comme cela</a:t>
            </a:r>
            <a:r>
              <a:rPr lang="fr-FR" sz="2000" dirty="0" smtClean="0"/>
              <a:t>. </a:t>
            </a:r>
            <a:r>
              <a:rPr lang="fr-FR" sz="2000" b="1" u="sng" dirty="0" smtClean="0"/>
              <a:t>Elle portait du maquillage sur tout le visage</a:t>
            </a:r>
            <a:r>
              <a:rPr lang="fr-FR" sz="2000" b="1" dirty="0" smtClean="0"/>
              <a:t> </a:t>
            </a:r>
            <a:r>
              <a:rPr lang="fr-FR" sz="2000" dirty="0" smtClean="0"/>
              <a:t>et je dis: «Est-elle chrétienne?»</a:t>
            </a:r>
          </a:p>
          <a:p>
            <a:pPr algn="just">
              <a:buNone/>
            </a:pPr>
            <a:r>
              <a:rPr lang="fr-FR" sz="2000" dirty="0" smtClean="0"/>
              <a:t>	Oh, il dit: «Elle est une sainte.»</a:t>
            </a:r>
          </a:p>
          <a:p>
            <a:pPr algn="just">
              <a:buNone/>
            </a:pPr>
            <a:r>
              <a:rPr lang="fr-FR" sz="2000" dirty="0" smtClean="0"/>
              <a:t>	J’ai dit: «Elle ne m’en donne pas l’air.» C’est vrai, de voir quelque chose comme cela. Je ne le dis pas pour plaisanter. Mais c’est la vérité</a:t>
            </a:r>
            <a:r>
              <a:rPr lang="fr-FR" sz="2000" b="1" u="sng" dirty="0" smtClean="0"/>
              <a:t>. Une vieille petite Jézabel, toute maquillée…</a:t>
            </a:r>
          </a:p>
          <a:p>
            <a:pPr>
              <a:buNone/>
            </a:pPr>
            <a:r>
              <a:rPr lang="fr-FR" sz="1200" dirty="0" smtClean="0"/>
              <a:t>	</a:t>
            </a:r>
            <a:endParaRPr lang="fr-FR" sz="1200" dirty="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1897</TotalTime>
  <Words>1002</Words>
  <Application>Microsoft Office PowerPoint</Application>
  <PresentationFormat>Affichage à l'écran (4:3)</PresentationFormat>
  <Paragraphs>254</Paragraphs>
  <Slides>38</Slides>
  <Notes>0</Notes>
  <HiddenSlides>0</HiddenSlides>
  <MMClips>0</MMClips>
  <ScaleCrop>false</ScaleCrop>
  <HeadingPairs>
    <vt:vector size="4" baseType="variant">
      <vt:variant>
        <vt:lpstr>Thème</vt:lpstr>
      </vt:variant>
      <vt:variant>
        <vt:i4>1</vt:i4>
      </vt:variant>
      <vt:variant>
        <vt:lpstr>Titres des diapositives</vt:lpstr>
      </vt:variant>
      <vt:variant>
        <vt:i4>38</vt:i4>
      </vt:variant>
    </vt:vector>
  </HeadingPairs>
  <TitlesOfParts>
    <vt:vector size="39"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DIEU VOUS BENISSE</dc:title>
  <dc:creator>mabadi</dc:creator>
  <cp:lastModifiedBy>user</cp:lastModifiedBy>
  <cp:revision>354</cp:revision>
  <dcterms:created xsi:type="dcterms:W3CDTF">2010-12-09T16:58:15Z</dcterms:created>
  <dcterms:modified xsi:type="dcterms:W3CDTF">2016-04-10T09:27:40Z</dcterms:modified>
</cp:coreProperties>
</file>