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47" r:id="rId2"/>
    <p:sldId id="348" r:id="rId3"/>
    <p:sldId id="404" r:id="rId4"/>
    <p:sldId id="353" r:id="rId5"/>
    <p:sldId id="405" r:id="rId6"/>
    <p:sldId id="406" r:id="rId7"/>
    <p:sldId id="407" r:id="rId8"/>
    <p:sldId id="409" r:id="rId9"/>
    <p:sldId id="408"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3" r:id="rId24"/>
    <p:sldId id="424" r:id="rId2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80" autoAdjust="0"/>
    <p:restoredTop sz="94660"/>
  </p:normalViewPr>
  <p:slideViewPr>
    <p:cSldViewPr>
      <p:cViewPr>
        <p:scale>
          <a:sx n="80" d="100"/>
          <a:sy n="80" d="100"/>
        </p:scale>
        <p:origin x="-1560"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09/04/2016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24</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09/04/2016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09/04/2016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09/04/2016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09/04/2016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09/04/2016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09/04/2016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09/04/2016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endParaRPr lang="fr-FR" sz="2400" b="1" u="sng" dirty="0" smtClean="0">
              <a:solidFill>
                <a:srgbClr val="00B0F0"/>
              </a:solidFill>
            </a:endParaRPr>
          </a:p>
          <a:p>
            <a:pPr algn="ctr">
              <a:buNone/>
            </a:pPr>
            <a:r>
              <a:rPr lang="fr-FR" sz="5400" b="1" u="sng" dirty="0" smtClean="0">
                <a:solidFill>
                  <a:srgbClr val="FF0000"/>
                </a:solidFill>
              </a:rPr>
              <a:t>4- Les </a:t>
            </a:r>
            <a:r>
              <a:rPr lang="fr-FR" sz="5400" b="1" u="sng" dirty="0" smtClean="0">
                <a:solidFill>
                  <a:srgbClr val="FF0000"/>
                </a:solidFill>
              </a:rPr>
              <a:t>vertus sacrées d’une femme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2200" dirty="0" smtClean="0">
                <a:latin typeface="Times New Roman" pitchFamily="18" charset="0"/>
                <a:cs typeface="Times New Roman" pitchFamily="18" charset="0"/>
              </a:rPr>
              <a:t>225</a:t>
            </a:r>
            <a:r>
              <a:rPr lang="fr-FR" sz="2200" dirty="0" smtClean="0">
                <a:latin typeface="Times New Roman" pitchFamily="18" charset="0"/>
                <a:cs typeface="Times New Roman" pitchFamily="18" charset="0"/>
              </a:rPr>
              <a:t>	Cherchez le sens du mot. Ce mot ne veut pas dire “</a:t>
            </a:r>
            <a:r>
              <a:rPr lang="fr-FR" sz="2200" b="1" u="sng" dirty="0" smtClean="0">
                <a:latin typeface="Times New Roman" pitchFamily="18" charset="0"/>
                <a:cs typeface="Times New Roman" pitchFamily="18" charset="0"/>
              </a:rPr>
              <a:t>pardonné</a:t>
            </a:r>
            <a:r>
              <a:rPr lang="fr-FR" sz="2200" b="1" dirty="0" smtClean="0">
                <a:latin typeface="Times New Roman" pitchFamily="18" charset="0"/>
                <a:cs typeface="Times New Roman" pitchFamily="18" charset="0"/>
              </a:rPr>
              <a:t>”.</a:t>
            </a:r>
            <a:r>
              <a:rPr lang="fr-FR" sz="2200" b="1" u="sng"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 mot veut dire “</a:t>
            </a:r>
            <a:r>
              <a:rPr lang="fr-FR" sz="2200" b="1" u="sng" dirty="0" smtClean="0">
                <a:latin typeface="Times New Roman" pitchFamily="18" charset="0"/>
                <a:cs typeface="Times New Roman" pitchFamily="18" charset="0"/>
              </a:rPr>
              <a:t>justifié</a:t>
            </a:r>
            <a:r>
              <a:rPr lang="fr-FR" sz="2200" dirty="0" smtClean="0">
                <a:latin typeface="Times New Roman" pitchFamily="18" charset="0"/>
                <a:cs typeface="Times New Roman" pitchFamily="18" charset="0"/>
              </a:rPr>
              <a:t>”. Il ne veut pas dire que vous êtes pardonnés.</a:t>
            </a:r>
          </a:p>
          <a:p>
            <a:pPr algn="just">
              <a:buNone/>
            </a:pPr>
            <a:r>
              <a:rPr lang="fr-FR" sz="2200" dirty="0" smtClean="0">
                <a:latin typeface="Times New Roman" pitchFamily="18" charset="0"/>
                <a:cs typeface="Times New Roman" pitchFamily="18" charset="0"/>
              </a:rPr>
              <a:t>226	Par exemple, si vous aviez entendu dire que je m’étais enivré </a:t>
            </a:r>
            <a:r>
              <a:rPr lang="fr-FR" sz="2200" dirty="0" err="1" smtClean="0">
                <a:latin typeface="Times New Roman" pitchFamily="18" charset="0"/>
                <a:cs typeface="Times New Roman" pitchFamily="18" charset="0"/>
              </a:rPr>
              <a:t>et–et</a:t>
            </a:r>
            <a:r>
              <a:rPr lang="fr-FR" sz="2200" dirty="0" smtClean="0">
                <a:latin typeface="Times New Roman" pitchFamily="18" charset="0"/>
                <a:cs typeface="Times New Roman" pitchFamily="18" charset="0"/>
              </a:rPr>
              <a:t> que j’avais fait de vilaines choses, et tout. Et que vous veniez ensuite me dire, que vous découvriez que je ne les avais pas faites, et que vous veniez me dire : </a:t>
            </a:r>
            <a:r>
              <a:rPr lang="fr-FR" sz="2200" b="1" u="sng" dirty="0" smtClean="0">
                <a:latin typeface="Times New Roman" pitchFamily="18" charset="0"/>
                <a:cs typeface="Times New Roman" pitchFamily="18" charset="0"/>
              </a:rPr>
              <a:t>“Frère Branham, je vous pardonne.” Vous me pardonnez? Je n’ai même pas fait ces choses, au départ</a:t>
            </a:r>
            <a:r>
              <a:rPr lang="fr-FR" sz="2200" dirty="0" smtClean="0">
                <a:latin typeface="Times New Roman" pitchFamily="18" charset="0"/>
                <a:cs typeface="Times New Roman" pitchFamily="18" charset="0"/>
              </a:rPr>
              <a:t>. Voyez?</a:t>
            </a:r>
          </a:p>
          <a:p>
            <a:pPr algn="just">
              <a:buNone/>
            </a:pPr>
            <a:r>
              <a:rPr lang="fr-FR" sz="2200" dirty="0" smtClean="0">
                <a:latin typeface="Times New Roman" pitchFamily="18" charset="0"/>
                <a:cs typeface="Times New Roman" pitchFamily="18" charset="0"/>
              </a:rPr>
              <a:t>227	</a:t>
            </a:r>
            <a:r>
              <a:rPr lang="fr-FR" sz="2200" b="1" dirty="0" smtClean="0">
                <a:latin typeface="Times New Roman" pitchFamily="18" charset="0"/>
                <a:cs typeface="Times New Roman" pitchFamily="18" charset="0"/>
              </a:rPr>
              <a:t>Or, si je les ai faites, je suis coupable. </a:t>
            </a:r>
            <a:r>
              <a:rPr lang="fr-FR" sz="2200" dirty="0" smtClean="0">
                <a:latin typeface="Times New Roman" pitchFamily="18" charset="0"/>
                <a:cs typeface="Times New Roman" pitchFamily="18" charset="0"/>
              </a:rPr>
              <a:t>Mais vous pourriez me pardonner, alors je ne serais plus coupable. </a:t>
            </a:r>
            <a:r>
              <a:rPr lang="fr-FR" sz="2200" b="1" u="sng" dirty="0" smtClean="0">
                <a:latin typeface="Times New Roman" pitchFamily="18" charset="0"/>
                <a:cs typeface="Times New Roman" pitchFamily="18" charset="0"/>
              </a:rPr>
              <a:t>Par contre, je ne serais pas justifié pour autant, parce que je les ai quand même faites.</a:t>
            </a:r>
          </a:p>
          <a:p>
            <a:pPr algn="just">
              <a:buNone/>
            </a:pPr>
            <a:r>
              <a:rPr lang="fr-FR" sz="2200" dirty="0" smtClean="0">
                <a:latin typeface="Times New Roman" pitchFamily="18" charset="0"/>
                <a:cs typeface="Times New Roman" pitchFamily="18" charset="0"/>
              </a:rPr>
              <a:t>228	Mais le sens du mot justifié, c’est comme si vous ne l’aviez jamais fait du tout. Amen. Ça n’entre même pas en ligne de compte du tout. </a:t>
            </a:r>
            <a:endParaRPr lang="fr-FR" sz="2200"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L.UNION.INVISIBLE.DE.L.ÉPOUSE.DE.CHRIST_  SHREVEPORT.LA  JEUDI_  65-1125 </a:t>
            </a:r>
          </a:p>
          <a:p>
            <a:pPr algn="just">
              <a:buNone/>
            </a:pPr>
            <a:r>
              <a:rPr lang="fr-FR" sz="2400" dirty="0" smtClean="0"/>
              <a:t>84	Elle a un dépôt sacré, une vertu qui lui a été confiée par son Seigneur, une certaine vertu. Il n’y a que la femme qui détient cela. C’est vrai. Cela lui a été confié par Dieu. Elle ne doit pas souiller cette vertu.</a:t>
            </a:r>
          </a:p>
          <a:p>
            <a:pPr algn="just">
              <a:buNone/>
            </a:pPr>
            <a:r>
              <a:rPr lang="fr-FR" sz="2400" b="1" u="sng" dirty="0" smtClean="0"/>
              <a:t>85	Même que, si elle fait quelque chose de mal, elle doit le confesser à son mari avant qu’il la prenne avec lui, et elle doit redresser la situation. </a:t>
            </a:r>
            <a:r>
              <a:rPr lang="fr-FR" sz="2400" dirty="0" smtClean="0"/>
              <a:t>Et c’est pareil pour l’église qui avait été mariée à la loi, elle doit se présenter devant Christ avant le second mariage. Elle doit confesser ça; si elle ne le fait pas, et qu’elle vit avec son mari pendant dix ans avant de le lui confesser</a:t>
            </a:r>
            <a:r>
              <a:rPr lang="fr-FR" sz="2400" b="1" u="sng" dirty="0" smtClean="0"/>
              <a:t>, il a le droit de la répudier et d’épouser une autre femme. Ça, c’est l’Écriture. La fornication, c’est de mener une vie impure.</a:t>
            </a:r>
            <a:endParaRPr lang="fr-FR" sz="2400" b="1" u="sng"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u="sng" dirty="0" smtClean="0">
              <a:solidFill>
                <a:srgbClr val="00B0F0"/>
              </a:solidFill>
            </a:endParaRPr>
          </a:p>
          <a:p>
            <a:pPr>
              <a:buNone/>
            </a:pPr>
            <a:r>
              <a:rPr lang="fr-FR" sz="1400" u="sng" dirty="0" smtClean="0">
                <a:solidFill>
                  <a:srgbClr val="00B0F0"/>
                </a:solidFill>
              </a:rPr>
              <a:t>BAPTÊME </a:t>
            </a:r>
            <a:r>
              <a:rPr lang="fr-FR" sz="1400" u="sng" dirty="0" smtClean="0">
                <a:solidFill>
                  <a:srgbClr val="00B0F0"/>
                </a:solidFill>
              </a:rPr>
              <a:t>DU SAINT-ESPRIT, LE - M28.09.1958 JEFFERSONVILLE, IN, USA </a:t>
            </a:r>
          </a:p>
          <a:p>
            <a:pPr algn="just">
              <a:buNone/>
            </a:pPr>
            <a:r>
              <a:rPr lang="fr-FR" sz="3000" dirty="0" smtClean="0"/>
              <a:t>106	Et si la Bible déclare qu’elle était une femme de mauvaise réputation à cause de sa doctrine, c’est qu’elle a commis des fornications spirituelles. Que sont ces fornications? Rappelez-vous, nous avons donc examiné tout cela. </a:t>
            </a:r>
            <a:r>
              <a:rPr lang="fr-FR" sz="3000" b="1" dirty="0" smtClean="0"/>
              <a:t>Une femme qui vit avec son mari est pareille à une vierge. Elle n’a jamais été souillée tant qu’elle vit avec cet homme.</a:t>
            </a:r>
            <a:r>
              <a:rPr lang="fr-FR" sz="3000" dirty="0" smtClean="0"/>
              <a:t> Mais qu’est-ce que l’injustice? La justice pervertie. Qu’elle vive avec un autre et elle est condamnée. Vous voyez? La justice pervertie.</a:t>
            </a:r>
            <a:endParaRPr lang="fr-FR" sz="3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2400" b="1" u="sng" dirty="0" smtClean="0">
                <a:solidFill>
                  <a:srgbClr val="00B0F0"/>
                </a:solidFill>
              </a:rPr>
              <a:t>LUC </a:t>
            </a:r>
            <a:r>
              <a:rPr lang="fr-FR" sz="2400" b="1" u="sng" dirty="0" smtClean="0">
                <a:solidFill>
                  <a:srgbClr val="00B0F0"/>
                </a:solidFill>
              </a:rPr>
              <a:t>2:36-38 </a:t>
            </a:r>
          </a:p>
          <a:p>
            <a:pPr algn="just">
              <a:buNone/>
            </a:pPr>
            <a:r>
              <a:rPr lang="fr-FR" sz="2800" dirty="0" smtClean="0"/>
              <a:t>36</a:t>
            </a:r>
            <a:r>
              <a:rPr lang="fr-FR" sz="2800" dirty="0" smtClean="0"/>
              <a:t>	Il y avait aussi une prophétesse</a:t>
            </a:r>
            <a:r>
              <a:rPr lang="fr-FR" sz="2800" b="1" u="sng" dirty="0" smtClean="0"/>
              <a:t>, Anne, fille de </a:t>
            </a:r>
            <a:r>
              <a:rPr lang="fr-FR" sz="2800" b="1" u="sng" dirty="0" err="1" smtClean="0"/>
              <a:t>Phanuel</a:t>
            </a:r>
            <a:r>
              <a:rPr lang="fr-FR" sz="2800" b="1" u="sng" dirty="0" smtClean="0"/>
              <a:t>, de la tribu d'Aser. Elle était fort avancée en âge, et elle avait vécu sept ans avec son mari depuis sa virginité.</a:t>
            </a:r>
          </a:p>
          <a:p>
            <a:pPr algn="just">
              <a:buNone/>
            </a:pPr>
            <a:r>
              <a:rPr lang="fr-FR" sz="2800" dirty="0" smtClean="0"/>
              <a:t>37</a:t>
            </a:r>
            <a:r>
              <a:rPr lang="fr-FR" sz="2800" dirty="0" smtClean="0"/>
              <a:t>	</a:t>
            </a:r>
            <a:r>
              <a:rPr lang="fr-FR" sz="2800" b="1" u="sng" dirty="0" smtClean="0"/>
              <a:t>Restée veuve, et âgée de quatre vingt-quatre ans, elle ne quittait pas le temple, et elle servait Dieu nuit et jour dans le jeûne et dans la prière</a:t>
            </a:r>
            <a:r>
              <a:rPr lang="fr-FR" sz="2800" b="1" u="sng" dirty="0" smtClean="0"/>
              <a:t>.</a:t>
            </a:r>
            <a:endParaRPr lang="fr-FR" sz="2800" b="1" u="sng" dirty="0" smtClean="0"/>
          </a:p>
          <a:p>
            <a:pPr algn="just">
              <a:buNone/>
            </a:pPr>
            <a:r>
              <a:rPr lang="fr-FR" sz="2800" dirty="0" smtClean="0"/>
              <a:t>38</a:t>
            </a:r>
            <a:r>
              <a:rPr lang="fr-FR" sz="2800" dirty="0" smtClean="0"/>
              <a:t>	Étant survenue, elle aussi, à cette même heure, elle louait Dieu, et elle parlait de Jésus à tous ceux qui attendaient la délivrance de Jérusalem.</a:t>
            </a:r>
            <a:endParaRPr lang="fr-FR" sz="28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r>
              <a:rPr lang="fr-FR" sz="5400" b="1" u="sng" dirty="0" smtClean="0">
                <a:solidFill>
                  <a:srgbClr val="FF0000"/>
                </a:solidFill>
              </a:rPr>
              <a:t>4.2- La </a:t>
            </a:r>
            <a:r>
              <a:rPr lang="fr-FR" sz="5400" b="1" u="sng" dirty="0" err="1" smtClean="0">
                <a:solidFill>
                  <a:srgbClr val="FF0000"/>
                </a:solidFill>
              </a:rPr>
              <a:t>feminité</a:t>
            </a:r>
            <a:r>
              <a:rPr lang="fr-FR" sz="5400" b="1" u="sng" dirty="0" smtClean="0">
                <a:solidFill>
                  <a:srgbClr val="FF0000"/>
                </a:solidFill>
              </a:rPr>
              <a:t> sacrée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L.UNION.INVISIBLE.DE.L.ÉPOUSE.DE.CHRIST_  SHREVEPORT.LA  JEUDI_  65-1125 </a:t>
            </a:r>
          </a:p>
          <a:p>
            <a:pPr algn="just">
              <a:buNone/>
            </a:pPr>
            <a:r>
              <a:rPr lang="fr-FR" sz="3200" dirty="0" smtClean="0"/>
              <a:t>87	Remarquez, donc, elle a un dépôt sacré, une vertu qui lui a été donnée, qui lui a été confiée par le Seigneur. C’est Dieu qui lui a donné cette vertu. Exactement comme dans le jardin d’Éden, elle peut dire “oui” ou “non”. </a:t>
            </a:r>
            <a:r>
              <a:rPr lang="fr-FR" sz="3200" b="1" u="sng" dirty="0" smtClean="0"/>
              <a:t>Elle a un dépôt sacré, une féminité qui lui a été confiée, </a:t>
            </a:r>
            <a:r>
              <a:rPr lang="fr-FR" sz="3200" dirty="0" smtClean="0"/>
              <a:t>qu’elle ne doit pas violer. La féminité dont je parle ici, c’est son comportement, </a:t>
            </a:r>
            <a:r>
              <a:rPr lang="fr-FR" sz="3200" b="1" u="sng" dirty="0" smtClean="0"/>
              <a:t>son caractère en présence des hommes.</a:t>
            </a:r>
            <a:r>
              <a:rPr lang="fr-FR" sz="3200" dirty="0" smtClean="0"/>
              <a:t> De ne pas permettre à tous les hommes...</a:t>
            </a:r>
            <a:endParaRPr lang="fr-FR" sz="3200" b="1" u="sng"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L.UNION.INVISIBLE.DE.L.ÉPOUSE.DE.CHRIST_  SHREVEPORT.LA  JEUDI_  65-1125 </a:t>
            </a:r>
          </a:p>
          <a:p>
            <a:pPr algn="just">
              <a:buNone/>
            </a:pPr>
            <a:r>
              <a:rPr lang="fr-FR" sz="2700" dirty="0" smtClean="0"/>
              <a:t>88</a:t>
            </a:r>
            <a:r>
              <a:rPr lang="fr-FR" sz="2700" dirty="0" smtClean="0"/>
              <a:t>	On regarde et on voit, sur ces écrans, ces vedettes de cinéma qui embrassent ces femmes, et les étreignent, et se vautrent avec elles</a:t>
            </a:r>
            <a:r>
              <a:rPr lang="fr-FR" sz="2700" b="1" u="sng" dirty="0" smtClean="0"/>
              <a:t>. Une femme qui agit comme ça est d’un caractère corrompu. </a:t>
            </a:r>
            <a:r>
              <a:rPr lang="fr-FR" sz="2700" dirty="0" smtClean="0"/>
              <a:t>Elle aura beau être vertueuse à part ça. Mais, vous voyez, dans son coeur... Alors que ces glandes, les glandes sexuelles, se trouvent dans les lèvres. </a:t>
            </a:r>
            <a:r>
              <a:rPr lang="fr-FR" sz="2700" b="1" u="sng" dirty="0" smtClean="0"/>
              <a:t>L’homme qui embrasse une femme, en fait, il a commis, potentiellement, un adultère.</a:t>
            </a:r>
            <a:r>
              <a:rPr lang="fr-FR" sz="2700" b="1" dirty="0" smtClean="0"/>
              <a:t> </a:t>
            </a:r>
            <a:r>
              <a:rPr lang="fr-FR" sz="2700" dirty="0" smtClean="0"/>
              <a:t>Les glandes sexuelles se trouvent dans les lèvres de la femme et dans les lèvres de l’homme. Il pourrait lui baiser la main, il n’y aurait pas d’union des glandes sexuelles.</a:t>
            </a:r>
            <a:endParaRPr lang="fr-FR" sz="2700" b="1" u="sng"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r>
              <a:rPr lang="fr-FR" sz="5400" b="1" u="sng" dirty="0" smtClean="0">
                <a:solidFill>
                  <a:srgbClr val="FF0000"/>
                </a:solidFill>
              </a:rPr>
              <a:t>4.3- La maternité sacrée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1400" u="sng" dirty="0" smtClean="0">
                <a:solidFill>
                  <a:srgbClr val="00B0F0"/>
                </a:solidFill>
              </a:rPr>
              <a:t>INVASION </a:t>
            </a:r>
            <a:r>
              <a:rPr lang="fr-FR" sz="1400" u="sng" dirty="0" smtClean="0">
                <a:solidFill>
                  <a:srgbClr val="00B0F0"/>
                </a:solidFill>
              </a:rPr>
              <a:t>DES ÉTATS-UNIS, L’ -  09.05.1954 JEFFERSONVILLE, IN, U.S.A. </a:t>
            </a:r>
            <a:endParaRPr lang="fr-FR" sz="1400" dirty="0" smtClean="0"/>
          </a:p>
          <a:p>
            <a:pPr algn="just">
              <a:buNone/>
            </a:pPr>
            <a:r>
              <a:rPr lang="fr-FR" sz="3600" dirty="0" smtClean="0"/>
              <a:t>226	Vous savez, les États-Unis connaissent plus de cas de divorces que tout le reste du monde; plus de cas de divorces! Pensez-y! C'est horrible! </a:t>
            </a:r>
            <a:r>
              <a:rPr lang="fr-FR" sz="3600" b="1" u="sng" dirty="0" smtClean="0"/>
              <a:t>La maternité a été brisée.</a:t>
            </a:r>
            <a:r>
              <a:rPr lang="fr-FR" sz="3600" dirty="0" smtClean="0"/>
              <a:t> </a:t>
            </a:r>
            <a:r>
              <a:rPr lang="fr-FR" sz="3600" u="sng" dirty="0" smtClean="0"/>
              <a:t>Les mamans ne restent plus à la maison avec leurs enfants comme elles en avaient l'habitude. Elles doivent chercher un emploi</a:t>
            </a:r>
            <a:r>
              <a:rPr lang="fr-FR" sz="1400" u="sng" dirty="0" smtClean="0"/>
              <a:t>.</a:t>
            </a:r>
          </a:p>
          <a:p>
            <a:pPr>
              <a:buNone/>
            </a:pPr>
            <a:r>
              <a:rPr lang="fr-FR" sz="1400" dirty="0" smtClean="0"/>
              <a:t> </a:t>
            </a:r>
            <a:endParaRPr lang="fr-FR" sz="1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u="sng" dirty="0" smtClean="0">
              <a:solidFill>
                <a:srgbClr val="00B0F0"/>
              </a:solidFill>
            </a:endParaRPr>
          </a:p>
          <a:p>
            <a:pPr>
              <a:buNone/>
            </a:pPr>
            <a:r>
              <a:rPr lang="fr-FR" sz="1400" u="sng" dirty="0" smtClean="0">
                <a:solidFill>
                  <a:srgbClr val="00B0F0"/>
                </a:solidFill>
              </a:rPr>
              <a:t>DISLOCATION </a:t>
            </a:r>
            <a:r>
              <a:rPr lang="fr-FR" sz="1400" u="sng" dirty="0" smtClean="0">
                <a:solidFill>
                  <a:srgbClr val="00B0F0"/>
                </a:solidFill>
              </a:rPr>
              <a:t>DU MONDE, LA -  15.11.1963 NEW-YORK, NY, USA</a:t>
            </a:r>
          </a:p>
          <a:p>
            <a:pPr algn="just">
              <a:buNone/>
            </a:pPr>
            <a:r>
              <a:rPr lang="fr-FR" sz="2300" dirty="0" smtClean="0"/>
              <a:t>121	C'est une honte que l'ennemi ait pris nos femmes américaines et les ait déshabillées, là dans les rues. Eh bien! c'est une disgrâce. Ce n'est pas étonnant que des petits garçons et des petites filles et autres, soient tels qu'ils sont aujourd'hui! Ils essaient toujours d'imiter une certaine femme là dehors, Hollywood, mariée quatre ou cinq fois. Et elle sortira avec une espèce de vêtement de nudité, et toutes les petites filles du pays imiteront cela. Quelle pitié! C'est regrettable. Oui monsieur. C'est regrettable, et cela est entré dans l'église. La magnifique vertu que Dieu donne à une femme, d'être une mère, a été bafouée.</a:t>
            </a:r>
          </a:p>
          <a:p>
            <a:pPr algn="just">
              <a:buNone/>
            </a:pPr>
            <a:r>
              <a:rPr lang="fr-FR" sz="2300" dirty="0" smtClean="0"/>
              <a:t>122</a:t>
            </a:r>
            <a:r>
              <a:rPr lang="fr-FR" sz="2300" dirty="0" smtClean="0"/>
              <a:t>	Et c'est la colonne vertébrale de la nation. </a:t>
            </a:r>
            <a:r>
              <a:rPr lang="fr-FR" sz="2300" b="1" u="sng" dirty="0" smtClean="0"/>
              <a:t>Vous rompez la maternité, et vous avez par cela rompu la nation. </a:t>
            </a:r>
            <a:r>
              <a:rPr lang="fr-FR" sz="2300" dirty="0" smtClean="0"/>
              <a:t>Cela est une chose qui peut la maintenir unie, une véritable parenté.</a:t>
            </a:r>
          </a:p>
          <a:p>
            <a:pPr algn="just">
              <a:buNone/>
            </a:pPr>
            <a:r>
              <a:rPr lang="fr-FR" sz="2400" dirty="0" smtClean="0"/>
              <a:t> </a:t>
            </a:r>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200" b="1" u="sng" dirty="0" smtClean="0">
                <a:solidFill>
                  <a:srgbClr val="00B0F0"/>
                </a:solidFill>
              </a:rPr>
              <a:t>MATTHIEU </a:t>
            </a:r>
            <a:r>
              <a:rPr lang="fr-FR" sz="1200" b="1" u="sng" dirty="0" smtClean="0">
                <a:solidFill>
                  <a:srgbClr val="00B0F0"/>
                </a:solidFill>
              </a:rPr>
              <a:t>19:3-8</a:t>
            </a:r>
            <a:endParaRPr lang="fr-FR" sz="1200" b="1" u="sng" dirty="0" smtClean="0">
              <a:solidFill>
                <a:srgbClr val="00B0F0"/>
              </a:solidFill>
            </a:endParaRPr>
          </a:p>
          <a:p>
            <a:pPr>
              <a:buNone/>
            </a:pPr>
            <a:r>
              <a:rPr lang="fr-FR" sz="1800" b="1" i="1" dirty="0" smtClean="0"/>
              <a:t>	</a:t>
            </a:r>
            <a:r>
              <a:rPr lang="fr-FR" sz="2100" b="1" i="1" dirty="0" smtClean="0"/>
              <a:t>3</a:t>
            </a:r>
            <a:r>
              <a:rPr lang="fr-FR" sz="2100" b="1" i="1" dirty="0" smtClean="0"/>
              <a:t>	Les pharisiens l'abordèrent, et dirent, pour l'éprouver : Est-il permis à un homme de répudier sa femme pour un motif quelconque ?</a:t>
            </a:r>
          </a:p>
          <a:p>
            <a:pPr>
              <a:buNone/>
            </a:pPr>
            <a:r>
              <a:rPr lang="fr-FR" sz="2100" b="1" i="1" dirty="0" smtClean="0"/>
              <a:t>	4	Il répondit : N'avez-vous pas lu que le créateur, au commencement, fit l'homme et la femme</a:t>
            </a:r>
          </a:p>
          <a:p>
            <a:pPr>
              <a:buNone/>
            </a:pPr>
            <a:r>
              <a:rPr lang="fr-FR" sz="2100" b="1" i="1" dirty="0" smtClean="0"/>
              <a:t>	5	Et qu'il dit : C'est pourquoi l'homme quittera son père et sa mère, et s'attachera à sa femme, et les deux deviendront une seule chair ?</a:t>
            </a:r>
          </a:p>
          <a:p>
            <a:pPr>
              <a:buNone/>
            </a:pPr>
            <a:r>
              <a:rPr lang="fr-FR" sz="2100" b="1" i="1" dirty="0" smtClean="0"/>
              <a:t>	6	Ainsi ils ne sont plus deux, mais ils sont une seule chair. Que l'homme donc ne sépare pas ce que Dieu a joint.</a:t>
            </a:r>
          </a:p>
          <a:p>
            <a:pPr>
              <a:buNone/>
            </a:pPr>
            <a:r>
              <a:rPr lang="fr-FR" sz="2100" b="1" i="1" dirty="0" smtClean="0"/>
              <a:t>	7	Pourquoi donc, lui dirent-ils, Moïse a-t-il prescrit de donner à la femme une lettre de divorce et de la répudier ?</a:t>
            </a:r>
          </a:p>
          <a:p>
            <a:pPr>
              <a:buNone/>
            </a:pPr>
            <a:r>
              <a:rPr lang="fr-FR" sz="2100" b="1" i="1" dirty="0" smtClean="0"/>
              <a:t>	8	Il leur répondit : C'est à cause de la dureté de votre coeur que Moïse vous a permis de répudier vos femmes ; au commencement, il n'en était pas ainsi.</a:t>
            </a:r>
          </a:p>
          <a:p>
            <a:pPr>
              <a:buNone/>
            </a:pPr>
            <a:r>
              <a:rPr lang="fr-FR" sz="2100" b="1" i="1" dirty="0" smtClean="0"/>
              <a:t> </a:t>
            </a:r>
          </a:p>
          <a:p>
            <a:pPr>
              <a:buNone/>
            </a:pPr>
            <a:r>
              <a:rPr lang="fr-FR" sz="2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u="sng" dirty="0" smtClean="0">
              <a:solidFill>
                <a:srgbClr val="00B0F0"/>
              </a:solidFill>
            </a:endParaRPr>
          </a:p>
          <a:p>
            <a:pPr>
              <a:buNone/>
            </a:pPr>
            <a:r>
              <a:rPr lang="fr-FR" sz="1400" u="sng" dirty="0" smtClean="0">
                <a:solidFill>
                  <a:srgbClr val="00B0F0"/>
                </a:solidFill>
              </a:rPr>
              <a:t>LUC </a:t>
            </a:r>
            <a:r>
              <a:rPr lang="fr-FR" sz="1400" u="sng" dirty="0" smtClean="0">
                <a:solidFill>
                  <a:srgbClr val="00B0F0"/>
                </a:solidFill>
              </a:rPr>
              <a:t>23:27-31 bb134228</a:t>
            </a:r>
          </a:p>
          <a:p>
            <a:pPr>
              <a:buNone/>
            </a:pPr>
            <a:r>
              <a:rPr lang="fr-FR" sz="2400" b="1" i="1" dirty="0" smtClean="0"/>
              <a:t>27</a:t>
            </a:r>
            <a:r>
              <a:rPr lang="fr-FR" sz="2400" b="1" i="1" dirty="0" smtClean="0"/>
              <a:t>	Il était suivi d'une grande multitude des gens du peuple, et de femmes qui se frappaient la poitrine et se lamentaient sur lui</a:t>
            </a:r>
            <a:r>
              <a:rPr lang="fr-FR" sz="2400" b="1" i="1" dirty="0" smtClean="0"/>
              <a:t>.</a:t>
            </a:r>
            <a:endParaRPr lang="fr-FR" sz="2400" b="1" i="1" dirty="0" smtClean="0"/>
          </a:p>
          <a:p>
            <a:pPr>
              <a:buNone/>
            </a:pPr>
            <a:r>
              <a:rPr lang="fr-FR" sz="2400" b="1" i="1" dirty="0" smtClean="0"/>
              <a:t>28</a:t>
            </a:r>
            <a:r>
              <a:rPr lang="fr-FR" sz="2400" b="1" i="1" dirty="0" smtClean="0"/>
              <a:t>	Jésus se tourna vers elles, et dit : Filles de Jérusalem, ne pleurez pas sur moi ; mais pleurez sur vous et sur vos enfants.</a:t>
            </a:r>
          </a:p>
          <a:p>
            <a:pPr>
              <a:buNone/>
            </a:pPr>
            <a:r>
              <a:rPr lang="fr-FR" sz="2400" b="1" i="1" dirty="0" smtClean="0"/>
              <a:t>29</a:t>
            </a:r>
            <a:r>
              <a:rPr lang="fr-FR" sz="2400" b="1" i="1" dirty="0" smtClean="0"/>
              <a:t>	Car voici, des jours viendront où l'on dira : Heureuses les stériles, heureuses les entrailles qui n'ont point enfanté, et les mamelles qui n'ont point allaité !</a:t>
            </a:r>
          </a:p>
          <a:p>
            <a:pPr>
              <a:buNone/>
            </a:pPr>
            <a:r>
              <a:rPr lang="fr-FR" sz="2400" b="1" i="1" dirty="0" smtClean="0">
                <a:solidFill>
                  <a:srgbClr val="FF0000"/>
                </a:solidFill>
              </a:rPr>
              <a:t>30</a:t>
            </a:r>
            <a:r>
              <a:rPr lang="fr-FR" sz="2400" b="1" i="1" dirty="0" smtClean="0">
                <a:solidFill>
                  <a:srgbClr val="FF0000"/>
                </a:solidFill>
              </a:rPr>
              <a:t>	Alors ils se mettront à dire aux montagnes : Tombez sur nous ! Et aux collines : Couvrez-nous !</a:t>
            </a:r>
          </a:p>
          <a:p>
            <a:pPr>
              <a:buNone/>
            </a:pPr>
            <a:r>
              <a:rPr lang="fr-FR" sz="2400" b="1" i="1" dirty="0" smtClean="0"/>
              <a:t>31</a:t>
            </a:r>
            <a:r>
              <a:rPr lang="fr-FR" sz="2400" b="1" i="1" dirty="0" smtClean="0"/>
              <a:t>	Car, si l'on fait ces choses au bois vert, qu'arrivera-t-il au bois sec ?</a:t>
            </a:r>
          </a:p>
          <a:p>
            <a:pPr>
              <a:buNone/>
            </a:pPr>
            <a:r>
              <a:rPr lang="fr-FR" sz="1600" dirty="0" smtClean="0"/>
              <a:t> </a:t>
            </a:r>
          </a:p>
          <a:p>
            <a:pPr algn="just">
              <a:buNone/>
            </a:pPr>
            <a:r>
              <a:rPr lang="fr-FR" sz="2400" dirty="0" smtClean="0"/>
              <a:t> </a:t>
            </a:r>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r>
              <a:rPr lang="fr-FR" sz="2800" dirty="0" smtClean="0"/>
              <a:t> </a:t>
            </a:r>
            <a:endParaRPr lang="fr-FR" sz="1400" u="sng" dirty="0" smtClean="0">
              <a:solidFill>
                <a:srgbClr val="00B0F0"/>
              </a:solidFill>
            </a:endParaRPr>
          </a:p>
          <a:p>
            <a:pPr algn="just">
              <a:buNone/>
            </a:pPr>
            <a:r>
              <a:rPr lang="fr-FR" sz="2000" dirty="0" smtClean="0"/>
              <a:t>122</a:t>
            </a:r>
            <a:r>
              <a:rPr lang="fr-FR" sz="2000" dirty="0" smtClean="0"/>
              <a:t>	Jésus en a parlé. Et qu’est-ce qu’Il a dit? “En ce temps-là, ils se mettront à crier aux rochers et aux montagnes de tomber sur eux.”</a:t>
            </a:r>
          </a:p>
          <a:p>
            <a:pPr algn="just">
              <a:buNone/>
            </a:pPr>
            <a:r>
              <a:rPr lang="fr-FR" sz="2000" dirty="0" smtClean="0"/>
              <a:t>123	Elle pratiquera le contrôle des naissances, pour pouvoir se permettre d’aller à ses soirées. Elle ne veut pas s’encombrer d’un bébé qu’il faut allaiter. “Ça va la déformer. Enceinte, c’est ce qui va arriver, ça va la déformer. Elle n’aura plus l’apparence qu’elle avait.” Et son mari est assez ignorant pour la laisser faire. Elle ne veut pas lui donner un enfant.</a:t>
            </a:r>
          </a:p>
          <a:p>
            <a:pPr algn="just">
              <a:buNone/>
            </a:pPr>
            <a:r>
              <a:rPr lang="fr-FR" sz="2000" dirty="0" smtClean="0"/>
              <a:t>124	Jésus en a parlé. Et Il a dit que “quand elles feraient ça, que c’est en ce temps-là que les gens se mettraient à crier aux rochers de tomber sur eux.” C’est la Venue du Seigneur.</a:t>
            </a:r>
          </a:p>
          <a:p>
            <a:pPr algn="just">
              <a:buNone/>
            </a:pPr>
            <a:r>
              <a:rPr lang="fr-FR" sz="2400" b="1" dirty="0" smtClean="0"/>
              <a:t>125	Elles paient de grosses sommes d’argent pour avoir des chats, des chiens, à dorloter. C’est vrai. Il faut qu’elle ait quelque chose à dorloter, parce que c’est sa nature, que Dieu lui a donnée</a:t>
            </a:r>
            <a:r>
              <a:rPr lang="fr-FR" sz="2400" b="1" dirty="0" smtClean="0"/>
              <a:t>.</a:t>
            </a:r>
            <a:endParaRPr lang="fr-FR" sz="2400" b="1" dirty="0" smtClean="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r>
              <a:rPr lang="fr-FR" sz="5400" b="1" u="sng" dirty="0" smtClean="0">
                <a:solidFill>
                  <a:srgbClr val="FF0000"/>
                </a:solidFill>
              </a:rPr>
              <a:t>4.4- La femme est le type de l’église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r>
              <a:rPr lang="fr-FR" sz="2800" dirty="0" smtClean="0"/>
              <a:t> </a:t>
            </a:r>
            <a:endParaRPr lang="fr-FR" sz="1400" u="sng" dirty="0" smtClean="0">
              <a:solidFill>
                <a:srgbClr val="00B0F0"/>
              </a:solidFill>
            </a:endParaRPr>
          </a:p>
          <a:p>
            <a:pPr algn="just">
              <a:buNone/>
            </a:pPr>
            <a:r>
              <a:rPr lang="fr-FR" sz="3200" dirty="0" smtClean="0"/>
              <a:t>101</a:t>
            </a:r>
            <a:r>
              <a:rPr lang="fr-FR" sz="3200" dirty="0" smtClean="0"/>
              <a:t>	Quel dépôt sacré! </a:t>
            </a:r>
            <a:r>
              <a:rPr lang="fr-FR" sz="3200" b="1" u="sng" dirty="0" smtClean="0"/>
              <a:t>Quelle responsabilité confiée à la femme! </a:t>
            </a:r>
            <a:r>
              <a:rPr lang="fr-FR" sz="3200" dirty="0" smtClean="0"/>
              <a:t>Maintenant voyez-vous pourquoi</a:t>
            </a:r>
            <a:r>
              <a:rPr lang="fr-FR" sz="3200" b="1" u="sng" dirty="0" smtClean="0"/>
              <a:t> elle est un type de l’Église,</a:t>
            </a:r>
            <a:r>
              <a:rPr lang="fr-FR" sz="3200" dirty="0" smtClean="0"/>
              <a:t> qui a la même responsabilité. Comme la femme, qui a une responsabilité sacrée à l’égard de sa maternité, de ses vertus, de son mari, de même l’Église a une responsabilité sacrée à l’égard de </a:t>
            </a:r>
            <a:r>
              <a:rPr lang="fr-FR" sz="3200" b="1" u="sng" dirty="0" smtClean="0"/>
              <a:t>la prière, de la Parole, et de Christ</a:t>
            </a:r>
            <a:r>
              <a:rPr lang="fr-FR" sz="3200" dirty="0" smtClean="0"/>
              <a:t>, exactement comme la femme.</a:t>
            </a:r>
            <a:endParaRPr lang="fr-FR" sz="3200" b="1" dirty="0" smtClean="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
        <p:nvSpPr>
          <p:cNvPr id="6" name="Flèche droite 5"/>
          <p:cNvSpPr/>
          <p:nvPr/>
        </p:nvSpPr>
        <p:spPr>
          <a:xfrm>
            <a:off x="500034" y="1071546"/>
            <a:ext cx="3071834"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VIRGINITE</a:t>
            </a:r>
          </a:p>
        </p:txBody>
      </p:sp>
      <p:sp>
        <p:nvSpPr>
          <p:cNvPr id="7" name="Rectangle à coins arrondis 6"/>
          <p:cNvSpPr/>
          <p:nvPr/>
        </p:nvSpPr>
        <p:spPr>
          <a:xfrm>
            <a:off x="3857620" y="1071546"/>
            <a:ext cx="192882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PAROLE</a:t>
            </a:r>
            <a:endParaRPr lang="fr-FR" sz="2400" dirty="0"/>
          </a:p>
        </p:txBody>
      </p:sp>
      <p:sp>
        <p:nvSpPr>
          <p:cNvPr id="8" name="Flèche droite 7"/>
          <p:cNvSpPr/>
          <p:nvPr/>
        </p:nvSpPr>
        <p:spPr>
          <a:xfrm>
            <a:off x="428596" y="2714620"/>
            <a:ext cx="3143272"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FEMINITE</a:t>
            </a:r>
          </a:p>
        </p:txBody>
      </p:sp>
      <p:sp>
        <p:nvSpPr>
          <p:cNvPr id="9" name="Rectangle à coins arrondis 8"/>
          <p:cNvSpPr/>
          <p:nvPr/>
        </p:nvSpPr>
        <p:spPr>
          <a:xfrm>
            <a:off x="3786182" y="2643182"/>
            <a:ext cx="200026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CHRIST</a:t>
            </a:r>
          </a:p>
        </p:txBody>
      </p:sp>
      <p:sp>
        <p:nvSpPr>
          <p:cNvPr id="10" name="Flèche droite 9"/>
          <p:cNvSpPr/>
          <p:nvPr/>
        </p:nvSpPr>
        <p:spPr>
          <a:xfrm>
            <a:off x="428596" y="4429132"/>
            <a:ext cx="3071834"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MATERNITE</a:t>
            </a:r>
            <a:endParaRPr lang="fr-FR" sz="3600" dirty="0"/>
          </a:p>
        </p:txBody>
      </p:sp>
      <p:sp>
        <p:nvSpPr>
          <p:cNvPr id="11" name="Rectangle à coins arrondis 10"/>
          <p:cNvSpPr/>
          <p:nvPr/>
        </p:nvSpPr>
        <p:spPr>
          <a:xfrm>
            <a:off x="3857620" y="4500570"/>
            <a:ext cx="192882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PRIERE</a:t>
            </a:r>
          </a:p>
        </p:txBody>
      </p:sp>
      <p:pic>
        <p:nvPicPr>
          <p:cNvPr id="1027" name="Picture 3"/>
          <p:cNvPicPr>
            <a:picLocks noChangeAspect="1" noChangeArrowheads="1"/>
          </p:cNvPicPr>
          <p:nvPr/>
        </p:nvPicPr>
        <p:blipFill>
          <a:blip r:embed="rId3"/>
          <a:srcRect/>
          <a:stretch>
            <a:fillRect/>
          </a:stretch>
        </p:blipFill>
        <p:spPr bwMode="auto">
          <a:xfrm>
            <a:off x="6429388" y="785794"/>
            <a:ext cx="1957104" cy="142876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786578" y="4500570"/>
            <a:ext cx="1238931" cy="1643074"/>
          </a:xfrm>
          <a:prstGeom prst="rect">
            <a:avLst/>
          </a:prstGeom>
          <a:noFill/>
          <a:ln w="9525">
            <a:noFill/>
            <a:miter lim="800000"/>
            <a:headEnd/>
            <a:tailEnd/>
          </a:ln>
          <a:effectLst/>
        </p:spPr>
      </p:pic>
      <p:pic>
        <p:nvPicPr>
          <p:cNvPr id="1029" name="Picture 5" descr="C:\Users\user\Pictures\images net\photos\Message\FIL395.JPG"/>
          <p:cNvPicPr>
            <a:picLocks noChangeAspect="1" noChangeArrowheads="1"/>
          </p:cNvPicPr>
          <p:nvPr/>
        </p:nvPicPr>
        <p:blipFill>
          <a:blip r:embed="rId5"/>
          <a:srcRect/>
          <a:stretch>
            <a:fillRect/>
          </a:stretch>
        </p:blipFill>
        <p:spPr bwMode="auto">
          <a:xfrm>
            <a:off x="6929454" y="2285992"/>
            <a:ext cx="1359822" cy="1928826"/>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endParaRPr lang="fr-FR" sz="2400" b="1" u="sng" dirty="0" smtClean="0">
              <a:solidFill>
                <a:srgbClr val="00B0F0"/>
              </a:solidFill>
            </a:endParaRPr>
          </a:p>
          <a:p>
            <a:pPr algn="ctr">
              <a:buNone/>
            </a:pPr>
            <a:r>
              <a:rPr lang="fr-FR" sz="5400" b="1" u="sng" dirty="0" smtClean="0">
                <a:solidFill>
                  <a:srgbClr val="FF0000"/>
                </a:solidFill>
              </a:rPr>
              <a:t>4- Les </a:t>
            </a:r>
            <a:r>
              <a:rPr lang="fr-FR" sz="5400" b="1" u="sng" dirty="0" smtClean="0">
                <a:solidFill>
                  <a:srgbClr val="FF0000"/>
                </a:solidFill>
              </a:rPr>
              <a:t>vertus sacrées d’une femme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4800" dirty="0" smtClean="0">
                <a:latin typeface="Times New Roman" pitchFamily="18" charset="0"/>
                <a:cs typeface="Times New Roman" pitchFamily="18" charset="0"/>
              </a:rPr>
              <a:t>98	Donc nous voyons qu’il lui a été confié ce dépôt sacré qu’elle ne doit pas violer : sa féminité, de se tenir, de faire preuve de caractère, d’élever ses enfants, de faire honneur à son mari.</a:t>
            </a:r>
            <a:endParaRPr lang="fr-FR" sz="48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3200" b="1" u="sng" dirty="0" smtClean="0">
                <a:latin typeface="Times New Roman" pitchFamily="18" charset="0"/>
                <a:cs typeface="Times New Roman" pitchFamily="18" charset="0"/>
              </a:rPr>
              <a:t>83</a:t>
            </a:r>
            <a:r>
              <a:rPr lang="fr-FR" sz="3200" b="1" u="sng" dirty="0" smtClean="0">
                <a:latin typeface="Times New Roman" pitchFamily="18" charset="0"/>
                <a:cs typeface="Times New Roman" pitchFamily="18" charset="0"/>
              </a:rPr>
              <a:t>	Je veux citer ici trois choses auxquelles elle ne doit pas déroger. </a:t>
            </a:r>
            <a:r>
              <a:rPr lang="fr-FR" sz="3200" dirty="0" smtClean="0">
                <a:latin typeface="Times New Roman" pitchFamily="18" charset="0"/>
                <a:cs typeface="Times New Roman" pitchFamily="18" charset="0"/>
              </a:rPr>
              <a:t>Maintenant ce que je dis, gardez l’église à l’esprit, alors que je le dis en m’adressant à la femme naturelle, comme Paul le fait ici, au chapitre 7 de Romains.</a:t>
            </a:r>
          </a:p>
          <a:p>
            <a:pPr algn="just">
              <a:buNone/>
            </a:pPr>
            <a:r>
              <a:rPr lang="fr-FR" sz="3200" dirty="0" smtClean="0">
                <a:latin typeface="Times New Roman" pitchFamily="18" charset="0"/>
                <a:cs typeface="Times New Roman" pitchFamily="18" charset="0"/>
              </a:rPr>
              <a:t>84	Elle a un dépôt sacré, une vertu qui lui a été confiée par son Seigneur, une certaine vertu. </a:t>
            </a:r>
            <a:r>
              <a:rPr lang="fr-FR" sz="3200" b="1" u="sng" dirty="0" smtClean="0">
                <a:latin typeface="Times New Roman" pitchFamily="18" charset="0"/>
                <a:cs typeface="Times New Roman" pitchFamily="18" charset="0"/>
              </a:rPr>
              <a:t>Il n’y a que la femme qui détient cela. C’est vrai. Cela lui a été confié par Dieu. Elle ne doit pas souiller cette vertu.</a:t>
            </a:r>
            <a:endParaRPr lang="fr-FR" sz="32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endParaRPr lang="fr-FR" sz="2400" b="1" u="sng" dirty="0" smtClean="0">
              <a:solidFill>
                <a:srgbClr val="00B0F0"/>
              </a:solidFill>
            </a:endParaRPr>
          </a:p>
          <a:p>
            <a:pPr algn="ctr">
              <a:buNone/>
            </a:pPr>
            <a:r>
              <a:rPr lang="fr-FR" sz="5400" b="1" u="sng" dirty="0" smtClean="0">
                <a:solidFill>
                  <a:srgbClr val="FF0000"/>
                </a:solidFill>
              </a:rPr>
              <a:t>4.1- La virginité Sacrée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3200" b="1" u="sng" dirty="0" smtClean="0">
                <a:latin typeface="Times New Roman" pitchFamily="18" charset="0"/>
                <a:cs typeface="Times New Roman" pitchFamily="18" charset="0"/>
              </a:rPr>
              <a:t>83</a:t>
            </a:r>
            <a:r>
              <a:rPr lang="fr-FR" sz="3200" b="1" u="sng" dirty="0" smtClean="0">
                <a:latin typeface="Times New Roman" pitchFamily="18" charset="0"/>
                <a:cs typeface="Times New Roman" pitchFamily="18" charset="0"/>
              </a:rPr>
              <a:t>	Je veux citer ici trois choses auxquelles elle ne doit pas déroger. </a:t>
            </a:r>
            <a:r>
              <a:rPr lang="fr-FR" sz="3200" dirty="0" smtClean="0">
                <a:latin typeface="Times New Roman" pitchFamily="18" charset="0"/>
                <a:cs typeface="Times New Roman" pitchFamily="18" charset="0"/>
              </a:rPr>
              <a:t>Maintenant ce que je dis, gardez l’église à l’esprit, alors que je le dis en m’adressant à la femme naturelle, comme Paul le fait ici, au chapitre 7 de Romains.</a:t>
            </a:r>
          </a:p>
          <a:p>
            <a:pPr algn="just">
              <a:buNone/>
            </a:pPr>
            <a:r>
              <a:rPr lang="fr-FR" sz="3200" dirty="0" smtClean="0">
                <a:latin typeface="Times New Roman" pitchFamily="18" charset="0"/>
                <a:cs typeface="Times New Roman" pitchFamily="18" charset="0"/>
              </a:rPr>
              <a:t>84	Elle a un dépôt sacré, une vertu qui lui a été confiée par son Seigneur, une certaine vertu. </a:t>
            </a:r>
            <a:r>
              <a:rPr lang="fr-FR" sz="3200" b="1" u="sng" dirty="0" smtClean="0">
                <a:latin typeface="Times New Roman" pitchFamily="18" charset="0"/>
                <a:cs typeface="Times New Roman" pitchFamily="18" charset="0"/>
              </a:rPr>
              <a:t>Il n’y a que la femme qui détient cela. C’est vrai. Cela lui a été confié par Dieu. Elle ne doit pas souiller cette vertu.</a:t>
            </a:r>
            <a:endParaRPr lang="fr-FR" sz="32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4800" dirty="0" smtClean="0">
                <a:latin typeface="Times New Roman" pitchFamily="18" charset="0"/>
                <a:cs typeface="Times New Roman" pitchFamily="18" charset="0"/>
              </a:rPr>
              <a:t>77	Mais, parce qu’elle a été mise de ce côté-là, </a:t>
            </a:r>
            <a:r>
              <a:rPr lang="fr-FR" sz="4800" b="1" u="sng" dirty="0" smtClean="0">
                <a:latin typeface="Times New Roman" pitchFamily="18" charset="0"/>
                <a:cs typeface="Times New Roman" pitchFamily="18" charset="0"/>
              </a:rPr>
              <a:t>elle a aussi reçu de Dieu une charge sacrée quant à la rédemption.</a:t>
            </a:r>
            <a:r>
              <a:rPr lang="fr-FR" sz="4800" dirty="0" smtClean="0">
                <a:latin typeface="Times New Roman" pitchFamily="18" charset="0"/>
                <a:cs typeface="Times New Roman" pitchFamily="18" charset="0"/>
              </a:rPr>
              <a:t> Il y a chez elle des caractères distinctifs qu’elle ne doit pas souiller.</a:t>
            </a:r>
            <a:endParaRPr lang="fr-FR" sz="4800"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p>
          <a:p>
            <a:pPr algn="just">
              <a:buNone/>
            </a:pPr>
            <a:r>
              <a:rPr lang="fr-FR" sz="3200" dirty="0" smtClean="0">
                <a:latin typeface="Times New Roman" pitchFamily="18" charset="0"/>
                <a:cs typeface="Times New Roman" pitchFamily="18" charset="0"/>
              </a:rPr>
              <a:t>78 Si </a:t>
            </a:r>
            <a:r>
              <a:rPr lang="fr-FR" sz="3200" dirty="0" smtClean="0">
                <a:latin typeface="Times New Roman" pitchFamily="18" charset="0"/>
                <a:cs typeface="Times New Roman" pitchFamily="18" charset="0"/>
              </a:rPr>
              <a:t>elle les salit, </a:t>
            </a:r>
            <a:r>
              <a:rPr lang="fr-FR" sz="3200" u="sng" dirty="0" smtClean="0">
                <a:latin typeface="Times New Roman" pitchFamily="18" charset="0"/>
                <a:cs typeface="Times New Roman" pitchFamily="18" charset="0"/>
              </a:rPr>
              <a:t>alors elle est souillée pour le reste de sa vie. </a:t>
            </a:r>
            <a:r>
              <a:rPr lang="fr-FR" sz="3000" b="1" u="sng" dirty="0" smtClean="0">
                <a:latin typeface="Times New Roman" pitchFamily="18" charset="0"/>
                <a:cs typeface="Times New Roman" pitchFamily="18" charset="0"/>
              </a:rPr>
              <a:t>Peu importe combien elle peut être pardonnée, elle ne peut pas être justifiée. </a:t>
            </a:r>
            <a:r>
              <a:rPr lang="fr-FR" sz="3200" dirty="0" smtClean="0">
                <a:latin typeface="Times New Roman" pitchFamily="18" charset="0"/>
                <a:cs typeface="Times New Roman" pitchFamily="18" charset="0"/>
              </a:rPr>
              <a:t>Je vais toucher ce point-là tout à l’heure. Je vais prendre un passage de l’Écriture là-dessus dans quelques minutes. </a:t>
            </a:r>
            <a:r>
              <a:rPr lang="fr-FR" sz="3000" b="1" u="sng" dirty="0" smtClean="0">
                <a:latin typeface="Times New Roman" pitchFamily="18" charset="0"/>
                <a:cs typeface="Times New Roman" pitchFamily="18" charset="0"/>
              </a:rPr>
              <a:t>Elle peut être pardonnée de s’être souillée, mais elle ne peut pas être justifiée dans cette vie. </a:t>
            </a:r>
            <a:r>
              <a:rPr lang="fr-FR" sz="3200" dirty="0" smtClean="0">
                <a:latin typeface="Times New Roman" pitchFamily="18" charset="0"/>
                <a:cs typeface="Times New Roman" pitchFamily="18" charset="0"/>
              </a:rPr>
              <a:t>C’est toujours à son dossier. Remarquez, donc. C’est ce qui lui a été confié. Elle pourra être pardonnée, mais pas justifiée.</a:t>
            </a:r>
          </a:p>
          <a:p>
            <a:pPr algn="just">
              <a:buAutoNum type="arabicPlain" startAt="78"/>
            </a:pPr>
            <a:endParaRPr lang="fr-FR" sz="1200"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1739</TotalTime>
  <Words>440</Words>
  <Application>Microsoft Office PowerPoint</Application>
  <PresentationFormat>Affichage à l'écran (4:3)</PresentationFormat>
  <Paragraphs>145</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301</cp:revision>
  <dcterms:created xsi:type="dcterms:W3CDTF">2010-12-09T16:58:15Z</dcterms:created>
  <dcterms:modified xsi:type="dcterms:W3CDTF">2016-04-09T17:50:15Z</dcterms:modified>
</cp:coreProperties>
</file>