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47" r:id="rId2"/>
    <p:sldId id="348" r:id="rId3"/>
    <p:sldId id="350" r:id="rId4"/>
    <p:sldId id="394" r:id="rId5"/>
    <p:sldId id="353" r:id="rId6"/>
    <p:sldId id="395" r:id="rId7"/>
    <p:sldId id="396" r:id="rId8"/>
    <p:sldId id="397" r:id="rId9"/>
    <p:sldId id="398" r:id="rId10"/>
    <p:sldId id="399" r:id="rId11"/>
    <p:sldId id="400" r:id="rId12"/>
    <p:sldId id="401" r:id="rId13"/>
    <p:sldId id="402" r:id="rId14"/>
    <p:sldId id="403"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80" autoAdjust="0"/>
    <p:restoredTop sz="94660"/>
  </p:normalViewPr>
  <p:slideViewPr>
    <p:cSldViewPr>
      <p:cViewPr>
        <p:scale>
          <a:sx n="80" d="100"/>
          <a:sy n="80" d="100"/>
        </p:scale>
        <p:origin x="-1560"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09/04/2016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09/04/2016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09/04/2016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09/04/2016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09/04/2016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09/04/2016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09/04/2016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09/04/2016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err="1" smtClean="0">
                <a:solidFill>
                  <a:srgbClr val="00B0F0"/>
                </a:solidFill>
              </a:rPr>
              <a:t>Gen</a:t>
            </a:r>
            <a:r>
              <a:rPr lang="fr-FR" sz="2400" b="1" u="sng" dirty="0" smtClean="0">
                <a:solidFill>
                  <a:srgbClr val="00B0F0"/>
                </a:solidFill>
              </a:rPr>
              <a:t> 6 1-3</a:t>
            </a:r>
          </a:p>
          <a:p>
            <a:pPr algn="ctr">
              <a:buNone/>
            </a:pPr>
            <a:endParaRPr lang="fr-FR" sz="2400" b="1" u="sng" dirty="0" smtClean="0">
              <a:solidFill>
                <a:srgbClr val="00B0F0"/>
              </a:solidFill>
            </a:endParaRPr>
          </a:p>
          <a:p>
            <a:pPr algn="ctr">
              <a:buNone/>
            </a:pPr>
            <a:r>
              <a:rPr lang="fr-FR" sz="5400" b="1" u="sng" dirty="0" smtClean="0">
                <a:solidFill>
                  <a:srgbClr val="FF0000"/>
                </a:solidFill>
              </a:rPr>
              <a:t>4- Les unions libres</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2400" dirty="0" smtClean="0"/>
          </a:p>
          <a:p>
            <a:pPr>
              <a:buNone/>
            </a:pPr>
            <a:r>
              <a:rPr lang="fr-FR" sz="1400" u="sng" dirty="0" smtClean="0">
                <a:solidFill>
                  <a:srgbClr val="00B0F0"/>
                </a:solidFill>
              </a:rPr>
              <a:t>MESSIEURS, NOUS VOUDRIONS VOIR JÉSUS -  04.03.1964 DALLAS, TX, USA</a:t>
            </a:r>
          </a:p>
          <a:p>
            <a:pPr algn="just">
              <a:buNone/>
            </a:pPr>
            <a:r>
              <a:rPr lang="fr-FR" sz="3600" dirty="0" smtClean="0"/>
              <a:t>55 	Mais, si vous remarquez, reprenez Genèse 6 et lisez-le, et là, voyez ce qui est arrivé; nous voyons, là-bas que «quand les fils de Dieu virent que les filles des hommes étaient belles, ils en ont pris pour femmes», des tribunaux de divorce. Des fils de Dieu! </a:t>
            </a:r>
            <a:r>
              <a:rPr lang="fr-FR" sz="3600" b="1" u="sng" dirty="0" smtClean="0"/>
              <a:t>«Des hommes de renom», des hommes célèbres.</a:t>
            </a:r>
          </a:p>
          <a:p>
            <a:pPr algn="just">
              <a:buNone/>
            </a:pPr>
            <a:r>
              <a:rPr lang="fr-FR" sz="3600" dirty="0" smtClean="0"/>
              <a:t> </a:t>
            </a:r>
            <a:endParaRPr lang="fr-FR" sz="36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2400" dirty="0" smtClean="0"/>
          </a:p>
          <a:p>
            <a:pPr>
              <a:buNone/>
            </a:pPr>
            <a:r>
              <a:rPr lang="fr-FR" sz="1400" u="sng" dirty="0" smtClean="0">
                <a:solidFill>
                  <a:srgbClr val="00B0F0"/>
                </a:solidFill>
              </a:rPr>
              <a:t>MESSIEURS, NOUS VOUDRIONS VOIR JÉSUS -  04.03.1964 DALLAS, TX, USA</a:t>
            </a:r>
          </a:p>
          <a:p>
            <a:pPr algn="just">
              <a:buNone/>
            </a:pPr>
            <a:r>
              <a:rPr lang="fr-FR" sz="3600" b="1" dirty="0" smtClean="0"/>
              <a:t>56 	Regardez aujourd'hui, </a:t>
            </a:r>
            <a:r>
              <a:rPr lang="fr-FR" sz="3600" b="1" dirty="0" err="1" smtClean="0"/>
              <a:t>nos–nos</a:t>
            </a:r>
            <a:r>
              <a:rPr lang="fr-FR" sz="3600" b="1" dirty="0" smtClean="0"/>
              <a:t> gens haut placés, </a:t>
            </a:r>
            <a:r>
              <a:rPr lang="fr-FR" sz="3600" dirty="0" smtClean="0"/>
              <a:t>de grands hommes dans le monde, comme ce noble lord en Angleterre, tout récemment, le magazine </a:t>
            </a:r>
            <a:r>
              <a:rPr lang="fr-FR" sz="3600" i="1" dirty="0" smtClean="0"/>
              <a:t>Life</a:t>
            </a:r>
            <a:r>
              <a:rPr lang="fr-FR" sz="3600" dirty="0" smtClean="0"/>
              <a:t> avait fait un article là-dessus, qu'on a trouvé avec des strip-teaseuses, et tout. Regardez notre gouverneur de New York, et tous les autres pays alentour, l'immoralité... </a:t>
            </a:r>
            <a:endParaRPr lang="fr-FR" sz="36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1400" u="sng" dirty="0" smtClean="0">
                <a:solidFill>
                  <a:srgbClr val="00B0F0"/>
                </a:solidFill>
              </a:rPr>
              <a:t>LIEU D'ADORATION QUE DIEU A CHOISI, LE -  20.02.1965 JEFFERSONVILLE, IN, USA </a:t>
            </a:r>
            <a:endParaRPr lang="fr-FR" sz="1400" dirty="0" smtClean="0"/>
          </a:p>
          <a:p>
            <a:pPr algn="just">
              <a:buNone/>
            </a:pPr>
            <a:r>
              <a:rPr lang="fr-FR" sz="4000" b="1" u="sng" dirty="0" smtClean="0"/>
              <a:t>63 	Je dis: “ Mais vous n'avez pas pu passer dans la rue, la prendre et lui dire: ‘Viens avec moi, Jones.’ Il a fallu qu'elle devienne d'abord, par une cérémonie, une cérémonie de mariage, une Jones. Sinon, vous vivez dans l'adultère. </a:t>
            </a:r>
            <a:endParaRPr lang="fr-FR" sz="4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u="sng" dirty="0" smtClean="0">
              <a:solidFill>
                <a:srgbClr val="00B0F0"/>
              </a:solidFill>
            </a:endParaRPr>
          </a:p>
          <a:p>
            <a:pPr>
              <a:buNone/>
            </a:pPr>
            <a:r>
              <a:rPr lang="fr-FR" sz="1400" u="sng" dirty="0" smtClean="0">
                <a:solidFill>
                  <a:srgbClr val="00B0F0"/>
                </a:solidFill>
              </a:rPr>
              <a:t>ECRITURE SUR LA MURAILLE, L’ -  08.01.1958 CHICAGO, IL, USA</a:t>
            </a:r>
          </a:p>
          <a:p>
            <a:pPr>
              <a:buNone/>
            </a:pPr>
            <a:r>
              <a:rPr lang="fr-FR" sz="4800" dirty="0" smtClean="0"/>
              <a:t>27	Maintenant, </a:t>
            </a:r>
            <a:r>
              <a:rPr lang="fr-FR" sz="4800" b="1" u="sng" dirty="0" smtClean="0"/>
              <a:t>une concubine n’est rien d’autre qu’une prostituée légale</a:t>
            </a:r>
            <a:r>
              <a:rPr lang="fr-FR" sz="4800" dirty="0" smtClean="0"/>
              <a:t>. Et voyez-vous que, lorsqu’un homme se sent auto-suffisant, il commence à patauger dans le péché?</a:t>
            </a:r>
            <a:endParaRPr lang="fr-FR" sz="48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
        <p:nvSpPr>
          <p:cNvPr id="1026" name="AutoShape 2" descr="Résultat de recherche d'images pour &quot;facebook&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srcRect/>
          <a:stretch>
            <a:fillRect/>
          </a:stretch>
        </p:blipFill>
        <p:spPr bwMode="auto">
          <a:xfrm>
            <a:off x="714348" y="1142984"/>
            <a:ext cx="2143125" cy="21431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6500826" y="1285860"/>
            <a:ext cx="1785950" cy="1785950"/>
          </a:xfrm>
          <a:prstGeom prst="rect">
            <a:avLst/>
          </a:prstGeom>
          <a:noFill/>
          <a:ln w="9525">
            <a:noFill/>
            <a:miter lim="800000"/>
            <a:headEnd/>
            <a:tailEnd/>
          </a:ln>
          <a:effectLst/>
        </p:spPr>
      </p:pic>
      <p:pic>
        <p:nvPicPr>
          <p:cNvPr id="1029" name="Picture 5" descr="C:\Users\user\Pictures\images net\photos\Message\FIL395.JPG"/>
          <p:cNvPicPr>
            <a:picLocks noChangeAspect="1" noChangeArrowheads="1"/>
          </p:cNvPicPr>
          <p:nvPr/>
        </p:nvPicPr>
        <p:blipFill>
          <a:blip r:embed="rId4"/>
          <a:srcRect/>
          <a:stretch>
            <a:fillRect/>
          </a:stretch>
        </p:blipFill>
        <p:spPr bwMode="auto">
          <a:xfrm>
            <a:off x="3500430" y="928670"/>
            <a:ext cx="1790700" cy="2540000"/>
          </a:xfrm>
          <a:prstGeom prst="rect">
            <a:avLst/>
          </a:prstGeom>
          <a:noFill/>
        </p:spPr>
      </p:pic>
      <p:sp>
        <p:nvSpPr>
          <p:cNvPr id="10" name="ZoneTexte 9"/>
          <p:cNvSpPr txBox="1"/>
          <p:nvPr/>
        </p:nvSpPr>
        <p:spPr>
          <a:xfrm>
            <a:off x="3571868" y="3214686"/>
            <a:ext cx="2000264" cy="3170099"/>
          </a:xfrm>
          <a:prstGeom prst="rect">
            <a:avLst/>
          </a:prstGeom>
          <a:noFill/>
        </p:spPr>
        <p:txBody>
          <a:bodyPr wrap="square" rtlCol="0">
            <a:spAutoFit/>
          </a:bodyPr>
          <a:lstStyle/>
          <a:p>
            <a:r>
              <a:rPr lang="fr-FR" sz="20000" dirty="0" smtClean="0">
                <a:solidFill>
                  <a:srgbClr val="FF0000"/>
                </a:solidFill>
              </a:rPr>
              <a:t>?</a:t>
            </a:r>
            <a:endParaRPr lang="fr-FR" sz="200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MATTHIEU 19:1-8</a:t>
            </a:r>
          </a:p>
          <a:p>
            <a:pPr>
              <a:buNone/>
            </a:pPr>
            <a:r>
              <a:rPr lang="fr-FR" sz="1800" b="1" i="1" dirty="0" smtClean="0"/>
              <a:t>	1	Lorsque Jésus eut achevé ces discours, il quitta la Galilée, et alla dans le territoire de la Judée, au-delà du Jourdain.</a:t>
            </a:r>
          </a:p>
          <a:p>
            <a:pPr>
              <a:buNone/>
            </a:pPr>
            <a:r>
              <a:rPr lang="fr-FR" sz="1800" b="1" i="1" dirty="0" smtClean="0"/>
              <a:t>	2	Une grande foule le suivit, et là il guérit les malades.</a:t>
            </a:r>
          </a:p>
          <a:p>
            <a:pPr>
              <a:buNone/>
            </a:pPr>
            <a:r>
              <a:rPr lang="fr-FR" sz="1800" b="1" i="1" dirty="0" smtClean="0"/>
              <a:t>	3	Les pharisiens l'abordèrent, et dirent, pour l'éprouver : Est-il permis à un homme de répudier sa femme pour un motif quelconque ?</a:t>
            </a:r>
          </a:p>
          <a:p>
            <a:pPr>
              <a:buNone/>
            </a:pPr>
            <a:r>
              <a:rPr lang="fr-FR" sz="1800" b="1" i="1" dirty="0" smtClean="0"/>
              <a:t>	4	Il répondit : N'avez-vous pas lu que le créateur, au commencement, fit l'homme et la femme</a:t>
            </a:r>
          </a:p>
          <a:p>
            <a:pPr>
              <a:buNone/>
            </a:pPr>
            <a:r>
              <a:rPr lang="fr-FR" sz="1800" b="1" i="1" dirty="0" smtClean="0"/>
              <a:t>	5	Et qu'il dit : C'est pourquoi l'homme quittera son père et sa mère, et s'attachera à sa femme, et les deux deviendront une seule chair ?</a:t>
            </a:r>
          </a:p>
          <a:p>
            <a:pPr>
              <a:buNone/>
            </a:pPr>
            <a:r>
              <a:rPr lang="fr-FR" sz="1800" b="1" i="1" dirty="0" smtClean="0"/>
              <a:t>	6	Ainsi ils ne sont plus deux, mais ils sont une seule chair. Que l'homme donc ne sépare pas ce que Dieu a joint.</a:t>
            </a:r>
          </a:p>
          <a:p>
            <a:pPr>
              <a:buNone/>
            </a:pPr>
            <a:r>
              <a:rPr lang="fr-FR" sz="1800" b="1" i="1" dirty="0" smtClean="0"/>
              <a:t>	7	Pourquoi donc, lui dirent-ils, Moïse a-t-il prescrit de donner à la femme une lettre de divorce et de la répudier ?</a:t>
            </a:r>
          </a:p>
          <a:p>
            <a:pPr>
              <a:buNone/>
            </a:pPr>
            <a:r>
              <a:rPr lang="fr-FR" sz="1800" b="1" i="1" dirty="0" smtClean="0"/>
              <a:t>	8	Il leur répondit : C'est à cause de la dureté de votre coeur que Moïse vous a permis de répudier vos femmes ; au commencement, il n'en était pas ainsi.</a:t>
            </a:r>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GENÈSE 6:1-3</a:t>
            </a:r>
          </a:p>
          <a:p>
            <a:pPr>
              <a:buNone/>
            </a:pPr>
            <a:r>
              <a:rPr lang="fr-FR" sz="2800" b="1" i="1" dirty="0" smtClean="0"/>
              <a:t>	1	Lorsque les hommes eurent commencé à se multiplier sur la face de la terre, et que des filles leur furent nées,</a:t>
            </a:r>
          </a:p>
          <a:p>
            <a:pPr>
              <a:buNone/>
            </a:pPr>
            <a:r>
              <a:rPr lang="fr-FR" sz="2800" b="1" i="1" dirty="0" smtClean="0"/>
              <a:t>	2	Les fils de Dieu virent que les filles des hommes étaient belles, </a:t>
            </a:r>
            <a:r>
              <a:rPr lang="fr-FR" sz="2800" b="1" i="1" u="sng" dirty="0" smtClean="0"/>
              <a:t>et ils en prirent pour femmes parmi toutes celles qu'ils choisirent.</a:t>
            </a:r>
          </a:p>
          <a:p>
            <a:pPr>
              <a:buNone/>
            </a:pPr>
            <a:r>
              <a:rPr lang="fr-FR" sz="2800" b="1" i="1" dirty="0" smtClean="0"/>
              <a:t>	3	Alors l'Éternel dit : Mon esprit ne restera pas à toujours dans l'homme, car l'homme n'est que chair, et ses jours seront de cent vingt ans.</a:t>
            </a:r>
          </a:p>
          <a:p>
            <a:pPr>
              <a:buNone/>
            </a:pPr>
            <a:r>
              <a:rPr lang="fr-FR" sz="1400" dirty="0" smtClean="0"/>
              <a:t> </a:t>
            </a:r>
          </a:p>
          <a:p>
            <a:pPr>
              <a:buNone/>
            </a:pPr>
            <a:r>
              <a:rPr lang="fr-FR" sz="1400" dirty="0" smtClean="0"/>
              <a:t> </a:t>
            </a:r>
          </a:p>
          <a:p>
            <a:pPr>
              <a:buNone/>
            </a:pPr>
            <a:r>
              <a:rPr lang="fr-FR" sz="1800" dirty="0" smtClean="0"/>
              <a:t> </a:t>
            </a:r>
          </a:p>
          <a:p>
            <a:pPr>
              <a:buNone/>
            </a:pPr>
            <a:r>
              <a:rPr lang="fr-FR" sz="1800" dirty="0" smtClean="0"/>
              <a:t> </a:t>
            </a:r>
          </a:p>
          <a:p>
            <a:pPr>
              <a:buNone/>
            </a:pPr>
            <a:endParaRPr lang="fr-FR" sz="1800" b="1" i="1" dirty="0" smtClean="0"/>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err="1" smtClean="0">
                <a:solidFill>
                  <a:srgbClr val="00B0F0"/>
                </a:solidFill>
              </a:rPr>
              <a:t>Gen</a:t>
            </a:r>
            <a:r>
              <a:rPr lang="fr-FR" sz="2400" b="1" u="sng" dirty="0" smtClean="0">
                <a:solidFill>
                  <a:srgbClr val="00B0F0"/>
                </a:solidFill>
              </a:rPr>
              <a:t> 6 1-3</a:t>
            </a:r>
          </a:p>
          <a:p>
            <a:pPr algn="ctr">
              <a:buNone/>
            </a:pPr>
            <a:endParaRPr lang="fr-FR" sz="2400" b="1" u="sng" dirty="0" smtClean="0">
              <a:solidFill>
                <a:srgbClr val="00B0F0"/>
              </a:solidFill>
            </a:endParaRPr>
          </a:p>
          <a:p>
            <a:pPr algn="ctr">
              <a:buNone/>
            </a:pPr>
            <a:r>
              <a:rPr lang="fr-FR" sz="5400" b="1" u="sng" dirty="0" smtClean="0">
                <a:solidFill>
                  <a:srgbClr val="FF0000"/>
                </a:solidFill>
              </a:rPr>
              <a:t>4- Les unions libres</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 SIGNAL ROUGE, SIGNE DE SA VENUE - Jeffersonville, Indiana, USA - Dimanche 23 juin 1963, soir </a:t>
            </a:r>
          </a:p>
          <a:p>
            <a:pPr algn="just">
              <a:buNone/>
            </a:pPr>
            <a:r>
              <a:rPr lang="fr-FR" sz="2400" dirty="0" smtClean="0">
                <a:latin typeface="Times New Roman" pitchFamily="18" charset="0"/>
                <a:cs typeface="Times New Roman" pitchFamily="18" charset="0"/>
              </a:rPr>
              <a:t>70.	Jésus a dit: «Ce qui arriva aux jours de Noé, les hommes mangeaient, buvaient, et donnaient en mariage.» En d’autres termes, </a:t>
            </a:r>
            <a:r>
              <a:rPr lang="fr-FR" sz="2400" b="1" dirty="0" smtClean="0">
                <a:latin typeface="Times New Roman" pitchFamily="18" charset="0"/>
                <a:cs typeface="Times New Roman" pitchFamily="18" charset="0"/>
              </a:rPr>
              <a:t>ils vivaient avec des femmes auxquelles ils n’étaient pas mariés.</a:t>
            </a:r>
            <a:r>
              <a:rPr lang="fr-FR" sz="2400" dirty="0" smtClean="0">
                <a:latin typeface="Times New Roman" pitchFamily="18" charset="0"/>
                <a:cs typeface="Times New Roman" pitchFamily="18" charset="0"/>
              </a:rPr>
              <a:t> Et aujourd’hui, eh bien, cela est tellement institutionnalisé… Ils ont un Reno, là où vous pouvez vous marier et divorcer et vous remarier et tout cela le même jour. Et c’est donc une vieille affaire. Dans ces grandes villes, ces – ces soi-disant maris, et les soi-disant femmes ont diverses clés pour des chambres. Eh bien, je voyage, je – je me retrouve dans ces villes et je sais que c’est vrai, que le mari a ses rendez-vous, et la femme a les siens. </a:t>
            </a:r>
            <a:r>
              <a:rPr lang="fr-FR" sz="2400" b="1" u="sng" dirty="0" smtClean="0">
                <a:latin typeface="Times New Roman" pitchFamily="18" charset="0"/>
                <a:cs typeface="Times New Roman" pitchFamily="18" charset="0"/>
              </a:rPr>
              <a:t>Eh bien, c’est vraiment un amas de – de pourritures, au point que cela a produit toute une génération des gens mous, paresseux, des bons à rien, destinés à l’enfer.</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 SIGNAL ROUGE, SIGNE DE SA VENUE - Jeffersonville, Indiana, USA - Dimanche 23 juin 1963, soir </a:t>
            </a:r>
          </a:p>
          <a:p>
            <a:pPr algn="just">
              <a:buNone/>
            </a:pPr>
            <a:r>
              <a:rPr lang="fr-FR" sz="2400" dirty="0" smtClean="0">
                <a:latin typeface="Times New Roman" pitchFamily="18" charset="0"/>
                <a:cs typeface="Times New Roman" pitchFamily="18" charset="0"/>
              </a:rPr>
              <a:t>100.	Quand je suis allé à – à Rome et que j’étais là-bas à Saint Angelo, dans les catacombes, c’était un… choquant. Quand je suis sorti de mon hôtel et que je me suis rendu à cet endroit qu’on appelle «</a:t>
            </a:r>
            <a:r>
              <a:rPr lang="fr-FR" sz="2400" dirty="0" err="1" smtClean="0">
                <a:latin typeface="Times New Roman" pitchFamily="18" charset="0"/>
                <a:cs typeface="Times New Roman" pitchFamily="18" charset="0"/>
              </a:rPr>
              <a:t>Three</a:t>
            </a:r>
            <a:r>
              <a:rPr lang="fr-FR" sz="2400" dirty="0" smtClean="0">
                <a:latin typeface="Times New Roman" pitchFamily="18" charset="0"/>
                <a:cs typeface="Times New Roman" pitchFamily="18" charset="0"/>
              </a:rPr>
              <a:t> Coins in a </a:t>
            </a:r>
            <a:r>
              <a:rPr lang="fr-FR" sz="2400" dirty="0" err="1" smtClean="0">
                <a:latin typeface="Times New Roman" pitchFamily="18" charset="0"/>
                <a:cs typeface="Times New Roman" pitchFamily="18" charset="0"/>
              </a:rPr>
              <a:t>Fountain</a:t>
            </a:r>
            <a:r>
              <a:rPr lang="fr-FR" sz="2400" dirty="0" smtClean="0">
                <a:latin typeface="Times New Roman" pitchFamily="18" charset="0"/>
                <a:cs typeface="Times New Roman" pitchFamily="18" charset="0"/>
              </a:rPr>
              <a:t>» [Trois pièces de monnaie dans une fontaine – N.D.T.], il y avait des femmes dans la rue, et combien elles étaient immorales</a:t>
            </a:r>
            <a:r>
              <a:rPr lang="fr-FR" sz="2400" b="1" u="sng" dirty="0" smtClean="0">
                <a:latin typeface="Times New Roman" pitchFamily="18" charset="0"/>
                <a:cs typeface="Times New Roman" pitchFamily="18" charset="0"/>
              </a:rPr>
              <a:t>… Les femmes viennent vous demander de – de sortir avec elles, de toutes sortes, de toutes tailles et de tous genres</a:t>
            </a:r>
            <a:r>
              <a:rPr lang="fr-FR" sz="2400" dirty="0" smtClean="0">
                <a:latin typeface="Times New Roman" pitchFamily="18" charset="0"/>
                <a:cs typeface="Times New Roman" pitchFamily="18" charset="0"/>
              </a:rPr>
              <a:t>. Et j’oublie combien sont venues vers Billy, </a:t>
            </a:r>
            <a:r>
              <a:rPr lang="fr-FR" sz="2400" b="1" u="sng" dirty="0" smtClean="0">
                <a:latin typeface="Times New Roman" pitchFamily="18" charset="0"/>
                <a:cs typeface="Times New Roman" pitchFamily="18" charset="0"/>
              </a:rPr>
              <a:t>moi et frère Baxter </a:t>
            </a:r>
            <a:r>
              <a:rPr lang="fr-FR" sz="2400" dirty="0" smtClean="0">
                <a:latin typeface="Times New Roman" pitchFamily="18" charset="0"/>
                <a:cs typeface="Times New Roman" pitchFamily="18" charset="0"/>
              </a:rPr>
              <a:t>avant que nous puissions atteindre la piscine, et auprès de l’homme de la TWA qui nous faisait visiter la place. J’ai dit: «Ces femmes, sont-elles obligées de vivre comme ça?»</a:t>
            </a:r>
            <a:endParaRPr lang="fr-FR" sz="24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 SIGNAL ROUGE, SIGNE DE SA VENUE - Jeffersonville, Indiana, USA - Dimanche 23 juin 1963, soir </a:t>
            </a:r>
          </a:p>
          <a:p>
            <a:pPr algn="just">
              <a:buNone/>
            </a:pPr>
            <a:r>
              <a:rPr lang="fr-FR" sz="3200" dirty="0" smtClean="0">
                <a:latin typeface="Times New Roman" pitchFamily="18" charset="0"/>
                <a:cs typeface="Times New Roman" pitchFamily="18" charset="0"/>
              </a:rPr>
              <a:t>101.	Il a dit: «Non, c’est quand il y avait des soldats ici qu’elles ont pris l’habitude de faire cela; </a:t>
            </a:r>
            <a:r>
              <a:rPr lang="fr-FR" sz="3200" b="1" u="sng" dirty="0" smtClean="0">
                <a:latin typeface="Times New Roman" pitchFamily="18" charset="0"/>
                <a:cs typeface="Times New Roman" pitchFamily="18" charset="0"/>
              </a:rPr>
              <a:t>même si elles – elles ont un bon travail, et elles continuent malgré tout à le faire.» </a:t>
            </a:r>
            <a:r>
              <a:rPr lang="fr-FR" sz="3200" dirty="0" smtClean="0">
                <a:latin typeface="Times New Roman" pitchFamily="18" charset="0"/>
                <a:cs typeface="Times New Roman" pitchFamily="18" charset="0"/>
              </a:rPr>
              <a:t>Mais, même dans un endroit pareil, quand je suis arrivé à Saint Angelo, il y avait un très grand écriteau là au – au Vatican, il y était mentionné: «A l’intention des femmes américaines: veuillez vous habiller avant d’entrer et honorez les morts.»</a:t>
            </a:r>
            <a:endParaRPr lang="fr-FR" sz="32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 SIGNAL ROUGE, SIGNE DE SA VENUE - Jeffersonville, Indiana, USA - Dimanche 23 juin 1963, soir </a:t>
            </a:r>
          </a:p>
          <a:p>
            <a:pPr algn="just">
              <a:buNone/>
            </a:pPr>
            <a:r>
              <a:rPr lang="fr-FR" sz="3600" dirty="0" smtClean="0">
                <a:latin typeface="Times New Roman" pitchFamily="18" charset="0"/>
                <a:cs typeface="Times New Roman" pitchFamily="18" charset="0"/>
              </a:rPr>
              <a:t>115.	 Quoi? </a:t>
            </a:r>
            <a:r>
              <a:rPr lang="fr-FR" sz="3600" b="1" u="sng" dirty="0" smtClean="0">
                <a:latin typeface="Times New Roman" pitchFamily="18" charset="0"/>
                <a:cs typeface="Times New Roman" pitchFamily="18" charset="0"/>
              </a:rPr>
              <a:t>La femme a été la cause de la chute au commencement, et c’est la femme qui marque la fin de temps. </a:t>
            </a:r>
            <a:r>
              <a:rPr lang="fr-FR" sz="3600" dirty="0" smtClean="0">
                <a:latin typeface="Times New Roman" pitchFamily="18" charset="0"/>
                <a:cs typeface="Times New Roman" pitchFamily="18" charset="0"/>
              </a:rPr>
              <a:t>Elle en a marqué le début; c’est elle qui en marque la fin. Il n’est pas étonnant que la Bible dise que les réchappés de Sion seront glorieux aux yeux du Seigneur.</a:t>
            </a:r>
            <a:endParaRPr lang="fr-FR" sz="3600" b="1" u="sng"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1400" u="sng" dirty="0" smtClean="0">
                <a:solidFill>
                  <a:srgbClr val="00B0F0"/>
                </a:solidFill>
              </a:rPr>
              <a:t>ESAÏE 3:16</a:t>
            </a:r>
          </a:p>
          <a:p>
            <a:pPr>
              <a:buNone/>
            </a:pPr>
            <a:r>
              <a:rPr lang="fr-FR" sz="2100" b="1" i="1" dirty="0" smtClean="0"/>
              <a:t>16	L'Éternel dit : Parce que les filles de Sion sont orgueilleuses, Et qu'elles marchent le cou tendu Et les regards effrontés, Parce qu'elles vont à petits pas, Et qu'elles font résonner les boucles de leurs pieds,</a:t>
            </a:r>
          </a:p>
          <a:p>
            <a:pPr>
              <a:buNone/>
            </a:pPr>
            <a:r>
              <a:rPr lang="fr-FR" sz="2100" b="1" i="1" dirty="0" smtClean="0"/>
              <a:t>	17	Le Seigneur rendra chauve le sommet de la tête des filles de Sion, L'Éternel découvrira leur nudité.</a:t>
            </a:r>
          </a:p>
          <a:p>
            <a:pPr>
              <a:buNone/>
            </a:pPr>
            <a:r>
              <a:rPr lang="fr-FR" sz="2100" b="1" i="1" dirty="0" smtClean="0"/>
              <a:t>	18	En ce jour, le Seigneur ôtera les boucles qui servent d'ornement à leurs pieds, Et les filets et les croissants ; </a:t>
            </a:r>
          </a:p>
          <a:p>
            <a:pPr>
              <a:buNone/>
            </a:pPr>
            <a:r>
              <a:rPr lang="fr-FR" sz="2100" b="1" i="1" dirty="0" smtClean="0"/>
              <a:t>	19	Les pendants d'oreilles, les bracelets et les voiles ; </a:t>
            </a:r>
          </a:p>
          <a:p>
            <a:pPr>
              <a:buNone/>
            </a:pPr>
            <a:r>
              <a:rPr lang="fr-FR" sz="2100" b="1" i="1" dirty="0" smtClean="0"/>
              <a:t>	20	Les diadèmes, les chaînettes des pieds et les ceintures, Les boîtes de senteur et les amulettes ;</a:t>
            </a:r>
          </a:p>
          <a:p>
            <a:pPr>
              <a:buNone/>
            </a:pPr>
            <a:r>
              <a:rPr lang="fr-FR" sz="2100" b="1" i="1" dirty="0" smtClean="0"/>
              <a:t>21	Les bagues et les anneaux du nez ;</a:t>
            </a:r>
          </a:p>
          <a:p>
            <a:pPr>
              <a:buNone/>
            </a:pPr>
            <a:r>
              <a:rPr lang="fr-FR" sz="2100" b="1" i="1" dirty="0" smtClean="0"/>
              <a:t>22	Les vêtements précieux et les larges tuniques, Les manteaux et les gibecières ;</a:t>
            </a:r>
          </a:p>
          <a:p>
            <a:pPr>
              <a:buNone/>
            </a:pPr>
            <a:r>
              <a:rPr lang="fr-FR" sz="2100" b="1" i="1" dirty="0" smtClean="0"/>
              <a:t>23	Les miroirs et les chemises fines, Les turbans et les surtouts légers.</a:t>
            </a:r>
          </a:p>
          <a:p>
            <a:pPr>
              <a:buNone/>
            </a:pPr>
            <a:r>
              <a:rPr lang="fr-FR" sz="2100" dirty="0" smtClean="0"/>
              <a:t> </a:t>
            </a:r>
            <a:endParaRPr lang="fr-FR" sz="21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1642</TotalTime>
  <Words>281</Words>
  <Application>Microsoft Office PowerPoint</Application>
  <PresentationFormat>Affichage à l'écran (4:3)</PresentationFormat>
  <Paragraphs>91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273</cp:revision>
  <dcterms:created xsi:type="dcterms:W3CDTF">2010-12-09T16:58:15Z</dcterms:created>
  <dcterms:modified xsi:type="dcterms:W3CDTF">2016-04-09T16:14:01Z</dcterms:modified>
</cp:coreProperties>
</file>