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47" r:id="rId2"/>
    <p:sldId id="348" r:id="rId3"/>
    <p:sldId id="350" r:id="rId4"/>
    <p:sldId id="374" r:id="rId5"/>
    <p:sldId id="373" r:id="rId6"/>
    <p:sldId id="386" r:id="rId7"/>
    <p:sldId id="353" r:id="rId8"/>
    <p:sldId id="387" r:id="rId9"/>
    <p:sldId id="375" r:id="rId10"/>
    <p:sldId id="388" r:id="rId11"/>
    <p:sldId id="376" r:id="rId12"/>
    <p:sldId id="389" r:id="rId13"/>
    <p:sldId id="377" r:id="rId14"/>
    <p:sldId id="390" r:id="rId15"/>
    <p:sldId id="378" r:id="rId16"/>
    <p:sldId id="391" r:id="rId17"/>
    <p:sldId id="379" r:id="rId18"/>
    <p:sldId id="392" r:id="rId19"/>
    <p:sldId id="380" r:id="rId20"/>
    <p:sldId id="393" r:id="rId21"/>
    <p:sldId id="382" r:id="rId22"/>
    <p:sldId id="384" r:id="rId23"/>
    <p:sldId id="385" r:id="rId2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80" autoAdjust="0"/>
    <p:restoredTop sz="94660"/>
  </p:normalViewPr>
  <p:slideViewPr>
    <p:cSldViewPr>
      <p:cViewPr>
        <p:scale>
          <a:sx n="80" d="100"/>
          <a:sy n="80" d="100"/>
        </p:scale>
        <p:origin x="-72" y="101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07/04/2016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1DB72DA-67FF-47D2-B213-C895274FF9D7}" type="datetime1">
              <a:rPr lang="fr-FR"/>
              <a:pPr>
                <a:defRPr/>
              </a:pPr>
              <a:t>07/04/2016</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26"/>
          <p:cNvSpPr>
            <a:spLocks noGrp="1"/>
          </p:cNvSpPr>
          <p:nvPr>
            <p:ph type="sldNum" sz="quarter" idx="12"/>
          </p:nvPr>
        </p:nvSpPr>
        <p:spPr/>
        <p:txBody>
          <a:bodyPr/>
          <a:lstStyle>
            <a:lvl1pPr>
              <a:defRPr/>
            </a:lvl1pPr>
          </a:lstStyle>
          <a:p>
            <a:pPr>
              <a:defRPr/>
            </a:pPr>
            <a:fld id="{EE015F96-E60B-4332-9A9C-98B244171E3A}"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798D658-27D8-4F4B-B02A-F125E0A83443}" type="datetime1">
              <a:rPr lang="fr-FR"/>
              <a:pPr>
                <a:defRPr/>
              </a:pPr>
              <a:t>07/04/2016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A9A6C0B6-BEE6-4639-AA8F-69518F4B162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01E005E-0529-4937-904E-FE760620197E}" type="datetime1">
              <a:rPr lang="fr-FR"/>
              <a:pPr>
                <a:defRPr/>
              </a:pPr>
              <a:t>07/04/2016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13D1A165-CEDD-4B07-B383-CF5D5A7B466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416DD18-B945-48FA-A898-93401FE3163D}" type="datetime1">
              <a:rPr lang="fr-FR"/>
              <a:pPr>
                <a:defRPr/>
              </a:pPr>
              <a:t>07/04/2016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09CA6E9A-48DB-4D21-BE18-71F3E5D8EDBC}"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9021BA-37C2-45D8-B4FA-C4ACDC12CF10}" type="datetime1">
              <a:rPr lang="fr-FR"/>
              <a:pPr>
                <a:defRPr/>
              </a:pPr>
              <a:t>07/04/2016</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5"/>
          <p:cNvSpPr>
            <a:spLocks noGrp="1"/>
          </p:cNvSpPr>
          <p:nvPr>
            <p:ph type="sldNum" sz="quarter" idx="12"/>
          </p:nvPr>
        </p:nvSpPr>
        <p:spPr/>
        <p:txBody>
          <a:bodyPr/>
          <a:lstStyle>
            <a:lvl1pPr>
              <a:defRPr/>
            </a:lvl1pPr>
          </a:lstStyle>
          <a:p>
            <a:pPr>
              <a:defRPr/>
            </a:pPr>
            <a:fld id="{347F8BDF-AC3F-4F57-9401-5D64ABD5F88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B1C66DB-4DA9-47C5-8111-3873194E91AE}" type="datetime1">
              <a:rPr lang="fr-FR"/>
              <a:pPr>
                <a:defRPr/>
              </a:pPr>
              <a:t>07/04/2016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67D841E7-EB6C-4BBB-993C-B795FBA1E1BF}"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4C63515-D3CC-42AD-9DD9-0A60AA7E3EF8}" type="datetime1">
              <a:rPr lang="fr-FR"/>
              <a:pPr>
                <a:defRPr/>
              </a:pPr>
              <a:t>07/04/2016</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9" name="Espace réservé du numéro de diapositive 17"/>
          <p:cNvSpPr>
            <a:spLocks noGrp="1"/>
          </p:cNvSpPr>
          <p:nvPr>
            <p:ph type="sldNum" sz="quarter" idx="12"/>
          </p:nvPr>
        </p:nvSpPr>
        <p:spPr/>
        <p:txBody>
          <a:bodyPr/>
          <a:lstStyle>
            <a:lvl1pPr>
              <a:defRPr/>
            </a:lvl1pPr>
          </a:lstStyle>
          <a:p>
            <a:pPr>
              <a:defRPr/>
            </a:pPr>
            <a:fld id="{14D35C63-8667-41A4-A4B4-DB8C04B93B5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15FF616A-5A0A-4F77-9446-55D2E06F3BC5}" type="datetime1">
              <a:rPr lang="fr-FR"/>
              <a:pPr>
                <a:defRPr/>
              </a:pPr>
              <a:t>07/04/2016</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5" name="Espace réservé du numéro de diapositive 17"/>
          <p:cNvSpPr>
            <a:spLocks noGrp="1"/>
          </p:cNvSpPr>
          <p:nvPr>
            <p:ph type="sldNum" sz="quarter" idx="12"/>
          </p:nvPr>
        </p:nvSpPr>
        <p:spPr/>
        <p:txBody>
          <a:bodyPr/>
          <a:lstStyle>
            <a:lvl1pPr>
              <a:defRPr/>
            </a:lvl1pPr>
          </a:lstStyle>
          <a:p>
            <a:pPr>
              <a:defRPr/>
            </a:pPr>
            <a:fld id="{72649AC9-D33F-4DDD-8C3F-5FB107B90B8E}"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E095647-CBC1-469F-95B1-1807FAEA3B91}" type="datetime1">
              <a:rPr lang="fr-FR"/>
              <a:pPr>
                <a:defRPr/>
              </a:pPr>
              <a:t>07/04/2016</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4" name="Espace réservé du numéro de diapositive 17"/>
          <p:cNvSpPr>
            <a:spLocks noGrp="1"/>
          </p:cNvSpPr>
          <p:nvPr>
            <p:ph type="sldNum" sz="quarter" idx="12"/>
          </p:nvPr>
        </p:nvSpPr>
        <p:spPr/>
        <p:txBody>
          <a:bodyPr/>
          <a:lstStyle>
            <a:lvl1pPr>
              <a:defRPr/>
            </a:lvl1pPr>
          </a:lstStyle>
          <a:p>
            <a:pPr>
              <a:defRPr/>
            </a:pPr>
            <a:fld id="{781981DD-65A6-41B3-9360-F4123E8F3DC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1F95325-7EEB-41E8-B728-0D39A968652C}" type="datetime1">
              <a:rPr lang="fr-FR"/>
              <a:pPr>
                <a:defRPr/>
              </a:pPr>
              <a:t>07/04/2016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463B3FAB-81B1-40C6-9217-50CDDCE0D17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E48C831-608C-4FEE-A5BA-0151C8EBC448}" type="datetime1">
              <a:rPr lang="fr-FR"/>
              <a:pPr>
                <a:defRPr/>
              </a:pPr>
              <a:t>07/04/2016</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r>
              <a:rPr lang="fr-FR" dirty="0"/>
              <a:t>REV. ANDRONICUS</a:t>
            </a: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B73D72B-4461-4954-86B2-6AC1E298EFD0}"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E5A97E-162E-4C6B-BD27-4C53E161DA53}" type="datetime1">
              <a:rPr lang="fr-FR"/>
              <a:pPr>
                <a:defRPr/>
              </a:pPr>
              <a:t>07/04/2016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fr-FR" dirty="0"/>
              <a:t>REV. ANDRONICUS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6F744D5-6498-477B-A8FB-6DAA6BD344A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r>
              <a:rPr lang="fr-FR" sz="2400" b="1" u="sng" dirty="0" smtClean="0">
                <a:solidFill>
                  <a:srgbClr val="00B0F0"/>
                </a:solidFill>
              </a:rPr>
              <a:t>HÉBREUX 13:4</a:t>
            </a:r>
          </a:p>
          <a:p>
            <a:pPr algn="ctr">
              <a:buNone/>
            </a:pPr>
            <a:endParaRPr lang="fr-FR" sz="2400" b="1" u="sng" dirty="0" smtClean="0">
              <a:solidFill>
                <a:srgbClr val="00B0F0"/>
              </a:solidFill>
            </a:endParaRPr>
          </a:p>
          <a:p>
            <a:pPr algn="ctr">
              <a:buNone/>
            </a:pPr>
            <a:r>
              <a:rPr lang="fr-FR" sz="5400" b="1" u="sng" dirty="0" smtClean="0">
                <a:solidFill>
                  <a:srgbClr val="FF0000"/>
                </a:solidFill>
              </a:rPr>
              <a:t>3</a:t>
            </a:r>
            <a:r>
              <a:rPr lang="fr-FR" sz="5400" b="1" u="sng" dirty="0" smtClean="0">
                <a:solidFill>
                  <a:srgbClr val="FF0000"/>
                </a:solidFill>
              </a:rPr>
              <a:t>- </a:t>
            </a:r>
            <a:r>
              <a:rPr lang="fr-FR" sz="5400" b="1" u="sng" dirty="0" smtClean="0">
                <a:solidFill>
                  <a:srgbClr val="FF0000"/>
                </a:solidFill>
              </a:rPr>
              <a:t>Les </a:t>
            </a:r>
            <a:r>
              <a:rPr lang="fr-FR" sz="5400" b="1" u="sng" dirty="0" smtClean="0">
                <a:solidFill>
                  <a:srgbClr val="FF0000"/>
                </a:solidFill>
              </a:rPr>
              <a:t>conditions pour un mariage scripturaire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ctr">
              <a:buNone/>
            </a:pPr>
            <a:r>
              <a:rPr lang="fr-FR" sz="2400" b="1" u="sng" dirty="0" smtClean="0">
                <a:solidFill>
                  <a:srgbClr val="FF0000"/>
                </a:solidFill>
              </a:rPr>
              <a:t>3</a:t>
            </a:r>
            <a:r>
              <a:rPr lang="fr-FR" sz="2400" b="1" u="sng" dirty="0" smtClean="0">
                <a:solidFill>
                  <a:srgbClr val="FF0000"/>
                </a:solidFill>
              </a:rPr>
              <a:t>- </a:t>
            </a:r>
            <a:r>
              <a:rPr lang="fr-FR" sz="2400" b="1" u="sng" dirty="0" smtClean="0">
                <a:solidFill>
                  <a:srgbClr val="FF0000"/>
                </a:solidFill>
              </a:rPr>
              <a:t>Les </a:t>
            </a:r>
            <a:r>
              <a:rPr lang="fr-FR" sz="2400" b="1" u="sng" dirty="0" smtClean="0">
                <a:solidFill>
                  <a:srgbClr val="FF0000"/>
                </a:solidFill>
              </a:rPr>
              <a:t>conditions pour un mariage scripturaire</a:t>
            </a:r>
          </a:p>
          <a:p>
            <a:pPr algn="ctr">
              <a:buNone/>
            </a:pPr>
            <a:endParaRPr lang="fr-FR" sz="2400" b="1" u="sng" dirty="0" smtClean="0">
              <a:solidFill>
                <a:srgbClr val="FF0000"/>
              </a:solidFill>
            </a:endParaRPr>
          </a:p>
          <a:p>
            <a:pPr algn="ctr">
              <a:buNone/>
            </a:pPr>
            <a:endParaRPr lang="fr-FR" sz="2400" b="1" u="sng" dirty="0" smtClean="0">
              <a:solidFill>
                <a:srgbClr val="FF0000"/>
              </a:solidFill>
            </a:endParaRPr>
          </a:p>
          <a:p>
            <a:pPr algn="ctr">
              <a:buNone/>
            </a:pPr>
            <a:endParaRPr lang="fr-FR" sz="4800" b="1" u="sng" dirty="0" smtClean="0">
              <a:solidFill>
                <a:srgbClr val="FF0000"/>
              </a:solidFill>
            </a:endParaRPr>
          </a:p>
          <a:p>
            <a:pPr>
              <a:buFont typeface="Wingdings" pitchFamily="2" charset="2"/>
              <a:buChar char="Ø"/>
            </a:pPr>
            <a:r>
              <a:rPr lang="fr-FR" sz="4800" b="1" u="sng" dirty="0" smtClean="0"/>
              <a:t>3 Avoir l’Amour l’un pour l’autre</a:t>
            </a:r>
          </a:p>
          <a:p>
            <a:pPr>
              <a:buNone/>
            </a:pPr>
            <a:endParaRPr lang="fr-FR" sz="2000" b="1" u="sng" dirty="0" smtClean="0">
              <a:solidFill>
                <a:srgbClr val="FF0000"/>
              </a:solidFill>
            </a:endParaRPr>
          </a:p>
          <a:p>
            <a:pPr algn="just">
              <a:buNone/>
            </a:pPr>
            <a:endParaRPr lang="fr-FR" sz="20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LE.CHOIX.D.UNE.ÉPOUSE</a:t>
            </a:r>
            <a:r>
              <a:rPr lang="fr-FR" sz="1400" u="sng" dirty="0" smtClean="0">
                <a:solidFill>
                  <a:srgbClr val="00B0F0"/>
                </a:solidFill>
              </a:rPr>
              <a:t>_  LOS.ANGELES.CA  JEUDI_  65-0429E </a:t>
            </a:r>
            <a:endParaRPr lang="fr-FR" sz="1400" u="sng" dirty="0" smtClean="0">
              <a:solidFill>
                <a:srgbClr val="00B0F0"/>
              </a:solidFill>
            </a:endParaRPr>
          </a:p>
          <a:p>
            <a:pPr algn="just">
              <a:buNone/>
            </a:pPr>
            <a:r>
              <a:rPr lang="fr-FR" sz="2400" dirty="0" smtClean="0">
                <a:latin typeface="Times New Roman" pitchFamily="18" charset="0"/>
                <a:cs typeface="Times New Roman" pitchFamily="18" charset="0"/>
              </a:rPr>
              <a:t>96	J’ai dit : “Très bien.” J’ai dit : “J’aimerais vous parler un petit peu avant de célébrer ce mariage.” Ils se sont assis. Le garçon parcourait la pièce des yeux. Il avait vraiment besoin d’une coupe de cheveux; il parcourait la pièce des yeux. Il ne m’écoutait pas. J’ai dit : “Mon garçon, je veux que vous écoutiez ce que je dis.”</a:t>
            </a:r>
          </a:p>
          <a:p>
            <a:pPr algn="just">
              <a:buNone/>
            </a:pPr>
            <a:r>
              <a:rPr lang="fr-FR" sz="2400" dirty="0" smtClean="0">
                <a:latin typeface="Times New Roman" pitchFamily="18" charset="0"/>
                <a:cs typeface="Times New Roman" pitchFamily="18" charset="0"/>
              </a:rPr>
              <a:t>Il a dit : “Oui, monsieur.”</a:t>
            </a:r>
          </a:p>
          <a:p>
            <a:pPr algn="just">
              <a:buNone/>
            </a:pPr>
            <a:r>
              <a:rPr lang="fr-FR" sz="2400" b="1" u="sng" dirty="0" smtClean="0">
                <a:latin typeface="Times New Roman" pitchFamily="18" charset="0"/>
                <a:cs typeface="Times New Roman" pitchFamily="18" charset="0"/>
              </a:rPr>
              <a:t>Et j’ai dit : “Est-ce que vous aimez cette jeune fille?”</a:t>
            </a:r>
          </a:p>
          <a:p>
            <a:pPr algn="just">
              <a:buNone/>
            </a:pPr>
            <a:r>
              <a:rPr lang="fr-FR" sz="2400" b="1" u="sng" dirty="0" smtClean="0">
                <a:latin typeface="Times New Roman" pitchFamily="18" charset="0"/>
                <a:cs typeface="Times New Roman" pitchFamily="18" charset="0"/>
              </a:rPr>
              <a:t>Il a dit : “Oui, monsieur. Je l’aime.”</a:t>
            </a:r>
          </a:p>
          <a:p>
            <a:pPr algn="just">
              <a:buNone/>
            </a:pPr>
            <a:r>
              <a:rPr lang="fr-FR" sz="2400" b="1" u="sng" dirty="0" smtClean="0">
                <a:latin typeface="Times New Roman" pitchFamily="18" charset="0"/>
                <a:cs typeface="Times New Roman" pitchFamily="18" charset="0"/>
              </a:rPr>
              <a:t>J’ai dit : “Et vous, est-ce que vous l’aimez?</a:t>
            </a:r>
          </a:p>
          <a:p>
            <a:pPr algn="just">
              <a:buNone/>
            </a:pPr>
            <a:r>
              <a:rPr lang="fr-FR" sz="2400" b="1" u="sng" dirty="0" smtClean="0">
                <a:latin typeface="Times New Roman" pitchFamily="18" charset="0"/>
                <a:cs typeface="Times New Roman" pitchFamily="18" charset="0"/>
              </a:rPr>
              <a:t>– Oui, monsieur. Je l’aime.”</a:t>
            </a: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ctr">
              <a:buNone/>
            </a:pPr>
            <a:r>
              <a:rPr lang="fr-FR" sz="2400" b="1" u="sng" dirty="0" smtClean="0">
                <a:solidFill>
                  <a:srgbClr val="FF0000"/>
                </a:solidFill>
              </a:rPr>
              <a:t>3</a:t>
            </a:r>
            <a:r>
              <a:rPr lang="fr-FR" sz="2400" b="1" u="sng" dirty="0" smtClean="0">
                <a:solidFill>
                  <a:srgbClr val="FF0000"/>
                </a:solidFill>
              </a:rPr>
              <a:t>- </a:t>
            </a:r>
            <a:r>
              <a:rPr lang="fr-FR" sz="2400" b="1" u="sng" dirty="0" smtClean="0">
                <a:solidFill>
                  <a:srgbClr val="FF0000"/>
                </a:solidFill>
              </a:rPr>
              <a:t>Les </a:t>
            </a:r>
            <a:r>
              <a:rPr lang="fr-FR" sz="2400" b="1" u="sng" dirty="0" smtClean="0">
                <a:solidFill>
                  <a:srgbClr val="FF0000"/>
                </a:solidFill>
              </a:rPr>
              <a:t>conditions pour un mariage scripturaire</a:t>
            </a:r>
          </a:p>
          <a:p>
            <a:pPr algn="ctr">
              <a:buNone/>
            </a:pPr>
            <a:endParaRPr lang="fr-FR" sz="2400" b="1" u="sng" dirty="0" smtClean="0">
              <a:solidFill>
                <a:srgbClr val="FF0000"/>
              </a:solidFill>
            </a:endParaRPr>
          </a:p>
          <a:p>
            <a:pPr algn="ctr">
              <a:buNone/>
            </a:pPr>
            <a:endParaRPr lang="fr-FR" sz="2400" b="1" u="sng" dirty="0" smtClean="0">
              <a:solidFill>
                <a:srgbClr val="FF0000"/>
              </a:solidFill>
            </a:endParaRPr>
          </a:p>
          <a:p>
            <a:pPr algn="ctr">
              <a:buNone/>
            </a:pPr>
            <a:endParaRPr lang="fr-FR" sz="4800" b="1" u="sng" dirty="0" smtClean="0">
              <a:solidFill>
                <a:srgbClr val="FF0000"/>
              </a:solidFill>
            </a:endParaRPr>
          </a:p>
          <a:p>
            <a:pPr>
              <a:buFont typeface="Wingdings" pitchFamily="2" charset="2"/>
              <a:buChar char="Ø"/>
            </a:pPr>
            <a:r>
              <a:rPr lang="fr-FR" sz="4800" b="1" u="sng" dirty="0" smtClean="0"/>
              <a:t>4 Avoir une maison, un logement</a:t>
            </a:r>
          </a:p>
          <a:p>
            <a:pPr>
              <a:buNone/>
            </a:pPr>
            <a:endParaRPr lang="fr-FR" sz="2000" b="1" u="sng" dirty="0" smtClean="0">
              <a:solidFill>
                <a:srgbClr val="FF0000"/>
              </a:solidFill>
            </a:endParaRPr>
          </a:p>
          <a:p>
            <a:pPr algn="just">
              <a:buNone/>
            </a:pPr>
            <a:endParaRPr lang="fr-FR" sz="20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LE.CHOIX.D.UNE.ÉPOUSE</a:t>
            </a:r>
            <a:r>
              <a:rPr lang="fr-FR" sz="1400" u="sng" dirty="0" smtClean="0">
                <a:solidFill>
                  <a:srgbClr val="00B0F0"/>
                </a:solidFill>
              </a:rPr>
              <a:t>_  LOS.ANGELES.CA  JEUDI_  65-0429E </a:t>
            </a:r>
            <a:endParaRPr lang="fr-FR" sz="4400" dirty="0" smtClean="0">
              <a:latin typeface="Times New Roman" pitchFamily="18" charset="0"/>
              <a:cs typeface="Times New Roman" pitchFamily="18" charset="0"/>
            </a:endParaRPr>
          </a:p>
          <a:p>
            <a:pPr algn="just">
              <a:buNone/>
            </a:pPr>
            <a:r>
              <a:rPr lang="fr-FR" sz="4400" dirty="0" smtClean="0">
                <a:latin typeface="Times New Roman" pitchFamily="18" charset="0"/>
                <a:cs typeface="Times New Roman" pitchFamily="18" charset="0"/>
              </a:rPr>
              <a:t>97	J’ai dit : “Maintenant, est-ce que vous avez </a:t>
            </a:r>
            <a:r>
              <a:rPr lang="fr-FR" sz="4400" b="1" u="sng" dirty="0" smtClean="0">
                <a:latin typeface="Times New Roman" pitchFamily="18" charset="0"/>
                <a:cs typeface="Times New Roman" pitchFamily="18" charset="0"/>
              </a:rPr>
              <a:t>un endroit où l’emmener, une fois que vous serez mariés?”</a:t>
            </a:r>
          </a:p>
          <a:p>
            <a:pPr algn="just">
              <a:buNone/>
            </a:pPr>
            <a:r>
              <a:rPr lang="fr-FR" sz="4400" dirty="0" smtClean="0">
                <a:latin typeface="Times New Roman" pitchFamily="18" charset="0"/>
                <a:cs typeface="Times New Roman" pitchFamily="18" charset="0"/>
              </a:rPr>
              <a:t>Il a dit : “Oui, monsieur.”</a:t>
            </a: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ctr">
              <a:buNone/>
            </a:pPr>
            <a:r>
              <a:rPr lang="fr-FR" sz="2400" b="1" u="sng" dirty="0" smtClean="0">
                <a:solidFill>
                  <a:srgbClr val="FF0000"/>
                </a:solidFill>
              </a:rPr>
              <a:t>3</a:t>
            </a:r>
            <a:r>
              <a:rPr lang="fr-FR" sz="2400" b="1" u="sng" dirty="0" smtClean="0">
                <a:solidFill>
                  <a:srgbClr val="FF0000"/>
                </a:solidFill>
              </a:rPr>
              <a:t>- </a:t>
            </a:r>
            <a:r>
              <a:rPr lang="fr-FR" sz="2400" b="1" u="sng" dirty="0" smtClean="0">
                <a:solidFill>
                  <a:srgbClr val="FF0000"/>
                </a:solidFill>
              </a:rPr>
              <a:t>Les </a:t>
            </a:r>
            <a:r>
              <a:rPr lang="fr-FR" sz="2400" b="1" u="sng" dirty="0" smtClean="0">
                <a:solidFill>
                  <a:srgbClr val="FF0000"/>
                </a:solidFill>
              </a:rPr>
              <a:t>conditions pour un mariage scripturaire</a:t>
            </a:r>
          </a:p>
          <a:p>
            <a:pPr algn="ctr">
              <a:buNone/>
            </a:pPr>
            <a:endParaRPr lang="fr-FR" sz="2400" b="1" u="sng" dirty="0" smtClean="0">
              <a:solidFill>
                <a:srgbClr val="FF0000"/>
              </a:solidFill>
            </a:endParaRPr>
          </a:p>
          <a:p>
            <a:pPr algn="ctr">
              <a:buNone/>
            </a:pPr>
            <a:endParaRPr lang="fr-FR" sz="2400" b="1" u="sng" dirty="0" smtClean="0">
              <a:solidFill>
                <a:srgbClr val="FF0000"/>
              </a:solidFill>
            </a:endParaRPr>
          </a:p>
          <a:p>
            <a:pPr algn="ctr">
              <a:buNone/>
            </a:pPr>
            <a:endParaRPr lang="fr-FR" sz="4800" b="1" u="sng" dirty="0" smtClean="0">
              <a:solidFill>
                <a:srgbClr val="FF0000"/>
              </a:solidFill>
            </a:endParaRPr>
          </a:p>
          <a:p>
            <a:pPr>
              <a:buFont typeface="Wingdings" pitchFamily="2" charset="2"/>
              <a:buChar char="Ø"/>
            </a:pPr>
            <a:r>
              <a:rPr lang="fr-FR" sz="4800" b="1" u="sng" dirty="0" smtClean="0"/>
              <a:t>5 Etre capable de subvenir aux besoins de la femme</a:t>
            </a:r>
          </a:p>
          <a:p>
            <a:pPr>
              <a:buNone/>
            </a:pPr>
            <a:endParaRPr lang="fr-FR" sz="2000" b="1" u="sng" dirty="0" smtClean="0">
              <a:solidFill>
                <a:srgbClr val="FF0000"/>
              </a:solidFill>
            </a:endParaRPr>
          </a:p>
          <a:p>
            <a:pPr algn="just">
              <a:buNone/>
            </a:pPr>
            <a:endParaRPr lang="fr-FR" sz="20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LE.CHOIX.D.UNE.ÉPOUSE</a:t>
            </a:r>
            <a:r>
              <a:rPr lang="fr-FR" sz="1400" u="sng" dirty="0" smtClean="0">
                <a:solidFill>
                  <a:srgbClr val="00B0F0"/>
                </a:solidFill>
              </a:rPr>
              <a:t>_  LOS.ANGELES.CA  JEUDI_  65-0429E </a:t>
            </a:r>
            <a:endParaRPr lang="fr-FR" sz="1400" u="sng" dirty="0" smtClean="0">
              <a:solidFill>
                <a:srgbClr val="00B0F0"/>
              </a:solidFill>
            </a:endParaRPr>
          </a:p>
          <a:p>
            <a:pPr algn="just">
              <a:buNone/>
            </a:pPr>
            <a:endParaRPr lang="fr-FR" sz="1400" dirty="0" smtClean="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98	J’ai dit : “Très bien. Maintenant,” j’ai dit, “je veux vous demander quelque chose. Si j’ai bien compris, vous travaillez ici, au projet des Travaux publics.”</a:t>
            </a:r>
          </a:p>
          <a:p>
            <a:pPr algn="just">
              <a:buNone/>
            </a:pPr>
            <a:r>
              <a:rPr lang="fr-FR" sz="2800" dirty="0" smtClean="0">
                <a:latin typeface="Times New Roman" pitchFamily="18" charset="0"/>
                <a:cs typeface="Times New Roman" pitchFamily="18" charset="0"/>
              </a:rPr>
              <a:t>Il a dit : “Oui, monsieur.” Ça donnait environ douze dollars par semaine.</a:t>
            </a:r>
          </a:p>
          <a:p>
            <a:pPr algn="just">
              <a:buNone/>
            </a:pPr>
            <a:r>
              <a:rPr lang="fr-FR" sz="2800" b="1" u="sng" dirty="0" smtClean="0">
                <a:latin typeface="Times New Roman" pitchFamily="18" charset="0"/>
                <a:cs typeface="Times New Roman" pitchFamily="18" charset="0"/>
              </a:rPr>
              <a:t>J’ai dit : “Est-ce que vous pensez arriver à pourvoir à ses besoins?”</a:t>
            </a:r>
          </a:p>
          <a:p>
            <a:pPr algn="just">
              <a:buNone/>
            </a:pPr>
            <a:r>
              <a:rPr lang="fr-FR" sz="2800" dirty="0" smtClean="0">
                <a:latin typeface="Times New Roman" pitchFamily="18" charset="0"/>
                <a:cs typeface="Times New Roman" pitchFamily="18" charset="0"/>
              </a:rPr>
              <a:t>Il a dit : “Je ferai tout ce que je peux.”</a:t>
            </a: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ctr">
              <a:buNone/>
            </a:pPr>
            <a:r>
              <a:rPr lang="fr-FR" sz="2400" b="1" u="sng" dirty="0" smtClean="0">
                <a:solidFill>
                  <a:srgbClr val="FF0000"/>
                </a:solidFill>
              </a:rPr>
              <a:t>3</a:t>
            </a:r>
            <a:r>
              <a:rPr lang="fr-FR" sz="2400" b="1" u="sng" dirty="0" smtClean="0">
                <a:solidFill>
                  <a:srgbClr val="FF0000"/>
                </a:solidFill>
              </a:rPr>
              <a:t>- </a:t>
            </a:r>
            <a:r>
              <a:rPr lang="fr-FR" sz="2400" b="1" u="sng" dirty="0" smtClean="0">
                <a:solidFill>
                  <a:srgbClr val="FF0000"/>
                </a:solidFill>
              </a:rPr>
              <a:t>Les </a:t>
            </a:r>
            <a:r>
              <a:rPr lang="fr-FR" sz="2400" b="1" u="sng" dirty="0" smtClean="0">
                <a:solidFill>
                  <a:srgbClr val="FF0000"/>
                </a:solidFill>
              </a:rPr>
              <a:t>conditions pour un mariage scripturaire</a:t>
            </a:r>
          </a:p>
          <a:p>
            <a:pPr algn="ctr">
              <a:buNone/>
            </a:pPr>
            <a:endParaRPr lang="fr-FR" sz="2400" b="1" u="sng" dirty="0" smtClean="0">
              <a:solidFill>
                <a:srgbClr val="FF0000"/>
              </a:solidFill>
            </a:endParaRPr>
          </a:p>
          <a:p>
            <a:pPr algn="ctr">
              <a:buNone/>
            </a:pPr>
            <a:endParaRPr lang="fr-FR" sz="2400" b="1" u="sng" dirty="0" smtClean="0">
              <a:solidFill>
                <a:srgbClr val="FF0000"/>
              </a:solidFill>
            </a:endParaRPr>
          </a:p>
          <a:p>
            <a:pPr algn="ctr">
              <a:buNone/>
            </a:pPr>
            <a:endParaRPr lang="fr-FR" sz="4800" b="1" u="sng" dirty="0" smtClean="0">
              <a:solidFill>
                <a:srgbClr val="FF0000"/>
              </a:solidFill>
            </a:endParaRPr>
          </a:p>
          <a:p>
            <a:pPr>
              <a:buFont typeface="Wingdings" pitchFamily="2" charset="2"/>
              <a:buChar char="Ø"/>
            </a:pPr>
            <a:r>
              <a:rPr lang="fr-FR" sz="4800" b="1" u="sng" dirty="0" smtClean="0"/>
              <a:t>6 Se marier  entre chrétiens</a:t>
            </a:r>
          </a:p>
          <a:p>
            <a:pPr algn="just">
              <a:buNone/>
            </a:pPr>
            <a:endParaRPr lang="fr-FR" sz="20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endParaRPr lang="fr-FR" sz="1400" dirty="0" smtClean="0">
              <a:latin typeface="Times New Roman" pitchFamily="18" charset="0"/>
              <a:cs typeface="Times New Roman" pitchFamily="18" charset="0"/>
            </a:endParaRPr>
          </a:p>
          <a:p>
            <a:pPr algn="just">
              <a:buNone/>
            </a:pPr>
            <a:r>
              <a:rPr lang="fr-FR" sz="1400" u="sng" dirty="0" smtClean="0">
                <a:solidFill>
                  <a:srgbClr val="00B0F0"/>
                </a:solidFill>
              </a:rPr>
              <a:t>SOYEZ.CERTAINS.DE.DIEU_  JEFF.IN  V-2.N-9  DIMANCHE_  59-0125 </a:t>
            </a:r>
          </a:p>
          <a:p>
            <a:pPr algn="just">
              <a:buNone/>
            </a:pPr>
            <a:r>
              <a:rPr lang="fr-FR" sz="2400" dirty="0" smtClean="0">
                <a:latin typeface="Times New Roman" pitchFamily="18" charset="0"/>
                <a:cs typeface="Times New Roman" pitchFamily="18" charset="0"/>
              </a:rPr>
              <a:t>5	Et puis, lors de son mariage, au lieu d’épouser quelqu’un parmi son peuple, il alla épouser une pécheresse, une idolâtre qui adorait les idoles. Il épousa Jézabel. Et elle n’était pas une croyante.</a:t>
            </a:r>
          </a:p>
          <a:p>
            <a:pPr algn="just">
              <a:buNone/>
            </a:pPr>
            <a:r>
              <a:rPr lang="fr-FR" sz="2400" b="1" u="sng" dirty="0" smtClean="0">
                <a:latin typeface="Times New Roman" pitchFamily="18" charset="0"/>
                <a:cs typeface="Times New Roman" pitchFamily="18" charset="0"/>
              </a:rPr>
              <a:t>6	Et jamais un croyant ne devrait épouser un incroyant; en aucun cas. On devrait toujours se marier entre croyants.</a:t>
            </a:r>
          </a:p>
          <a:p>
            <a:pPr algn="just">
              <a:buNone/>
            </a:pPr>
            <a:r>
              <a:rPr lang="fr-FR" sz="2400" dirty="0" smtClean="0">
                <a:latin typeface="Times New Roman" pitchFamily="18" charset="0"/>
                <a:cs typeface="Times New Roman" pitchFamily="18" charset="0"/>
              </a:rPr>
              <a:t>7	Mais Achab avait fait cette chose mauvaise. Et Jézabel était sans doute une belle femme. Et lui s’était laissé séduire par son apparence, plutôt que par ce qu’elle était vraiment. C’est... Tant de gens commettent cette même erreur encore aujourd’hui.</a:t>
            </a:r>
          </a:p>
          <a:p>
            <a:pPr algn="just">
              <a:buNone/>
            </a:pPr>
            <a:r>
              <a:rPr lang="fr-FR" sz="2400" dirty="0" smtClean="0">
                <a:latin typeface="Times New Roman" pitchFamily="18" charset="0"/>
                <a:cs typeface="Times New Roman" pitchFamily="18" charset="0"/>
              </a:rPr>
              <a:t>8	Et elle avait introduit l’idolâtrie dans la nation, parmi le peuple. Et le peuple... les prêtres, leurs ministres avaient succombé à cette grande revendication populaire.</a:t>
            </a:r>
            <a:endParaRPr lang="fr-FR" sz="2400" dirty="0" smtClean="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ctr">
              <a:buNone/>
            </a:pPr>
            <a:r>
              <a:rPr lang="fr-FR" sz="2400" b="1" u="sng" dirty="0" smtClean="0">
                <a:solidFill>
                  <a:srgbClr val="FF0000"/>
                </a:solidFill>
              </a:rPr>
              <a:t>3</a:t>
            </a:r>
            <a:r>
              <a:rPr lang="fr-FR" sz="2400" b="1" u="sng" dirty="0" smtClean="0">
                <a:solidFill>
                  <a:srgbClr val="FF0000"/>
                </a:solidFill>
              </a:rPr>
              <a:t>- </a:t>
            </a:r>
            <a:r>
              <a:rPr lang="fr-FR" sz="2400" b="1" u="sng" dirty="0" smtClean="0">
                <a:solidFill>
                  <a:srgbClr val="FF0000"/>
                </a:solidFill>
              </a:rPr>
              <a:t>Les </a:t>
            </a:r>
            <a:r>
              <a:rPr lang="fr-FR" sz="2400" b="1" u="sng" dirty="0" smtClean="0">
                <a:solidFill>
                  <a:srgbClr val="FF0000"/>
                </a:solidFill>
              </a:rPr>
              <a:t>conditions pour un mariage scripturaire</a:t>
            </a:r>
          </a:p>
          <a:p>
            <a:pPr algn="ctr">
              <a:buNone/>
            </a:pPr>
            <a:endParaRPr lang="fr-FR" sz="2400" b="1" u="sng" dirty="0" smtClean="0">
              <a:solidFill>
                <a:srgbClr val="FF0000"/>
              </a:solidFill>
            </a:endParaRPr>
          </a:p>
          <a:p>
            <a:pPr algn="ctr">
              <a:buNone/>
            </a:pPr>
            <a:endParaRPr lang="fr-FR" sz="2400" b="1" u="sng" dirty="0" smtClean="0">
              <a:solidFill>
                <a:srgbClr val="FF0000"/>
              </a:solidFill>
            </a:endParaRPr>
          </a:p>
          <a:p>
            <a:pPr algn="ctr">
              <a:buNone/>
            </a:pPr>
            <a:endParaRPr lang="fr-FR" sz="4800" b="1" u="sng" dirty="0" smtClean="0">
              <a:solidFill>
                <a:srgbClr val="FF0000"/>
              </a:solidFill>
            </a:endParaRPr>
          </a:p>
          <a:p>
            <a:pPr>
              <a:buFont typeface="Wingdings" pitchFamily="2" charset="2"/>
              <a:buChar char="Ø"/>
            </a:pPr>
            <a:r>
              <a:rPr lang="fr-FR" sz="4800" b="1" u="sng" dirty="0" smtClean="0"/>
              <a:t>7 Pas de mariage Mixte</a:t>
            </a:r>
          </a:p>
          <a:p>
            <a:pPr algn="just">
              <a:buNone/>
            </a:pPr>
            <a:endParaRPr lang="fr-FR" sz="20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endParaRPr lang="fr-FR" sz="1400" u="sng" dirty="0" smtClean="0">
              <a:solidFill>
                <a:srgbClr val="00B0F0"/>
              </a:solidFill>
            </a:endParaRPr>
          </a:p>
          <a:p>
            <a:pPr algn="just">
              <a:buNone/>
            </a:pPr>
            <a:r>
              <a:rPr lang="fr-FR" sz="1400" u="sng" dirty="0" smtClean="0">
                <a:solidFill>
                  <a:srgbClr val="00B0F0"/>
                </a:solidFill>
              </a:rPr>
              <a:t>QUESTIONS ET REPONSES N°4 - Jeffersonville, Indiana, USA - Dimanche, 30 août 1964, </a:t>
            </a:r>
            <a:r>
              <a:rPr lang="fr-FR" sz="1400" u="sng" dirty="0" smtClean="0">
                <a:solidFill>
                  <a:srgbClr val="00B0F0"/>
                </a:solidFill>
              </a:rPr>
              <a:t>soir COD VOL2 </a:t>
            </a:r>
            <a:r>
              <a:rPr lang="fr-FR" sz="1400" u="sng" dirty="0" err="1" smtClean="0">
                <a:solidFill>
                  <a:srgbClr val="00B0F0"/>
                </a:solidFill>
              </a:rPr>
              <a:t>Pg</a:t>
            </a:r>
            <a:r>
              <a:rPr lang="fr-FR" sz="1400" u="sng" dirty="0" smtClean="0">
                <a:solidFill>
                  <a:srgbClr val="00B0F0"/>
                </a:solidFill>
              </a:rPr>
              <a:t> 995</a:t>
            </a:r>
            <a:endParaRPr lang="fr-FR" sz="1400" u="sng" dirty="0" smtClean="0">
              <a:solidFill>
                <a:srgbClr val="00B0F0"/>
              </a:solidFill>
            </a:endParaRPr>
          </a:p>
          <a:p>
            <a:pPr algn="just">
              <a:buNone/>
            </a:pPr>
            <a:r>
              <a:rPr lang="fr-FR" sz="2800" b="1" u="sng" dirty="0" smtClean="0"/>
              <a:t>166.Maintenant, je ne crois pas dans les mariages mixtes</a:t>
            </a:r>
            <a:r>
              <a:rPr lang="fr-FR" sz="2800" u="sng" dirty="0" smtClean="0"/>
              <a:t>. </a:t>
            </a:r>
            <a:r>
              <a:rPr lang="fr-FR" sz="2800" dirty="0" smtClean="0"/>
              <a:t>Je crois qu’un homme blanc ne devrait pas se marier avec une femme de couleur, ni une femme de couleur se marier avec un homme blanc, </a:t>
            </a:r>
            <a:r>
              <a:rPr lang="fr-FR" sz="2800" u="sng" dirty="0" smtClean="0"/>
              <a:t>ni un jaune se marier à une noire ou à une blanche, ou avec une... Je crois que les bruns, les noirs, les blancs, et les [autres] races de gens sont comme un jardin de fleurs pour Dieu, </a:t>
            </a:r>
            <a:r>
              <a:rPr lang="fr-FR" sz="2800" dirty="0" smtClean="0"/>
              <a:t>et je ne crois pas qu’elles devraient être croisées. Je crois que c’est ainsi que Dieu les a faites, et je crois que c’est ainsi qu’elles devraient demeurer.</a:t>
            </a:r>
          </a:p>
          <a:p>
            <a:pPr algn="just">
              <a:buNone/>
            </a:pPr>
            <a:endParaRPr lang="fr-FR" sz="1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3200" b="1" u="sng" dirty="0" smtClean="0">
                <a:solidFill>
                  <a:srgbClr val="00B0F0"/>
                </a:solidFill>
              </a:rPr>
              <a:t>MATTHIEU 19:1-8</a:t>
            </a:r>
          </a:p>
          <a:p>
            <a:pPr>
              <a:buNone/>
            </a:pPr>
            <a:r>
              <a:rPr lang="fr-FR" sz="1800" b="1" i="1" dirty="0" smtClean="0"/>
              <a:t>	1	Lorsque Jésus eut achevé ces discours, il quitta la Galilée, et alla dans le territoire de la Judée, au-delà du Jourdain.</a:t>
            </a:r>
          </a:p>
          <a:p>
            <a:pPr>
              <a:buNone/>
            </a:pPr>
            <a:r>
              <a:rPr lang="fr-FR" sz="1800" b="1" i="1" dirty="0" smtClean="0"/>
              <a:t>	2	Une grande foule le suivit, et là il guérit les malades.</a:t>
            </a:r>
          </a:p>
          <a:p>
            <a:pPr>
              <a:buNone/>
            </a:pPr>
            <a:r>
              <a:rPr lang="fr-FR" sz="1800" b="1" i="1" dirty="0" smtClean="0"/>
              <a:t>	3	Les pharisiens l'abordèrent, et dirent, pour l'éprouver : Est-il permis à un homme de répudier sa femme pour un motif quelconque ?</a:t>
            </a:r>
          </a:p>
          <a:p>
            <a:pPr>
              <a:buNone/>
            </a:pPr>
            <a:r>
              <a:rPr lang="fr-FR" sz="1800" b="1" i="1" dirty="0" smtClean="0"/>
              <a:t>	4	Il répondit : N'avez-vous pas lu que le créateur, au commencement, fit l'homme et la femme</a:t>
            </a:r>
          </a:p>
          <a:p>
            <a:pPr>
              <a:buNone/>
            </a:pPr>
            <a:r>
              <a:rPr lang="fr-FR" sz="1800" b="1" i="1" dirty="0" smtClean="0"/>
              <a:t>	5	Et qu'il dit : C'est pourquoi l'homme quittera son père et sa mère, et s'attachera à sa femme, et les deux deviendront une seule chair ?</a:t>
            </a:r>
          </a:p>
          <a:p>
            <a:pPr>
              <a:buNone/>
            </a:pPr>
            <a:r>
              <a:rPr lang="fr-FR" sz="1800" b="1" i="1" dirty="0" smtClean="0"/>
              <a:t>	6	Ainsi ils ne sont plus deux, mais ils sont une seule chair. Que l'homme donc ne sépare pas ce que Dieu a joint.</a:t>
            </a:r>
          </a:p>
          <a:p>
            <a:pPr>
              <a:buNone/>
            </a:pPr>
            <a:r>
              <a:rPr lang="fr-FR" sz="1800" b="1" i="1" dirty="0" smtClean="0"/>
              <a:t>	7	Pourquoi donc, lui dirent-ils, Moïse a-t-il prescrit de donner à la femme une lettre de divorce et de la répudier ?</a:t>
            </a:r>
          </a:p>
          <a:p>
            <a:pPr>
              <a:buNone/>
            </a:pPr>
            <a:r>
              <a:rPr lang="fr-FR" sz="1800" b="1" i="1" dirty="0" smtClean="0"/>
              <a:t>	8	Il leur répondit : C'est à cause de la dureté de votre coeur que Moïse vous a permis de répudier vos femmes ; au commencement, il n'en était pas ainsi.</a:t>
            </a:r>
          </a:p>
          <a:p>
            <a:pPr>
              <a:buNone/>
            </a:pPr>
            <a:r>
              <a:rPr lang="fr-FR" sz="1400" b="1" i="1" dirty="0" smtClean="0"/>
              <a:t> </a:t>
            </a:r>
          </a:p>
          <a:p>
            <a:pPr>
              <a:buNone/>
            </a:pPr>
            <a:r>
              <a:rPr lang="fr-FR" sz="14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ctr">
              <a:buNone/>
            </a:pPr>
            <a:r>
              <a:rPr lang="fr-FR" sz="2400" b="1" u="sng" dirty="0" smtClean="0">
                <a:solidFill>
                  <a:srgbClr val="FF0000"/>
                </a:solidFill>
              </a:rPr>
              <a:t>3</a:t>
            </a:r>
            <a:r>
              <a:rPr lang="fr-FR" sz="2400" b="1" u="sng" dirty="0" smtClean="0">
                <a:solidFill>
                  <a:srgbClr val="FF0000"/>
                </a:solidFill>
              </a:rPr>
              <a:t>- </a:t>
            </a:r>
            <a:r>
              <a:rPr lang="fr-FR" sz="2400" b="1" u="sng" dirty="0" smtClean="0">
                <a:solidFill>
                  <a:srgbClr val="FF0000"/>
                </a:solidFill>
              </a:rPr>
              <a:t>Les </a:t>
            </a:r>
            <a:r>
              <a:rPr lang="fr-FR" sz="2400" b="1" u="sng" dirty="0" smtClean="0">
                <a:solidFill>
                  <a:srgbClr val="FF0000"/>
                </a:solidFill>
              </a:rPr>
              <a:t>conditions pour un mariage scripturaire</a:t>
            </a:r>
          </a:p>
          <a:p>
            <a:pPr algn="ctr">
              <a:buNone/>
            </a:pPr>
            <a:endParaRPr lang="fr-FR" sz="2400" b="1" u="sng" dirty="0" smtClean="0">
              <a:solidFill>
                <a:srgbClr val="FF0000"/>
              </a:solidFill>
            </a:endParaRPr>
          </a:p>
          <a:p>
            <a:pPr algn="ctr">
              <a:buNone/>
            </a:pPr>
            <a:endParaRPr lang="fr-FR" sz="2400" b="1" u="sng" dirty="0" smtClean="0">
              <a:solidFill>
                <a:srgbClr val="FF0000"/>
              </a:solidFill>
            </a:endParaRPr>
          </a:p>
          <a:p>
            <a:pPr algn="ctr">
              <a:buNone/>
            </a:pPr>
            <a:endParaRPr lang="fr-FR" sz="4800" b="1" u="sng" dirty="0" smtClean="0">
              <a:solidFill>
                <a:srgbClr val="FF0000"/>
              </a:solidFill>
            </a:endParaRPr>
          </a:p>
          <a:p>
            <a:pPr>
              <a:buFont typeface="Wingdings" pitchFamily="2" charset="2"/>
              <a:buChar char="Ø"/>
            </a:pPr>
            <a:r>
              <a:rPr lang="fr-FR" sz="4800" b="1" u="sng" dirty="0" smtClean="0"/>
              <a:t>8 Pas de </a:t>
            </a:r>
            <a:r>
              <a:rPr lang="fr-FR" sz="4800" b="1" u="sng" dirty="0" smtClean="0"/>
              <a:t>Mariage consanguins</a:t>
            </a:r>
            <a:endParaRPr lang="fr-FR" sz="4800" b="1" u="sng" dirty="0" smtClean="0"/>
          </a:p>
          <a:p>
            <a:pPr algn="just">
              <a:buNone/>
            </a:pPr>
            <a:endParaRPr lang="fr-FR" sz="20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400" u="sng" dirty="0" smtClean="0">
              <a:solidFill>
                <a:srgbClr val="00B0F0"/>
              </a:solidFill>
            </a:endParaRPr>
          </a:p>
          <a:p>
            <a:pPr>
              <a:buNone/>
            </a:pPr>
            <a:r>
              <a:rPr lang="fr-FR" sz="1400" u="sng" dirty="0" smtClean="0">
                <a:solidFill>
                  <a:srgbClr val="00B0F0"/>
                </a:solidFill>
              </a:rPr>
              <a:t>QUESTIONS </a:t>
            </a:r>
            <a:r>
              <a:rPr lang="fr-FR" sz="1400" u="sng" dirty="0" smtClean="0">
                <a:solidFill>
                  <a:srgbClr val="00B0F0"/>
                </a:solidFill>
              </a:rPr>
              <a:t>ET RÉPONSES SUR LA GENÈSE -  29.07.1953 JEFFERSONVILLE, IN, U.S.A. </a:t>
            </a:r>
            <a:endParaRPr lang="fr-FR" sz="1400" dirty="0" smtClean="0"/>
          </a:p>
          <a:p>
            <a:pPr algn="just">
              <a:buNone/>
            </a:pPr>
            <a:r>
              <a:rPr lang="fr-FR" sz="2300" dirty="0" smtClean="0"/>
              <a:t>123	Revenons maintenant à Caïn. [Passage blanc sur la bande. Ndt.] Car Ève était la seule femme qui fut </a:t>
            </a:r>
            <a:r>
              <a:rPr lang="fr-FR" sz="2300" dirty="0" smtClean="0"/>
              <a:t>créée par Dieu, et si elle n'avait pas eu de fille, lorsque cette femme (la seule femme) mourut, la race humaine aurait cessé d'exister. Est-ce vrai? </a:t>
            </a:r>
            <a:r>
              <a:rPr lang="fr-FR" sz="2300" b="1" u="sng" dirty="0" smtClean="0"/>
              <a:t>Il n'y avait pas eu d'autres femmes. </a:t>
            </a:r>
            <a:r>
              <a:rPr lang="fr-FR" sz="2300" dirty="0" smtClean="0"/>
              <a:t>Ainsi elle devait avoir des filles. Et Caïn se maria avec sa propre </a:t>
            </a:r>
            <a:r>
              <a:rPr lang="fr-FR" sz="2300" dirty="0" err="1" smtClean="0"/>
              <a:t>soeur</a:t>
            </a:r>
            <a:r>
              <a:rPr lang="fr-FR" sz="2300" dirty="0" smtClean="0"/>
              <a:t>, car il devait le faire, il n'y avait pas d'autre voie d'où la femme pouvait venir</a:t>
            </a:r>
            <a:r>
              <a:rPr lang="fr-FR" sz="2300" dirty="0" smtClean="0"/>
              <a:t>.</a:t>
            </a:r>
            <a:endParaRPr lang="fr-FR" sz="2300" dirty="0" smtClean="0"/>
          </a:p>
          <a:p>
            <a:pPr algn="just">
              <a:buNone/>
            </a:pPr>
            <a:r>
              <a:rPr lang="fr-FR" sz="2300" dirty="0" smtClean="0"/>
              <a:t>124</a:t>
            </a:r>
            <a:r>
              <a:rPr lang="fr-FR" sz="2300" dirty="0" smtClean="0"/>
              <a:t>	Et c'était légal et permis en ces jours-là, même pour Abraham, et même jusqu'à Isaac. Isaac se maria avec sa cousine germaine. Et Abraham se maria avec sa </a:t>
            </a:r>
            <a:r>
              <a:rPr lang="fr-FR" sz="2300" dirty="0" err="1" smtClean="0"/>
              <a:t>soeur</a:t>
            </a:r>
            <a:r>
              <a:rPr lang="fr-FR" sz="2300" dirty="0" smtClean="0"/>
              <a:t>, sa </a:t>
            </a:r>
            <a:r>
              <a:rPr lang="fr-FR" sz="2300" dirty="0" err="1" smtClean="0"/>
              <a:t>soeur</a:t>
            </a:r>
            <a:r>
              <a:rPr lang="fr-FR" sz="2300" dirty="0" smtClean="0"/>
              <a:t> de sang. Son père était... C'était des mères différentes, mais le même père. Et le germe vient du sexe mâle. Sara, qui donna naissance au merveilleux Isaac. Est-ce vrai? Il n'y avait personne sur Terre en ce temps-là.</a:t>
            </a:r>
          </a:p>
          <a:p>
            <a:pPr algn="just">
              <a:buNone/>
            </a:pPr>
            <a:r>
              <a:rPr lang="fr-FR" sz="2300" dirty="0" smtClean="0"/>
              <a:t> </a:t>
            </a:r>
          </a:p>
          <a:p>
            <a:pPr algn="just">
              <a:buNone/>
            </a:pPr>
            <a:endParaRPr lang="fr-FR" sz="23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400" u="sng" dirty="0" smtClean="0">
              <a:solidFill>
                <a:srgbClr val="00B0F0"/>
              </a:solidFill>
            </a:endParaRPr>
          </a:p>
          <a:p>
            <a:pPr>
              <a:buNone/>
            </a:pPr>
            <a:r>
              <a:rPr lang="fr-FR" sz="1400" u="sng" dirty="0" smtClean="0">
                <a:solidFill>
                  <a:srgbClr val="00B0F0"/>
                </a:solidFill>
              </a:rPr>
              <a:t>QUESTIONS </a:t>
            </a:r>
            <a:r>
              <a:rPr lang="fr-FR" sz="1400" u="sng" dirty="0" smtClean="0">
                <a:solidFill>
                  <a:srgbClr val="00B0F0"/>
                </a:solidFill>
              </a:rPr>
              <a:t>ET RÉPONSES SUR LA GENÈSE -  29.07.1953 JEFFERSONVILLE, IN, U.S.A. </a:t>
            </a:r>
            <a:endParaRPr lang="fr-FR" sz="1400" dirty="0" smtClean="0"/>
          </a:p>
          <a:p>
            <a:pPr>
              <a:buNone/>
            </a:pPr>
            <a:r>
              <a:rPr lang="fr-FR" sz="1400" dirty="0" smtClean="0"/>
              <a:t> </a:t>
            </a:r>
          </a:p>
          <a:p>
            <a:pPr algn="just">
              <a:buNone/>
            </a:pPr>
            <a:r>
              <a:rPr lang="fr-FR" sz="2400" dirty="0" smtClean="0"/>
              <a:t>125</a:t>
            </a:r>
            <a:r>
              <a:rPr lang="fr-FR" sz="2400" dirty="0" smtClean="0"/>
              <a:t>	Tout était en type, montrant que le... voilà, Frère! Isaac... Rébecca est un type de l'Église, et Isaac est un type de l'Époux, Christ. Est-ce vrai? Et ils doivent avoir une relation de Sang! Alléluia! Amen! Une relation de Sang!</a:t>
            </a:r>
          </a:p>
          <a:p>
            <a:pPr algn="just">
              <a:buNone/>
            </a:pPr>
            <a:r>
              <a:rPr lang="fr-FR" sz="2400" dirty="0" smtClean="0"/>
              <a:t> </a:t>
            </a:r>
            <a:r>
              <a:rPr lang="fr-FR" sz="2400" dirty="0" smtClean="0"/>
              <a:t>126</a:t>
            </a:r>
            <a:r>
              <a:rPr lang="fr-FR" sz="2400" dirty="0" smtClean="0"/>
              <a:t>	</a:t>
            </a:r>
            <a:r>
              <a:rPr lang="fr-FR" sz="2400" b="1" u="sng" dirty="0" smtClean="0"/>
              <a:t>Ainsi, Caïn se maria avec sa </a:t>
            </a:r>
            <a:r>
              <a:rPr lang="fr-FR" sz="2400" b="1" u="sng" dirty="0" err="1" smtClean="0"/>
              <a:t>soeur</a:t>
            </a:r>
            <a:r>
              <a:rPr lang="fr-FR" sz="2400" b="1" u="sng" dirty="0" smtClean="0"/>
              <a:t>, </a:t>
            </a:r>
            <a:r>
              <a:rPr lang="fr-FR" sz="2400" dirty="0" smtClean="0"/>
              <a:t>et c'est... Alors, ils s'en allèrent là-bas au pays de </a:t>
            </a:r>
            <a:r>
              <a:rPr lang="fr-FR" sz="2400" dirty="0" err="1" smtClean="0"/>
              <a:t>Nod</a:t>
            </a:r>
            <a:r>
              <a:rPr lang="fr-FR" sz="2400" dirty="0" smtClean="0"/>
              <a:t>. Si nous allons un peu plus loin, nous allons entrer dans un sujet profond, et je suis content que vous n'ayez pas demandé plus que cela, (comme «Où étaient ces géants qui étaient dans ce pays en ces jours-là?» Josèphe et d'autres, ont beaucoup d'arguments à ce sujet.) Amen! Si je n'ai pas répondu comme il faut, Frère, présentez-la, à nouveau Dimanche matin. Très bien.</a:t>
            </a:r>
          </a:p>
          <a:p>
            <a:pPr>
              <a:buNone/>
            </a:pPr>
            <a:r>
              <a:rPr lang="fr-FR" sz="1400" dirty="0" smtClean="0"/>
              <a:t> </a:t>
            </a:r>
            <a:endParaRPr lang="fr-FR" sz="14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endParaRPr lang="fr-FR" sz="1400" dirty="0" smtClean="0"/>
          </a:p>
          <a:p>
            <a:pPr algn="just">
              <a:buNone/>
            </a:pPr>
            <a:r>
              <a:rPr lang="fr-FR" sz="1400" u="sng" dirty="0" smtClean="0">
                <a:solidFill>
                  <a:srgbClr val="00B0F0"/>
                </a:solidFill>
              </a:rPr>
              <a:t>QUESTIONS ET REPONSES N°3 - Jeffersonville, Indiana, USA - Dimanche 30 août 1964, matin</a:t>
            </a:r>
          </a:p>
          <a:p>
            <a:pPr algn="just">
              <a:buNone/>
            </a:pPr>
            <a:r>
              <a:rPr lang="fr-FR" sz="3200" dirty="0" smtClean="0"/>
              <a:t>319.Leur semence est forte. Considérez ceci par exemple : Abraham se maria avec sa propre </a:t>
            </a:r>
            <a:r>
              <a:rPr lang="fr-FR" sz="3200" dirty="0" err="1" smtClean="0"/>
              <a:t>soeur</a:t>
            </a:r>
            <a:r>
              <a:rPr lang="fr-FR" sz="3200" dirty="0" smtClean="0"/>
              <a:t>. </a:t>
            </a:r>
            <a:r>
              <a:rPr lang="fr-FR" sz="3200" b="1" u="sng" dirty="0" smtClean="0"/>
              <a:t>Eh bien, si un homme se mariait avec sa </a:t>
            </a:r>
            <a:r>
              <a:rPr lang="fr-FR" sz="3200" b="1" u="sng" dirty="0" err="1" smtClean="0"/>
              <a:t>soeur</a:t>
            </a:r>
            <a:r>
              <a:rPr lang="fr-FR" sz="3200" b="1" u="sng" dirty="0" smtClean="0"/>
              <a:t> aujourd’hui, ses enfants seraient des idiots. </a:t>
            </a:r>
            <a:r>
              <a:rPr lang="fr-FR" sz="3200" dirty="0" smtClean="0"/>
              <a:t>Voyez-vous? Mais l’humain... Et ici Jacob ou – ou plutôt Isaac se maria avec Rebecca, qui était sa propre cousine, sa propre cousine de même sang, les consanguins (voyez-vous?), l’enfant du frère d’Abraham.</a:t>
            </a:r>
            <a:endParaRPr lang="fr-FR" sz="32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3200" b="1" u="sng" dirty="0" smtClean="0">
                <a:solidFill>
                  <a:srgbClr val="00B0F0"/>
                </a:solidFill>
              </a:rPr>
              <a:t>HÉBREUX 13:4</a:t>
            </a:r>
          </a:p>
          <a:p>
            <a:pPr algn="just">
              <a:buNone/>
            </a:pPr>
            <a:r>
              <a:rPr lang="fr-FR" sz="4800" b="1" i="1" dirty="0" smtClean="0"/>
              <a:t>	4	Que le mariage soit honoré de tous, et le lit conjugal exempt de souillure, car Dieu jugera les impudiques et les adultères.</a:t>
            </a:r>
          </a:p>
          <a:p>
            <a:pPr>
              <a:buNone/>
            </a:pPr>
            <a:r>
              <a:rPr lang="fr-FR" sz="1800" dirty="0" smtClean="0"/>
              <a:t> </a:t>
            </a:r>
          </a:p>
          <a:p>
            <a:pPr>
              <a:buNone/>
            </a:pPr>
            <a:r>
              <a:rPr lang="fr-FR" sz="1800" dirty="0" smtClean="0"/>
              <a:t> </a:t>
            </a:r>
          </a:p>
          <a:p>
            <a:pPr>
              <a:buNone/>
            </a:pPr>
            <a:endParaRPr lang="fr-FR" sz="1800" b="1" i="1" dirty="0" smtClean="0"/>
          </a:p>
          <a:p>
            <a:pPr>
              <a:buNone/>
            </a:pPr>
            <a:r>
              <a:rPr lang="fr-FR" sz="1400" b="1" i="1" dirty="0" smtClean="0"/>
              <a:t> </a:t>
            </a:r>
          </a:p>
          <a:p>
            <a:pPr>
              <a:buNone/>
            </a:pPr>
            <a:r>
              <a:rPr lang="fr-FR" sz="14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r>
              <a:rPr lang="fr-FR" sz="2400" b="1" u="sng" dirty="0" smtClean="0">
                <a:solidFill>
                  <a:srgbClr val="00B0F0"/>
                </a:solidFill>
              </a:rPr>
              <a:t>HÉBREUX 13:4</a:t>
            </a:r>
          </a:p>
          <a:p>
            <a:pPr algn="ctr">
              <a:buNone/>
            </a:pPr>
            <a:endParaRPr lang="fr-FR" sz="2400" b="1" u="sng" dirty="0" smtClean="0">
              <a:solidFill>
                <a:srgbClr val="00B0F0"/>
              </a:solidFill>
            </a:endParaRPr>
          </a:p>
          <a:p>
            <a:pPr algn="ctr">
              <a:buNone/>
            </a:pPr>
            <a:r>
              <a:rPr lang="fr-FR" sz="5400" b="1" u="sng" dirty="0" smtClean="0">
                <a:solidFill>
                  <a:srgbClr val="FF0000"/>
                </a:solidFill>
              </a:rPr>
              <a:t>3</a:t>
            </a:r>
            <a:r>
              <a:rPr lang="fr-FR" sz="5400" b="1" u="sng" dirty="0" smtClean="0">
                <a:solidFill>
                  <a:srgbClr val="FF0000"/>
                </a:solidFill>
              </a:rPr>
              <a:t>- </a:t>
            </a:r>
            <a:r>
              <a:rPr lang="fr-FR" sz="5400" b="1" u="sng" dirty="0" smtClean="0">
                <a:solidFill>
                  <a:srgbClr val="FF0000"/>
                </a:solidFill>
              </a:rPr>
              <a:t>Les </a:t>
            </a:r>
            <a:r>
              <a:rPr lang="fr-FR" sz="5400" b="1" u="sng" dirty="0" smtClean="0">
                <a:solidFill>
                  <a:srgbClr val="FF0000"/>
                </a:solidFill>
              </a:rPr>
              <a:t>conditions pour un mariage scripturaire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ctr">
              <a:buNone/>
            </a:pPr>
            <a:r>
              <a:rPr lang="fr-FR" sz="2400" b="1" u="sng" dirty="0" smtClean="0">
                <a:solidFill>
                  <a:srgbClr val="FF0000"/>
                </a:solidFill>
              </a:rPr>
              <a:t>3</a:t>
            </a:r>
            <a:r>
              <a:rPr lang="fr-FR" sz="2400" b="1" u="sng" dirty="0" smtClean="0">
                <a:solidFill>
                  <a:srgbClr val="FF0000"/>
                </a:solidFill>
              </a:rPr>
              <a:t>- </a:t>
            </a:r>
            <a:r>
              <a:rPr lang="fr-FR" sz="2400" b="1" u="sng" dirty="0" smtClean="0">
                <a:solidFill>
                  <a:srgbClr val="FF0000"/>
                </a:solidFill>
              </a:rPr>
              <a:t>Les </a:t>
            </a:r>
            <a:r>
              <a:rPr lang="fr-FR" sz="2400" b="1" u="sng" dirty="0" smtClean="0">
                <a:solidFill>
                  <a:srgbClr val="FF0000"/>
                </a:solidFill>
              </a:rPr>
              <a:t>conditions pour un mariage scripturaire</a:t>
            </a:r>
          </a:p>
          <a:p>
            <a:pPr algn="ctr">
              <a:buNone/>
            </a:pPr>
            <a:endParaRPr lang="fr-FR" sz="2400" b="1" u="sng" dirty="0" smtClean="0">
              <a:solidFill>
                <a:srgbClr val="FF0000"/>
              </a:solidFill>
            </a:endParaRPr>
          </a:p>
          <a:p>
            <a:pPr>
              <a:buFont typeface="Wingdings" pitchFamily="2" charset="2"/>
              <a:buChar char="Ø"/>
            </a:pPr>
            <a:r>
              <a:rPr lang="fr-FR" sz="2800" b="1" u="sng" dirty="0" smtClean="0"/>
              <a:t>1 N’avoir jamais été marié</a:t>
            </a:r>
          </a:p>
          <a:p>
            <a:pPr>
              <a:buFont typeface="Wingdings" pitchFamily="2" charset="2"/>
              <a:buChar char="Ø"/>
            </a:pPr>
            <a:r>
              <a:rPr lang="fr-FR" sz="2800" b="1" u="sng" dirty="0" smtClean="0"/>
              <a:t>2 Avoir l’âge de se marier</a:t>
            </a:r>
          </a:p>
          <a:p>
            <a:pPr>
              <a:buFont typeface="Wingdings" pitchFamily="2" charset="2"/>
              <a:buChar char="Ø"/>
            </a:pPr>
            <a:r>
              <a:rPr lang="fr-FR" sz="2800" b="1" u="sng" dirty="0" smtClean="0"/>
              <a:t>3 Avoir l’Amour l’un pour l’autre</a:t>
            </a:r>
          </a:p>
          <a:p>
            <a:pPr>
              <a:buFont typeface="Wingdings" pitchFamily="2" charset="2"/>
              <a:buChar char="Ø"/>
            </a:pPr>
            <a:r>
              <a:rPr lang="fr-FR" sz="2800" b="1" u="sng" dirty="0" smtClean="0"/>
              <a:t>4 Avoir une maison, un logement</a:t>
            </a:r>
          </a:p>
          <a:p>
            <a:pPr>
              <a:buFont typeface="Wingdings" pitchFamily="2" charset="2"/>
              <a:buChar char="Ø"/>
            </a:pPr>
            <a:r>
              <a:rPr lang="fr-FR" sz="2800" b="1" u="sng" dirty="0" smtClean="0"/>
              <a:t>5 Etre capable de subvenir aux besoins de la femme </a:t>
            </a:r>
          </a:p>
          <a:p>
            <a:pPr>
              <a:buFont typeface="Wingdings" pitchFamily="2" charset="2"/>
              <a:buChar char="Ø"/>
            </a:pPr>
            <a:r>
              <a:rPr lang="fr-FR" sz="2800" b="1" u="sng" dirty="0" smtClean="0"/>
              <a:t>6 Se marier  entre chrétiens</a:t>
            </a:r>
          </a:p>
          <a:p>
            <a:pPr>
              <a:buFont typeface="Wingdings" pitchFamily="2" charset="2"/>
              <a:buChar char="Ø"/>
            </a:pPr>
            <a:r>
              <a:rPr lang="fr-FR" sz="2800" b="1" u="sng" dirty="0" smtClean="0"/>
              <a:t>7 Pas de mariage Mixte</a:t>
            </a:r>
          </a:p>
          <a:p>
            <a:pPr>
              <a:buFont typeface="Wingdings" pitchFamily="2" charset="2"/>
              <a:buChar char="Ø"/>
            </a:pPr>
            <a:r>
              <a:rPr lang="fr-FR" sz="2800" b="1" u="sng" dirty="0" smtClean="0"/>
              <a:t>8 Pas de Mariage de même sang (</a:t>
            </a:r>
            <a:r>
              <a:rPr lang="fr-FR" sz="2800" dirty="0" smtClean="0"/>
              <a:t>consanguins)</a:t>
            </a:r>
            <a:endParaRPr lang="fr-FR" sz="2800" b="1" u="sng" dirty="0" smtClean="0"/>
          </a:p>
          <a:p>
            <a:pPr>
              <a:buNone/>
            </a:pPr>
            <a:endParaRPr lang="fr-FR" sz="2000" b="1" u="sng" dirty="0" smtClean="0">
              <a:solidFill>
                <a:srgbClr val="FF0000"/>
              </a:solidFill>
            </a:endParaRPr>
          </a:p>
          <a:p>
            <a:pPr algn="just">
              <a:buNone/>
            </a:pPr>
            <a:endParaRPr lang="fr-FR" sz="20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ctr">
              <a:buNone/>
            </a:pPr>
            <a:r>
              <a:rPr lang="fr-FR" sz="2400" b="1" u="sng" dirty="0" smtClean="0">
                <a:solidFill>
                  <a:srgbClr val="FF0000"/>
                </a:solidFill>
              </a:rPr>
              <a:t>3</a:t>
            </a:r>
            <a:r>
              <a:rPr lang="fr-FR" sz="2400" b="1" u="sng" dirty="0" smtClean="0">
                <a:solidFill>
                  <a:srgbClr val="FF0000"/>
                </a:solidFill>
              </a:rPr>
              <a:t>- </a:t>
            </a:r>
            <a:r>
              <a:rPr lang="fr-FR" sz="2400" b="1" u="sng" dirty="0" smtClean="0">
                <a:solidFill>
                  <a:srgbClr val="FF0000"/>
                </a:solidFill>
              </a:rPr>
              <a:t>Les </a:t>
            </a:r>
            <a:r>
              <a:rPr lang="fr-FR" sz="2400" b="1" u="sng" dirty="0" smtClean="0">
                <a:solidFill>
                  <a:srgbClr val="FF0000"/>
                </a:solidFill>
              </a:rPr>
              <a:t>conditions pour un mariage scripturaire</a:t>
            </a:r>
          </a:p>
          <a:p>
            <a:pPr algn="ctr">
              <a:buNone/>
            </a:pPr>
            <a:endParaRPr lang="fr-FR" sz="2400" b="1" u="sng" dirty="0" smtClean="0">
              <a:solidFill>
                <a:srgbClr val="FF0000"/>
              </a:solidFill>
            </a:endParaRPr>
          </a:p>
          <a:p>
            <a:pPr algn="ctr">
              <a:buNone/>
            </a:pPr>
            <a:endParaRPr lang="fr-FR" sz="2400" b="1" u="sng" dirty="0" smtClean="0">
              <a:solidFill>
                <a:srgbClr val="FF0000"/>
              </a:solidFill>
            </a:endParaRPr>
          </a:p>
          <a:p>
            <a:pPr algn="ctr">
              <a:buNone/>
            </a:pPr>
            <a:endParaRPr lang="fr-FR" sz="4800" b="1" u="sng" smtClean="0">
              <a:solidFill>
                <a:srgbClr val="FF0000"/>
              </a:solidFill>
            </a:endParaRPr>
          </a:p>
          <a:p>
            <a:pPr>
              <a:buFont typeface="Wingdings" pitchFamily="2" charset="2"/>
              <a:buChar char="Ø"/>
            </a:pPr>
            <a:r>
              <a:rPr lang="fr-FR" sz="4800" b="1" u="sng" smtClean="0"/>
              <a:t>1 </a:t>
            </a:r>
            <a:r>
              <a:rPr lang="fr-FR" sz="4800" b="1" u="sng" dirty="0" smtClean="0"/>
              <a:t>N’avoir jamais été marié</a:t>
            </a:r>
          </a:p>
          <a:p>
            <a:pPr>
              <a:buNone/>
            </a:pPr>
            <a:endParaRPr lang="fr-FR" sz="2000" b="1" u="sng" dirty="0" smtClean="0">
              <a:solidFill>
                <a:srgbClr val="FF0000"/>
              </a:solidFill>
            </a:endParaRPr>
          </a:p>
          <a:p>
            <a:pPr algn="just">
              <a:buNone/>
            </a:pPr>
            <a:endParaRPr lang="fr-FR" sz="20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LE.CHOIX.D.UNE.ÉPOUSE</a:t>
            </a:r>
            <a:r>
              <a:rPr lang="fr-FR" sz="1400" u="sng" dirty="0" smtClean="0">
                <a:solidFill>
                  <a:srgbClr val="00B0F0"/>
                </a:solidFill>
              </a:rPr>
              <a:t>_  LOS.ANGELES.CA  JEUDI_  65-0429E </a:t>
            </a:r>
            <a:endParaRPr lang="fr-FR" sz="1400" u="sng" dirty="0" smtClean="0">
              <a:solidFill>
                <a:srgbClr val="00B0F0"/>
              </a:solidFill>
            </a:endParaRPr>
          </a:p>
          <a:p>
            <a:pPr algn="just">
              <a:buNone/>
            </a:pPr>
            <a:r>
              <a:rPr lang="fr-FR" sz="2400" dirty="0" smtClean="0">
                <a:latin typeface="Times New Roman" pitchFamily="18" charset="0"/>
                <a:cs typeface="Times New Roman" pitchFamily="18" charset="0"/>
              </a:rPr>
              <a:t>88	Doc a dit : “Eh bien, mon frère est prédicateur, </a:t>
            </a:r>
            <a:r>
              <a:rPr lang="fr-FR" sz="2400" dirty="0" err="1" smtClean="0">
                <a:latin typeface="Times New Roman" pitchFamily="18" charset="0"/>
                <a:cs typeface="Times New Roman" pitchFamily="18" charset="0"/>
              </a:rPr>
              <a:t>et–et</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il–il</a:t>
            </a:r>
            <a:r>
              <a:rPr lang="fr-FR" sz="2400" dirty="0" smtClean="0">
                <a:latin typeface="Times New Roman" pitchFamily="18" charset="0"/>
                <a:cs typeface="Times New Roman" pitchFamily="18" charset="0"/>
              </a:rPr>
              <a:t> accepterait peut-être de vous marier.” Il a dit : “Il ne fait jamais payer les gens pour ce genre de chose.”</a:t>
            </a:r>
          </a:p>
          <a:p>
            <a:pPr algn="just">
              <a:buNone/>
            </a:pPr>
            <a:r>
              <a:rPr lang="fr-FR" sz="2400" dirty="0" smtClean="0">
                <a:latin typeface="Times New Roman" pitchFamily="18" charset="0"/>
                <a:cs typeface="Times New Roman" pitchFamily="18" charset="0"/>
              </a:rPr>
              <a:t>Il a dit : “Voudrais-tu lui demander s’il accepterait de me marier?”</a:t>
            </a: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89</a:t>
            </a:r>
            <a:r>
              <a:rPr lang="fr-FR" sz="2400" dirty="0" smtClean="0">
                <a:latin typeface="Times New Roman" pitchFamily="18" charset="0"/>
                <a:cs typeface="Times New Roman" pitchFamily="18" charset="0"/>
              </a:rPr>
              <a:t>	</a:t>
            </a:r>
            <a:r>
              <a:rPr lang="fr-FR" sz="2400" b="1" u="sng" dirty="0" smtClean="0">
                <a:latin typeface="Times New Roman" pitchFamily="18" charset="0"/>
                <a:cs typeface="Times New Roman" pitchFamily="18" charset="0"/>
              </a:rPr>
              <a:t>Eh bien, ce soir-là mon frère me l’a demandé. </a:t>
            </a:r>
            <a:r>
              <a:rPr lang="fr-FR" sz="2400" b="1" u="sng" dirty="0" smtClean="0">
                <a:latin typeface="Times New Roman" pitchFamily="18" charset="0"/>
                <a:cs typeface="Times New Roman" pitchFamily="18" charset="0"/>
              </a:rPr>
              <a:t>J’ai dit : “S’il n’a jamais été marié auparavant, ni l’un ni l’autre, et que tout est en ordre.” </a:t>
            </a:r>
            <a:r>
              <a:rPr lang="fr-FR" sz="2400" dirty="0" smtClean="0">
                <a:latin typeface="Times New Roman" pitchFamily="18" charset="0"/>
                <a:cs typeface="Times New Roman" pitchFamily="18" charset="0"/>
              </a:rPr>
              <a:t>Il a dit : “Bon, d’accord, je vais lui demander.” J’ai ajouté : “Si ça va, dis-lui qu’il peut venir.”</a:t>
            </a: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ctr">
              <a:buNone/>
            </a:pPr>
            <a:r>
              <a:rPr lang="fr-FR" sz="2400" b="1" u="sng" dirty="0" smtClean="0">
                <a:solidFill>
                  <a:srgbClr val="FF0000"/>
                </a:solidFill>
              </a:rPr>
              <a:t>3</a:t>
            </a:r>
            <a:r>
              <a:rPr lang="fr-FR" sz="2400" b="1" u="sng" dirty="0" smtClean="0">
                <a:solidFill>
                  <a:srgbClr val="FF0000"/>
                </a:solidFill>
              </a:rPr>
              <a:t>- </a:t>
            </a:r>
            <a:r>
              <a:rPr lang="fr-FR" sz="2400" b="1" u="sng" dirty="0" smtClean="0">
                <a:solidFill>
                  <a:srgbClr val="FF0000"/>
                </a:solidFill>
              </a:rPr>
              <a:t>Les </a:t>
            </a:r>
            <a:r>
              <a:rPr lang="fr-FR" sz="2400" b="1" u="sng" dirty="0" smtClean="0">
                <a:solidFill>
                  <a:srgbClr val="FF0000"/>
                </a:solidFill>
              </a:rPr>
              <a:t>conditions pour un mariage scripturaire</a:t>
            </a:r>
          </a:p>
          <a:p>
            <a:pPr algn="ctr">
              <a:buNone/>
            </a:pPr>
            <a:endParaRPr lang="fr-FR" sz="2400" b="1" u="sng" dirty="0" smtClean="0">
              <a:solidFill>
                <a:srgbClr val="FF0000"/>
              </a:solidFill>
            </a:endParaRPr>
          </a:p>
          <a:p>
            <a:pPr algn="ctr">
              <a:buNone/>
            </a:pPr>
            <a:endParaRPr lang="fr-FR" sz="2400" b="1" u="sng" dirty="0" smtClean="0">
              <a:solidFill>
                <a:srgbClr val="FF0000"/>
              </a:solidFill>
            </a:endParaRPr>
          </a:p>
          <a:p>
            <a:pPr algn="ctr">
              <a:buNone/>
            </a:pPr>
            <a:endParaRPr lang="fr-FR" sz="4800" b="1" u="sng" dirty="0" smtClean="0">
              <a:solidFill>
                <a:srgbClr val="FF0000"/>
              </a:solidFill>
            </a:endParaRPr>
          </a:p>
          <a:p>
            <a:pPr>
              <a:buFont typeface="Wingdings" pitchFamily="2" charset="2"/>
              <a:buChar char="Ø"/>
            </a:pPr>
            <a:r>
              <a:rPr lang="fr-FR" sz="4800" b="1" u="sng" dirty="0" smtClean="0"/>
              <a:t>2 Avoir l’âge de se marier</a:t>
            </a:r>
          </a:p>
          <a:p>
            <a:pPr>
              <a:buNone/>
            </a:pPr>
            <a:endParaRPr lang="fr-FR" sz="2000" b="1" u="sng" dirty="0" smtClean="0">
              <a:solidFill>
                <a:srgbClr val="FF0000"/>
              </a:solidFill>
            </a:endParaRPr>
          </a:p>
          <a:p>
            <a:pPr algn="just">
              <a:buNone/>
            </a:pPr>
            <a:endParaRPr lang="fr-FR" sz="20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LE.CHOIX.D.UNE.ÉPOUSE</a:t>
            </a:r>
            <a:r>
              <a:rPr lang="fr-FR" sz="1400" u="sng" dirty="0" smtClean="0">
                <a:solidFill>
                  <a:srgbClr val="00B0F0"/>
                </a:solidFill>
              </a:rPr>
              <a:t>_  LOS.ANGELES.CA  JEUDI_  65-0429E </a:t>
            </a:r>
            <a:endParaRPr lang="fr-FR" sz="1400" u="sng" dirty="0" smtClean="0">
              <a:solidFill>
                <a:srgbClr val="00B0F0"/>
              </a:solidFill>
            </a:endParaRPr>
          </a:p>
          <a:p>
            <a:pPr algn="just">
              <a:buNone/>
            </a:pPr>
            <a:r>
              <a:rPr lang="fr-FR" sz="2400" dirty="0" smtClean="0">
                <a:latin typeface="Times New Roman" pitchFamily="18" charset="0"/>
                <a:cs typeface="Times New Roman" pitchFamily="18" charset="0"/>
              </a:rPr>
              <a:t>94	Elle est sortie de la voiture, et ils ont monté les marches. </a:t>
            </a:r>
            <a:r>
              <a:rPr lang="fr-FR" sz="2400" dirty="0" err="1" smtClean="0">
                <a:latin typeface="Times New Roman" pitchFamily="18" charset="0"/>
                <a:cs typeface="Times New Roman" pitchFamily="18" charset="0"/>
              </a:rPr>
              <a:t>Et–et</a:t>
            </a:r>
            <a:r>
              <a:rPr lang="fr-FR" sz="2400" dirty="0" smtClean="0">
                <a:latin typeface="Times New Roman" pitchFamily="18" charset="0"/>
                <a:cs typeface="Times New Roman" pitchFamily="18" charset="0"/>
              </a:rPr>
              <a:t> quand ils sont entrés, la pauvre petite, elle... Je pense que c’est tout ce qu’elle, à peu près tout ce qu’elle portait, une jupe. Elle n’avait, pour ainsi dire, pas de souliers. Elle était descendue d’Indianapolis en auto-stop. Ses cheveux lui descendaient dans le dos, elle avait des genres de longues tresses qui lui descendaient dans le dos. Elle me semblait très jeune.</a:t>
            </a:r>
          </a:p>
          <a:p>
            <a:pPr algn="just">
              <a:buNone/>
            </a:pPr>
            <a:r>
              <a:rPr lang="fr-FR" sz="2400" b="1" u="sng" dirty="0" smtClean="0">
                <a:latin typeface="Times New Roman" pitchFamily="18" charset="0"/>
                <a:cs typeface="Times New Roman" pitchFamily="18" charset="0"/>
              </a:rPr>
              <a:t>Je lui ai dit : “Êtes-vous en âge de vous marier?”</a:t>
            </a:r>
          </a:p>
          <a:p>
            <a:pPr algn="just">
              <a:buNone/>
            </a:pPr>
            <a:r>
              <a:rPr lang="fr-FR" sz="2400" dirty="0" smtClean="0">
                <a:latin typeface="Times New Roman" pitchFamily="18" charset="0"/>
                <a:cs typeface="Times New Roman" pitchFamily="18" charset="0"/>
              </a:rPr>
              <a:t>95	Elle a dit : “Oui, monsieur.” Et elle a dit : “J’ai l’autorisation écrite de mon père et de ma mère.” Elle a dit : “Il a fallu que je la montre ici, </a:t>
            </a:r>
            <a:r>
              <a:rPr lang="fr-FR" sz="2400" dirty="0" err="1" smtClean="0">
                <a:latin typeface="Times New Roman" pitchFamily="18" charset="0"/>
                <a:cs typeface="Times New Roman" pitchFamily="18" charset="0"/>
              </a:rPr>
              <a:t>au–au</a:t>
            </a:r>
            <a:r>
              <a:rPr lang="fr-FR" sz="2400" dirty="0" smtClean="0">
                <a:latin typeface="Times New Roman" pitchFamily="18" charset="0"/>
                <a:cs typeface="Times New Roman" pitchFamily="18" charset="0"/>
              </a:rPr>
              <a:t> palais de justice, pour recevoir mon certificat.”</a:t>
            </a: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1601</TotalTime>
  <Words>664</Words>
  <Application>Microsoft Office PowerPoint</Application>
  <PresentationFormat>Affichage à l'écran (4:3)</PresentationFormat>
  <Paragraphs>180</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255</cp:revision>
  <dcterms:created xsi:type="dcterms:W3CDTF">2010-12-09T16:58:15Z</dcterms:created>
  <dcterms:modified xsi:type="dcterms:W3CDTF">2016-04-07T19:35:09Z</dcterms:modified>
</cp:coreProperties>
</file>