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47" r:id="rId2"/>
    <p:sldId id="348" r:id="rId3"/>
    <p:sldId id="350" r:id="rId4"/>
    <p:sldId id="351" r:id="rId5"/>
    <p:sldId id="352" r:id="rId6"/>
    <p:sldId id="353" r:id="rId7"/>
    <p:sldId id="354" r:id="rId8"/>
    <p:sldId id="355" r:id="rId9"/>
    <p:sldId id="356" r:id="rId10"/>
    <p:sldId id="357" r:id="rId11"/>
    <p:sldId id="360" r:id="rId12"/>
    <p:sldId id="359" r:id="rId13"/>
    <p:sldId id="358"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76" autoAdjust="0"/>
    <p:restoredTop sz="94660"/>
  </p:normalViewPr>
  <p:slideViewPr>
    <p:cSldViewPr>
      <p:cViewPr>
        <p:scale>
          <a:sx n="80" d="100"/>
          <a:sy n="80" d="100"/>
        </p:scale>
        <p:origin x="-1541" y="-1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05/04/2016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91DB72DA-67FF-47D2-B213-C895274FF9D7}" type="datetime1">
              <a:rPr lang="fr-FR"/>
              <a:pPr>
                <a:defRPr/>
              </a:pPr>
              <a:t>05/04/2016</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26"/>
          <p:cNvSpPr>
            <a:spLocks noGrp="1"/>
          </p:cNvSpPr>
          <p:nvPr>
            <p:ph type="sldNum" sz="quarter" idx="12"/>
          </p:nvPr>
        </p:nvSpPr>
        <p:spPr/>
        <p:txBody>
          <a:bodyPr/>
          <a:lstStyle>
            <a:lvl1pPr>
              <a:defRPr/>
            </a:lvl1pPr>
          </a:lstStyle>
          <a:p>
            <a:pPr>
              <a:defRPr/>
            </a:pPr>
            <a:fld id="{EE015F96-E60B-4332-9A9C-98B244171E3A}"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798D658-27D8-4F4B-B02A-F125E0A83443}" type="datetime1">
              <a:rPr lang="fr-FR"/>
              <a:pPr>
                <a:defRPr/>
              </a:pPr>
              <a:t>05/04/2016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A9A6C0B6-BEE6-4639-AA8F-69518F4B1628}"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101E005E-0529-4937-904E-FE760620197E}" type="datetime1">
              <a:rPr lang="fr-FR"/>
              <a:pPr>
                <a:defRPr/>
              </a:pPr>
              <a:t>05/04/2016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13D1A165-CEDD-4B07-B383-CF5D5A7B4666}"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A416DD18-B945-48FA-A898-93401FE3163D}" type="datetime1">
              <a:rPr lang="fr-FR"/>
              <a:pPr>
                <a:defRPr/>
              </a:pPr>
              <a:t>05/04/2016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09CA6E9A-48DB-4D21-BE18-71F3E5D8EDBC}"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E9021BA-37C2-45D8-B4FA-C4ACDC12CF10}" type="datetime1">
              <a:rPr lang="fr-FR"/>
              <a:pPr>
                <a:defRPr/>
              </a:pPr>
              <a:t>05/04/2016</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5"/>
          <p:cNvSpPr>
            <a:spLocks noGrp="1"/>
          </p:cNvSpPr>
          <p:nvPr>
            <p:ph type="sldNum" sz="quarter" idx="12"/>
          </p:nvPr>
        </p:nvSpPr>
        <p:spPr/>
        <p:txBody>
          <a:bodyPr/>
          <a:lstStyle>
            <a:lvl1pPr>
              <a:defRPr/>
            </a:lvl1pPr>
          </a:lstStyle>
          <a:p>
            <a:pPr>
              <a:defRPr/>
            </a:pPr>
            <a:fld id="{347F8BDF-AC3F-4F57-9401-5D64ABD5F887}"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B1C66DB-4DA9-47C5-8111-3873194E91AE}" type="datetime1">
              <a:rPr lang="fr-FR"/>
              <a:pPr>
                <a:defRPr/>
              </a:pPr>
              <a:t>05/04/2016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67D841E7-EB6C-4BBB-993C-B795FBA1E1BF}"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C4C63515-D3CC-42AD-9DD9-0A60AA7E3EF8}" type="datetime1">
              <a:rPr lang="fr-FR"/>
              <a:pPr>
                <a:defRPr/>
              </a:pPr>
              <a:t>05/04/2016</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9" name="Espace réservé du numéro de diapositive 17"/>
          <p:cNvSpPr>
            <a:spLocks noGrp="1"/>
          </p:cNvSpPr>
          <p:nvPr>
            <p:ph type="sldNum" sz="quarter" idx="12"/>
          </p:nvPr>
        </p:nvSpPr>
        <p:spPr/>
        <p:txBody>
          <a:bodyPr/>
          <a:lstStyle>
            <a:lvl1pPr>
              <a:defRPr/>
            </a:lvl1pPr>
          </a:lstStyle>
          <a:p>
            <a:pPr>
              <a:defRPr/>
            </a:pPr>
            <a:fld id="{14D35C63-8667-41A4-A4B4-DB8C04B93B51}"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15FF616A-5A0A-4F77-9446-55D2E06F3BC5}" type="datetime1">
              <a:rPr lang="fr-FR"/>
              <a:pPr>
                <a:defRPr/>
              </a:pPr>
              <a:t>05/04/2016</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5" name="Espace réservé du numéro de diapositive 17"/>
          <p:cNvSpPr>
            <a:spLocks noGrp="1"/>
          </p:cNvSpPr>
          <p:nvPr>
            <p:ph type="sldNum" sz="quarter" idx="12"/>
          </p:nvPr>
        </p:nvSpPr>
        <p:spPr/>
        <p:txBody>
          <a:bodyPr/>
          <a:lstStyle>
            <a:lvl1pPr>
              <a:defRPr/>
            </a:lvl1pPr>
          </a:lstStyle>
          <a:p>
            <a:pPr>
              <a:defRPr/>
            </a:pPr>
            <a:fld id="{72649AC9-D33F-4DDD-8C3F-5FB107B90B8E}"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9E095647-CBC1-469F-95B1-1807FAEA3B91}" type="datetime1">
              <a:rPr lang="fr-FR"/>
              <a:pPr>
                <a:defRPr/>
              </a:pPr>
              <a:t>05/04/2016</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4" name="Espace réservé du numéro de diapositive 17"/>
          <p:cNvSpPr>
            <a:spLocks noGrp="1"/>
          </p:cNvSpPr>
          <p:nvPr>
            <p:ph type="sldNum" sz="quarter" idx="12"/>
          </p:nvPr>
        </p:nvSpPr>
        <p:spPr/>
        <p:txBody>
          <a:bodyPr/>
          <a:lstStyle>
            <a:lvl1pPr>
              <a:defRPr/>
            </a:lvl1pPr>
          </a:lstStyle>
          <a:p>
            <a:pPr>
              <a:defRPr/>
            </a:pPr>
            <a:fld id="{781981DD-65A6-41B3-9360-F4123E8F3DCA}"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21F95325-7EEB-41E8-B728-0D39A968652C}" type="datetime1">
              <a:rPr lang="fr-FR"/>
              <a:pPr>
                <a:defRPr/>
              </a:pPr>
              <a:t>05/04/2016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463B3FAB-81B1-40C6-9217-50CDDCE0D170}"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6E48C831-608C-4FEE-A5BA-0151C8EBC448}" type="datetime1">
              <a:rPr lang="fr-FR"/>
              <a:pPr>
                <a:defRPr/>
              </a:pPr>
              <a:t>05/04/2016</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r>
              <a:rPr lang="fr-FR" dirty="0"/>
              <a:t>REV. ANDRONICUS</a:t>
            </a: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B73D72B-4461-4954-86B2-6AC1E298EFD0}"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CE5A97E-162E-4C6B-BD27-4C53E161DA53}" type="datetime1">
              <a:rPr lang="fr-FR"/>
              <a:pPr>
                <a:defRPr/>
              </a:pPr>
              <a:t>05/04/2016</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r>
              <a:rPr lang="fr-FR" dirty="0"/>
              <a:t>REV. ANDRONICUS</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6F744D5-6498-477B-A8FB-6DAA6BD344AC}" type="slidenum">
              <a:rPr lang="fr-FR"/>
              <a:pPr>
                <a:defRPr/>
              </a:pPr>
              <a:t>‹N°›</a:t>
            </a:fld>
            <a:endParaRPr lang="fr-FR" dirty="0"/>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2400" b="1" u="sng" dirty="0" smtClean="0">
              <a:solidFill>
                <a:srgbClr val="00B0F0"/>
              </a:solidFill>
            </a:endParaRPr>
          </a:p>
          <a:p>
            <a:pPr algn="ctr">
              <a:buNone/>
            </a:pPr>
            <a:r>
              <a:rPr lang="fr-FR" sz="2400" b="1" u="sng" dirty="0" smtClean="0">
                <a:solidFill>
                  <a:srgbClr val="00B0F0"/>
                </a:solidFill>
              </a:rPr>
              <a:t>MATTHIEU 19:1-8</a:t>
            </a:r>
          </a:p>
          <a:p>
            <a:pPr algn="ctr">
              <a:buNone/>
            </a:pPr>
            <a:r>
              <a:rPr lang="fr-FR" sz="2400" b="1" u="sng" dirty="0" smtClean="0">
                <a:solidFill>
                  <a:srgbClr val="00B0F0"/>
                </a:solidFill>
              </a:rPr>
              <a:t>HÉBREUX </a:t>
            </a:r>
            <a:r>
              <a:rPr lang="fr-FR" sz="2400" b="1" u="sng" dirty="0" smtClean="0">
                <a:solidFill>
                  <a:srgbClr val="00B0F0"/>
                </a:solidFill>
              </a:rPr>
              <a:t>13:4</a:t>
            </a:r>
          </a:p>
          <a:p>
            <a:pPr algn="ctr">
              <a:buNone/>
            </a:pPr>
            <a:endParaRPr lang="fr-FR" sz="2400" b="1" u="sng" dirty="0" smtClean="0">
              <a:solidFill>
                <a:srgbClr val="00B0F0"/>
              </a:solidFill>
            </a:endParaRPr>
          </a:p>
          <a:p>
            <a:pPr algn="ctr">
              <a:buNone/>
            </a:pPr>
            <a:r>
              <a:rPr lang="fr-FR" sz="5400" b="1" u="sng" dirty="0" smtClean="0">
                <a:solidFill>
                  <a:srgbClr val="FF0000"/>
                </a:solidFill>
              </a:rPr>
              <a:t>1- Définition du Mariage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2000" b="1" u="sng" dirty="0" smtClean="0">
                <a:solidFill>
                  <a:srgbClr val="FF0000"/>
                </a:solidFill>
              </a:rPr>
              <a:t>1- 5  Le mariage est le vœu</a:t>
            </a:r>
            <a:endParaRPr lang="fr-FR" sz="1400" b="1" u="sng" dirty="0" smtClean="0">
              <a:solidFill>
                <a:srgbClr val="00B0F0"/>
              </a:solidFill>
            </a:endParaRPr>
          </a:p>
          <a:p>
            <a:pPr algn="just">
              <a:buNone/>
            </a:pPr>
            <a:r>
              <a:rPr lang="fr-FR" sz="1400" b="1" u="sng" dirty="0" smtClean="0">
                <a:solidFill>
                  <a:srgbClr val="00B0F0"/>
                </a:solidFill>
              </a:rPr>
              <a:t>QUESTIONS </a:t>
            </a:r>
            <a:r>
              <a:rPr lang="fr-FR" sz="1400" b="1" u="sng" dirty="0" smtClean="0">
                <a:solidFill>
                  <a:srgbClr val="00B0F0"/>
                </a:solidFill>
              </a:rPr>
              <a:t>ET REPONSES N°3 - Jeffersonville, Indiana, USA - Dimanche 30 août 1964, matin</a:t>
            </a:r>
          </a:p>
          <a:p>
            <a:pPr algn="just">
              <a:buNone/>
            </a:pPr>
            <a:r>
              <a:rPr lang="fr-FR" sz="2200" dirty="0" smtClean="0"/>
              <a:t>154</a:t>
            </a:r>
            <a:r>
              <a:rPr lang="fr-FR" sz="2200" dirty="0" smtClean="0"/>
              <a:t>. Oui</a:t>
            </a:r>
            <a:r>
              <a:rPr lang="fr-FR" sz="2200" dirty="0" smtClean="0"/>
              <a:t>, c’était une erreur pour vous de le faire. Le mariage appartient à la Maison de Dieu. Mais comme vous êtes </a:t>
            </a:r>
            <a:r>
              <a:rPr lang="fr-FR" sz="2200" dirty="0" smtClean="0"/>
              <a:t>mariés, voici </a:t>
            </a:r>
            <a:r>
              <a:rPr lang="fr-FR" sz="2200" dirty="0" smtClean="0"/>
              <a:t>à quel moment vous êtes réellement mariés </a:t>
            </a:r>
            <a:r>
              <a:rPr lang="fr-FR" sz="2200" b="1" u="sng" dirty="0" smtClean="0"/>
              <a:t>: vous êtes mariés lorsque vous vous faites le </a:t>
            </a:r>
            <a:r>
              <a:rPr lang="fr-FR" sz="2200" b="1" u="sng" dirty="0" smtClean="0"/>
              <a:t>vœu </a:t>
            </a:r>
            <a:r>
              <a:rPr lang="fr-FR" sz="2200" b="1" u="sng" dirty="0" smtClean="0"/>
              <a:t>l’un à l’autre</a:t>
            </a:r>
            <a:r>
              <a:rPr lang="fr-FR" sz="2200" dirty="0" smtClean="0"/>
              <a:t>, lorsque vous vous promettez l’un à l’autre que vous êtes – que vous allez vous prendre l’un et l’autre. Le juge de paix pourrait vous donner une autorisation, ce qui est un terme juridique, qui vous permet de vivre légalement comme mari et femme sans être concubin et concubine. Mais lorsque vous promettez à cette fille et à ce – vous promettez à cet homme que vous allez lui être fidèle, et que vous l’acceptez comme votre mari, à ce moment-là, vous êtes mariés. Vous vous souvenez que je l’ai expliqué la semaine dernière, je crois; Voyez-vous? C’est lorsque vous lui promettez; Voyez-vous?</a:t>
            </a:r>
            <a:endParaRPr lang="fr-FR" sz="2200" dirty="0" smtClean="0">
              <a:solidFill>
                <a:srgbClr val="0070C0"/>
              </a:solidFill>
            </a:endParaRPr>
          </a:p>
          <a:p>
            <a:pPr algn="just">
              <a:buNone/>
            </a:pPr>
            <a:endParaRPr lang="fr-FR" sz="2200"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2000" b="1" u="sng" dirty="0" smtClean="0">
                <a:solidFill>
                  <a:srgbClr val="FF0000"/>
                </a:solidFill>
              </a:rPr>
              <a:t>1- 5  Le mariage est le vœu</a:t>
            </a:r>
            <a:endParaRPr lang="fr-FR" sz="1400" b="1" u="sng" dirty="0" smtClean="0">
              <a:solidFill>
                <a:srgbClr val="00B0F0"/>
              </a:solidFill>
            </a:endParaRPr>
          </a:p>
          <a:p>
            <a:pPr algn="just">
              <a:buNone/>
            </a:pPr>
            <a:r>
              <a:rPr lang="fr-FR" sz="1400" b="1" u="sng" dirty="0" smtClean="0">
                <a:solidFill>
                  <a:srgbClr val="00B0F0"/>
                </a:solidFill>
              </a:rPr>
              <a:t>QUESTIONS </a:t>
            </a:r>
            <a:r>
              <a:rPr lang="fr-FR" sz="1400" b="1" u="sng" dirty="0" smtClean="0">
                <a:solidFill>
                  <a:srgbClr val="00B0F0"/>
                </a:solidFill>
              </a:rPr>
              <a:t>ET REPONSES N°2 - Jeffersonville, Indiana, USA - Dimanche 23 août 1964, </a:t>
            </a:r>
            <a:r>
              <a:rPr lang="fr-FR" sz="1400" b="1" u="sng" dirty="0" smtClean="0">
                <a:solidFill>
                  <a:srgbClr val="00B0F0"/>
                </a:solidFill>
              </a:rPr>
              <a:t>soir</a:t>
            </a:r>
            <a:endParaRPr lang="fr-FR" sz="1400" b="1" u="sng" dirty="0" smtClean="0">
              <a:solidFill>
                <a:srgbClr val="00B0F0"/>
              </a:solidFill>
            </a:endParaRPr>
          </a:p>
          <a:p>
            <a:pPr algn="just">
              <a:buNone/>
            </a:pPr>
            <a:r>
              <a:rPr lang="fr-FR" sz="2200" b="1" dirty="0" smtClean="0"/>
              <a:t>313.Frère Branham, quelle est la signification d’une rupture? Les gens sont-ils libres de se marier ou est-ce simplement un autre mot pour désigner le divorce? J’aimerais avoir quelques renseignements à ce sujet</a:t>
            </a:r>
            <a:r>
              <a:rPr lang="fr-FR" sz="2200" dirty="0" smtClean="0"/>
              <a:t>.</a:t>
            </a:r>
            <a:endParaRPr lang="fr-FR" sz="2200" dirty="0" smtClean="0"/>
          </a:p>
          <a:p>
            <a:pPr algn="just">
              <a:buNone/>
            </a:pPr>
            <a:r>
              <a:rPr lang="fr-FR" sz="2200" dirty="0" smtClean="0"/>
              <a:t>193.Certainement </a:t>
            </a:r>
            <a:r>
              <a:rPr lang="fr-FR" sz="2200" dirty="0" smtClean="0"/>
              <a:t>qu’ils sont mariés. </a:t>
            </a:r>
            <a:r>
              <a:rPr lang="fr-FR" sz="2200" b="1" u="sng" dirty="0" smtClean="0"/>
              <a:t>Etant donné qu’ils ont fait ce </a:t>
            </a:r>
            <a:r>
              <a:rPr lang="fr-FR" sz="2200" b="1" u="sng" dirty="0" smtClean="0"/>
              <a:t>vœu, </a:t>
            </a:r>
            <a:r>
              <a:rPr lang="fr-FR" sz="2200" b="1" u="sng" dirty="0" smtClean="0"/>
              <a:t>ils sont mariés. </a:t>
            </a:r>
            <a:r>
              <a:rPr lang="fr-FR" sz="2200" dirty="0" smtClean="0"/>
              <a:t>C’est comme pour un garçon, si un garçon de bonne foi promet à une jeune fille de l’épouser, il a un engagement envers celle-ci. Il est comme marié à elle. La seule chose que la loi fait, c’est de vous donner un – un document vous autorisant à vivre ensemble pour éviter que vous viviez en concubinage. Et quand un homme dit à une femme : «Je vais t’épouser, chérie; je vais te prendre pour femme. Veux-tu prendre...?», il est marié.</a:t>
            </a:r>
          </a:p>
          <a:p>
            <a:pPr algn="just">
              <a:buNone/>
            </a:pPr>
            <a:endParaRPr lang="fr-FR" sz="2200" dirty="0" smtClean="0"/>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2000" b="1" u="sng" dirty="0" smtClean="0">
                <a:solidFill>
                  <a:srgbClr val="FF0000"/>
                </a:solidFill>
              </a:rPr>
              <a:t>1- 5  Le mariage est le vœu</a:t>
            </a:r>
            <a:endParaRPr lang="fr-FR" sz="1400" b="1" u="sng" dirty="0" smtClean="0">
              <a:solidFill>
                <a:srgbClr val="00B0F0"/>
              </a:solidFill>
            </a:endParaRPr>
          </a:p>
          <a:p>
            <a:pPr algn="just">
              <a:buNone/>
            </a:pPr>
            <a:r>
              <a:rPr lang="fr-FR" sz="1400" b="1" u="sng" dirty="0" smtClean="0">
                <a:solidFill>
                  <a:srgbClr val="00B0F0"/>
                </a:solidFill>
              </a:rPr>
              <a:t>QUESTIONS </a:t>
            </a:r>
            <a:r>
              <a:rPr lang="fr-FR" sz="1400" b="1" u="sng" dirty="0" smtClean="0">
                <a:solidFill>
                  <a:srgbClr val="00B0F0"/>
                </a:solidFill>
              </a:rPr>
              <a:t>ET REPONSES N°2 - Jeffersonville, Indiana, USA - Dimanche 23 août 1964, </a:t>
            </a:r>
            <a:r>
              <a:rPr lang="fr-FR" sz="1400" b="1" u="sng" dirty="0" smtClean="0">
                <a:solidFill>
                  <a:srgbClr val="00B0F0"/>
                </a:solidFill>
              </a:rPr>
              <a:t>soir</a:t>
            </a:r>
            <a:endParaRPr lang="fr-FR" sz="1400" b="1" u="sng" dirty="0" smtClean="0">
              <a:solidFill>
                <a:srgbClr val="00B0F0"/>
              </a:solidFill>
            </a:endParaRPr>
          </a:p>
          <a:p>
            <a:pPr algn="just">
              <a:buNone/>
            </a:pPr>
            <a:r>
              <a:rPr lang="fr-FR" sz="3600" b="1" dirty="0" smtClean="0"/>
              <a:t>194.Votre vœu </a:t>
            </a:r>
            <a:r>
              <a:rPr lang="fr-FR" sz="3600" b="1" dirty="0" smtClean="0"/>
              <a:t>est sacré; c’est ce qui vous marie de toute façon. </a:t>
            </a:r>
            <a:r>
              <a:rPr lang="fr-FR" sz="3600" dirty="0" smtClean="0"/>
              <a:t>Il n’y a aucun prédicateur, ni aucun magistrat, ni personne d’autre qui puisse vous marier; c’est le </a:t>
            </a:r>
            <a:r>
              <a:rPr lang="fr-FR" sz="3600" dirty="0" smtClean="0"/>
              <a:t>vœu </a:t>
            </a:r>
            <a:r>
              <a:rPr lang="fr-FR" sz="3600" dirty="0" smtClean="0"/>
              <a:t>que vous faites personnellement à Dieu et à cet homme. Quand vous faites cette promesse, vous êtes mariés.</a:t>
            </a:r>
            <a:endParaRPr lang="fr-FR" sz="3600"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2000" b="1" u="sng" dirty="0" smtClean="0">
                <a:solidFill>
                  <a:srgbClr val="FF0000"/>
                </a:solidFill>
              </a:rPr>
              <a:t>1- 6  Le mariage est l’union entre l’homme, la femme et Dieu</a:t>
            </a:r>
            <a:endParaRPr lang="fr-FR" sz="1400" b="1" u="sng" dirty="0" smtClean="0">
              <a:solidFill>
                <a:srgbClr val="00B0F0"/>
              </a:solidFill>
            </a:endParaRPr>
          </a:p>
          <a:p>
            <a:pPr>
              <a:buNone/>
            </a:pPr>
            <a:endParaRPr lang="fr-FR" sz="1400" b="1" u="sng" dirty="0" smtClean="0">
              <a:solidFill>
                <a:srgbClr val="00B0F0"/>
              </a:solidFill>
            </a:endParaRPr>
          </a:p>
          <a:p>
            <a:pPr>
              <a:buNone/>
            </a:pPr>
            <a:r>
              <a:rPr lang="fr-FR" sz="1400" b="1" u="sng" dirty="0" smtClean="0">
                <a:solidFill>
                  <a:srgbClr val="00B0F0"/>
                </a:solidFill>
              </a:rPr>
              <a:t>UNITÉ</a:t>
            </a:r>
            <a:r>
              <a:rPr lang="fr-FR" sz="1400" b="1" u="sng" dirty="0" smtClean="0">
                <a:solidFill>
                  <a:srgbClr val="00B0F0"/>
                </a:solidFill>
              </a:rPr>
              <a:t>, L’ -  11.02.1962 JEFFERSONVILLE, IN, USA</a:t>
            </a:r>
          </a:p>
          <a:p>
            <a:pPr algn="just">
              <a:buNone/>
            </a:pPr>
            <a:r>
              <a:rPr lang="fr-FR" dirty="0" smtClean="0"/>
              <a:t>71 	Non seulement cela, mais l’unité entre le mari et la femme a été rompue. Je ne crois pas qu’il y ait un seul mariage qui puisse être ce qu’il devrait être sans </a:t>
            </a:r>
            <a:r>
              <a:rPr lang="fr-FR" b="1" u="sng" dirty="0" smtClean="0"/>
              <a:t>une union entre le mari et la femme et Dieu</a:t>
            </a:r>
            <a:r>
              <a:rPr lang="fr-FR" dirty="0" smtClean="0"/>
              <a:t>. C’est vrai. Ils vont faire des enfants illégitimes, ils vont les élever dans le monde, leur donner des cigarettes, du whisky, jouer au cartes devant eux, prendre de l’alcool devant eux. Peu importe combien ils sont fidèles à leurs vœux de mariage, ça c’est sexuellement, c’est la chair. Mais il y a un esprit dans ça, cet esprit de papa et maman pécheurs, qui s’avérera faux, peu importe combien ils font preuve de loyauté à leurs enfants.</a:t>
            </a:r>
          </a:p>
          <a:p>
            <a:pPr algn="just">
              <a:buNone/>
            </a:pPr>
            <a:endParaRPr lang="fr-FR"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3200" b="1" u="sng" dirty="0" smtClean="0">
                <a:solidFill>
                  <a:srgbClr val="00B0F0"/>
                </a:solidFill>
              </a:rPr>
              <a:t>MATTHIEU 19:1-8</a:t>
            </a:r>
            <a:endParaRPr lang="fr-FR" sz="3200" b="1" u="sng" dirty="0" smtClean="0">
              <a:solidFill>
                <a:srgbClr val="00B0F0"/>
              </a:solidFill>
            </a:endParaRPr>
          </a:p>
          <a:p>
            <a:pPr>
              <a:buNone/>
            </a:pPr>
            <a:r>
              <a:rPr lang="fr-FR" sz="1800" b="1" i="1" dirty="0" smtClean="0"/>
              <a:t>	1	Lorsque Jésus eut achevé ces discours, il quitta la Galilée, et alla dans le territoire de la Judée, au-delà du Jourdain</a:t>
            </a:r>
            <a:r>
              <a:rPr lang="fr-FR" sz="1800" b="1" i="1" dirty="0" smtClean="0"/>
              <a:t>.</a:t>
            </a:r>
            <a:endParaRPr lang="fr-FR" sz="1800" b="1" i="1" dirty="0" smtClean="0"/>
          </a:p>
          <a:p>
            <a:pPr>
              <a:buNone/>
            </a:pPr>
            <a:r>
              <a:rPr lang="fr-FR" sz="1800" b="1" i="1" dirty="0" smtClean="0"/>
              <a:t>	2	Une grande foule le suivit, et là il guérit les malades</a:t>
            </a:r>
            <a:r>
              <a:rPr lang="fr-FR" sz="1800" b="1" i="1" dirty="0" smtClean="0"/>
              <a:t>.</a:t>
            </a:r>
            <a:endParaRPr lang="fr-FR" sz="1800" b="1" i="1" dirty="0" smtClean="0"/>
          </a:p>
          <a:p>
            <a:pPr>
              <a:buNone/>
            </a:pPr>
            <a:r>
              <a:rPr lang="fr-FR" sz="1800" b="1" i="1" dirty="0" smtClean="0"/>
              <a:t>	3	Les pharisiens l'abordèrent, et dirent, pour l'éprouver : Est-il permis à un homme de répudier sa femme pour un motif quelconque </a:t>
            </a:r>
            <a:r>
              <a:rPr lang="fr-FR" sz="1800" b="1" i="1" dirty="0" smtClean="0"/>
              <a:t>?</a:t>
            </a:r>
            <a:endParaRPr lang="fr-FR" sz="1800" b="1" i="1" dirty="0" smtClean="0"/>
          </a:p>
          <a:p>
            <a:pPr>
              <a:buNone/>
            </a:pPr>
            <a:r>
              <a:rPr lang="fr-FR" sz="1800" b="1" i="1" dirty="0" smtClean="0"/>
              <a:t>	4	Il répondit : N'avez-vous pas lu que le créateur, au commencement, fit l'homme et la </a:t>
            </a:r>
            <a:r>
              <a:rPr lang="fr-FR" sz="1800" b="1" i="1" dirty="0" smtClean="0"/>
              <a:t>femme</a:t>
            </a:r>
            <a:endParaRPr lang="fr-FR" sz="1800" b="1" i="1" dirty="0" smtClean="0"/>
          </a:p>
          <a:p>
            <a:pPr>
              <a:buNone/>
            </a:pPr>
            <a:r>
              <a:rPr lang="fr-FR" sz="1800" b="1" i="1" dirty="0" smtClean="0"/>
              <a:t>	5	Et qu'il dit : C'est pourquoi l'homme quittera son père et sa mère, et s'attachera à sa femme, et les deux deviendront une seule chair </a:t>
            </a:r>
            <a:r>
              <a:rPr lang="fr-FR" sz="1800" b="1" i="1" dirty="0" smtClean="0"/>
              <a:t>?</a:t>
            </a:r>
            <a:endParaRPr lang="fr-FR" sz="1800" b="1" i="1" dirty="0" smtClean="0"/>
          </a:p>
          <a:p>
            <a:pPr>
              <a:buNone/>
            </a:pPr>
            <a:r>
              <a:rPr lang="fr-FR" sz="1800" b="1" i="1" dirty="0" smtClean="0"/>
              <a:t>	6	Ainsi ils ne sont plus deux, mais ils sont une seule chair. Que l'homme donc ne sépare pas ce que Dieu a joint</a:t>
            </a:r>
            <a:r>
              <a:rPr lang="fr-FR" sz="1800" b="1" i="1" dirty="0" smtClean="0"/>
              <a:t>.</a:t>
            </a:r>
            <a:endParaRPr lang="fr-FR" sz="1800" b="1" i="1" dirty="0" smtClean="0"/>
          </a:p>
          <a:p>
            <a:pPr>
              <a:buNone/>
            </a:pPr>
            <a:r>
              <a:rPr lang="fr-FR" sz="1800" b="1" i="1" dirty="0" smtClean="0"/>
              <a:t>	7	Pourquoi donc, lui dirent-ils, Moïse a-t-il prescrit de donner à la femme une lettre de divorce et de la répudier </a:t>
            </a:r>
            <a:r>
              <a:rPr lang="fr-FR" sz="1800" b="1" i="1" dirty="0" smtClean="0"/>
              <a:t>?</a:t>
            </a:r>
            <a:endParaRPr lang="fr-FR" sz="1800" b="1" i="1" dirty="0" smtClean="0"/>
          </a:p>
          <a:p>
            <a:pPr>
              <a:buNone/>
            </a:pPr>
            <a:r>
              <a:rPr lang="fr-FR" sz="1800" b="1" i="1" dirty="0" smtClean="0"/>
              <a:t>	8	Il leur répondit : C'est à cause de la dureté de votre coeur que Moïse vous a permis de répudier vos femmes ; au commencement, il n'en était pas ainsi.</a:t>
            </a:r>
          </a:p>
          <a:p>
            <a:pPr>
              <a:buNone/>
            </a:pPr>
            <a:r>
              <a:rPr lang="fr-FR" sz="1400" b="1" i="1" dirty="0" smtClean="0"/>
              <a:t> </a:t>
            </a:r>
          </a:p>
          <a:p>
            <a:pPr>
              <a:buNone/>
            </a:pPr>
            <a:r>
              <a:rPr lang="fr-FR" sz="14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endParaRPr lang="fr-FR" sz="1000" b="1" u="sng" dirty="0" smtClean="0">
              <a:solidFill>
                <a:srgbClr val="0070C0"/>
              </a:solidFill>
            </a:endParaRPr>
          </a:p>
          <a:p>
            <a:pPr>
              <a:buNone/>
            </a:pPr>
            <a:r>
              <a:rPr lang="fr-FR" sz="3200" b="1" u="sng" dirty="0" smtClean="0">
                <a:solidFill>
                  <a:srgbClr val="00B0F0"/>
                </a:solidFill>
              </a:rPr>
              <a:t>HÉBREUX </a:t>
            </a:r>
            <a:r>
              <a:rPr lang="fr-FR" sz="3200" b="1" u="sng" dirty="0" smtClean="0">
                <a:solidFill>
                  <a:srgbClr val="00B0F0"/>
                </a:solidFill>
              </a:rPr>
              <a:t>13:4</a:t>
            </a:r>
          </a:p>
          <a:p>
            <a:pPr algn="just">
              <a:buNone/>
            </a:pPr>
            <a:r>
              <a:rPr lang="fr-FR" sz="4800" b="1" i="1" dirty="0" smtClean="0"/>
              <a:t>	4	Que le mariage soit honoré de tous, et le lit conjugal exempt de souillure, car Dieu jugera les impudiques et les adultères.</a:t>
            </a:r>
          </a:p>
          <a:p>
            <a:pPr>
              <a:buNone/>
            </a:pPr>
            <a:r>
              <a:rPr lang="fr-FR" sz="1800" dirty="0" smtClean="0"/>
              <a:t> </a:t>
            </a:r>
          </a:p>
          <a:p>
            <a:pPr>
              <a:buNone/>
            </a:pPr>
            <a:r>
              <a:rPr lang="fr-FR" sz="1800" dirty="0" smtClean="0"/>
              <a:t> </a:t>
            </a:r>
          </a:p>
          <a:p>
            <a:pPr>
              <a:buNone/>
            </a:pPr>
            <a:endParaRPr lang="fr-FR" sz="1800" b="1" i="1" dirty="0" smtClean="0"/>
          </a:p>
          <a:p>
            <a:pPr>
              <a:buNone/>
            </a:pPr>
            <a:r>
              <a:rPr lang="fr-FR" sz="1400" b="1" i="1" dirty="0" smtClean="0"/>
              <a:t> </a:t>
            </a:r>
          </a:p>
          <a:p>
            <a:pPr>
              <a:buNone/>
            </a:pPr>
            <a:r>
              <a:rPr lang="fr-FR" sz="14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2400" b="1" u="sng" dirty="0" smtClean="0">
              <a:solidFill>
                <a:srgbClr val="00B0F0"/>
              </a:solidFill>
            </a:endParaRPr>
          </a:p>
          <a:p>
            <a:pPr algn="ctr">
              <a:buNone/>
            </a:pPr>
            <a:r>
              <a:rPr lang="fr-FR" sz="2400" b="1" u="sng" dirty="0" smtClean="0">
                <a:solidFill>
                  <a:srgbClr val="00B0F0"/>
                </a:solidFill>
              </a:rPr>
              <a:t>MATTHIEU 19:1-8</a:t>
            </a:r>
          </a:p>
          <a:p>
            <a:pPr algn="ctr">
              <a:buNone/>
            </a:pPr>
            <a:r>
              <a:rPr lang="fr-FR" sz="2400" b="1" u="sng" dirty="0" smtClean="0">
                <a:solidFill>
                  <a:srgbClr val="00B0F0"/>
                </a:solidFill>
              </a:rPr>
              <a:t>HÉBREUX </a:t>
            </a:r>
            <a:r>
              <a:rPr lang="fr-FR" sz="2400" b="1" u="sng" dirty="0" smtClean="0">
                <a:solidFill>
                  <a:srgbClr val="00B0F0"/>
                </a:solidFill>
              </a:rPr>
              <a:t>13:4</a:t>
            </a:r>
          </a:p>
          <a:p>
            <a:pPr algn="ctr">
              <a:buNone/>
            </a:pPr>
            <a:endParaRPr lang="fr-FR" sz="2400" b="1" u="sng" dirty="0" smtClean="0">
              <a:solidFill>
                <a:srgbClr val="00B0F0"/>
              </a:solidFill>
            </a:endParaRPr>
          </a:p>
          <a:p>
            <a:pPr algn="ctr">
              <a:buNone/>
            </a:pPr>
            <a:r>
              <a:rPr lang="fr-FR" sz="5400" b="1" u="sng" dirty="0" smtClean="0">
                <a:solidFill>
                  <a:srgbClr val="FF0000"/>
                </a:solidFill>
              </a:rPr>
              <a:t>1- Définition du Mariage</a:t>
            </a:r>
            <a:endParaRPr lang="fr-FR" sz="54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2000" b="1" u="sng" dirty="0" smtClean="0">
                <a:solidFill>
                  <a:srgbClr val="FF0000"/>
                </a:solidFill>
              </a:rPr>
              <a:t>1-1  Le mariage est la plus vielle institution</a:t>
            </a:r>
            <a:endParaRPr lang="fr-FR" sz="2000" b="1" u="sng" dirty="0" smtClean="0">
              <a:solidFill>
                <a:srgbClr val="FF0000"/>
              </a:solidFill>
            </a:endParaRPr>
          </a:p>
          <a:p>
            <a:endParaRPr lang="fr-FR" sz="1000" b="1" u="sng" dirty="0" smtClean="0">
              <a:solidFill>
                <a:srgbClr val="0070C0"/>
              </a:solidFill>
            </a:endParaRPr>
          </a:p>
          <a:p>
            <a:pPr>
              <a:buNone/>
            </a:pPr>
            <a:r>
              <a:rPr lang="fr-FR" sz="1400" b="1" u="sng" dirty="0" smtClean="0">
                <a:solidFill>
                  <a:srgbClr val="00B0F0"/>
                </a:solidFill>
              </a:rPr>
              <a:t>UNION </a:t>
            </a:r>
            <a:r>
              <a:rPr lang="fr-FR" sz="1400" b="1" u="sng" dirty="0" smtClean="0">
                <a:solidFill>
                  <a:srgbClr val="00B0F0"/>
                </a:solidFill>
              </a:rPr>
              <a:t>INVISIBLE DE L’ÉPOUSE DE CHRIST, L’ -  25.11.1965 SHREVEPORT, LA, USA </a:t>
            </a:r>
          </a:p>
          <a:p>
            <a:pPr algn="just">
              <a:buNone/>
            </a:pPr>
            <a:r>
              <a:rPr lang="fr-FR" sz="5400" dirty="0" smtClean="0">
                <a:latin typeface="Times New Roman" pitchFamily="18" charset="0"/>
                <a:cs typeface="Times New Roman" pitchFamily="18" charset="0"/>
              </a:rPr>
              <a:t>53 	Le mariage est la plus vieille institution du monde. </a:t>
            </a:r>
            <a:r>
              <a:rPr lang="fr-FR" sz="5400" u="sng" dirty="0" smtClean="0">
                <a:latin typeface="Times New Roman" pitchFamily="18" charset="0"/>
                <a:cs typeface="Times New Roman" pitchFamily="18" charset="0"/>
              </a:rPr>
              <a:t>Le mariage eut lieu et fut institué pour la première fois au jardin d’Éden.</a:t>
            </a:r>
          </a:p>
          <a:p>
            <a:pPr>
              <a:buNone/>
            </a:pPr>
            <a:r>
              <a:rPr lang="fr-FR" sz="4800" b="1" i="1" dirty="0" smtClean="0"/>
              <a:t> </a:t>
            </a:r>
          </a:p>
          <a:p>
            <a:pPr>
              <a:buNone/>
            </a:pPr>
            <a:r>
              <a:rPr lang="fr-FR" sz="48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2000" b="1" u="sng" dirty="0" smtClean="0">
                <a:solidFill>
                  <a:srgbClr val="FF0000"/>
                </a:solidFill>
              </a:rPr>
              <a:t>1-2  Le mariage est une responsabilité</a:t>
            </a:r>
            <a:endParaRPr lang="fr-FR" sz="2000" b="1" u="sng" dirty="0" smtClean="0">
              <a:solidFill>
                <a:srgbClr val="FF0000"/>
              </a:solidFill>
            </a:endParaRPr>
          </a:p>
          <a:p>
            <a:endParaRPr lang="fr-FR" sz="1000" b="1" u="sng" dirty="0" smtClean="0">
              <a:solidFill>
                <a:srgbClr val="0070C0"/>
              </a:solidFill>
            </a:endParaRPr>
          </a:p>
          <a:p>
            <a:pPr algn="just">
              <a:buNone/>
            </a:pPr>
            <a:r>
              <a:rPr lang="fr-FR" sz="1400" b="1" u="sng" dirty="0" smtClean="0">
                <a:solidFill>
                  <a:srgbClr val="00B0F0"/>
                </a:solidFill>
              </a:rPr>
              <a:t>UN.HOMME.QUI.FUIT.LA.FACE.DE.L.ÉTERNEL</a:t>
            </a:r>
            <a:r>
              <a:rPr lang="fr-FR" sz="1400" b="1" u="sng" dirty="0" smtClean="0">
                <a:solidFill>
                  <a:srgbClr val="00B0F0"/>
                </a:solidFill>
              </a:rPr>
              <a:t>_  JEFF.IN  V-5.N-1  MERCREDI_  65-0217 </a:t>
            </a:r>
          </a:p>
          <a:p>
            <a:pPr algn="just">
              <a:buNone/>
            </a:pPr>
            <a:r>
              <a:rPr lang="fr-FR" sz="2400" dirty="0" smtClean="0">
                <a:latin typeface="Times New Roman" pitchFamily="18" charset="0"/>
                <a:cs typeface="Times New Roman" pitchFamily="18" charset="0"/>
              </a:rPr>
              <a:t>48	On a tellement de choses qu’on doit faire, tellement de responsabilités auxquelles on doit faire face. Tout le monde doit faire face à une certaine responsabilité.</a:t>
            </a:r>
          </a:p>
          <a:p>
            <a:pPr marL="457200" indent="-457200" algn="just">
              <a:buNone/>
            </a:pPr>
            <a:r>
              <a:rPr lang="fr-FR" sz="2400" dirty="0" smtClean="0">
                <a:latin typeface="Times New Roman" pitchFamily="18" charset="0"/>
                <a:cs typeface="Times New Roman" pitchFamily="18" charset="0"/>
              </a:rPr>
              <a:t>49 </a:t>
            </a:r>
            <a:r>
              <a:rPr lang="fr-FR" sz="2400" b="1" u="sng" dirty="0" smtClean="0">
                <a:latin typeface="Times New Roman" pitchFamily="18" charset="0"/>
                <a:cs typeface="Times New Roman" pitchFamily="18" charset="0"/>
              </a:rPr>
              <a:t>Quand </a:t>
            </a:r>
            <a:r>
              <a:rPr lang="fr-FR" sz="2400" b="1" u="sng" dirty="0" smtClean="0">
                <a:latin typeface="Times New Roman" pitchFamily="18" charset="0"/>
                <a:cs typeface="Times New Roman" pitchFamily="18" charset="0"/>
              </a:rPr>
              <a:t>vous–quand</a:t>
            </a:r>
            <a:r>
              <a:rPr lang="fr-FR" sz="2400" b="1" u="sng" dirty="0" smtClean="0">
                <a:latin typeface="Times New Roman" pitchFamily="18" charset="0"/>
                <a:cs typeface="Times New Roman" pitchFamily="18" charset="0"/>
              </a:rPr>
              <a:t> vous allez </a:t>
            </a:r>
            <a:r>
              <a:rPr lang="fr-FR" sz="2400" b="1" u="sng" dirty="0" smtClean="0">
                <a:latin typeface="Times New Roman" pitchFamily="18" charset="0"/>
                <a:cs typeface="Times New Roman" pitchFamily="18" charset="0"/>
              </a:rPr>
              <a:t>pour–pour</a:t>
            </a:r>
            <a:r>
              <a:rPr lang="fr-FR" sz="2400" b="1" u="sng" dirty="0" smtClean="0">
                <a:latin typeface="Times New Roman" pitchFamily="18" charset="0"/>
                <a:cs typeface="Times New Roman" pitchFamily="18" charset="0"/>
              </a:rPr>
              <a:t> choisir votre épouse, pour vous marier, ou choisir votre mari, </a:t>
            </a:r>
            <a:r>
              <a:rPr lang="fr-FR" sz="2400" b="1" u="sng" dirty="0" smtClean="0">
                <a:latin typeface="Times New Roman" pitchFamily="18" charset="0"/>
                <a:cs typeface="Times New Roman" pitchFamily="18" charset="0"/>
              </a:rPr>
              <a:t>vous–vous</a:t>
            </a:r>
            <a:r>
              <a:rPr lang="fr-FR" sz="2400" b="1" u="sng" dirty="0" smtClean="0">
                <a:latin typeface="Times New Roman" pitchFamily="18" charset="0"/>
                <a:cs typeface="Times New Roman" pitchFamily="18" charset="0"/>
              </a:rPr>
              <a:t> devez prendre une responsabilité.</a:t>
            </a:r>
            <a:r>
              <a:rPr lang="fr-FR" sz="2400" dirty="0" smtClean="0">
                <a:latin typeface="Times New Roman" pitchFamily="18" charset="0"/>
                <a:cs typeface="Times New Roman" pitchFamily="18" charset="0"/>
              </a:rPr>
              <a:t> Et alors vous devez vous souvenir... Peut-être que vous construisez une maison; une belle maison, jolie. Et alors, souvenez-vous, en tant que femme mariée, vous devez penser à la responsabilité d’élever des enfants. Et vous devez penser que ces beaux murs bien lisses seront pleins de traces de petites mains sales. Ensuite vous avez la responsabilité d’éduquer vos enfants. Vous avez la responsabilité de les vêtir et de les nourrir.</a:t>
            </a:r>
          </a:p>
          <a:p>
            <a:pPr marL="342900" indent="-342900" algn="just">
              <a:buAutoNum type="arabicPlain" startAt="49"/>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2000" b="1" u="sng" dirty="0" smtClean="0">
                <a:solidFill>
                  <a:srgbClr val="FF0000"/>
                </a:solidFill>
              </a:rPr>
              <a:t>1-2  Le mariage est une responsabilité</a:t>
            </a:r>
            <a:endParaRPr lang="fr-FR" sz="2000" b="1" u="sng" dirty="0" smtClean="0">
              <a:solidFill>
                <a:srgbClr val="FF0000"/>
              </a:solidFill>
            </a:endParaRPr>
          </a:p>
          <a:p>
            <a:endParaRPr lang="fr-FR" sz="1000" b="1" u="sng" dirty="0" smtClean="0">
              <a:solidFill>
                <a:srgbClr val="0070C0"/>
              </a:solidFill>
            </a:endParaRPr>
          </a:p>
          <a:p>
            <a:pPr algn="just">
              <a:buNone/>
            </a:pPr>
            <a:r>
              <a:rPr lang="fr-FR" sz="1400" b="1" u="sng" dirty="0" smtClean="0">
                <a:solidFill>
                  <a:srgbClr val="00B0F0"/>
                </a:solidFill>
              </a:rPr>
              <a:t>UN.HOMME.QUI.FUIT.LA.FACE.DE.L.ÉTERNEL</a:t>
            </a:r>
            <a:r>
              <a:rPr lang="fr-FR" sz="1400" b="1" u="sng" dirty="0" smtClean="0">
                <a:solidFill>
                  <a:srgbClr val="00B0F0"/>
                </a:solidFill>
              </a:rPr>
              <a:t>_  JEFF.IN  V-5.N-1  MERCREDI_  65-0217 </a:t>
            </a:r>
          </a:p>
          <a:p>
            <a:pPr algn="just">
              <a:buNone/>
            </a:pPr>
            <a:r>
              <a:rPr lang="fr-FR" sz="4600" dirty="0" smtClean="0">
                <a:latin typeface="Times New Roman" pitchFamily="18" charset="0"/>
                <a:cs typeface="Times New Roman" pitchFamily="18" charset="0"/>
              </a:rPr>
              <a:t>50</a:t>
            </a:r>
            <a:r>
              <a:rPr lang="fr-FR" sz="4600" dirty="0" smtClean="0">
                <a:latin typeface="Times New Roman" pitchFamily="18" charset="0"/>
                <a:cs typeface="Times New Roman" pitchFamily="18" charset="0"/>
              </a:rPr>
              <a:t>	Tout est une responsabilité. Et c’est si facile, quand les responsabilités sont devant nous, de les esquiver. </a:t>
            </a:r>
            <a:r>
              <a:rPr lang="fr-FR" sz="4600" b="1" u="sng" dirty="0" smtClean="0">
                <a:latin typeface="Times New Roman" pitchFamily="18" charset="0"/>
                <a:cs typeface="Times New Roman" pitchFamily="18" charset="0"/>
              </a:rPr>
              <a:t>Et on découvre que le mariage est une responsabilité, à tous </a:t>
            </a:r>
            <a:r>
              <a:rPr lang="fr-FR" sz="4600" b="1" u="sng" dirty="0" smtClean="0">
                <a:latin typeface="Times New Roman" pitchFamily="18" charset="0"/>
                <a:cs typeface="Times New Roman" pitchFamily="18" charset="0"/>
              </a:rPr>
              <a:t>les points </a:t>
            </a:r>
            <a:r>
              <a:rPr lang="fr-FR" sz="4600" b="1" u="sng" dirty="0" smtClean="0">
                <a:latin typeface="Times New Roman" pitchFamily="18" charset="0"/>
                <a:cs typeface="Times New Roman" pitchFamily="18" charset="0"/>
              </a:rPr>
              <a:t>de vue.</a:t>
            </a:r>
            <a:r>
              <a:rPr lang="fr-FR" sz="4600" b="1" i="1" u="sng" dirty="0" smtClean="0"/>
              <a:t> </a:t>
            </a:r>
          </a:p>
          <a:p>
            <a:pPr>
              <a:buNone/>
            </a:pPr>
            <a:r>
              <a:rPr lang="fr-FR" sz="47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2000" b="1" u="sng" dirty="0" smtClean="0">
                <a:solidFill>
                  <a:srgbClr val="FF0000"/>
                </a:solidFill>
              </a:rPr>
              <a:t>1- 3  Le mariage est une question d’Amour</a:t>
            </a:r>
            <a:endParaRPr lang="fr-FR" sz="1400" b="1" u="sng" dirty="0" smtClean="0">
              <a:solidFill>
                <a:srgbClr val="00B0F0"/>
              </a:solidFill>
            </a:endParaRPr>
          </a:p>
          <a:p>
            <a:pPr>
              <a:buNone/>
            </a:pPr>
            <a:r>
              <a:rPr lang="fr-FR" sz="1400" b="1" u="sng" dirty="0" smtClean="0">
                <a:solidFill>
                  <a:srgbClr val="00B0F0"/>
                </a:solidFill>
              </a:rPr>
              <a:t>HÉBREUX </a:t>
            </a:r>
            <a:r>
              <a:rPr lang="fr-FR" sz="1400" b="1" u="sng" dirty="0" smtClean="0">
                <a:solidFill>
                  <a:srgbClr val="00B0F0"/>
                </a:solidFill>
              </a:rPr>
              <a:t>CHAPITRE 7, DEUXIÈME PARTIE -  22.09.1957 JEFFERSONVILLE, IN, USA </a:t>
            </a:r>
          </a:p>
          <a:p>
            <a:pPr algn="just">
              <a:buNone/>
            </a:pPr>
            <a:r>
              <a:rPr lang="fr-FR" sz="3200" dirty="0" smtClean="0"/>
              <a:t>362	Le mariage est une chose honorable, mais il devrait être abordé avec prière et respect. </a:t>
            </a:r>
            <a:r>
              <a:rPr lang="fr-FR" sz="3200" b="1" u="sng" dirty="0" smtClean="0"/>
              <a:t>Et un véritable amour pour cette femme vous liera ensemble pour toujours. </a:t>
            </a:r>
            <a:r>
              <a:rPr lang="fr-FR" sz="3200" dirty="0" smtClean="0"/>
              <a:t>«Ce que vous liez sur Terre, Je le lierai dans les cieux.» Quand vous descendrez la rue plus tard, elle peut être devenue vieille, grise et ridée, mais ce même amour que vous aviez pour elle quand elle était une jeune et belle femme, vous l'aurez encore!</a:t>
            </a:r>
          </a:p>
          <a:p>
            <a:pPr>
              <a:buNone/>
            </a:pPr>
            <a:r>
              <a:rPr lang="fr-FR" sz="3200" dirty="0" smtClean="0"/>
              <a:t>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buNone/>
            </a:pPr>
            <a:r>
              <a:rPr lang="fr-FR" sz="2000" b="1" u="sng" dirty="0" smtClean="0">
                <a:solidFill>
                  <a:srgbClr val="FF0000"/>
                </a:solidFill>
              </a:rPr>
              <a:t>1- 4  Le mariage est le reflet de notre ambition</a:t>
            </a:r>
            <a:endParaRPr lang="fr-FR" sz="1400" b="1" u="sng" dirty="0" smtClean="0">
              <a:solidFill>
                <a:srgbClr val="00B0F0"/>
              </a:solidFill>
            </a:endParaRPr>
          </a:p>
          <a:p>
            <a:pPr algn="just">
              <a:buNone/>
            </a:pPr>
            <a:r>
              <a:rPr lang="fr-FR" sz="1400" b="1" u="sng" dirty="0" smtClean="0">
                <a:solidFill>
                  <a:srgbClr val="00B0F0"/>
                </a:solidFill>
              </a:rPr>
              <a:t>LE.CHOIX.D.UNE.ÉPOUSE</a:t>
            </a:r>
            <a:r>
              <a:rPr lang="fr-FR" sz="1400" b="1" u="sng" dirty="0" smtClean="0">
                <a:solidFill>
                  <a:srgbClr val="00B0F0"/>
                </a:solidFill>
              </a:rPr>
              <a:t>_  LOS.ANGELES.CA  JEUDI_  65-0429E </a:t>
            </a:r>
          </a:p>
          <a:p>
            <a:pPr algn="just">
              <a:buNone/>
            </a:pPr>
            <a:r>
              <a:rPr lang="fr-FR" sz="3100" b="1" u="sng" dirty="0" smtClean="0"/>
              <a:t>58	Le genre de femme qu’un homme choisira, de plus, ça reflétera son ambition et son caractère. </a:t>
            </a:r>
            <a:r>
              <a:rPr lang="fr-FR" sz="3100" dirty="0" smtClean="0"/>
              <a:t>Si un homme choisit la femme qu’il ne faut pas, ça reflète son caractère. Et ce à quoi il se lie montre ce qu’il y a véritablement en lui. Une femme reflète ce qu’il y a dans l’homme qui la choisit pour épouse. Cela montre ce qu’il y a au fond de lui. Peu importe ce qu’il déclare, observez quel genre de personne il a épousé. </a:t>
            </a:r>
          </a:p>
          <a:p>
            <a:pPr algn="just">
              <a:buNone/>
            </a:pPr>
            <a:endParaRPr lang="fr-FR" sz="1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1248</TotalTime>
  <Words>176</Words>
  <Application>Microsoft Office PowerPoint</Application>
  <PresentationFormat>Affichage à l'écran (4:3)</PresentationFormat>
  <Paragraphs>86</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215</cp:revision>
  <dcterms:created xsi:type="dcterms:W3CDTF">2010-12-09T16:58:15Z</dcterms:created>
  <dcterms:modified xsi:type="dcterms:W3CDTF">2016-04-05T17:41:42Z</dcterms:modified>
</cp:coreProperties>
</file>