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fld id="{4B46EDC3-883A-4D69-8CAA-E69D0BCFAE1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69A69D-4C3D-480F-8BBB-0C651752D272}" type="slidenum">
              <a:rPr lang="fr-FR"/>
              <a:pPr/>
              <a:t>1</a:t>
            </a:fld>
            <a:endParaRPr lang="fr-FR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1D37D-A1CD-4245-8C24-50DEDFAE7B8B}" type="slidenum">
              <a:rPr lang="fr-FR"/>
              <a:pPr/>
              <a:t>10</a:t>
            </a:fld>
            <a:endParaRPr lang="fr-FR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577BB2-B6CF-429D-928D-70F421669249}" type="slidenum">
              <a:rPr lang="fr-FR"/>
              <a:pPr/>
              <a:t>11</a:t>
            </a:fld>
            <a:endParaRPr lang="fr-FR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790EDB-AD1F-4369-A1AE-EE6F8222B1A6}" type="slidenum">
              <a:rPr lang="fr-FR"/>
              <a:pPr/>
              <a:t>12</a:t>
            </a:fld>
            <a:endParaRPr lang="fr-FR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98504-1AAB-4B7C-BA3A-CBC62D090616}" type="slidenum">
              <a:rPr lang="fr-FR"/>
              <a:pPr/>
              <a:t>13</a:t>
            </a:fld>
            <a:endParaRPr lang="fr-FR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6C7B51-6AD1-4DA7-B339-9A1F91EF1BB3}" type="slidenum">
              <a:rPr lang="fr-FR"/>
              <a:pPr/>
              <a:t>14</a:t>
            </a:fld>
            <a:endParaRPr lang="fr-FR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FCEF98-2324-4EF0-936C-A93743443764}" type="slidenum">
              <a:rPr lang="fr-FR"/>
              <a:pPr/>
              <a:t>15</a:t>
            </a:fld>
            <a:endParaRPr lang="fr-FR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F5ACB2-023E-4E7D-8431-3BA441930D67}" type="slidenum">
              <a:rPr lang="fr-FR"/>
              <a:pPr/>
              <a:t>16</a:t>
            </a:fld>
            <a:endParaRPr lang="fr-FR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04DE87-C6F1-4E29-910C-0705B37EF406}" type="slidenum">
              <a:rPr lang="fr-FR"/>
              <a:pPr/>
              <a:t>17</a:t>
            </a:fld>
            <a:endParaRPr lang="fr-FR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ea typeface="SimSun" charset="0"/>
                <a:cs typeface="SimSun" charset="0"/>
              </a:rPr>
              <a:t>Complétion: totalité des opérations précédant la mise en production d'un puits de pétrole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9CD8BA-D342-423F-8374-9693A23663AC}" type="slidenum">
              <a:rPr lang="fr-FR"/>
              <a:pPr/>
              <a:t>18</a:t>
            </a:fld>
            <a:endParaRPr lang="fr-FR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4E3A5A-3B4A-487D-B3D6-D5B1EB00E9B7}" type="slidenum">
              <a:rPr lang="fr-FR"/>
              <a:pPr/>
              <a:t>19</a:t>
            </a:fld>
            <a:endParaRPr lang="fr-FR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29A0E-0723-4A00-BC1D-57BF734C8C1F}" type="slidenum">
              <a:rPr lang="fr-FR"/>
              <a:pPr/>
              <a:t>2</a:t>
            </a:fld>
            <a:endParaRPr lang="fr-FR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A2C65-178B-4875-AA15-0632E6321828}" type="slidenum">
              <a:rPr lang="fr-FR"/>
              <a:pPr/>
              <a:t>20</a:t>
            </a:fld>
            <a:endParaRPr lang="fr-FR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85446-329B-4172-9B8A-B1BDA0C0F5C4}" type="slidenum">
              <a:rPr lang="fr-FR"/>
              <a:pPr/>
              <a:t>21</a:t>
            </a:fld>
            <a:endParaRPr lang="fr-FR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9DDB6-73E6-43DF-8885-CA3BC07582B6}" type="slidenum">
              <a:rPr lang="fr-FR"/>
              <a:pPr/>
              <a:t>22</a:t>
            </a:fld>
            <a:endParaRPr lang="fr-FR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002587-8B62-4BCA-9E4D-35DFD2A1A325}" type="slidenum">
              <a:rPr lang="fr-FR"/>
              <a:pPr/>
              <a:t>23</a:t>
            </a:fld>
            <a:endParaRPr lang="fr-FR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B21607-889E-4575-A97E-FA1AA7985560}" type="slidenum">
              <a:rPr lang="fr-FR"/>
              <a:pPr/>
              <a:t>24</a:t>
            </a:fld>
            <a:endParaRPr lang="fr-FR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DFA77B-4352-457C-ACBC-AB0DE541CDBF}" type="slidenum">
              <a:rPr lang="fr-FR"/>
              <a:pPr/>
              <a:t>25</a:t>
            </a:fld>
            <a:endParaRPr lang="fr-FR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CC82B-7A65-4C5A-BB53-FF2641E4950A}" type="slidenum">
              <a:rPr lang="fr-FR"/>
              <a:pPr/>
              <a:t>26</a:t>
            </a:fld>
            <a:endParaRPr lang="fr-FR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86F7C-6B18-47CB-9DB4-63ACB5D5EC5C}" type="slidenum">
              <a:rPr lang="fr-FR"/>
              <a:pPr/>
              <a:t>27</a:t>
            </a:fld>
            <a:endParaRPr lang="fr-FR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CA74A-698D-497A-800E-E6620A76B411}" type="slidenum">
              <a:rPr lang="fr-FR"/>
              <a:pPr/>
              <a:t>28</a:t>
            </a:fld>
            <a:endParaRPr lang="fr-FR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4F4EC1-49CC-4ABF-AA8A-A5C133FAE6CD}" type="slidenum">
              <a:rPr lang="fr-FR"/>
              <a:pPr/>
              <a:t>29</a:t>
            </a:fld>
            <a:endParaRPr lang="fr-FR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BFE2B-33D9-45DD-8BDA-4FCDEA24A6B0}" type="slidenum">
              <a:rPr lang="fr-FR"/>
              <a:pPr/>
              <a:t>3</a:t>
            </a:fld>
            <a:endParaRPr lang="fr-FR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35FC94-61E5-4507-BF4A-CDAC2A77B4DA}" type="slidenum">
              <a:rPr lang="fr-FR"/>
              <a:pPr/>
              <a:t>30</a:t>
            </a:fld>
            <a:endParaRPr lang="fr-FR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2150B-AE47-4BE4-A179-ED8B65BB6843}" type="slidenum">
              <a:rPr lang="fr-FR"/>
              <a:pPr/>
              <a:t>31</a:t>
            </a:fld>
            <a:endParaRPr lang="fr-FR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57A60-FE51-474F-A8CD-B7A9D26E1F20}" type="slidenum">
              <a:rPr lang="fr-FR"/>
              <a:pPr/>
              <a:t>32</a:t>
            </a:fld>
            <a:endParaRPr lang="fr-FR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72D708-27CF-46AF-A253-41A1DAF14F70}" type="slidenum">
              <a:rPr lang="fr-FR"/>
              <a:pPr/>
              <a:t>33</a:t>
            </a:fld>
            <a:endParaRPr lang="fr-FR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7051CC-3BCE-4DA4-8FE5-D74687506513}" type="slidenum">
              <a:rPr lang="fr-FR"/>
              <a:pPr/>
              <a:t>34</a:t>
            </a:fld>
            <a:endParaRPr lang="fr-FR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6352C-24CF-45F4-AEEA-E18B5CB191A0}" type="slidenum">
              <a:rPr lang="fr-FR"/>
              <a:pPr/>
              <a:t>35</a:t>
            </a:fld>
            <a:endParaRPr lang="fr-FR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ea typeface="SimSun" charset="0"/>
                <a:cs typeface="SimSun" charset="0"/>
              </a:rPr>
              <a:t>1° Anecdote Total / réponse miteuse de l’industrie à Gasland - 2° Forages près des zones à hydrocarbures - cours du gaz - « achat » des maires/asso  3°  Eau prélevée dans aquifères / législation environnementale vs. Manque d’inspecteurs ICPE - un trou est un trou - 4° Longueur des permis renouvelables donc longueur de la présence sur le terrain des compagnies et du combatà  mener par opposants -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7A4734-1381-40DD-9E0B-FCD161F38411}" type="slidenum">
              <a:rPr lang="fr-FR"/>
              <a:pPr/>
              <a:t>36</a:t>
            </a:fld>
            <a:endParaRPr lang="fr-FR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5296A-2B58-4113-8B63-80A6849F068A}" type="slidenum">
              <a:rPr lang="fr-FR"/>
              <a:pPr/>
              <a:t>4</a:t>
            </a:fld>
            <a:endParaRPr lang="fr-FR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226C42-2C97-404A-8352-C8D9140A8CA5}" type="slidenum">
              <a:rPr lang="fr-FR"/>
              <a:pPr/>
              <a:t>5</a:t>
            </a:fld>
            <a:endParaRPr lang="fr-FR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84ED63-A0D3-4CEC-8BF7-D7768415D5FD}" type="slidenum">
              <a:rPr lang="fr-FR"/>
              <a:pPr/>
              <a:t>6</a:t>
            </a:fld>
            <a:endParaRPr lang="fr-FR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03A8BF-6BB0-4DF8-B8D9-B241C1C16059}" type="slidenum">
              <a:rPr lang="fr-FR"/>
              <a:pPr/>
              <a:t>7</a:t>
            </a:fld>
            <a:endParaRPr lang="fr-FR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728239-1009-4085-857D-D55EDC5AB92B}" type="slidenum">
              <a:rPr lang="fr-FR"/>
              <a:pPr/>
              <a:t>8</a:t>
            </a:fld>
            <a:endParaRPr lang="fr-FR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EFAA7-5385-49A7-934D-29246CC392CC}" type="slidenum">
              <a:rPr lang="fr-FR"/>
              <a:pPr/>
              <a:t>9</a:t>
            </a:fld>
            <a:endParaRPr lang="fr-FR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DCC666-BD90-4251-B845-4CD605B984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8E465E-5E59-4DFB-B2A0-36E6866BD49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49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49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20E42-9044-47E9-A734-74A060FA589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AB620EBD-A4C0-4160-8494-1AD799D8157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69225" cy="2039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0" y="4173538"/>
            <a:ext cx="7769225" cy="2039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73E67364-53A6-40D5-B148-E8E9CA1A214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5800" y="4173538"/>
            <a:ext cx="3808413" cy="2039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3A1B99D7-D38F-4348-9452-4FB2A2CBAD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E26EDF0F-9410-4A00-A64F-E614FD82B75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2039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08412" cy="2039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9D3AD4F3-93A8-4CBA-9067-0F55D14D6F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74F378-689B-47B6-8469-24718DCCE15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B7DE8-859D-45AC-98A4-279B4F22396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493AF-0B09-4DD8-9067-EB111F673F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F63DF9-8847-4476-820C-748DB53552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8F22D-EEB8-41AB-BF4C-5B0CF9DFF27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FCF0C0-87A0-4F27-B73A-41AAA4DDD6F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414DF1-AF28-4D59-B7E1-DD0995219C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4A3EF-696D-40D4-BCB8-3FE16C6595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B02E04AD-6C9E-4B82-870B-5FD498BA29B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ocrinedisruption.org/chemicals.introduction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Du gaz de schiste chez vous?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ln/>
        </p:spPr>
        <p:txBody>
          <a:bodyPr/>
          <a:lstStyle/>
          <a:p>
            <a:pPr marL="339725" indent="-339725">
              <a:buFont typeface="Times New Roman" pitchFamily="16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Le gaz de schiste, c’est quoi?</a:t>
            </a:r>
          </a:p>
          <a:p>
            <a:pPr marL="339725" indent="-339725">
              <a:buFont typeface="Times New Roman" pitchFamily="16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L’exemple américain</a:t>
            </a:r>
          </a:p>
          <a:p>
            <a:pPr marL="339725" indent="-339725">
              <a:buFont typeface="Times New Roman" pitchFamily="16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La mobilisation canadienne</a:t>
            </a:r>
          </a:p>
          <a:p>
            <a:pPr marL="339725" indent="-339725">
              <a:buFont typeface="Times New Roman" pitchFamily="16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Un point juridique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733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7635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contamination de l’eau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810000" cy="4724400"/>
          </a:xfrm>
          <a:ln/>
        </p:spPr>
        <p:txBody>
          <a:bodyPr/>
          <a:lstStyle/>
          <a:p>
            <a:pPr indent="-339725">
              <a:lnSpc>
                <a:spcPct val="90000"/>
              </a:lnSpc>
              <a:spcBef>
                <a:spcPts val="6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u="sng"/>
              <a:t>Des additifs pour: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dissoudre les minéraux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limiter le développement de bactéries nuisibles au bon état des tuyaux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accroître la capacité de transport des fluides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 pérenniser l’ouverture des micro-failles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« sécher » le gaz, etc...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06663"/>
            <a:ext cx="3810000" cy="306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0075"/>
            <a:ext cx="7772400" cy="1160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500"/>
              <a:t>Des additifs protégés </a:t>
            </a:r>
            <a:br>
              <a:rPr lang="fr-FR" sz="3500"/>
            </a:br>
            <a:r>
              <a:rPr lang="fr-FR" sz="3500"/>
              <a:t>par des </a:t>
            </a:r>
            <a:r>
              <a:rPr lang="fr-FR" sz="3500" b="1"/>
              <a:t>brevets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/>
              <a:t>Multiplication des </a:t>
            </a:r>
            <a:r>
              <a:rPr lang="fr-FR" sz="2000" b="1"/>
              <a:t>maladies</a:t>
            </a:r>
            <a:r>
              <a:rPr lang="fr-FR" sz="2000"/>
              <a:t> de peau, respiratoires, des cancers, etc… dans les zones à forte concentration de puits.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/>
              <a:t>Des études </a:t>
            </a:r>
            <a:r>
              <a:rPr lang="fr-FR" sz="2000" b="1"/>
              <a:t>indépendantes</a:t>
            </a:r>
            <a:r>
              <a:rPr lang="fr-FR" sz="2000"/>
              <a:t> ont démontré la forte toxicité de certains produits.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/>
              <a:t>Théo Colborn (WWF international) : substances cancérigènes, reprotoxiques, allergènes, perturbateurs endocriniens. Effets sur le système respiratoire, nerveux, immunitaire ou cardiovasculaires.</a:t>
            </a:r>
            <a:r>
              <a:rPr lang="fr-FR" sz="2000" b="1"/>
              <a:t> </a:t>
            </a:r>
            <a:r>
              <a:rPr lang="fr-FR" sz="2000" b="1">
                <a:solidFill>
                  <a:srgbClr val="CCCCFF"/>
                </a:solidFill>
                <a:hlinkClick r:id="rId3"/>
              </a:rPr>
              <a:t>http://www.endocrinedisruption.org/chemicals.introduction.php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>
                <a:ea typeface="Calibri" charset="0"/>
                <a:cs typeface="Calibri" charset="0"/>
              </a:rPr>
              <a:t>= 944 spécialités commerciales utilisées 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>
                <a:ea typeface="Calibri" charset="0"/>
                <a:cs typeface="Calibri" charset="0"/>
              </a:rPr>
              <a:t>= 632 substances chimiques recensées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/>
              <a:t>Demandes d’informations des citoyens sur leur composition sont restées lettre morte ou quasiment. EPA commence à obtenir des résultats.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contamination de l’eau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 u="sng"/>
              <a:t>Substances contenues dans le sol</a:t>
            </a:r>
            <a:r>
              <a:rPr lang="fr-FR" sz="2800"/>
              <a:t>: métaux lourds, sel, éléments radioactifs, hydrocarbures, etc…</a:t>
            </a:r>
          </a:p>
          <a:p>
            <a:pPr marL="339725" indent="-339725">
              <a:spcBef>
                <a:spcPts val="5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000"/>
              <a:t>Exemple</a:t>
            </a:r>
            <a:r>
              <a:rPr lang="fr-FR" sz="2800"/>
              <a:t>: </a:t>
            </a:r>
            <a:r>
              <a:rPr lang="fr-FR" sz="2000"/>
              <a:t>traces significatives d’uranium dissous dans les eaux de fracturation  (étude US)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06663"/>
            <a:ext cx="3810000" cy="306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contamination des aquifères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Mauvaise étanchéité du coffrage en ciment: le gaz va « fuir », notamment vers l’aquifère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Fracturation mal maîtrisée: l’étanchéité de l’aquifère est compromise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06675"/>
            <a:ext cx="3810000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contamination de l’eau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Contamination des sources d’eau des riverains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800"/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800"/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Difficile traitement de l’eau dans des stations d’épuration pas adaptées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463925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24300"/>
            <a:ext cx="3429000" cy="217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Que deviennent les fluides utilisés pour la fracturation?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9735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Stockage dans d’immenses réservoirs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Des cas de vaporisation!!!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400"/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Second ballet de camions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400"/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400"/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Une partie du « mix » reste dans le sol, sans aucune étude sur son impact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2957513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4114800"/>
            <a:ext cx="2641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Un trafic routier qui explose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25913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Des centaines de gigantesques camions sur de petites routes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800"/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= Bruit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= Pollution de l’air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800"/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= Dégradation des routes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8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981200"/>
            <a:ext cx="2641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8275" y="4114800"/>
            <a:ext cx="2608263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pollution de l’air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ln/>
        </p:spPr>
        <p:txBody>
          <a:bodyPr/>
          <a:lstStyle/>
          <a:p>
            <a:pPr indent="-339725">
              <a:lnSpc>
                <a:spcPct val="90000"/>
              </a:lnSpc>
              <a:spcBef>
                <a:spcPts val="6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u="sng"/>
              <a:t>Les sources de pollution: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Trafic routier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Forage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Fracturation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Complétion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Torchère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Eau contaminée et stockée dans réservoirs</a:t>
            </a:r>
          </a:p>
          <a:p>
            <a:pPr indent="-339725">
              <a:lnSpc>
                <a:spcPct val="90000"/>
              </a:lnSpc>
              <a:spcBef>
                <a:spcPts val="6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/>
              <a:t>Fuites de gaz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1981200"/>
            <a:ext cx="27146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pollution de l’air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962400" cy="4800600"/>
          </a:xfrm>
          <a:ln/>
        </p:spPr>
        <p:txBody>
          <a:bodyPr/>
          <a:lstStyle/>
          <a:p>
            <a:pPr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u="sng"/>
              <a:t>Analyses de l’air</a:t>
            </a:r>
            <a:r>
              <a:rPr lang="fr-FR" sz="2200"/>
              <a:t>: ozone, monoxyde de carbone, dioxyde de soufre, méthane, hydrocarbures volatils, oxydes d’azote, gaz à effet de serre, etc…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u="sng"/>
              <a:t>Conséquences</a:t>
            </a:r>
            <a:r>
              <a:rPr lang="fr-FR" sz="2200"/>
              <a:t>: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pics d’ozone, SMOG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pluies acides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Grande densité de puits  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= multiplication des sources de pollution </a:t>
            </a:r>
          </a:p>
          <a:p>
            <a:pPr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= coût pour la santé et pour l’environnement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1981200"/>
            <a:ext cx="27146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Les permis délivrés en France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4495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 gaz de schiste, c’est quoi?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Gaz conventionnel, pris dans une « poche » géologique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Gaz dit « non conventionnel », pris dans des schistes peu poreux et peu perméables. 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= gaz naturel « classique »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NB: en anglais ==&gt; « shale gas 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77724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/>
              <a:t>Les permis délivrés dans le Sud-Est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  <a:ln/>
        </p:spPr>
        <p:txBody>
          <a:bodyPr/>
          <a:lstStyle/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GAZ DE SCHISTE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</a:t>
            </a:r>
            <a:r>
              <a:rPr lang="fr-FR" sz="2400" b="1"/>
              <a:t>Nant</a:t>
            </a:r>
            <a:r>
              <a:rPr lang="fr-FR" sz="2400"/>
              <a:t> (Schuepbach Energy + GDF Suez)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</a:t>
            </a:r>
            <a:r>
              <a:rPr lang="fr-FR" sz="2400" b="1"/>
              <a:t>Villeneuve de Berg</a:t>
            </a:r>
            <a:r>
              <a:rPr lang="fr-FR" sz="2400"/>
              <a:t> (Schuepbach Energy)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</a:t>
            </a:r>
            <a:r>
              <a:rPr lang="fr-FR" sz="2400" b="1"/>
              <a:t>Montélimar (</a:t>
            </a:r>
            <a:r>
              <a:rPr lang="fr-FR" sz="2400"/>
              <a:t>Total)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</a:t>
            </a:r>
            <a:r>
              <a:rPr lang="fr-FR" sz="2400" b="1"/>
              <a:t>Navacelles</a:t>
            </a:r>
            <a:r>
              <a:rPr lang="fr-FR" sz="2400"/>
              <a:t> (Egdon Ressources)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PETROLE DE SCHISTE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</a:t>
            </a:r>
            <a:r>
              <a:rPr lang="fr-FR" sz="2400" b="1"/>
              <a:t>Bassin d’Alès</a:t>
            </a:r>
            <a:r>
              <a:rPr lang="fr-FR" sz="2400"/>
              <a:t> (Mouvoil SA)</a:t>
            </a:r>
          </a:p>
          <a:p>
            <a:pPr indent="-339725">
              <a:spcBef>
                <a:spcPts val="60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Permis de la </a:t>
            </a:r>
            <a:r>
              <a:rPr lang="fr-FR" sz="2400" b="1"/>
              <a:t>plaine d’Alès</a:t>
            </a:r>
            <a:r>
              <a:rPr lang="fr-FR" sz="2400"/>
              <a:t> (Bridgeoil SAS)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i="1"/>
              <a:t>Pourquoi les permis sont-ils désignés par des noms de ville?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Les permis à venir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indent="-339725">
              <a:spcBef>
                <a:spcPts val="5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/>
              <a:t>Cinq autres permis sont à l’étude:</a:t>
            </a:r>
          </a:p>
          <a:p>
            <a:pPr indent="-339725"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/>
              <a:t>Provence</a:t>
            </a:r>
            <a:r>
              <a:rPr lang="fr-FR" sz="2200"/>
              <a:t> (Queensland filiale de BG group), sud est France (1913 km2)</a:t>
            </a:r>
          </a:p>
          <a:p>
            <a:pPr indent="-339725"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/>
              <a:t>Brignoles</a:t>
            </a:r>
            <a:r>
              <a:rPr lang="fr-FR" sz="2200"/>
              <a:t> (Schuepbach), sud-est France (6563 km2)</a:t>
            </a:r>
          </a:p>
          <a:p>
            <a:pPr indent="-339725"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/>
              <a:t>Valence</a:t>
            </a:r>
            <a:r>
              <a:rPr lang="fr-FR" sz="2200"/>
              <a:t> (3Legs, présente en Pologne et BNK), sud-est France (5800 km2)</a:t>
            </a:r>
          </a:p>
          <a:p>
            <a:pPr indent="-339725"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/>
              <a:t>Lyon Annecy</a:t>
            </a:r>
            <a:r>
              <a:rPr lang="fr-FR" sz="2200"/>
              <a:t> (Schuepbach) en concurrence avec Blyes (Realm) et Gex Sud (Egdon, Eagle, Nautical) (4850 km2).</a:t>
            </a:r>
          </a:p>
          <a:p>
            <a:pPr indent="-339725">
              <a:spcBef>
                <a:spcPts val="550"/>
              </a:spcBef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/>
              <a:t>Cahors</a:t>
            </a:r>
            <a:r>
              <a:rPr lang="fr-FR" sz="2200"/>
              <a:t> (3Legs) dans le bassin du Quercy (5710 km2).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/>
              <a:t>= 24000 km2 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752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Etats-Unis: des forages </a:t>
            </a:r>
            <a:br>
              <a:rPr lang="fr-FR"/>
            </a:br>
            <a:r>
              <a:rPr lang="fr-FR"/>
              <a:t>par centaines de milliers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7724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49300"/>
            <a:ext cx="77724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49300"/>
            <a:ext cx="77724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49300"/>
            <a:ext cx="77724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mobilisation canadienne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Une énergie utilisée dès le 19ème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3434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Pour l’éclairage public aux USA mi-19ème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Abandonnée au profit du gaz « conventionnel », moins coûteux à extraire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1949: Halliburton -     mise au point de la « fracturation hydraulique »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En 10 ans, les USA accèdent à l’indépendance énergétique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1981200"/>
            <a:ext cx="27146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Un territoire livré aux entreprises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3810000" cy="4689475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Bassin du St Laurent - 90% des zones habitées sont couvertes par des permis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Population non consultée - émoi vis-à-vis du politique/ économique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Forages d’exploration engendrent forte pollution - taille critique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400"/>
              <a:t>Pétitions pour exiger un moratoire - manifestations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sz="24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2672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 permis exclusif d’exploration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Délivré par le ministre chargé des mines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Pour une durée de 5 ans maximum, renouvelable 2 fois</a:t>
            </a:r>
          </a:p>
          <a:p>
            <a:pPr marL="339725" indent="-339725">
              <a:spcBef>
                <a:spcPts val="35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Demandeur produit une simple notice d’impact </a:t>
            </a:r>
            <a:r>
              <a:rPr lang="fr-FR" sz="1400"/>
              <a:t>(incidences éventuelles des travaux projetés sur l’environnement et les conditions dans lesquelles l’opération projetée prend en compte les préoccupations d’environnement)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Aucune information du public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Aucune enquête publique</a:t>
            </a:r>
          </a:p>
          <a:p>
            <a:pPr marL="339725" indent="-339725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Réforme du code minier en cours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39750"/>
            <a:ext cx="77724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Information du public et </a:t>
            </a:r>
            <a:br>
              <a:rPr lang="fr-FR"/>
            </a:br>
            <a:r>
              <a:rPr lang="fr-FR"/>
              <a:t>travaux d’exploration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95775"/>
          </a:xfrm>
          <a:ln/>
        </p:spPr>
        <p:txBody>
          <a:bodyPr/>
          <a:lstStyle/>
          <a:p>
            <a:pPr indent="-339725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/>
          </a:p>
          <a:p>
            <a:pPr indent="-339725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Les </a:t>
            </a:r>
            <a:r>
              <a:rPr lang="fr-FR" b="1"/>
              <a:t>travaux</a:t>
            </a:r>
            <a:r>
              <a:rPr lang="fr-FR"/>
              <a:t> d’exploration pour des hydrocarbures gazeux sont soumis à </a:t>
            </a:r>
            <a:r>
              <a:rPr lang="fr-FR" b="1"/>
              <a:t>déclaration préfectorale</a:t>
            </a:r>
            <a:r>
              <a:rPr lang="fr-FR"/>
              <a:t> uniquement</a:t>
            </a:r>
          </a:p>
          <a:p>
            <a:pPr indent="-339725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/>
          </a:p>
          <a:p>
            <a:pPr indent="-339725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= </a:t>
            </a:r>
            <a:r>
              <a:rPr lang="fr-FR" sz="3600" b="1"/>
              <a:t>pas d’enquête publique</a:t>
            </a:r>
          </a:p>
          <a:p>
            <a:pPr indent="-339725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/>
              <a:t>= le Code Minier prévoit implicitement la possibilité de la dépossession de fait des terres et/ou leur destruction, même au simple stade de l’exploration.</a:t>
            </a:r>
            <a:r>
              <a:rPr lang="fr-FR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/>
              <a:t>Des puits qui rapportent de l’argent?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/>
          </a:p>
          <a:p>
            <a:pPr indent="-3397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A </a:t>
            </a:r>
            <a:r>
              <a:rPr lang="fr-FR" u="sng"/>
              <a:t>l’Etat</a:t>
            </a:r>
            <a:r>
              <a:rPr lang="fr-FR"/>
              <a:t> uniquement, par des redevances. </a:t>
            </a:r>
          </a:p>
          <a:p>
            <a:pPr indent="-3397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Rien pour les collectivités locales, pourtant en charge de l’entretien des routes ou du traitement des eaux usées.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/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L’exploration: jusqu’où?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-339725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Question essentielle à poser: où commence et surtout, où </a:t>
            </a:r>
            <a:r>
              <a:rPr lang="fr-FR" b="1"/>
              <a:t>s’arrête</a:t>
            </a:r>
            <a:r>
              <a:rPr lang="fr-FR"/>
              <a:t> l’exploration?</a:t>
            </a:r>
          </a:p>
          <a:p>
            <a:pPr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Établir théoriquement la présence d’hydrocarbures?</a:t>
            </a:r>
          </a:p>
          <a:p>
            <a:pPr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Forer et fracturer pour vérifier la présence de la ressource?</a:t>
            </a:r>
          </a:p>
          <a:p>
            <a:pPr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Commencer à explorer pour s’assurer de la rentabilité du puits?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Du point de vue industriel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Le « sujet » est monté plus vite que prévu et sur des accidents « caricaturaux » aux USA</a:t>
            </a:r>
          </a:p>
          <a:p>
            <a:pPr marL="339725"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Incertitudes géologiques, économiques et d’acceptabilité sociale</a:t>
            </a:r>
          </a:p>
          <a:p>
            <a:pPr marL="339725"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Amélioration des techniques (eau/pad/…) - travail « à la française »</a:t>
            </a:r>
          </a:p>
          <a:p>
            <a:pPr marL="339725" indent="-339725">
              <a:lnSpc>
                <a:spcPct val="90000"/>
              </a:lnSpc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/>
              <a:t>Discussions pertinentes uniquement au stade de l’exploitation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Pour conclure…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339725" indent="-339725">
              <a:spcBef>
                <a:spcPts val="75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3000"/>
              <a:t>Fort impact environnemental et sanitaire</a:t>
            </a:r>
          </a:p>
          <a:p>
            <a:pPr marL="339725" indent="-339725">
              <a:spcBef>
                <a:spcPts val="75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3000"/>
              <a:t>Aggrave les émissions de gaz à effet de serre dans un contexte de réduction global</a:t>
            </a:r>
          </a:p>
          <a:p>
            <a:pPr marL="339725" indent="-339725">
              <a:spcBef>
                <a:spcPts val="75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3000"/>
              <a:t>Relance le débat en cours sur la quantité d’énergie disponible / consommée</a:t>
            </a:r>
          </a:p>
          <a:p>
            <a:pPr marL="339725" indent="-339725">
              <a:spcBef>
                <a:spcPts val="75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3000"/>
              <a:t>Pose des questions sur la gouvernance politique, même quand strict respect de la loi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L’exemple américain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655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Une ruée vers le gaz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96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fracturation hydraulique </a:t>
            </a:r>
            <a:br>
              <a:rPr lang="fr-FR"/>
            </a:br>
            <a:r>
              <a:rPr lang="fr-FR"/>
              <a:t>et le forage horizontal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981200"/>
            <a:ext cx="620077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La fracturation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Forage et pose d’un tube en métal avec gaine de ciment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Injection du fluide sous haute pression, qui fracture la roche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Le gaz et une partie du fluide sont aspirés à la surface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Les ingrédients de la fracturation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ln/>
        </p:spPr>
        <p:txBody>
          <a:bodyPr/>
          <a:lstStyle/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 u="sng"/>
              <a:t>Eau</a:t>
            </a:r>
            <a:r>
              <a:rPr lang="fr-FR" sz="2800"/>
              <a:t>: entre 15 et 20000 m3, soit 15 à 20 millions de litres d’eau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 u="sng"/>
              <a:t>Additifs</a:t>
            </a:r>
            <a:r>
              <a:rPr lang="fr-FR" sz="2800"/>
              <a:t>: plus de 600 produits chimiques recensés</a:t>
            </a:r>
          </a:p>
          <a:p>
            <a:pPr marL="339725" indent="-339725">
              <a:spcBef>
                <a:spcPts val="700"/>
              </a:spcBef>
              <a:buFont typeface="Times New Roman" pitchFamily="1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sz="2800"/>
              <a:t>Micro-billes de céramique / sable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981200"/>
            <a:ext cx="29972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14800"/>
            <a:ext cx="2981325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Les enseignements tirés de l’exemple américain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71600" y="2514600"/>
            <a:ext cx="7010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1030</Words>
  <PresentationFormat>Affichage à l'écran (4:3)</PresentationFormat>
  <Paragraphs>180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Times New Roman</vt:lpstr>
      <vt:lpstr>SimSun</vt:lpstr>
      <vt:lpstr>Lucida Sans Unicode</vt:lpstr>
      <vt:lpstr>Calibri</vt:lpstr>
      <vt:lpstr>Thème Office</vt:lpstr>
      <vt:lpstr>Du gaz de schiste chez vous?</vt:lpstr>
      <vt:lpstr>Le gaz de schiste, c’est quoi?</vt:lpstr>
      <vt:lpstr>Une énergie utilisée dès le 19ème</vt:lpstr>
      <vt:lpstr>L’exemple américain</vt:lpstr>
      <vt:lpstr>Une ruée vers le gaz</vt:lpstr>
      <vt:lpstr>La fracturation hydraulique  et le forage horizontal</vt:lpstr>
      <vt:lpstr>La fracturation</vt:lpstr>
      <vt:lpstr>Les ingrédients de la fracturation</vt:lpstr>
      <vt:lpstr>Les enseignements tirés de l’exemple américain</vt:lpstr>
      <vt:lpstr>La contamination de l’eau</vt:lpstr>
      <vt:lpstr>Des additifs protégés  par des brevets</vt:lpstr>
      <vt:lpstr>La contamination de l’eau</vt:lpstr>
      <vt:lpstr>La contamination des aquifères</vt:lpstr>
      <vt:lpstr>La contamination de l’eau</vt:lpstr>
      <vt:lpstr>Que deviennent les fluides utilisés pour la fracturation?</vt:lpstr>
      <vt:lpstr>Un trafic routier qui explose</vt:lpstr>
      <vt:lpstr>La pollution de l’air</vt:lpstr>
      <vt:lpstr>La pollution de l’air </vt:lpstr>
      <vt:lpstr>Les permis délivrés en France</vt:lpstr>
      <vt:lpstr>Les permis délivrés dans le Sud-Est</vt:lpstr>
      <vt:lpstr>Les permis à venir</vt:lpstr>
      <vt:lpstr>Etats-Unis: des forages  par centaines de milliers 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La mobilisation canadienne </vt:lpstr>
      <vt:lpstr>Un territoire livré aux entreprises</vt:lpstr>
      <vt:lpstr>Le permis exclusif d’exploration</vt:lpstr>
      <vt:lpstr>Information du public et  travaux d’exploration</vt:lpstr>
      <vt:lpstr>Des puits qui rapportent de l’argent?</vt:lpstr>
      <vt:lpstr>L’exploration: jusqu’où?</vt:lpstr>
      <vt:lpstr>Du point de vue industriel</vt:lpstr>
      <vt:lpstr>Pour conclure…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Jobert</dc:creator>
  <cp:lastModifiedBy>zouaoui</cp:lastModifiedBy>
  <cp:revision>221</cp:revision>
  <cp:lastPrinted>1601-01-01T00:00:00Z</cp:lastPrinted>
  <dcterms:created xsi:type="dcterms:W3CDTF">2010-12-11T08:34:53Z</dcterms:created>
  <dcterms:modified xsi:type="dcterms:W3CDTF">2012-03-22T10:31:09Z</dcterms:modified>
</cp:coreProperties>
</file>