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58" r:id="rId4"/>
    <p:sldId id="304" r:id="rId5"/>
    <p:sldId id="259" r:id="rId6"/>
    <p:sldId id="305" r:id="rId7"/>
    <p:sldId id="296" r:id="rId8"/>
    <p:sldId id="297" r:id="rId9"/>
    <p:sldId id="260" r:id="rId10"/>
    <p:sldId id="261" r:id="rId11"/>
    <p:sldId id="262" r:id="rId12"/>
    <p:sldId id="289" r:id="rId13"/>
    <p:sldId id="290" r:id="rId14"/>
    <p:sldId id="291" r:id="rId15"/>
    <p:sldId id="292" r:id="rId16"/>
    <p:sldId id="293" r:id="rId17"/>
    <p:sldId id="294" r:id="rId18"/>
    <p:sldId id="295" r:id="rId19"/>
    <p:sldId id="298" r:id="rId20"/>
    <p:sldId id="300" r:id="rId21"/>
    <p:sldId id="301" r:id="rId22"/>
    <p:sldId id="299" r:id="rId23"/>
    <p:sldId id="302" r:id="rId24"/>
    <p:sldId id="303"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99"/>
    <a:srgbClr val="D60093"/>
    <a:srgbClr val="990099"/>
    <a:srgbClr val="00FFFF"/>
    <a:srgbClr val="3333FF"/>
    <a:srgbClr val="FF66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2" autoAdjust="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089EE38-CA53-43B6-921A-581C27EDC27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EB8E229-7BF5-4950-8F25-30B0CA7F7EE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C288BB-6CF9-4093-9ECD-464688640D9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CC1C425-6EF9-4E81-9EF6-43E22B9BDFE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E1B1B3A-F812-45CD-997C-97E043524D3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EF951D8-55B8-4556-9DDD-596E7E2B7D0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6729457-B8C8-4A2C-AF04-A922063B207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4AB1B7C-8662-4E2D-AC8D-1541F1C227F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D30F458-6DD3-4A57-A986-E2CAFB68522A}"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4E75482-0150-4330-A4C8-6FD33BE4290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AE69776-9DEF-4F4F-81AA-B657CCFF555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246EC0DE-45DA-4324-B193-79446E0FC8D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asterchimie1.u-psud.fr/Chromatoweb/optimisation.html" TargetMode="External"/><Relationship Id="rId2" Type="http://schemas.openxmlformats.org/officeDocument/2006/relationships/hyperlink" Target="http://www.masterchimie1.u-psud.fr/Chromatoweb/AnalyseGC.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971550" y="2852738"/>
            <a:ext cx="6842125" cy="2124075"/>
          </a:xfrm>
          <a:prstGeom prst="rect">
            <a:avLst/>
          </a:prstGeom>
          <a:noFill/>
          <a:ln w="9525">
            <a:noFill/>
            <a:miter lim="800000"/>
            <a:headEnd/>
            <a:tailEnd/>
          </a:ln>
        </p:spPr>
        <p:txBody>
          <a:bodyPr anchor="ctr">
            <a:spAutoFit/>
          </a:bodyPr>
          <a:lstStyle/>
          <a:p>
            <a:pPr algn="ctr"/>
            <a:r>
              <a:rPr lang="fr-FR" sz="4400" b="1">
                <a:solidFill>
                  <a:srgbClr val="FF0000"/>
                </a:solidFill>
                <a:latin typeface="Times New Roman" pitchFamily="18" charset="0"/>
                <a:cs typeface="Times New Roman" pitchFamily="18" charset="0"/>
              </a:rPr>
              <a:t>CHROMATOGRAPHIE</a:t>
            </a:r>
          </a:p>
          <a:p>
            <a:pPr algn="ctr"/>
            <a:r>
              <a:rPr lang="fr-FR" sz="4400" b="1">
                <a:solidFill>
                  <a:srgbClr val="FF0000"/>
                </a:solidFill>
                <a:latin typeface="Times New Roman" pitchFamily="18" charset="0"/>
                <a:cs typeface="Times New Roman" pitchFamily="18" charset="0"/>
              </a:rPr>
              <a:t>EN PHASE GAZEUSE</a:t>
            </a:r>
          </a:p>
          <a:p>
            <a:pPr algn="ctr"/>
            <a:r>
              <a:rPr lang="fr-FR" sz="4400" b="1">
                <a:solidFill>
                  <a:srgbClr val="FF0000"/>
                </a:solidFill>
                <a:latin typeface="Times New Roman" pitchFamily="18" charset="0"/>
                <a:cs typeface="Times New Roman" pitchFamily="18" charset="0"/>
              </a:rPr>
              <a:t>(CPG) </a:t>
            </a:r>
          </a:p>
        </p:txBody>
      </p:sp>
      <p:sp>
        <p:nvSpPr>
          <p:cNvPr id="3078" name="Rectangle 6"/>
          <p:cNvSpPr>
            <a:spLocks noChangeArrowheads="1"/>
          </p:cNvSpPr>
          <p:nvPr/>
        </p:nvSpPr>
        <p:spPr bwMode="auto">
          <a:xfrm>
            <a:off x="2771775" y="549275"/>
            <a:ext cx="4508500" cy="914400"/>
          </a:xfrm>
          <a:prstGeom prst="rect">
            <a:avLst/>
          </a:prstGeom>
          <a:noFill/>
          <a:ln w="9525">
            <a:noFill/>
            <a:miter lim="800000"/>
            <a:headEnd/>
            <a:tailEnd/>
          </a:ln>
        </p:spPr>
        <p:txBody>
          <a:bodyPr wrap="none">
            <a:spAutoFit/>
          </a:bodyPr>
          <a:lstStyle/>
          <a:p>
            <a:r>
              <a:rPr lang="fr-FR" sz="5400" b="1">
                <a:solidFill>
                  <a:srgbClr val="FF0000"/>
                </a:solidFill>
                <a:latin typeface="Times New Roman" pitchFamily="18" charset="0"/>
                <a:cs typeface="Times New Roman" pitchFamily="18" charset="0"/>
              </a:rPr>
              <a:t>CHAPITRE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heckerboard(across)">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heel(4)">
                                      <p:cBhvr>
                                        <p:cTn id="12"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214313"/>
            <a:ext cx="8786813" cy="5735637"/>
          </a:xfrm>
          <a:prstGeom prst="rect">
            <a:avLst/>
          </a:prstGeom>
          <a:noFill/>
          <a:ln w="9525">
            <a:noFill/>
            <a:miter lim="800000"/>
            <a:headEnd/>
            <a:tailEnd/>
          </a:ln>
          <a:effectLst/>
        </p:spPr>
        <p:txBody>
          <a:bodyPr anchor="ctr">
            <a:spAutoFit/>
          </a:bodyPr>
          <a:lstStyle/>
          <a:p>
            <a:pPr>
              <a:lnSpc>
                <a:spcPts val="2160"/>
              </a:lnSpc>
              <a:buFont typeface="Wingdings" pitchFamily="2" charset="2"/>
              <a:buChar char="§"/>
              <a:defRPr/>
            </a:pPr>
            <a:r>
              <a:rPr lang="fr-FR" b="1" dirty="0">
                <a:solidFill>
                  <a:srgbClr val="000000"/>
                </a:solidFill>
              </a:rPr>
              <a:t>Si on incorpore un substituant </a:t>
            </a:r>
            <a:r>
              <a:rPr lang="fr-FR" b="1" dirty="0" err="1">
                <a:solidFill>
                  <a:srgbClr val="000000"/>
                </a:solidFill>
              </a:rPr>
              <a:t>cyanopropyle</a:t>
            </a:r>
            <a:r>
              <a:rPr lang="fr-FR" b="1" dirty="0">
                <a:solidFill>
                  <a:srgbClr val="000000"/>
                </a:solidFill>
                <a:latin typeface="Times"/>
              </a:rPr>
              <a:t> </a:t>
            </a:r>
            <a:r>
              <a:rPr lang="fr-FR" b="1" dirty="0">
                <a:solidFill>
                  <a:schemeClr val="accent6"/>
                </a:solidFill>
                <a:latin typeface="Times"/>
              </a:rPr>
              <a:t>(R=-CH</a:t>
            </a:r>
            <a:r>
              <a:rPr lang="fr-FR" b="1" baseline="-30000" dirty="0">
                <a:solidFill>
                  <a:schemeClr val="accent6"/>
                </a:solidFill>
                <a:latin typeface="Times"/>
              </a:rPr>
              <a:t>2</a:t>
            </a:r>
            <a:r>
              <a:rPr lang="fr-FR" b="1" dirty="0">
                <a:solidFill>
                  <a:schemeClr val="accent6"/>
                </a:solidFill>
                <a:latin typeface="Times"/>
              </a:rPr>
              <a:t>-CH</a:t>
            </a:r>
            <a:r>
              <a:rPr lang="fr-FR" b="1" baseline="-30000" dirty="0">
                <a:solidFill>
                  <a:schemeClr val="accent6"/>
                </a:solidFill>
              </a:rPr>
              <a:t>2</a:t>
            </a:r>
            <a:r>
              <a:rPr lang="fr-FR" b="1" dirty="0">
                <a:solidFill>
                  <a:schemeClr val="accent6"/>
                </a:solidFill>
                <a:latin typeface="Times"/>
              </a:rPr>
              <a:t>-CH</a:t>
            </a:r>
            <a:r>
              <a:rPr lang="fr-FR" b="1" baseline="-30000" dirty="0">
                <a:solidFill>
                  <a:schemeClr val="accent6"/>
                </a:solidFill>
                <a:latin typeface="Times"/>
              </a:rPr>
              <a:t>2</a:t>
            </a:r>
            <a:r>
              <a:rPr lang="fr-FR" b="1" dirty="0">
                <a:solidFill>
                  <a:schemeClr val="accent6"/>
                </a:solidFill>
                <a:latin typeface="Times"/>
              </a:rPr>
              <a:t>-CN) </a:t>
            </a:r>
            <a:r>
              <a:rPr lang="fr-FR" b="1" dirty="0">
                <a:solidFill>
                  <a:srgbClr val="000000"/>
                </a:solidFill>
                <a:latin typeface="Times"/>
              </a:rPr>
              <a:t>la polarité augmente beaucoup (à cause du fort moment dipolaire du groupe -CN).</a:t>
            </a:r>
            <a:br>
              <a:rPr lang="fr-FR" b="1" dirty="0">
                <a:solidFill>
                  <a:srgbClr val="000000"/>
                </a:solidFill>
                <a:latin typeface="Times"/>
              </a:rPr>
            </a:br>
            <a:r>
              <a:rPr lang="fr-FR" b="1" dirty="0">
                <a:solidFill>
                  <a:srgbClr val="000000"/>
                </a:solidFill>
                <a:latin typeface="Times New Roman" pitchFamily="18" charset="0"/>
              </a:rPr>
              <a:t>Ce sont les phases </a:t>
            </a:r>
            <a:r>
              <a:rPr lang="fr-FR" b="1" dirty="0">
                <a:solidFill>
                  <a:schemeClr val="accent6"/>
                </a:solidFill>
                <a:latin typeface="Times New Roman" pitchFamily="18" charset="0"/>
              </a:rPr>
              <a:t>DB 1701, </a:t>
            </a:r>
            <a:r>
              <a:rPr lang="fr-FR" b="1" dirty="0" err="1">
                <a:solidFill>
                  <a:schemeClr val="accent6"/>
                </a:solidFill>
                <a:latin typeface="Times New Roman" pitchFamily="18" charset="0"/>
              </a:rPr>
              <a:t>CPSil</a:t>
            </a:r>
            <a:r>
              <a:rPr lang="fr-FR" b="1" dirty="0">
                <a:solidFill>
                  <a:schemeClr val="accent6"/>
                </a:solidFill>
                <a:latin typeface="Times New Roman" pitchFamily="18" charset="0"/>
              </a:rPr>
              <a:t> 18...</a:t>
            </a:r>
            <a:r>
              <a:rPr lang="fr-FR" b="1" dirty="0">
                <a:solidFill>
                  <a:srgbClr val="000000"/>
                </a:solidFill>
                <a:latin typeface="Times"/>
              </a:rPr>
              <a:t/>
            </a:r>
            <a:br>
              <a:rPr lang="fr-FR" b="1" dirty="0">
                <a:solidFill>
                  <a:srgbClr val="000000"/>
                </a:solidFill>
                <a:latin typeface="Times"/>
              </a:rPr>
            </a:br>
            <a:r>
              <a:rPr lang="fr-FR" b="1" dirty="0">
                <a:solidFill>
                  <a:srgbClr val="000000"/>
                </a:solidFill>
                <a:latin typeface="+mj-lt"/>
              </a:rPr>
              <a:t>Ces phases à base de silicone présentent deux avantages pour la CPG : </a:t>
            </a:r>
            <a:br>
              <a:rPr lang="fr-FR" b="1" dirty="0">
                <a:solidFill>
                  <a:srgbClr val="000000"/>
                </a:solidFill>
                <a:latin typeface="+mj-lt"/>
              </a:rPr>
            </a:br>
            <a:r>
              <a:rPr lang="fr-FR" b="1" dirty="0">
                <a:solidFill>
                  <a:srgbClr val="000000"/>
                </a:solidFill>
                <a:latin typeface="+mj-lt"/>
              </a:rPr>
              <a:t>1- une bonne inertie chimique, elles ne réagissent ni avec les phases stationnaires, ni avec les produits injectés.</a:t>
            </a:r>
            <a:br>
              <a:rPr lang="fr-FR" b="1" dirty="0">
                <a:solidFill>
                  <a:srgbClr val="000000"/>
                </a:solidFill>
                <a:latin typeface="+mj-lt"/>
              </a:rPr>
            </a:br>
            <a:r>
              <a:rPr lang="fr-FR" b="1" dirty="0">
                <a:solidFill>
                  <a:srgbClr val="000000"/>
                </a:solidFill>
                <a:latin typeface="+mj-lt"/>
              </a:rPr>
              <a:t>2- une très bonne tenue à la température, elles peuvent être chauffées sans dommage jusqu'à 300°C</a:t>
            </a:r>
            <a:r>
              <a:rPr lang="fr-FR" b="1" dirty="0">
                <a:solidFill>
                  <a:srgbClr val="000000"/>
                </a:solidFill>
                <a:latin typeface="Times"/>
              </a:rPr>
              <a:t/>
            </a:r>
            <a:br>
              <a:rPr lang="fr-FR" b="1" dirty="0">
                <a:solidFill>
                  <a:srgbClr val="000000"/>
                </a:solidFill>
                <a:latin typeface="Times"/>
              </a:rPr>
            </a:br>
            <a:r>
              <a:rPr lang="fr-FR" b="1" dirty="0">
                <a:solidFill>
                  <a:srgbClr val="000000"/>
                </a:solidFill>
                <a:latin typeface="Times"/>
              </a:rPr>
              <a:t/>
            </a:r>
            <a:br>
              <a:rPr lang="fr-FR" b="1" dirty="0">
                <a:solidFill>
                  <a:srgbClr val="000000"/>
                </a:solidFill>
                <a:latin typeface="Times"/>
              </a:rPr>
            </a:br>
            <a:r>
              <a:rPr lang="fr-FR" b="1" dirty="0">
                <a:solidFill>
                  <a:srgbClr val="000000"/>
                </a:solidFill>
                <a:latin typeface="+mj-lt"/>
              </a:rPr>
              <a:t>Il existent d'autres phases beaucoup plus polaires à base de polyéthylène glycol. </a:t>
            </a:r>
          </a:p>
          <a:p>
            <a:pPr algn="ctr" eaLnBrk="0" hangingPunct="0">
              <a:lnSpc>
                <a:spcPts val="2160"/>
              </a:lnSpc>
              <a:defRPr/>
            </a:pPr>
            <a:r>
              <a:rPr lang="fr-FR" b="1" dirty="0">
                <a:solidFill>
                  <a:schemeClr val="accent6"/>
                </a:solidFill>
              </a:rPr>
              <a:t>HO-(-CH</a:t>
            </a:r>
            <a:r>
              <a:rPr lang="fr-FR" b="1" baseline="-30000" dirty="0">
                <a:solidFill>
                  <a:schemeClr val="accent6"/>
                </a:solidFill>
              </a:rPr>
              <a:t>2</a:t>
            </a:r>
            <a:r>
              <a:rPr lang="fr-FR" b="1" dirty="0">
                <a:solidFill>
                  <a:schemeClr val="accent6"/>
                </a:solidFill>
              </a:rPr>
              <a:t>-CH</a:t>
            </a:r>
            <a:r>
              <a:rPr lang="fr-FR" b="1" baseline="-30000" dirty="0">
                <a:solidFill>
                  <a:schemeClr val="accent6"/>
                </a:solidFill>
              </a:rPr>
              <a:t>2</a:t>
            </a:r>
            <a:r>
              <a:rPr lang="fr-FR" b="1" dirty="0">
                <a:solidFill>
                  <a:schemeClr val="accent6"/>
                </a:solidFill>
              </a:rPr>
              <a:t>-O-)n-O-(Silice)</a:t>
            </a:r>
          </a:p>
          <a:p>
            <a:pPr eaLnBrk="0" hangingPunct="0">
              <a:lnSpc>
                <a:spcPts val="2160"/>
              </a:lnSpc>
              <a:defRPr/>
            </a:pPr>
            <a:endParaRPr lang="fr-FR" sz="900" b="1" dirty="0">
              <a:solidFill>
                <a:srgbClr val="000000"/>
              </a:solidFill>
            </a:endParaRPr>
          </a:p>
          <a:p>
            <a:pPr eaLnBrk="0" hangingPunct="0">
              <a:lnSpc>
                <a:spcPts val="2160"/>
              </a:lnSpc>
              <a:defRPr/>
            </a:pPr>
            <a:r>
              <a:rPr lang="fr-FR" b="1" dirty="0">
                <a:solidFill>
                  <a:srgbClr val="000000"/>
                </a:solidFill>
              </a:rPr>
              <a:t>Elles sont greffées sur les parois en silice de la colonne par l'intermédiaire d'une liaison Si-O-C. Les dénominations commerciales de ces phases sont: Carbowax, </a:t>
            </a:r>
            <a:r>
              <a:rPr lang="fr-FR" b="1" dirty="0">
                <a:solidFill>
                  <a:schemeClr val="accent6"/>
                </a:solidFill>
              </a:rPr>
              <a:t>DB-wax, CP wax 52.</a:t>
            </a:r>
            <a:r>
              <a:rPr lang="fr-FR" b="1" dirty="0">
                <a:solidFill>
                  <a:srgbClr val="000000"/>
                </a:solidFill>
              </a:rPr>
              <a:t/>
            </a:r>
            <a:br>
              <a:rPr lang="fr-FR" b="1" dirty="0">
                <a:solidFill>
                  <a:srgbClr val="000000"/>
                </a:solidFill>
              </a:rPr>
            </a:br>
            <a:r>
              <a:rPr lang="fr-FR" b="1" dirty="0">
                <a:solidFill>
                  <a:srgbClr val="000000"/>
                </a:solidFill>
              </a:rPr>
              <a:t>Ces phases sont utilisables entre 20° et 250°C, elles sont moins inertes que les phases siliconées, elles sont en particulier très sensibles à l'oxygène.</a:t>
            </a:r>
            <a:br>
              <a:rPr lang="fr-FR" b="1" dirty="0">
                <a:solidFill>
                  <a:srgbClr val="000000"/>
                </a:solidFill>
              </a:rPr>
            </a:br>
            <a:r>
              <a:rPr lang="fr-FR" b="1" dirty="0">
                <a:solidFill>
                  <a:srgbClr val="000000"/>
                </a:solidFill>
              </a:rPr>
              <a:t/>
            </a:r>
            <a:br>
              <a:rPr lang="fr-FR" b="1" dirty="0">
                <a:solidFill>
                  <a:srgbClr val="000000"/>
                </a:solidFill>
              </a:rPr>
            </a:br>
            <a:endParaRPr lang="fr-F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4171950" y="342900"/>
            <a:ext cx="4972050" cy="4329113"/>
            <a:chOff x="2628" y="216"/>
            <a:chExt cx="3132" cy="2727"/>
          </a:xfrm>
        </p:grpSpPr>
        <p:sp>
          <p:nvSpPr>
            <p:cNvPr id="12295" name="Rectangle 39"/>
            <p:cNvSpPr>
              <a:spLocks noChangeArrowheads="1"/>
            </p:cNvSpPr>
            <p:nvPr/>
          </p:nvSpPr>
          <p:spPr bwMode="auto">
            <a:xfrm>
              <a:off x="5284" y="1026"/>
              <a:ext cx="317" cy="318"/>
            </a:xfrm>
            <a:prstGeom prst="rect">
              <a:avLst/>
            </a:prstGeom>
            <a:noFill/>
            <a:ln w="9525">
              <a:noFill/>
              <a:miter lim="800000"/>
              <a:headEnd/>
              <a:tailEnd/>
            </a:ln>
          </p:spPr>
          <p:txBody>
            <a:bodyPr wrap="none" anchor="ctr"/>
            <a:lstStyle/>
            <a:p>
              <a:pPr algn="ctr"/>
              <a:r>
                <a:rPr lang="fr-FR" sz="2000">
                  <a:solidFill>
                    <a:srgbClr val="3333FF"/>
                  </a:solidFill>
                </a:rPr>
                <a:t>N</a:t>
              </a:r>
              <a:r>
                <a:rPr lang="fr-FR" sz="2000" baseline="-25000">
                  <a:solidFill>
                    <a:srgbClr val="3333FF"/>
                  </a:solidFill>
                  <a:latin typeface="Times New Roman" pitchFamily="18" charset="0"/>
                  <a:cs typeface="Times New Roman" pitchFamily="18" charset="0"/>
                </a:rPr>
                <a:t>2</a:t>
              </a:r>
            </a:p>
          </p:txBody>
        </p:sp>
        <p:grpSp>
          <p:nvGrpSpPr>
            <p:cNvPr id="12296" name="Group 45"/>
            <p:cNvGrpSpPr>
              <a:grpSpLocks/>
            </p:cNvGrpSpPr>
            <p:nvPr/>
          </p:nvGrpSpPr>
          <p:grpSpPr bwMode="auto">
            <a:xfrm>
              <a:off x="2628" y="216"/>
              <a:ext cx="3132" cy="2727"/>
              <a:chOff x="2628" y="437"/>
              <a:chExt cx="3132" cy="2727"/>
            </a:xfrm>
          </p:grpSpPr>
          <p:grpSp>
            <p:nvGrpSpPr>
              <p:cNvPr id="12297" name="Group 17"/>
              <p:cNvGrpSpPr>
                <a:grpSpLocks/>
              </p:cNvGrpSpPr>
              <p:nvPr/>
            </p:nvGrpSpPr>
            <p:grpSpPr bwMode="auto">
              <a:xfrm>
                <a:off x="3036" y="437"/>
                <a:ext cx="2586" cy="2385"/>
                <a:chOff x="6797" y="10072"/>
                <a:chExt cx="3420" cy="3240"/>
              </a:xfrm>
            </p:grpSpPr>
            <p:grpSp>
              <p:nvGrpSpPr>
                <p:cNvPr id="12303" name="Group 18"/>
                <p:cNvGrpSpPr>
                  <a:grpSpLocks/>
                </p:cNvGrpSpPr>
                <p:nvPr/>
              </p:nvGrpSpPr>
              <p:grpSpPr bwMode="auto">
                <a:xfrm>
                  <a:off x="6797" y="10072"/>
                  <a:ext cx="3420" cy="3240"/>
                  <a:chOff x="6797" y="10072"/>
                  <a:chExt cx="3420" cy="3240"/>
                </a:xfrm>
              </p:grpSpPr>
              <p:grpSp>
                <p:nvGrpSpPr>
                  <p:cNvPr id="12306" name="Group 19"/>
                  <p:cNvGrpSpPr>
                    <a:grpSpLocks/>
                  </p:cNvGrpSpPr>
                  <p:nvPr/>
                </p:nvGrpSpPr>
                <p:grpSpPr bwMode="auto">
                  <a:xfrm>
                    <a:off x="6797" y="10072"/>
                    <a:ext cx="3420" cy="3240"/>
                    <a:chOff x="6817" y="10072"/>
                    <a:chExt cx="3420" cy="3240"/>
                  </a:xfrm>
                </p:grpSpPr>
                <p:grpSp>
                  <p:nvGrpSpPr>
                    <p:cNvPr id="12310" name="Group 20"/>
                    <p:cNvGrpSpPr>
                      <a:grpSpLocks/>
                    </p:cNvGrpSpPr>
                    <p:nvPr/>
                  </p:nvGrpSpPr>
                  <p:grpSpPr bwMode="auto">
                    <a:xfrm>
                      <a:off x="6817" y="10072"/>
                      <a:ext cx="3420" cy="3240"/>
                      <a:chOff x="3345" y="9223"/>
                      <a:chExt cx="2736" cy="2592"/>
                    </a:xfrm>
                  </p:grpSpPr>
                  <p:sp>
                    <p:nvSpPr>
                      <p:cNvPr id="12314" name="Line 21"/>
                      <p:cNvSpPr>
                        <a:spLocks noChangeShapeType="1"/>
                      </p:cNvSpPr>
                      <p:nvPr/>
                    </p:nvSpPr>
                    <p:spPr bwMode="auto">
                      <a:xfrm flipV="1">
                        <a:off x="3345" y="9223"/>
                        <a:ext cx="0" cy="2592"/>
                      </a:xfrm>
                      <a:prstGeom prst="line">
                        <a:avLst/>
                      </a:prstGeom>
                      <a:noFill/>
                      <a:ln w="9525">
                        <a:solidFill>
                          <a:srgbClr val="000000"/>
                        </a:solidFill>
                        <a:round/>
                        <a:headEnd/>
                        <a:tailEnd type="triangle" w="med" len="med"/>
                      </a:ln>
                    </p:spPr>
                    <p:txBody>
                      <a:bodyPr/>
                      <a:lstStyle/>
                      <a:p>
                        <a:endParaRPr lang="fr-FR"/>
                      </a:p>
                    </p:txBody>
                  </p:sp>
                  <p:sp>
                    <p:nvSpPr>
                      <p:cNvPr id="12315" name="Line 22"/>
                      <p:cNvSpPr>
                        <a:spLocks noChangeShapeType="1"/>
                      </p:cNvSpPr>
                      <p:nvPr/>
                    </p:nvSpPr>
                    <p:spPr bwMode="auto">
                      <a:xfrm>
                        <a:off x="3345" y="11815"/>
                        <a:ext cx="2736" cy="0"/>
                      </a:xfrm>
                      <a:prstGeom prst="line">
                        <a:avLst/>
                      </a:prstGeom>
                      <a:noFill/>
                      <a:ln w="9525">
                        <a:solidFill>
                          <a:srgbClr val="000000"/>
                        </a:solidFill>
                        <a:round/>
                        <a:headEnd/>
                        <a:tailEnd type="triangle" w="med" len="med"/>
                      </a:ln>
                    </p:spPr>
                    <p:txBody>
                      <a:bodyPr/>
                      <a:lstStyle/>
                      <a:p>
                        <a:endParaRPr lang="fr-FR"/>
                      </a:p>
                    </p:txBody>
                  </p:sp>
                </p:grpSp>
                <p:sp>
                  <p:nvSpPr>
                    <p:cNvPr id="12311" name="Line 23"/>
                    <p:cNvSpPr>
                      <a:spLocks noChangeShapeType="1"/>
                    </p:cNvSpPr>
                    <p:nvPr/>
                  </p:nvSpPr>
                  <p:spPr bwMode="auto">
                    <a:xfrm>
                      <a:off x="8617" y="13117"/>
                      <a:ext cx="0" cy="180"/>
                    </a:xfrm>
                    <a:prstGeom prst="line">
                      <a:avLst/>
                    </a:prstGeom>
                    <a:noFill/>
                    <a:ln w="9525">
                      <a:solidFill>
                        <a:srgbClr val="000000"/>
                      </a:solidFill>
                      <a:round/>
                      <a:headEnd/>
                      <a:tailEnd/>
                    </a:ln>
                  </p:spPr>
                  <p:txBody>
                    <a:bodyPr/>
                    <a:lstStyle/>
                    <a:p>
                      <a:endParaRPr lang="fr-FR"/>
                    </a:p>
                  </p:txBody>
                </p:sp>
                <p:sp>
                  <p:nvSpPr>
                    <p:cNvPr id="12312" name="Line 24"/>
                    <p:cNvSpPr>
                      <a:spLocks noChangeShapeType="1"/>
                    </p:cNvSpPr>
                    <p:nvPr/>
                  </p:nvSpPr>
                  <p:spPr bwMode="auto">
                    <a:xfrm>
                      <a:off x="7697" y="13080"/>
                      <a:ext cx="0" cy="180"/>
                    </a:xfrm>
                    <a:prstGeom prst="line">
                      <a:avLst/>
                    </a:prstGeom>
                    <a:noFill/>
                    <a:ln w="9525">
                      <a:solidFill>
                        <a:srgbClr val="000000"/>
                      </a:solidFill>
                      <a:round/>
                      <a:headEnd/>
                      <a:tailEnd/>
                    </a:ln>
                  </p:spPr>
                  <p:txBody>
                    <a:bodyPr/>
                    <a:lstStyle/>
                    <a:p>
                      <a:endParaRPr lang="fr-FR"/>
                    </a:p>
                  </p:txBody>
                </p:sp>
                <p:sp>
                  <p:nvSpPr>
                    <p:cNvPr id="12313" name="Line 25"/>
                    <p:cNvSpPr>
                      <a:spLocks noChangeShapeType="1"/>
                    </p:cNvSpPr>
                    <p:nvPr/>
                  </p:nvSpPr>
                  <p:spPr bwMode="auto">
                    <a:xfrm>
                      <a:off x="9597" y="13100"/>
                      <a:ext cx="0" cy="180"/>
                    </a:xfrm>
                    <a:prstGeom prst="line">
                      <a:avLst/>
                    </a:prstGeom>
                    <a:noFill/>
                    <a:ln w="9525">
                      <a:solidFill>
                        <a:srgbClr val="000000"/>
                      </a:solidFill>
                      <a:round/>
                      <a:headEnd/>
                      <a:tailEnd/>
                    </a:ln>
                  </p:spPr>
                  <p:txBody>
                    <a:bodyPr/>
                    <a:lstStyle/>
                    <a:p>
                      <a:endParaRPr lang="fr-FR"/>
                    </a:p>
                  </p:txBody>
                </p:sp>
              </p:grpSp>
              <p:sp>
                <p:nvSpPr>
                  <p:cNvPr id="12307" name="Line 26"/>
                  <p:cNvSpPr>
                    <a:spLocks noChangeShapeType="1"/>
                  </p:cNvSpPr>
                  <p:nvPr/>
                </p:nvSpPr>
                <p:spPr bwMode="auto">
                  <a:xfrm flipV="1">
                    <a:off x="6817" y="10777"/>
                    <a:ext cx="2880" cy="1440"/>
                  </a:xfrm>
                  <a:prstGeom prst="line">
                    <a:avLst/>
                  </a:prstGeom>
                  <a:noFill/>
                  <a:ln w="9525">
                    <a:solidFill>
                      <a:srgbClr val="0000FF"/>
                    </a:solidFill>
                    <a:round/>
                    <a:headEnd/>
                    <a:tailEnd/>
                  </a:ln>
                </p:spPr>
                <p:txBody>
                  <a:bodyPr/>
                  <a:lstStyle/>
                  <a:p>
                    <a:endParaRPr lang="fr-FR"/>
                  </a:p>
                </p:txBody>
              </p:sp>
              <p:sp>
                <p:nvSpPr>
                  <p:cNvPr id="12308" name="Line 27"/>
                  <p:cNvSpPr>
                    <a:spLocks noChangeShapeType="1"/>
                  </p:cNvSpPr>
                  <p:nvPr/>
                </p:nvSpPr>
                <p:spPr bwMode="auto">
                  <a:xfrm flipV="1">
                    <a:off x="6817" y="10917"/>
                    <a:ext cx="2880" cy="1440"/>
                  </a:xfrm>
                  <a:prstGeom prst="line">
                    <a:avLst/>
                  </a:prstGeom>
                  <a:noFill/>
                  <a:ln w="9525">
                    <a:solidFill>
                      <a:srgbClr val="0000FF"/>
                    </a:solidFill>
                    <a:round/>
                    <a:headEnd/>
                    <a:tailEnd/>
                  </a:ln>
                </p:spPr>
                <p:txBody>
                  <a:bodyPr/>
                  <a:lstStyle/>
                  <a:p>
                    <a:endParaRPr lang="fr-FR"/>
                  </a:p>
                </p:txBody>
              </p:sp>
              <p:sp>
                <p:nvSpPr>
                  <p:cNvPr id="12309" name="Line 28"/>
                  <p:cNvSpPr>
                    <a:spLocks noChangeShapeType="1"/>
                  </p:cNvSpPr>
                  <p:nvPr/>
                </p:nvSpPr>
                <p:spPr bwMode="auto">
                  <a:xfrm flipV="1">
                    <a:off x="6797" y="11537"/>
                    <a:ext cx="2880" cy="1440"/>
                  </a:xfrm>
                  <a:prstGeom prst="line">
                    <a:avLst/>
                  </a:prstGeom>
                  <a:noFill/>
                  <a:ln w="9525">
                    <a:solidFill>
                      <a:srgbClr val="0000FF"/>
                    </a:solidFill>
                    <a:round/>
                    <a:headEnd/>
                    <a:tailEnd/>
                  </a:ln>
                </p:spPr>
                <p:txBody>
                  <a:bodyPr/>
                  <a:lstStyle/>
                  <a:p>
                    <a:endParaRPr lang="fr-FR"/>
                  </a:p>
                </p:txBody>
              </p:sp>
            </p:grpSp>
            <p:sp>
              <p:nvSpPr>
                <p:cNvPr id="12304" name="Line 29"/>
                <p:cNvSpPr>
                  <a:spLocks noChangeShapeType="1"/>
                </p:cNvSpPr>
                <p:nvPr/>
              </p:nvSpPr>
              <p:spPr bwMode="auto">
                <a:xfrm flipH="1">
                  <a:off x="9337" y="11137"/>
                  <a:ext cx="360" cy="0"/>
                </a:xfrm>
                <a:prstGeom prst="line">
                  <a:avLst/>
                </a:prstGeom>
                <a:noFill/>
                <a:ln w="9525">
                  <a:solidFill>
                    <a:srgbClr val="000000"/>
                  </a:solidFill>
                  <a:round/>
                  <a:headEnd/>
                  <a:tailEnd type="triangle" w="med" len="med"/>
                </a:ln>
              </p:spPr>
              <p:txBody>
                <a:bodyPr/>
                <a:lstStyle/>
                <a:p>
                  <a:endParaRPr lang="fr-FR"/>
                </a:p>
              </p:txBody>
            </p:sp>
            <p:sp>
              <p:nvSpPr>
                <p:cNvPr id="12305" name="Line 30"/>
                <p:cNvSpPr>
                  <a:spLocks noChangeShapeType="1"/>
                </p:cNvSpPr>
                <p:nvPr/>
              </p:nvSpPr>
              <p:spPr bwMode="auto">
                <a:xfrm flipH="1">
                  <a:off x="9517" y="11677"/>
                  <a:ext cx="360" cy="0"/>
                </a:xfrm>
                <a:prstGeom prst="line">
                  <a:avLst/>
                </a:prstGeom>
                <a:noFill/>
                <a:ln w="9525">
                  <a:solidFill>
                    <a:srgbClr val="000000"/>
                  </a:solidFill>
                  <a:round/>
                  <a:headEnd/>
                  <a:tailEnd type="triangle" w="med" len="med"/>
                </a:ln>
              </p:spPr>
              <p:txBody>
                <a:bodyPr/>
                <a:lstStyle/>
                <a:p>
                  <a:endParaRPr lang="fr-FR"/>
                </a:p>
              </p:txBody>
            </p:sp>
          </p:grpSp>
          <p:sp>
            <p:nvSpPr>
              <p:cNvPr id="12298" name="Rectangle 37"/>
              <p:cNvSpPr>
                <a:spLocks noChangeArrowheads="1"/>
              </p:cNvSpPr>
              <p:nvPr/>
            </p:nvSpPr>
            <p:spPr bwMode="auto">
              <a:xfrm>
                <a:off x="2628" y="664"/>
                <a:ext cx="580" cy="2341"/>
              </a:xfrm>
              <a:prstGeom prst="rect">
                <a:avLst/>
              </a:prstGeom>
              <a:noFill/>
              <a:ln w="9525">
                <a:noFill/>
                <a:miter lim="800000"/>
                <a:headEnd/>
                <a:tailEnd/>
              </a:ln>
            </p:spPr>
            <p:txBody>
              <a:bodyPr wrap="none" anchor="ctr"/>
              <a:lstStyle/>
              <a:p>
                <a:pPr algn="ctr"/>
                <a:endParaRPr lang="fr-FR">
                  <a:solidFill>
                    <a:srgbClr val="3333FF"/>
                  </a:solidFill>
                </a:endParaRPr>
              </a:p>
              <a:p>
                <a:pPr algn="ctr"/>
                <a:endParaRPr lang="fr-FR">
                  <a:solidFill>
                    <a:srgbClr val="3333FF"/>
                  </a:solidFill>
                </a:endParaRPr>
              </a:p>
              <a:p>
                <a:pPr algn="ctr"/>
                <a:r>
                  <a:rPr lang="fr-FR">
                    <a:solidFill>
                      <a:srgbClr val="3333FF"/>
                    </a:solidFill>
                  </a:rPr>
                  <a:t>30 -</a:t>
                </a:r>
              </a:p>
              <a:p>
                <a:pPr algn="ctr"/>
                <a:endParaRPr lang="fr-FR">
                  <a:solidFill>
                    <a:srgbClr val="3333FF"/>
                  </a:solidFill>
                </a:endParaRPr>
              </a:p>
              <a:p>
                <a:pPr algn="ctr"/>
                <a:r>
                  <a:rPr lang="fr-FR">
                    <a:solidFill>
                      <a:srgbClr val="3333FF"/>
                    </a:solidFill>
                  </a:rPr>
                  <a:t>    -</a:t>
                </a:r>
              </a:p>
              <a:p>
                <a:pPr algn="ctr"/>
                <a:endParaRPr lang="fr-FR">
                  <a:solidFill>
                    <a:srgbClr val="3333FF"/>
                  </a:solidFill>
                </a:endParaRPr>
              </a:p>
              <a:p>
                <a:pPr algn="ctr"/>
                <a:r>
                  <a:rPr lang="fr-FR">
                    <a:solidFill>
                      <a:srgbClr val="3333FF"/>
                    </a:solidFill>
                  </a:rPr>
                  <a:t>15 -</a:t>
                </a:r>
              </a:p>
              <a:p>
                <a:pPr algn="ctr"/>
                <a:endParaRPr lang="fr-FR">
                  <a:solidFill>
                    <a:srgbClr val="3333FF"/>
                  </a:solidFill>
                </a:endParaRPr>
              </a:p>
              <a:p>
                <a:pPr algn="ctr"/>
                <a:r>
                  <a:rPr lang="fr-FR">
                    <a:solidFill>
                      <a:srgbClr val="3333FF"/>
                    </a:solidFill>
                  </a:rPr>
                  <a:t>10 - </a:t>
                </a:r>
              </a:p>
              <a:p>
                <a:pPr algn="ctr"/>
                <a:endParaRPr lang="fr-FR">
                  <a:solidFill>
                    <a:srgbClr val="3333FF"/>
                  </a:solidFill>
                </a:endParaRPr>
              </a:p>
              <a:p>
                <a:pPr algn="ctr"/>
                <a:r>
                  <a:rPr lang="fr-FR">
                    <a:solidFill>
                      <a:srgbClr val="3333FF"/>
                    </a:solidFill>
                  </a:rPr>
                  <a:t>     -</a:t>
                </a:r>
              </a:p>
              <a:p>
                <a:pPr algn="ctr"/>
                <a:endParaRPr lang="fr-FR">
                  <a:solidFill>
                    <a:srgbClr val="3333FF"/>
                  </a:solidFill>
                </a:endParaRPr>
              </a:p>
              <a:p>
                <a:pPr algn="ctr"/>
                <a:r>
                  <a:rPr lang="fr-FR">
                    <a:solidFill>
                      <a:srgbClr val="3333FF"/>
                    </a:solidFill>
                  </a:rPr>
                  <a:t>  0 </a:t>
                </a:r>
              </a:p>
              <a:p>
                <a:pPr algn="ctr"/>
                <a:endParaRPr lang="fr-FR">
                  <a:solidFill>
                    <a:srgbClr val="3333FF"/>
                  </a:solidFill>
                </a:endParaRPr>
              </a:p>
            </p:txBody>
          </p:sp>
          <p:sp>
            <p:nvSpPr>
              <p:cNvPr id="12299" name="Rectangle 38"/>
              <p:cNvSpPr>
                <a:spLocks noChangeArrowheads="1"/>
              </p:cNvSpPr>
              <p:nvPr/>
            </p:nvSpPr>
            <p:spPr bwMode="auto">
              <a:xfrm>
                <a:off x="4740" y="709"/>
                <a:ext cx="317" cy="318"/>
              </a:xfrm>
              <a:prstGeom prst="rect">
                <a:avLst/>
              </a:prstGeom>
              <a:noFill/>
              <a:ln w="9525">
                <a:noFill/>
                <a:miter lim="800000"/>
                <a:headEnd/>
                <a:tailEnd/>
              </a:ln>
            </p:spPr>
            <p:txBody>
              <a:bodyPr wrap="none" anchor="ctr"/>
              <a:lstStyle/>
              <a:p>
                <a:pPr algn="ctr"/>
                <a:r>
                  <a:rPr lang="fr-FR" sz="2000">
                    <a:solidFill>
                      <a:srgbClr val="3333FF"/>
                    </a:solidFill>
                  </a:rPr>
                  <a:t>He</a:t>
                </a:r>
                <a:endParaRPr lang="fr-FR" sz="2000" baseline="-25000">
                  <a:solidFill>
                    <a:srgbClr val="3333FF"/>
                  </a:solidFill>
                  <a:latin typeface="Times New Roman" pitchFamily="18" charset="0"/>
                  <a:cs typeface="Times New Roman" pitchFamily="18" charset="0"/>
                </a:endParaRPr>
              </a:p>
            </p:txBody>
          </p:sp>
          <p:sp>
            <p:nvSpPr>
              <p:cNvPr id="12300" name="Rectangle 40"/>
              <p:cNvSpPr>
                <a:spLocks noChangeArrowheads="1"/>
              </p:cNvSpPr>
              <p:nvPr/>
            </p:nvSpPr>
            <p:spPr bwMode="auto">
              <a:xfrm>
                <a:off x="5284" y="1434"/>
                <a:ext cx="317" cy="318"/>
              </a:xfrm>
              <a:prstGeom prst="rect">
                <a:avLst/>
              </a:prstGeom>
              <a:noFill/>
              <a:ln w="9525">
                <a:noFill/>
                <a:miter lim="800000"/>
                <a:headEnd/>
                <a:tailEnd/>
              </a:ln>
            </p:spPr>
            <p:txBody>
              <a:bodyPr wrap="none" anchor="ctr"/>
              <a:lstStyle/>
              <a:p>
                <a:pPr algn="ctr"/>
                <a:r>
                  <a:rPr lang="fr-FR" sz="2000">
                    <a:solidFill>
                      <a:srgbClr val="3333FF"/>
                    </a:solidFill>
                  </a:rPr>
                  <a:t>H</a:t>
                </a:r>
                <a:r>
                  <a:rPr lang="fr-FR" sz="2000" baseline="-25000">
                    <a:solidFill>
                      <a:srgbClr val="3333FF"/>
                    </a:solidFill>
                    <a:latin typeface="Times New Roman" pitchFamily="18" charset="0"/>
                    <a:cs typeface="Times New Roman" pitchFamily="18" charset="0"/>
                  </a:rPr>
                  <a:t>2</a:t>
                </a:r>
              </a:p>
            </p:txBody>
          </p:sp>
          <p:sp>
            <p:nvSpPr>
              <p:cNvPr id="12301" name="Rectangle 41"/>
              <p:cNvSpPr>
                <a:spLocks noChangeArrowheads="1"/>
              </p:cNvSpPr>
              <p:nvPr/>
            </p:nvSpPr>
            <p:spPr bwMode="auto">
              <a:xfrm>
                <a:off x="3243" y="2756"/>
                <a:ext cx="2517" cy="408"/>
              </a:xfrm>
              <a:prstGeom prst="rect">
                <a:avLst/>
              </a:prstGeom>
              <a:noFill/>
              <a:ln w="9525">
                <a:noFill/>
                <a:miter lim="800000"/>
                <a:headEnd/>
                <a:tailEnd/>
              </a:ln>
            </p:spPr>
            <p:txBody>
              <a:bodyPr wrap="none" anchor="ctr"/>
              <a:lstStyle/>
              <a:p>
                <a:r>
                  <a:rPr lang="fr-FR">
                    <a:solidFill>
                      <a:srgbClr val="3333FF"/>
                    </a:solidFill>
                  </a:rPr>
                  <a:t>         100             200            300</a:t>
                </a:r>
              </a:p>
            </p:txBody>
          </p:sp>
          <p:sp>
            <p:nvSpPr>
              <p:cNvPr id="12302" name="Rectangle 42"/>
              <p:cNvSpPr>
                <a:spLocks noChangeArrowheads="1"/>
              </p:cNvSpPr>
              <p:nvPr/>
            </p:nvSpPr>
            <p:spPr bwMode="auto">
              <a:xfrm>
                <a:off x="5375" y="2432"/>
                <a:ext cx="385" cy="272"/>
              </a:xfrm>
              <a:prstGeom prst="rect">
                <a:avLst/>
              </a:prstGeom>
              <a:noFill/>
              <a:ln w="9525">
                <a:noFill/>
                <a:miter lim="800000"/>
                <a:headEnd/>
                <a:tailEnd/>
              </a:ln>
            </p:spPr>
            <p:txBody>
              <a:bodyPr wrap="none" anchor="ctr"/>
              <a:lstStyle/>
              <a:p>
                <a:pPr algn="ctr"/>
                <a:r>
                  <a:rPr lang="fr-FR" sz="2000">
                    <a:solidFill>
                      <a:srgbClr val="3333FF"/>
                    </a:solidFill>
                    <a:latin typeface="Times New Roman" pitchFamily="18" charset="0"/>
                    <a:cs typeface="Times New Roman" pitchFamily="18" charset="0"/>
                  </a:rPr>
                  <a:t>TE</a:t>
                </a:r>
              </a:p>
            </p:txBody>
          </p:sp>
        </p:grpSp>
      </p:grpSp>
      <p:sp>
        <p:nvSpPr>
          <p:cNvPr id="12291" name="Rectangle 48"/>
          <p:cNvSpPr>
            <a:spLocks noChangeArrowheads="1"/>
          </p:cNvSpPr>
          <p:nvPr/>
        </p:nvSpPr>
        <p:spPr bwMode="auto">
          <a:xfrm>
            <a:off x="0" y="0"/>
            <a:ext cx="8858250" cy="646113"/>
          </a:xfrm>
          <a:prstGeom prst="rect">
            <a:avLst/>
          </a:prstGeom>
          <a:noFill/>
          <a:ln w="9525">
            <a:noFill/>
            <a:miter lim="800000"/>
            <a:headEnd/>
            <a:tailEnd/>
          </a:ln>
        </p:spPr>
        <p:txBody>
          <a:bodyPr anchor="ctr">
            <a:spAutoFit/>
          </a:bodyPr>
          <a:lstStyle/>
          <a:p>
            <a:pPr algn="ctr"/>
            <a:r>
              <a:rPr lang="fr-FR" b="1">
                <a:solidFill>
                  <a:srgbClr val="CC0000"/>
                </a:solidFill>
              </a:rPr>
              <a:t>PHASES MOBILES</a:t>
            </a:r>
            <a:r>
              <a:rPr lang="fr-FR">
                <a:solidFill>
                  <a:srgbClr val="000000"/>
                </a:solidFill>
              </a:rPr>
              <a:t/>
            </a:r>
            <a:br>
              <a:rPr lang="fr-FR">
                <a:solidFill>
                  <a:srgbClr val="000000"/>
                </a:solidFill>
              </a:rPr>
            </a:br>
            <a:endParaRPr lang="fr-FR"/>
          </a:p>
        </p:txBody>
      </p:sp>
      <p:sp>
        <p:nvSpPr>
          <p:cNvPr id="12292" name="Rectangle 47"/>
          <p:cNvSpPr>
            <a:spLocks noChangeArrowheads="1"/>
          </p:cNvSpPr>
          <p:nvPr/>
        </p:nvSpPr>
        <p:spPr bwMode="auto">
          <a:xfrm>
            <a:off x="500063" y="285750"/>
            <a:ext cx="8358187" cy="646113"/>
          </a:xfrm>
          <a:prstGeom prst="rect">
            <a:avLst/>
          </a:prstGeom>
          <a:noFill/>
          <a:ln w="9525">
            <a:noFill/>
            <a:miter lim="800000"/>
            <a:headEnd/>
            <a:tailEnd/>
          </a:ln>
        </p:spPr>
        <p:txBody>
          <a:bodyPr>
            <a:spAutoFit/>
          </a:bodyPr>
          <a:lstStyle/>
          <a:p>
            <a:r>
              <a:rPr lang="fr-FR"/>
              <a:t>La phase mobile est un gaz de faible viscosité, trois gaz sont  exclusivement employés, l'azote, l'hydrogène et l'hélium.</a:t>
            </a:r>
          </a:p>
        </p:txBody>
      </p:sp>
      <p:pic>
        <p:nvPicPr>
          <p:cNvPr id="12293" name="Picture 50" descr="http://www.masterchimie1.u-psud.fr/Chromatoweb/Images%20chromato/Deemter%20CPG.JPG"/>
          <p:cNvPicPr>
            <a:picLocks noChangeAspect="1" noChangeArrowheads="1"/>
          </p:cNvPicPr>
          <p:nvPr/>
        </p:nvPicPr>
        <p:blipFill>
          <a:blip r:embed="rId2"/>
          <a:srcRect/>
          <a:stretch>
            <a:fillRect/>
          </a:stretch>
        </p:blipFill>
        <p:spPr bwMode="auto">
          <a:xfrm>
            <a:off x="428625" y="1071563"/>
            <a:ext cx="3857625" cy="4387850"/>
          </a:xfrm>
          <a:prstGeom prst="rect">
            <a:avLst/>
          </a:prstGeom>
          <a:noFill/>
          <a:ln w="9525">
            <a:noFill/>
            <a:miter lim="800000"/>
            <a:headEnd/>
            <a:tailEnd/>
          </a:ln>
        </p:spPr>
      </p:pic>
      <p:sp>
        <p:nvSpPr>
          <p:cNvPr id="50" name="Rectangle 49"/>
          <p:cNvSpPr/>
          <p:nvPr/>
        </p:nvSpPr>
        <p:spPr>
          <a:xfrm>
            <a:off x="214313" y="5929313"/>
            <a:ext cx="8715375" cy="369887"/>
          </a:xfrm>
          <a:prstGeom prst="rect">
            <a:avLst/>
          </a:prstGeom>
        </p:spPr>
        <p:txBody>
          <a:bodyPr>
            <a:spAutoFit/>
          </a:bodyPr>
          <a:lstStyle/>
          <a:p>
            <a:pPr>
              <a:defRPr/>
            </a:pPr>
            <a:r>
              <a:rPr lang="fr-FR" b="1" dirty="0">
                <a:solidFill>
                  <a:schemeClr val="accent6"/>
                </a:solidFill>
                <a:latin typeface="Arial" charset="0"/>
                <a:cs typeface="Arial" charset="0"/>
              </a:rPr>
              <a:t>Figure 3 : Courbes de Van </a:t>
            </a:r>
            <a:r>
              <a:rPr lang="fr-FR" b="1" dirty="0" err="1">
                <a:solidFill>
                  <a:schemeClr val="accent6"/>
                </a:solidFill>
                <a:latin typeface="Arial" charset="0"/>
                <a:cs typeface="Arial" charset="0"/>
              </a:rPr>
              <a:t>Deemter</a:t>
            </a:r>
            <a:r>
              <a:rPr lang="fr-FR" b="1" dirty="0">
                <a:solidFill>
                  <a:schemeClr val="accent6"/>
                </a:solidFill>
                <a:latin typeface="Arial" charset="0"/>
                <a:cs typeface="Arial" charset="0"/>
              </a:rPr>
              <a:t> pour l'azote, l'hélium et l'hydrogène</a:t>
            </a:r>
            <a:endParaRPr lang="fr-FR" dirty="0">
              <a:solidFill>
                <a:schemeClr val="accent6"/>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28625" y="642938"/>
            <a:ext cx="7858125" cy="3416300"/>
          </a:xfrm>
          <a:prstGeom prst="rect">
            <a:avLst/>
          </a:prstGeom>
          <a:noFill/>
          <a:ln w="9525">
            <a:noFill/>
            <a:miter lim="800000"/>
            <a:headEnd/>
            <a:tailEnd/>
          </a:ln>
        </p:spPr>
        <p:txBody>
          <a:bodyPr>
            <a:spAutoFit/>
          </a:bodyPr>
          <a:lstStyle/>
          <a:p>
            <a:pPr>
              <a:lnSpc>
                <a:spcPct val="150000"/>
              </a:lnSpc>
            </a:pPr>
            <a:r>
              <a:rPr lang="fr-FR" b="1"/>
              <a:t>Les courbes de Van Deemter H = f(u) de la figure 3 montre que la vitesse optimale de l'hydrogène est plus de 3 fois plus grande que celle de l'azote. Les analyses employant l'hydrogène pourront donc être effectuées 3 fois plus rapidement que celles utilisant l'azote (à efficacité constante). Malheureusement l'hydrogène est un gaz dangereux présentant des risques d'explosion.</a:t>
            </a:r>
            <a:br>
              <a:rPr lang="fr-FR" b="1"/>
            </a:br>
            <a:r>
              <a:rPr lang="fr-FR" b="1"/>
              <a:t>Pour ces raisons de sécurité, c'est l'hélium qui en général utilisé. </a:t>
            </a:r>
            <a:r>
              <a:rPr lang="fr-FR"/>
              <a:t/>
            </a:r>
            <a:br>
              <a:rPr lang="fr-FR"/>
            </a:br>
            <a:endParaRPr lang="fr-FR"/>
          </a:p>
        </p:txBody>
      </p:sp>
      <p:sp>
        <p:nvSpPr>
          <p:cNvPr id="13315" name="Rectangle 3"/>
          <p:cNvSpPr>
            <a:spLocks noChangeArrowheads="1"/>
          </p:cNvSpPr>
          <p:nvPr/>
        </p:nvSpPr>
        <p:spPr bwMode="auto">
          <a:xfrm>
            <a:off x="285750" y="3143250"/>
            <a:ext cx="8358188" cy="2308225"/>
          </a:xfrm>
          <a:prstGeom prst="rect">
            <a:avLst/>
          </a:prstGeom>
          <a:noFill/>
          <a:ln w="9525">
            <a:noFill/>
            <a:miter lim="800000"/>
            <a:headEnd/>
            <a:tailEnd/>
          </a:ln>
        </p:spPr>
        <p:txBody>
          <a:bodyPr anchor="ctr">
            <a:spAutoFit/>
          </a:bodyPr>
          <a:lstStyle/>
          <a:p>
            <a:endParaRPr lang="fr-FR" b="1">
              <a:solidFill>
                <a:srgbClr val="CC0000"/>
              </a:solidFill>
            </a:endParaRPr>
          </a:p>
          <a:p>
            <a:endParaRPr lang="fr-FR" b="1">
              <a:solidFill>
                <a:srgbClr val="CC0000"/>
              </a:solidFill>
            </a:endParaRPr>
          </a:p>
          <a:p>
            <a:endParaRPr lang="fr-FR" b="1">
              <a:solidFill>
                <a:srgbClr val="CC0000"/>
              </a:solidFill>
            </a:endParaRPr>
          </a:p>
          <a:p>
            <a:r>
              <a:rPr lang="fr-FR" b="1">
                <a:solidFill>
                  <a:srgbClr val="CC0000"/>
                </a:solidFill>
              </a:rPr>
              <a:t>LES COLONNES</a:t>
            </a:r>
            <a:br>
              <a:rPr lang="fr-FR" b="1">
                <a:solidFill>
                  <a:srgbClr val="CC0000"/>
                </a:solidFill>
              </a:rPr>
            </a:br>
            <a:r>
              <a:rPr lang="fr-FR" b="1">
                <a:solidFill>
                  <a:srgbClr val="000000"/>
                </a:solidFill>
              </a:rPr>
              <a:t>Ils existent 2 catégories de colonnes en CPG, les colonnes remplies et les colonnes capillaires.</a:t>
            </a:r>
          </a:p>
          <a:p>
            <a:pPr eaLnBrk="0" hangingPunct="0"/>
            <a:r>
              <a:rPr lang="fr-FR">
                <a:solidFill>
                  <a:srgbClr val="000000"/>
                </a:solidFill>
              </a:rPr>
              <a:t>. </a:t>
            </a:r>
            <a:br>
              <a:rPr lang="fr-FR">
                <a:solidFill>
                  <a:srgbClr val="000000"/>
                </a:solidFill>
              </a:rPr>
            </a:b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429125" y="214313"/>
            <a:ext cx="4572000" cy="5354637"/>
          </a:xfrm>
          <a:prstGeom prst="rect">
            <a:avLst/>
          </a:prstGeom>
          <a:noFill/>
          <a:ln w="9525">
            <a:noFill/>
            <a:miter lim="800000"/>
            <a:headEnd/>
            <a:tailEnd/>
          </a:ln>
        </p:spPr>
        <p:txBody>
          <a:bodyPr>
            <a:spAutoFit/>
          </a:bodyPr>
          <a:lstStyle/>
          <a:p>
            <a:pPr eaLnBrk="0" hangingPunct="0"/>
            <a:r>
              <a:rPr lang="fr-FR" b="1">
                <a:solidFill>
                  <a:srgbClr val="CC0000"/>
                </a:solidFill>
              </a:rPr>
              <a:t>Colonnes remplies.</a:t>
            </a:r>
            <a:endParaRPr lang="fr-FR" b="1">
              <a:solidFill>
                <a:srgbClr val="000000"/>
              </a:solidFill>
            </a:endParaRPr>
          </a:p>
          <a:p>
            <a:pPr eaLnBrk="0" hangingPunct="0">
              <a:lnSpc>
                <a:spcPct val="150000"/>
              </a:lnSpc>
            </a:pPr>
            <a:r>
              <a:rPr lang="fr-FR" b="1">
                <a:solidFill>
                  <a:srgbClr val="000000"/>
                </a:solidFill>
              </a:rPr>
              <a:t>Les colonnes les plus répandues sont en acier inox ou en verre, leur longueur standard est de 3 m, leur diamètre intérieur étant compris entre 10 et 4 mm.Ces colonnes sont remplies d'un support inerte imprégné d'une phase stationnaire, le diamètre des particules est entre 100 et 200 </a:t>
            </a:r>
            <a:r>
              <a:rPr lang="fr-FR" b="1">
                <a:solidFill>
                  <a:srgbClr val="000000"/>
                </a:solidFill>
                <a:latin typeface="SymbolPS" pitchFamily="18" charset="2"/>
              </a:rPr>
              <a:t>m</a:t>
            </a:r>
            <a:r>
              <a:rPr lang="fr-FR" b="1">
                <a:solidFill>
                  <a:srgbClr val="000000"/>
                </a:solidFill>
              </a:rPr>
              <a:t>m. Le taux d'imprégnation des phases stationnaires varie entre 1 et 10% en masse. Ces colonnes sont maintenant très peu employées</a:t>
            </a:r>
            <a:endParaRPr lang="fr-FR"/>
          </a:p>
        </p:txBody>
      </p:sp>
      <p:pic>
        <p:nvPicPr>
          <p:cNvPr id="14339" name="Picture 5"/>
          <p:cNvPicPr>
            <a:picLocks noChangeAspect="1" noChangeArrowheads="1"/>
          </p:cNvPicPr>
          <p:nvPr/>
        </p:nvPicPr>
        <p:blipFill>
          <a:blip r:embed="rId2"/>
          <a:srcRect/>
          <a:stretch>
            <a:fillRect/>
          </a:stretch>
        </p:blipFill>
        <p:spPr bwMode="auto">
          <a:xfrm>
            <a:off x="428625" y="1428750"/>
            <a:ext cx="2571750" cy="27146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4572000" cy="3000375"/>
          </a:xfrm>
          <a:prstGeom prst="rect">
            <a:avLst/>
          </a:prstGeom>
          <a:noFill/>
          <a:ln w="9525">
            <a:noFill/>
            <a:miter lim="800000"/>
            <a:headEnd/>
            <a:tailEnd/>
          </a:ln>
        </p:spPr>
      </p:pic>
      <p:sp>
        <p:nvSpPr>
          <p:cNvPr id="15363" name="Rectangle 3"/>
          <p:cNvSpPr>
            <a:spLocks noChangeArrowheads="1"/>
          </p:cNvSpPr>
          <p:nvPr/>
        </p:nvSpPr>
        <p:spPr bwMode="auto">
          <a:xfrm>
            <a:off x="5000625" y="642938"/>
            <a:ext cx="3929063" cy="646112"/>
          </a:xfrm>
          <a:prstGeom prst="rect">
            <a:avLst/>
          </a:prstGeom>
          <a:noFill/>
          <a:ln w="9525">
            <a:noFill/>
            <a:miter lim="800000"/>
            <a:headEnd/>
            <a:tailEnd/>
          </a:ln>
        </p:spPr>
        <p:txBody>
          <a:bodyPr anchor="ctr">
            <a:spAutoFit/>
          </a:bodyPr>
          <a:lstStyle/>
          <a:p>
            <a:pPr eaLnBrk="0" hangingPunct="0"/>
            <a:r>
              <a:rPr lang="fr-FR">
                <a:solidFill>
                  <a:srgbClr val="000000"/>
                </a:solidFill>
              </a:rPr>
              <a:t/>
            </a:r>
            <a:br>
              <a:rPr lang="fr-FR">
                <a:solidFill>
                  <a:srgbClr val="000000"/>
                </a:solidFill>
              </a:rPr>
            </a:br>
            <a:endParaRPr lang="fr-FR"/>
          </a:p>
        </p:txBody>
      </p:sp>
      <p:pic>
        <p:nvPicPr>
          <p:cNvPr id="15364" name="Picture 5" descr="http://www.masterchimie1.u-psud.fr/Chromatoweb/Images%20chromato/colonnecapillaire.jpg"/>
          <p:cNvPicPr>
            <a:picLocks noChangeAspect="1" noChangeArrowheads="1"/>
          </p:cNvPicPr>
          <p:nvPr/>
        </p:nvPicPr>
        <p:blipFill>
          <a:blip r:embed="rId3"/>
          <a:srcRect/>
          <a:stretch>
            <a:fillRect/>
          </a:stretch>
        </p:blipFill>
        <p:spPr bwMode="auto">
          <a:xfrm>
            <a:off x="0" y="3000375"/>
            <a:ext cx="3495675" cy="3429000"/>
          </a:xfrm>
          <a:prstGeom prst="rect">
            <a:avLst/>
          </a:prstGeom>
          <a:noFill/>
          <a:ln w="9525">
            <a:noFill/>
            <a:miter lim="800000"/>
            <a:headEnd/>
            <a:tailEnd/>
          </a:ln>
        </p:spPr>
      </p:pic>
      <p:sp>
        <p:nvSpPr>
          <p:cNvPr id="15365" name="Rectangle 4"/>
          <p:cNvSpPr>
            <a:spLocks noChangeArrowheads="1"/>
          </p:cNvSpPr>
          <p:nvPr/>
        </p:nvSpPr>
        <p:spPr bwMode="auto">
          <a:xfrm>
            <a:off x="3429000" y="6072188"/>
            <a:ext cx="4572000" cy="830262"/>
          </a:xfrm>
          <a:prstGeom prst="rect">
            <a:avLst/>
          </a:prstGeom>
          <a:noFill/>
          <a:ln w="9525">
            <a:noFill/>
            <a:miter lim="800000"/>
            <a:headEnd/>
            <a:tailEnd/>
          </a:ln>
        </p:spPr>
        <p:txBody>
          <a:bodyPr>
            <a:spAutoFit/>
          </a:bodyPr>
          <a:lstStyle/>
          <a:p>
            <a:r>
              <a:rPr lang="fr-FR" sz="1600" b="1"/>
              <a:t>Figure 6:  Différents type de colonnes capillaires </a:t>
            </a:r>
            <a:br>
              <a:rPr lang="fr-FR" sz="1600" b="1"/>
            </a:br>
            <a:endParaRPr lang="fr-FR" sz="1600" b="1"/>
          </a:p>
        </p:txBody>
      </p:sp>
      <p:pic>
        <p:nvPicPr>
          <p:cNvPr id="15366" name="Picture 6"/>
          <p:cNvPicPr>
            <a:picLocks noChangeAspect="1" noChangeArrowheads="1"/>
          </p:cNvPicPr>
          <p:nvPr/>
        </p:nvPicPr>
        <p:blipFill>
          <a:blip r:embed="rId4"/>
          <a:srcRect/>
          <a:stretch>
            <a:fillRect/>
          </a:stretch>
        </p:blipFill>
        <p:spPr bwMode="auto">
          <a:xfrm>
            <a:off x="4714875" y="0"/>
            <a:ext cx="44291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57188" y="285750"/>
            <a:ext cx="8429625" cy="1200150"/>
          </a:xfrm>
          <a:prstGeom prst="rect">
            <a:avLst/>
          </a:prstGeom>
          <a:noFill/>
          <a:ln w="9525">
            <a:noFill/>
            <a:miter lim="800000"/>
            <a:headEnd/>
            <a:tailEnd/>
          </a:ln>
        </p:spPr>
        <p:txBody>
          <a:bodyPr>
            <a:spAutoFit/>
          </a:bodyPr>
          <a:lstStyle/>
          <a:p>
            <a:r>
              <a:rPr lang="fr-FR"/>
              <a:t>Comme le montre la figure ci-après le pouvoir de séparation des colonnes capillaires (</a:t>
            </a:r>
            <a:r>
              <a:rPr lang="fr-FR" b="1"/>
              <a:t>N</a:t>
            </a:r>
            <a:r>
              <a:rPr lang="fr-FR"/>
              <a:t>=100000)  est beaucoup plus grand que celui des colonnes remplies (</a:t>
            </a:r>
            <a:r>
              <a:rPr lang="fr-FR" b="1"/>
              <a:t>N</a:t>
            </a:r>
            <a:r>
              <a:rPr lang="fr-FR"/>
              <a:t>=4000). </a:t>
            </a:r>
            <a:br>
              <a:rPr lang="fr-FR"/>
            </a:br>
            <a:endParaRPr lang="fr-FR"/>
          </a:p>
        </p:txBody>
      </p:sp>
      <p:pic>
        <p:nvPicPr>
          <p:cNvPr id="16387" name="Picture 2" descr="http://www.masterchimie1.u-psud.fr/Chromatoweb/Images%20chromato/iris-des-marais.jpg"/>
          <p:cNvPicPr>
            <a:picLocks noChangeAspect="1" noChangeArrowheads="1"/>
          </p:cNvPicPr>
          <p:nvPr/>
        </p:nvPicPr>
        <p:blipFill>
          <a:blip r:embed="rId2"/>
          <a:srcRect/>
          <a:stretch>
            <a:fillRect/>
          </a:stretch>
        </p:blipFill>
        <p:spPr bwMode="auto">
          <a:xfrm>
            <a:off x="357188" y="1214438"/>
            <a:ext cx="8786812" cy="4429125"/>
          </a:xfrm>
          <a:prstGeom prst="rect">
            <a:avLst/>
          </a:prstGeom>
          <a:noFill/>
          <a:ln w="9525">
            <a:noFill/>
            <a:miter lim="800000"/>
            <a:headEnd/>
            <a:tailEnd/>
          </a:ln>
        </p:spPr>
      </p:pic>
      <p:sp>
        <p:nvSpPr>
          <p:cNvPr id="16388" name="Rectangle 3"/>
          <p:cNvSpPr>
            <a:spLocks noChangeArrowheads="1"/>
          </p:cNvSpPr>
          <p:nvPr/>
        </p:nvSpPr>
        <p:spPr bwMode="auto">
          <a:xfrm>
            <a:off x="0" y="6000750"/>
            <a:ext cx="7786688" cy="523875"/>
          </a:xfrm>
          <a:prstGeom prst="rect">
            <a:avLst/>
          </a:prstGeom>
          <a:noFill/>
          <a:ln w="9525">
            <a:noFill/>
            <a:miter lim="800000"/>
            <a:headEnd/>
            <a:tailEnd/>
          </a:ln>
        </p:spPr>
        <p:txBody>
          <a:bodyPr anchor="ctr">
            <a:spAutoFit/>
          </a:bodyPr>
          <a:lstStyle/>
          <a:p>
            <a:pPr algn="ctr" eaLnBrk="0" hangingPunct="0"/>
            <a:r>
              <a:rPr lang="fr-FR" sz="1400" b="1">
                <a:solidFill>
                  <a:srgbClr val="000000"/>
                </a:solidFill>
              </a:rPr>
              <a:t>Figure 7:  Chromatogrammes de l'huile "d'iris des marais" obtenus (en haut) sur une colonne capillaire de 50 m et (en bas) sur une colonne remplie de 4m.</a:t>
            </a:r>
            <a:endParaRPr lang="fr-FR"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1285875" y="285750"/>
            <a:ext cx="6786563" cy="369888"/>
          </a:xfrm>
          <a:prstGeom prst="rect">
            <a:avLst/>
          </a:prstGeom>
          <a:noFill/>
          <a:ln w="9525">
            <a:noFill/>
            <a:miter lim="800000"/>
            <a:headEnd/>
            <a:tailEnd/>
          </a:ln>
        </p:spPr>
        <p:txBody>
          <a:bodyPr>
            <a:spAutoFit/>
          </a:bodyPr>
          <a:lstStyle/>
          <a:p>
            <a:r>
              <a:rPr lang="fr-FR" b="1">
                <a:solidFill>
                  <a:srgbClr val="FF0000"/>
                </a:solidFill>
              </a:rPr>
              <a:t>Calcul du rapport de phase b  des colonnes capillaires</a:t>
            </a:r>
            <a:r>
              <a:rPr lang="fr-FR">
                <a:solidFill>
                  <a:srgbClr val="FF0000"/>
                </a:solidFill>
              </a:rPr>
              <a:t> </a:t>
            </a:r>
          </a:p>
        </p:txBody>
      </p:sp>
      <p:pic>
        <p:nvPicPr>
          <p:cNvPr id="17411" name="Picture 9" descr="http://www.masterchimie1.u-psud.fr/Chromatoweb/Images%20chromato/beta.jpg"/>
          <p:cNvPicPr>
            <a:picLocks noChangeAspect="1" noChangeArrowheads="1"/>
          </p:cNvPicPr>
          <p:nvPr/>
        </p:nvPicPr>
        <p:blipFill>
          <a:blip r:embed="rId2"/>
          <a:srcRect/>
          <a:stretch>
            <a:fillRect/>
          </a:stretch>
        </p:blipFill>
        <p:spPr bwMode="auto">
          <a:xfrm>
            <a:off x="1214438" y="928688"/>
            <a:ext cx="1181100" cy="1019175"/>
          </a:xfrm>
          <a:prstGeom prst="rect">
            <a:avLst/>
          </a:prstGeom>
          <a:noFill/>
          <a:ln w="9525">
            <a:noFill/>
            <a:miter lim="800000"/>
            <a:headEnd/>
            <a:tailEnd/>
          </a:ln>
        </p:spPr>
      </p:pic>
      <p:sp>
        <p:nvSpPr>
          <p:cNvPr id="17412" name="Rectangle 10"/>
          <p:cNvSpPr>
            <a:spLocks noChangeArrowheads="1"/>
          </p:cNvSpPr>
          <p:nvPr/>
        </p:nvSpPr>
        <p:spPr bwMode="auto">
          <a:xfrm>
            <a:off x="2714625" y="928688"/>
            <a:ext cx="6215063" cy="923925"/>
          </a:xfrm>
          <a:prstGeom prst="rect">
            <a:avLst/>
          </a:prstGeom>
          <a:noFill/>
          <a:ln w="9525">
            <a:noFill/>
            <a:miter lim="800000"/>
            <a:headEnd/>
            <a:tailEnd/>
          </a:ln>
        </p:spPr>
        <p:txBody>
          <a:bodyPr>
            <a:spAutoFit/>
          </a:bodyPr>
          <a:lstStyle/>
          <a:p>
            <a:r>
              <a:rPr lang="fr-FR" b="1"/>
              <a:t>Ce rapport de phase correspond au rapport du volume de la phase mobile sur la phase stationnaire. Il apparait dans la formule </a:t>
            </a:r>
          </a:p>
        </p:txBody>
      </p:sp>
      <p:pic>
        <p:nvPicPr>
          <p:cNvPr id="17413" name="Picture 11" descr="http://www.masterchimie1.u-psud.fr/Chromatoweb/Images%20chromato/kprime.jpg"/>
          <p:cNvPicPr>
            <a:picLocks noChangeAspect="1" noChangeArrowheads="1"/>
          </p:cNvPicPr>
          <p:nvPr/>
        </p:nvPicPr>
        <p:blipFill>
          <a:blip r:embed="rId3"/>
          <a:srcRect/>
          <a:stretch>
            <a:fillRect/>
          </a:stretch>
        </p:blipFill>
        <p:spPr bwMode="auto">
          <a:xfrm>
            <a:off x="357188" y="1928813"/>
            <a:ext cx="1104900" cy="1076325"/>
          </a:xfrm>
          <a:prstGeom prst="rect">
            <a:avLst/>
          </a:prstGeom>
          <a:noFill/>
          <a:ln w="9525">
            <a:noFill/>
            <a:miter lim="800000"/>
            <a:headEnd/>
            <a:tailEnd/>
          </a:ln>
        </p:spPr>
      </p:pic>
      <p:pic>
        <p:nvPicPr>
          <p:cNvPr id="17414" name="Picture 13" descr="http://www.masterchimie1.u-psud.fr/Chromatoweb/Images%20chromato/calcul-beta.jpg"/>
          <p:cNvPicPr>
            <a:picLocks noChangeAspect="1" noChangeArrowheads="1"/>
          </p:cNvPicPr>
          <p:nvPr/>
        </p:nvPicPr>
        <p:blipFill>
          <a:blip r:embed="rId4"/>
          <a:srcRect/>
          <a:stretch>
            <a:fillRect/>
          </a:stretch>
        </p:blipFill>
        <p:spPr bwMode="auto">
          <a:xfrm>
            <a:off x="0" y="3143250"/>
            <a:ext cx="3238500" cy="2162175"/>
          </a:xfrm>
          <a:prstGeom prst="rect">
            <a:avLst/>
          </a:prstGeom>
          <a:noFill/>
          <a:ln w="9525">
            <a:noFill/>
            <a:miter lim="800000"/>
            <a:headEnd/>
            <a:tailEnd/>
          </a:ln>
        </p:spPr>
      </p:pic>
      <p:sp>
        <p:nvSpPr>
          <p:cNvPr id="17415" name="Rectangle 13"/>
          <p:cNvSpPr>
            <a:spLocks noChangeArrowheads="1"/>
          </p:cNvSpPr>
          <p:nvPr/>
        </p:nvSpPr>
        <p:spPr bwMode="auto">
          <a:xfrm>
            <a:off x="3143250" y="1928813"/>
            <a:ext cx="5786438" cy="1754187"/>
          </a:xfrm>
          <a:prstGeom prst="rect">
            <a:avLst/>
          </a:prstGeom>
          <a:noFill/>
          <a:ln w="9525">
            <a:noFill/>
            <a:miter lim="800000"/>
            <a:headEnd/>
            <a:tailEnd/>
          </a:ln>
        </p:spPr>
        <p:txBody>
          <a:bodyPr>
            <a:spAutoFit/>
          </a:bodyPr>
          <a:lstStyle/>
          <a:p>
            <a:r>
              <a:rPr lang="fr-FR" b="1"/>
              <a:t>Le volume de la phase mobile est égal à Vpm = 2pr</a:t>
            </a:r>
            <a:r>
              <a:rPr lang="fr-FR" b="1" baseline="30000"/>
              <a:t>2</a:t>
            </a:r>
            <a:r>
              <a:rPr lang="fr-FR" b="1"/>
              <a:t>L (où L est la longueur de la colonne)</a:t>
            </a:r>
            <a:br>
              <a:rPr lang="fr-FR" b="1"/>
            </a:br>
            <a:r>
              <a:rPr lang="fr-FR" b="1"/>
              <a:t>Le volume de la phase stationnaire est égal au volume de la couronne d'épaisseur e soit Vps = 2prLe . On obtient donc pour le rapport de phase :</a:t>
            </a:r>
            <a:r>
              <a:rPr lang="fr-FR"/>
              <a:t/>
            </a:r>
            <a:br>
              <a:rPr lang="fr-FR"/>
            </a:br>
            <a:endParaRPr lang="fr-FR"/>
          </a:p>
        </p:txBody>
      </p:sp>
      <p:pic>
        <p:nvPicPr>
          <p:cNvPr id="17416" name="Picture 15" descr="http://www.masterchimie1.u-psud.fr/Chromatoweb/Images%20chromato/betacalc2.jpg"/>
          <p:cNvPicPr>
            <a:picLocks noChangeAspect="1" noChangeArrowheads="1"/>
          </p:cNvPicPr>
          <p:nvPr/>
        </p:nvPicPr>
        <p:blipFill>
          <a:blip r:embed="rId5"/>
          <a:srcRect/>
          <a:stretch>
            <a:fillRect/>
          </a:stretch>
        </p:blipFill>
        <p:spPr bwMode="auto">
          <a:xfrm>
            <a:off x="3214688" y="3429000"/>
            <a:ext cx="3009900" cy="933450"/>
          </a:xfrm>
          <a:prstGeom prst="rect">
            <a:avLst/>
          </a:prstGeom>
          <a:noFill/>
          <a:ln w="9525">
            <a:noFill/>
            <a:miter lim="800000"/>
            <a:headEnd/>
            <a:tailEnd/>
          </a:ln>
        </p:spPr>
      </p:pic>
      <p:sp>
        <p:nvSpPr>
          <p:cNvPr id="17417" name="Rectangle 15"/>
          <p:cNvSpPr>
            <a:spLocks noChangeArrowheads="1"/>
          </p:cNvSpPr>
          <p:nvPr/>
        </p:nvSpPr>
        <p:spPr bwMode="auto">
          <a:xfrm>
            <a:off x="6858000" y="4214813"/>
            <a:ext cx="2286000" cy="369887"/>
          </a:xfrm>
          <a:prstGeom prst="rect">
            <a:avLst/>
          </a:prstGeom>
          <a:noFill/>
          <a:ln w="9525">
            <a:noFill/>
            <a:miter lim="800000"/>
            <a:headEnd/>
            <a:tailEnd/>
          </a:ln>
        </p:spPr>
        <p:txBody>
          <a:bodyPr>
            <a:spAutoFit/>
          </a:bodyPr>
          <a:lstStyle/>
          <a:p>
            <a:r>
              <a:rPr lang="fr-FR"/>
              <a:t>et par conséquent :</a:t>
            </a:r>
          </a:p>
        </p:txBody>
      </p:sp>
      <p:pic>
        <p:nvPicPr>
          <p:cNvPr id="17418" name="Picture 17" descr="http://www.masterchimie1.u-psud.fr/Chromatoweb/Images%20chromato/kprimeCPG.jpg"/>
          <p:cNvPicPr>
            <a:picLocks noChangeAspect="1" noChangeArrowheads="1"/>
          </p:cNvPicPr>
          <p:nvPr/>
        </p:nvPicPr>
        <p:blipFill>
          <a:blip r:embed="rId6"/>
          <a:srcRect/>
          <a:stretch>
            <a:fillRect/>
          </a:stretch>
        </p:blipFill>
        <p:spPr bwMode="auto">
          <a:xfrm>
            <a:off x="214313" y="5429250"/>
            <a:ext cx="3009900" cy="819150"/>
          </a:xfrm>
          <a:prstGeom prst="rect">
            <a:avLst/>
          </a:prstGeom>
          <a:noFill/>
          <a:ln w="9525">
            <a:noFill/>
            <a:miter lim="800000"/>
            <a:headEnd/>
            <a:tailEnd/>
          </a:ln>
        </p:spPr>
      </p:pic>
      <p:pic>
        <p:nvPicPr>
          <p:cNvPr id="17419" name="Picture 19" descr="http://www.masterchimie1.u-psud.fr/Chromatoweb/Images%20chromato/TrCPG.jpg"/>
          <p:cNvPicPr>
            <a:picLocks noChangeAspect="1" noChangeArrowheads="1"/>
          </p:cNvPicPr>
          <p:nvPr/>
        </p:nvPicPr>
        <p:blipFill>
          <a:blip r:embed="rId7"/>
          <a:srcRect/>
          <a:stretch>
            <a:fillRect/>
          </a:stretch>
        </p:blipFill>
        <p:spPr bwMode="auto">
          <a:xfrm>
            <a:off x="4643438" y="5357813"/>
            <a:ext cx="3895725" cy="828675"/>
          </a:xfrm>
          <a:prstGeom prst="rect">
            <a:avLst/>
          </a:prstGeom>
          <a:noFill/>
          <a:ln w="9525">
            <a:noFill/>
            <a:miter lim="800000"/>
            <a:headEnd/>
            <a:tailEnd/>
          </a:ln>
        </p:spPr>
      </p:pic>
      <p:sp>
        <p:nvSpPr>
          <p:cNvPr id="17420" name="Rectangle 18"/>
          <p:cNvSpPr>
            <a:spLocks noChangeArrowheads="1"/>
          </p:cNvSpPr>
          <p:nvPr/>
        </p:nvSpPr>
        <p:spPr bwMode="auto">
          <a:xfrm>
            <a:off x="6572250" y="3714750"/>
            <a:ext cx="850900" cy="369888"/>
          </a:xfrm>
          <a:prstGeom prst="rect">
            <a:avLst/>
          </a:prstGeom>
          <a:noFill/>
          <a:ln w="9525">
            <a:noFill/>
            <a:miter lim="800000"/>
            <a:headEnd/>
            <a:tailEnd/>
          </a:ln>
        </p:spPr>
        <p:txBody>
          <a:bodyPr wrap="none">
            <a:spAutoFit/>
          </a:bodyPr>
          <a:lstStyle/>
          <a:p>
            <a:r>
              <a:rPr lang="fr-FR">
                <a:solidFill>
                  <a:srgbClr val="CC0099"/>
                </a:solidFill>
              </a:rPr>
              <a:t>(eq. 1)</a:t>
            </a:r>
          </a:p>
        </p:txBody>
      </p:sp>
      <p:sp>
        <p:nvSpPr>
          <p:cNvPr id="17421" name="Rectangle 19"/>
          <p:cNvSpPr>
            <a:spLocks noChangeArrowheads="1"/>
          </p:cNvSpPr>
          <p:nvPr/>
        </p:nvSpPr>
        <p:spPr bwMode="auto">
          <a:xfrm>
            <a:off x="3357563" y="5572125"/>
            <a:ext cx="850900" cy="369888"/>
          </a:xfrm>
          <a:prstGeom prst="rect">
            <a:avLst/>
          </a:prstGeom>
          <a:noFill/>
          <a:ln w="9525">
            <a:noFill/>
            <a:miter lim="800000"/>
            <a:headEnd/>
            <a:tailEnd/>
          </a:ln>
        </p:spPr>
        <p:txBody>
          <a:bodyPr wrap="none">
            <a:spAutoFit/>
          </a:bodyPr>
          <a:lstStyle/>
          <a:p>
            <a:r>
              <a:rPr lang="fr-FR">
                <a:solidFill>
                  <a:srgbClr val="CC0099"/>
                </a:solidFill>
              </a:rPr>
              <a:t>(eq. 2)</a:t>
            </a:r>
          </a:p>
        </p:txBody>
      </p:sp>
      <p:sp>
        <p:nvSpPr>
          <p:cNvPr id="17422" name="Rectangle 20"/>
          <p:cNvSpPr>
            <a:spLocks noChangeArrowheads="1"/>
          </p:cNvSpPr>
          <p:nvPr/>
        </p:nvSpPr>
        <p:spPr bwMode="auto">
          <a:xfrm>
            <a:off x="7715250" y="6215063"/>
            <a:ext cx="850900" cy="369887"/>
          </a:xfrm>
          <a:prstGeom prst="rect">
            <a:avLst/>
          </a:prstGeom>
          <a:noFill/>
          <a:ln w="9525">
            <a:noFill/>
            <a:miter lim="800000"/>
            <a:headEnd/>
            <a:tailEnd/>
          </a:ln>
        </p:spPr>
        <p:txBody>
          <a:bodyPr wrap="none">
            <a:spAutoFit/>
          </a:bodyPr>
          <a:lstStyle/>
          <a:p>
            <a:r>
              <a:rPr lang="fr-FR">
                <a:solidFill>
                  <a:srgbClr val="CC0099"/>
                </a:solidFill>
              </a:rPr>
              <a:t>(eq. 3)</a:t>
            </a:r>
          </a:p>
        </p:txBody>
      </p:sp>
      <p:sp>
        <p:nvSpPr>
          <p:cNvPr id="17423" name="Rectangle 21"/>
          <p:cNvSpPr>
            <a:spLocks noChangeArrowheads="1"/>
          </p:cNvSpPr>
          <p:nvPr/>
        </p:nvSpPr>
        <p:spPr bwMode="auto">
          <a:xfrm>
            <a:off x="7867650" y="6367463"/>
            <a:ext cx="850900" cy="369887"/>
          </a:xfrm>
          <a:prstGeom prst="rect">
            <a:avLst/>
          </a:prstGeom>
          <a:noFill/>
          <a:ln w="9525">
            <a:noFill/>
            <a:miter lim="800000"/>
            <a:headEnd/>
            <a:tailEnd/>
          </a:ln>
        </p:spPr>
        <p:txBody>
          <a:bodyPr wrap="none">
            <a:spAutoFit/>
          </a:bodyPr>
          <a:lstStyle/>
          <a:p>
            <a:r>
              <a:rPr lang="fr-FR">
                <a:solidFill>
                  <a:srgbClr val="CC0099"/>
                </a:solidFill>
              </a:rPr>
              <a:t>(eq.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196850"/>
            <a:ext cx="8786813" cy="6324600"/>
          </a:xfrm>
          <a:prstGeom prst="rect">
            <a:avLst/>
          </a:prstGeom>
          <a:noFill/>
          <a:ln w="9525">
            <a:noFill/>
            <a:miter lim="800000"/>
            <a:headEnd/>
            <a:tailEnd/>
          </a:ln>
        </p:spPr>
        <p:txBody>
          <a:bodyPr>
            <a:spAutoFit/>
          </a:bodyPr>
          <a:lstStyle/>
          <a:p>
            <a:pPr>
              <a:lnSpc>
                <a:spcPct val="150000"/>
              </a:lnSpc>
            </a:pPr>
            <a:r>
              <a:rPr lang="fr-FR" b="1"/>
              <a:t>D'après </a:t>
            </a:r>
            <a:r>
              <a:rPr lang="fr-FR" b="1">
                <a:solidFill>
                  <a:srgbClr val="CC0099"/>
                </a:solidFill>
              </a:rPr>
              <a:t>l'eq. 3</a:t>
            </a:r>
            <a:r>
              <a:rPr lang="fr-FR" b="1"/>
              <a:t>, on peut déduire que le temps d'analyse (tr) augmente si :</a:t>
            </a:r>
            <a:br>
              <a:rPr lang="fr-FR" b="1"/>
            </a:br>
            <a:r>
              <a:rPr lang="fr-FR" b="1"/>
              <a:t>  - le diamètre intérieur de la colonne capillaire (d) diminue</a:t>
            </a:r>
            <a:br>
              <a:rPr lang="fr-FR" b="1"/>
            </a:br>
            <a:r>
              <a:rPr lang="fr-FR" b="1"/>
              <a:t>  - l'épaisseur du film de phase stationnaire (e) augmente.</a:t>
            </a:r>
            <a:br>
              <a:rPr lang="fr-FR" b="1"/>
            </a:br>
            <a:r>
              <a:rPr lang="fr-FR" b="1"/>
              <a:t>En outre s'il n'y a aucune affinité entre un produit et la phase stationnaire soit K=0, on a tr = tm , ce qui est le cas de l'air ou en première approximation du méthane.</a:t>
            </a:r>
            <a:br>
              <a:rPr lang="fr-FR" b="1"/>
            </a:br>
            <a:r>
              <a:rPr lang="fr-FR" b="1"/>
              <a:t/>
            </a:r>
            <a:br>
              <a:rPr lang="fr-FR" b="1"/>
            </a:br>
            <a:r>
              <a:rPr lang="fr-FR" b="1"/>
              <a:t>On peut déduire de </a:t>
            </a:r>
            <a:r>
              <a:rPr lang="fr-FR" b="1">
                <a:solidFill>
                  <a:srgbClr val="CC0099"/>
                </a:solidFill>
              </a:rPr>
              <a:t>l'eq. 2 </a:t>
            </a:r>
            <a:r>
              <a:rPr lang="fr-FR" b="1"/>
              <a:t>que :</a:t>
            </a:r>
            <a:br>
              <a:rPr lang="fr-FR" b="1"/>
            </a:br>
            <a:r>
              <a:rPr lang="fr-FR" b="1"/>
              <a:t> - pour bien analyser une substance volatile, il faut augmenter k', donc diminuer le diamètre (d) de la colonne et (ou) augmenter l'épaisseur du film de phase stationnaire (e).</a:t>
            </a:r>
            <a:br>
              <a:rPr lang="fr-FR" b="1"/>
            </a:br>
            <a:r>
              <a:rPr lang="fr-FR" b="1"/>
              <a:t> - pour bien analyser une substance peu volatile, il faut diminuer k', donc augmenter le diamètre (d) de la colonne et (ou) diminuer l'épaisseur du film de phase stationnaire (e). </a:t>
            </a:r>
            <a:r>
              <a:rPr lang="fr-FR"/>
              <a:t/>
            </a:r>
            <a:br>
              <a:rPr lang="fr-FR"/>
            </a:b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28625" y="571500"/>
          <a:ext cx="3786214" cy="4500594"/>
        </p:xfrm>
        <a:graphic>
          <a:graphicData uri="http://schemas.openxmlformats.org/drawingml/2006/table">
            <a:tbl>
              <a:tblPr/>
              <a:tblGrid>
                <a:gridCol w="3786214"/>
              </a:tblGrid>
              <a:tr h="4500594">
                <a:tc>
                  <a:txBody>
                    <a:bodyPr/>
                    <a:lstStyle/>
                    <a:p>
                      <a:r>
                        <a:rPr lang="fr-FR" sz="1500" i="1" dirty="0" smtClean="0"/>
                        <a:t>L’analyse CPG </a:t>
                      </a:r>
                      <a:r>
                        <a:rPr lang="fr-FR" sz="1500" i="1" dirty="0"/>
                        <a:t>des arômes contenus dans une barre chocolatée se fait dans les conditions suivantes :</a:t>
                      </a:r>
                      <a:br>
                        <a:rPr lang="fr-FR" sz="1500" i="1" dirty="0"/>
                      </a:br>
                      <a:r>
                        <a:rPr lang="fr-FR" sz="1500" i="1" dirty="0"/>
                        <a:t>  4g "peppermint/</a:t>
                      </a:r>
                      <a:r>
                        <a:rPr lang="fr-FR" sz="1500" i="1" dirty="0" err="1"/>
                        <a:t>chocolate</a:t>
                      </a:r>
                      <a:r>
                        <a:rPr lang="fr-FR" sz="1500" i="1" dirty="0"/>
                        <a:t> cookie bar " Prélèvement par espace de tête</a:t>
                      </a:r>
                      <a:br>
                        <a:rPr lang="fr-FR" sz="1500" i="1" dirty="0"/>
                      </a:br>
                      <a:r>
                        <a:rPr lang="fr-FR" sz="1500" i="1" dirty="0"/>
                        <a:t>Colonne CPG: PTE-5; 30m x 0,25mm ID;  0,25µm film </a:t>
                      </a:r>
                      <a:br>
                        <a:rPr lang="fr-FR" sz="1500" i="1" dirty="0"/>
                      </a:br>
                      <a:r>
                        <a:rPr lang="fr-FR" sz="1500" i="1" dirty="0"/>
                        <a:t>Four: (1 min) jusqu’à à 10°C/min</a:t>
                      </a:r>
                      <a:br>
                        <a:rPr lang="fr-FR" sz="1500" i="1" dirty="0"/>
                      </a:br>
                      <a:r>
                        <a:rPr lang="fr-FR" sz="1500" i="1" dirty="0"/>
                        <a:t>phase mobile: </a:t>
                      </a:r>
                      <a:r>
                        <a:rPr lang="fr-FR" sz="1500" i="1" dirty="0" err="1"/>
                        <a:t>helium</a:t>
                      </a:r>
                      <a:r>
                        <a:rPr lang="fr-FR" sz="1500" i="1" dirty="0"/>
                        <a:t>, 35cm/sec</a:t>
                      </a:r>
                      <a:br>
                        <a:rPr lang="fr-FR" sz="1500" i="1" dirty="0"/>
                      </a:br>
                      <a:r>
                        <a:rPr lang="fr-FR" sz="1500" i="1" dirty="0" err="1"/>
                        <a:t>Det</a:t>
                      </a:r>
                      <a:r>
                        <a:rPr lang="fr-FR" sz="1500" i="1" dirty="0"/>
                        <a:t>.: FID, </a:t>
                      </a:r>
                      <a:br>
                        <a:rPr lang="fr-FR" sz="1500" i="1" dirty="0"/>
                      </a:br>
                      <a:r>
                        <a:rPr lang="fr-FR" sz="1500" i="1" dirty="0" err="1"/>
                        <a:t>Inj</a:t>
                      </a:r>
                      <a:r>
                        <a:rPr lang="fr-FR" sz="1500" i="1" dirty="0"/>
                        <a:t>.: </a:t>
                      </a:r>
                      <a:r>
                        <a:rPr lang="fr-FR" sz="1500" i="1" dirty="0" err="1"/>
                        <a:t>splitless</a:t>
                      </a:r>
                      <a:r>
                        <a:rPr lang="fr-FR" sz="1500" i="1" dirty="0"/>
                        <a:t> (split fermé 3 min), </a:t>
                      </a:r>
                    </a:p>
                    <a:p>
                      <a:r>
                        <a:rPr lang="fr-FR" sz="1500" i="1" dirty="0"/>
                        <a:t>  </a:t>
                      </a:r>
                      <a:r>
                        <a:rPr lang="fr-FR" sz="1500" b="1" i="1" dirty="0"/>
                        <a:t>Questions</a:t>
                      </a:r>
                      <a:r>
                        <a:rPr lang="fr-FR" sz="1500" i="1" dirty="0"/>
                        <a:t/>
                      </a:r>
                      <a:br>
                        <a:rPr lang="fr-FR" sz="1500" i="1" dirty="0"/>
                      </a:br>
                      <a:r>
                        <a:rPr lang="fr-FR" sz="1500" i="1" dirty="0"/>
                        <a:t>1- Calculer le temps mort de cette analyse</a:t>
                      </a:r>
                      <a:br>
                        <a:rPr lang="fr-FR" sz="1500" i="1" dirty="0"/>
                      </a:br>
                      <a:r>
                        <a:rPr lang="fr-FR" sz="1500" i="1" dirty="0"/>
                        <a:t>2- Calculer le rapport de phase de la colonne </a:t>
                      </a:r>
                      <a:r>
                        <a:rPr lang="fr-FR" sz="1000" i="1" dirty="0">
                          <a:latin typeface="Times"/>
                        </a:rPr>
                        <a:t/>
                      </a:r>
                      <a:br>
                        <a:rPr lang="fr-FR" sz="1000" i="1" dirty="0">
                          <a:latin typeface="Times"/>
                        </a:rPr>
                      </a:br>
                      <a:r>
                        <a:rPr lang="fr-FR" sz="1000" i="1" dirty="0">
                          <a:latin typeface="Times"/>
                        </a:rPr>
                        <a:t>3- Le menthol sortant à 7,80 mn, calculer sa constante de partition K </a:t>
                      </a:r>
                      <a:endParaRPr lang="fr-FR" sz="1500" i="1" dirty="0"/>
                    </a:p>
                  </a:txBody>
                  <a:tcPr marL="13110" marR="13110" marT="13110" marB="13110" anchor="ctr">
                    <a:lnL>
                      <a:noFill/>
                    </a:lnL>
                    <a:lnR>
                      <a:noFill/>
                    </a:lnR>
                    <a:lnT>
                      <a:noFill/>
                    </a:lnT>
                    <a:lnB>
                      <a:noFill/>
                    </a:lnB>
                    <a:solidFill>
                      <a:srgbClr val="CCFFFF"/>
                    </a:solidFill>
                  </a:tcPr>
                </a:tc>
              </a:tr>
            </a:tbl>
          </a:graphicData>
        </a:graphic>
      </p:graphicFrame>
      <p:sp>
        <p:nvSpPr>
          <p:cNvPr id="19460"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r>
              <a:rPr lang="fr-FR" sz="1200" b="1">
                <a:solidFill>
                  <a:srgbClr val="CC0000"/>
                </a:solidFill>
                <a:latin typeface="Times" pitchFamily="18" charset="0"/>
              </a:rPr>
              <a:t>Exercice d'application</a:t>
            </a:r>
            <a:r>
              <a:rPr lang="fr-FR" sz="900">
                <a:solidFill>
                  <a:srgbClr val="000000"/>
                </a:solidFill>
              </a:rPr>
              <a:t/>
            </a:r>
            <a:br>
              <a:rPr lang="fr-FR" sz="900">
                <a:solidFill>
                  <a:srgbClr val="000000"/>
                </a:solidFill>
              </a:rPr>
            </a:br>
            <a:endParaRPr lang="fr-FR"/>
          </a:p>
        </p:txBody>
      </p:sp>
      <p:sp>
        <p:nvSpPr>
          <p:cNvPr id="19461" name="Rectangle 3"/>
          <p:cNvSpPr>
            <a:spLocks noChangeArrowheads="1"/>
          </p:cNvSpPr>
          <p:nvPr/>
        </p:nvSpPr>
        <p:spPr bwMode="auto">
          <a:xfrm>
            <a:off x="500063" y="214313"/>
            <a:ext cx="4572000" cy="646112"/>
          </a:xfrm>
          <a:prstGeom prst="rect">
            <a:avLst/>
          </a:prstGeom>
          <a:noFill/>
          <a:ln w="9525">
            <a:noFill/>
            <a:miter lim="800000"/>
            <a:headEnd/>
            <a:tailEnd/>
          </a:ln>
        </p:spPr>
        <p:txBody>
          <a:bodyPr>
            <a:spAutoFit/>
          </a:bodyPr>
          <a:lstStyle/>
          <a:p>
            <a:r>
              <a:rPr lang="fr-FR" b="1">
                <a:solidFill>
                  <a:srgbClr val="C00000"/>
                </a:solidFill>
              </a:rPr>
              <a:t>Exercice d'application</a:t>
            </a:r>
            <a:r>
              <a:rPr lang="fr-FR"/>
              <a:t/>
            </a:r>
            <a:br>
              <a:rPr lang="fr-FR"/>
            </a:br>
            <a:endParaRPr lang="fr-FR"/>
          </a:p>
        </p:txBody>
      </p:sp>
      <p:pic>
        <p:nvPicPr>
          <p:cNvPr id="19462" name="Picture 3" descr="http://www.masterchimie1.u-psud.fr/Chromatoweb/Images%20chromato/menthol.GIF"/>
          <p:cNvPicPr>
            <a:picLocks noChangeAspect="1" noChangeArrowheads="1"/>
          </p:cNvPicPr>
          <p:nvPr/>
        </p:nvPicPr>
        <p:blipFill>
          <a:blip r:embed="rId2"/>
          <a:srcRect/>
          <a:stretch>
            <a:fillRect/>
          </a:stretch>
        </p:blipFill>
        <p:spPr bwMode="auto">
          <a:xfrm>
            <a:off x="4357688" y="214313"/>
            <a:ext cx="4572000" cy="5286375"/>
          </a:xfrm>
          <a:prstGeom prst="rect">
            <a:avLst/>
          </a:prstGeom>
          <a:noFill/>
          <a:ln w="9525">
            <a:noFill/>
            <a:miter lim="800000"/>
            <a:headEnd/>
            <a:tailEnd/>
          </a:ln>
        </p:spPr>
      </p:pic>
      <p:sp>
        <p:nvSpPr>
          <p:cNvPr id="19463" name="Rectangle 5"/>
          <p:cNvSpPr>
            <a:spLocks noChangeArrowheads="1"/>
          </p:cNvSpPr>
          <p:nvPr/>
        </p:nvSpPr>
        <p:spPr bwMode="auto">
          <a:xfrm>
            <a:off x="285750" y="5500688"/>
            <a:ext cx="8572500" cy="1077912"/>
          </a:xfrm>
          <a:prstGeom prst="rect">
            <a:avLst/>
          </a:prstGeom>
          <a:noFill/>
          <a:ln w="9525">
            <a:noFill/>
            <a:miter lim="800000"/>
            <a:headEnd/>
            <a:tailEnd/>
          </a:ln>
        </p:spPr>
        <p:txBody>
          <a:bodyPr>
            <a:spAutoFit/>
          </a:bodyPr>
          <a:lstStyle/>
          <a:p>
            <a:r>
              <a:rPr lang="fr-FR" sz="1600" b="1"/>
              <a:t>Solution</a:t>
            </a:r>
            <a:r>
              <a:rPr lang="fr-FR" sz="1600"/>
              <a:t>.</a:t>
            </a:r>
            <a:br>
              <a:rPr lang="fr-FR" sz="1600"/>
            </a:br>
            <a:r>
              <a:rPr lang="fr-FR" sz="1600"/>
              <a:t>1- tm = L/u = 3000/35 = 85,71 sec = 1,43 mn. 2- </a:t>
            </a:r>
            <a:r>
              <a:rPr lang="fr-FR" sz="1600" b="1"/>
              <a:t>b</a:t>
            </a:r>
            <a:r>
              <a:rPr lang="fr-FR" sz="1600"/>
              <a:t> =  d/4e = 0,25/4*0,25*10-3 = 250</a:t>
            </a:r>
          </a:p>
          <a:p>
            <a:r>
              <a:rPr lang="fr-FR" sz="1600"/>
              <a:t>3- K = k’* </a:t>
            </a:r>
            <a:r>
              <a:rPr lang="fr-FR" sz="1600" b="1"/>
              <a:t>b</a:t>
            </a:r>
            <a:r>
              <a:rPr lang="fr-FR" sz="1600"/>
              <a:t> = [(tr-tm)/tm]*</a:t>
            </a:r>
            <a:r>
              <a:rPr lang="fr-FR" sz="1600" b="1"/>
              <a:t>b</a:t>
            </a:r>
            <a:r>
              <a:rPr lang="fr-FR" sz="1600"/>
              <a:t> = 1113 (donc très supérieur à 1)   et </a:t>
            </a:r>
            <a:r>
              <a:rPr lang="fr-FR" sz="1600" b="1"/>
              <a:t>D</a:t>
            </a:r>
            <a:r>
              <a:rPr lang="fr-FR" sz="1600"/>
              <a:t>G° = -RTln(K) est &lt;0, car le processus de dissolution du soluté dans la phase mobile est spontané.</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072063" y="6000750"/>
            <a:ext cx="3643312" cy="646113"/>
          </a:xfrm>
          <a:prstGeom prst="rect">
            <a:avLst/>
          </a:prstGeom>
          <a:noFill/>
          <a:ln w="9525">
            <a:noFill/>
            <a:miter lim="800000"/>
            <a:headEnd/>
            <a:tailEnd/>
          </a:ln>
        </p:spPr>
        <p:txBody>
          <a:bodyPr anchor="ctr">
            <a:spAutoFit/>
          </a:bodyPr>
          <a:lstStyle/>
          <a:p>
            <a:pPr algn="ctr" eaLnBrk="0" hangingPunct="0"/>
            <a:r>
              <a:rPr lang="fr-FR" b="1"/>
              <a:t>Figure 9: Principe du détecteur FID</a:t>
            </a:r>
            <a:r>
              <a:rPr lang="fr-FR"/>
              <a:t> </a:t>
            </a:r>
          </a:p>
        </p:txBody>
      </p:sp>
      <p:pic>
        <p:nvPicPr>
          <p:cNvPr id="20483" name="Picture 4"/>
          <p:cNvPicPr>
            <a:picLocks noChangeAspect="1" noChangeArrowheads="1"/>
          </p:cNvPicPr>
          <p:nvPr/>
        </p:nvPicPr>
        <p:blipFill>
          <a:blip r:embed="rId2"/>
          <a:srcRect/>
          <a:stretch>
            <a:fillRect/>
          </a:stretch>
        </p:blipFill>
        <p:spPr bwMode="auto">
          <a:xfrm>
            <a:off x="4143375" y="357188"/>
            <a:ext cx="4286250" cy="5715000"/>
          </a:xfrm>
          <a:prstGeom prst="rect">
            <a:avLst/>
          </a:prstGeom>
          <a:noFill/>
          <a:ln w="9525">
            <a:noFill/>
            <a:miter lim="800000"/>
            <a:headEnd/>
            <a:tailEnd/>
          </a:ln>
        </p:spPr>
      </p:pic>
      <p:pic>
        <p:nvPicPr>
          <p:cNvPr id="20484" name="Picture 4"/>
          <p:cNvPicPr>
            <a:picLocks noChangeAspect="1" noChangeArrowheads="1"/>
          </p:cNvPicPr>
          <p:nvPr/>
        </p:nvPicPr>
        <p:blipFill>
          <a:blip r:embed="rId3"/>
          <a:srcRect/>
          <a:stretch>
            <a:fillRect/>
          </a:stretch>
        </p:blipFill>
        <p:spPr bwMode="auto">
          <a:xfrm>
            <a:off x="428625" y="285750"/>
            <a:ext cx="34290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0" y="0"/>
            <a:ext cx="6794500" cy="5954713"/>
          </a:xfrm>
          <a:prstGeom prst="rect">
            <a:avLst/>
          </a:prstGeom>
          <a:noFill/>
          <a:ln w="9525">
            <a:noFill/>
            <a:miter lim="800000"/>
            <a:headEnd/>
            <a:tailEnd/>
          </a:ln>
          <a:effectLst/>
        </p:spPr>
        <p:txBody>
          <a:bodyPr wrap="none" anchor="ctr">
            <a:spAutoFit/>
          </a:bodyPr>
          <a:lstStyle/>
          <a:p>
            <a:pPr>
              <a:defRPr/>
            </a:pPr>
            <a:endParaRPr lang="fr-FR" b="1" dirty="0">
              <a:solidFill>
                <a:srgbClr val="000000"/>
              </a:solidFill>
              <a:latin typeface="Arial" charset="0"/>
              <a:cs typeface="Arial" charset="0"/>
            </a:endParaRPr>
          </a:p>
          <a:p>
            <a:pPr>
              <a:buFontTx/>
              <a:buChar char="-"/>
              <a:defRPr/>
            </a:pPr>
            <a:r>
              <a:rPr lang="fr-FR" b="1" dirty="0">
                <a:solidFill>
                  <a:srgbClr val="000000"/>
                </a:solidFill>
                <a:latin typeface="Arial" charset="0"/>
                <a:cs typeface="Arial" charset="0"/>
              </a:rPr>
              <a:t>PLAN</a:t>
            </a:r>
            <a:br>
              <a:rPr lang="fr-FR" b="1" dirty="0">
                <a:solidFill>
                  <a:srgbClr val="000000"/>
                </a:solidFill>
                <a:latin typeface="Arial" charset="0"/>
                <a:cs typeface="Arial" charset="0"/>
              </a:rPr>
            </a:br>
            <a:endParaRPr lang="fr-FR" b="1" dirty="0">
              <a:solidFill>
                <a:srgbClr val="000000"/>
              </a:solidFill>
              <a:latin typeface="Arial" charset="0"/>
              <a:cs typeface="Arial" charset="0"/>
            </a:endParaRPr>
          </a:p>
          <a:p>
            <a:pPr>
              <a:buFontTx/>
              <a:buChar char="-"/>
              <a:defRPr/>
            </a:pPr>
            <a:r>
              <a:rPr lang="fr-FR" b="1" dirty="0">
                <a:solidFill>
                  <a:srgbClr val="000000"/>
                </a:solidFill>
                <a:latin typeface="Arial" charset="0"/>
                <a:cs typeface="Arial" charset="0"/>
              </a:rPr>
              <a:t>-</a:t>
            </a:r>
            <a:r>
              <a:rPr lang="fr-FR" dirty="0">
                <a:solidFill>
                  <a:schemeClr val="accent1">
                    <a:lumMod val="50000"/>
                  </a:schemeClr>
                </a:solidFill>
                <a:latin typeface="Arial" charset="0"/>
                <a:cs typeface="Arial" charset="0"/>
              </a:rPr>
              <a:t>Introduction</a:t>
            </a:r>
          </a:p>
          <a:p>
            <a:pPr eaLnBrk="0" hangingPunct="0">
              <a:defRPr/>
            </a:pP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Description de l'appareillage</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Les phases stationnaires</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Les phases mobiles</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Les colonnes</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Les colonnes remplies</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les colonnes capillaires</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Calcul du rapport de phase dans le cas d'une colonne capillaire</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L'injecteur</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Détecteur par ionisation à flamme</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Autres types de détecteurs</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Le four</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Le détecteur</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la chromatographie gaz-solide</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dirty="0">
                <a:solidFill>
                  <a:srgbClr val="000000"/>
                </a:solidFill>
                <a:latin typeface="Arial" charset="0"/>
                <a:cs typeface="Arial" charset="0"/>
              </a:rPr>
              <a:t>- </a:t>
            </a:r>
            <a:r>
              <a:rPr lang="fr-FR" dirty="0">
                <a:solidFill>
                  <a:srgbClr val="000000"/>
                </a:solidFill>
                <a:latin typeface="Arial" charset="0"/>
                <a:cs typeface="Arial" charset="0"/>
                <a:hlinkClick r:id="" action="ppaction://noaction"/>
              </a:rPr>
              <a:t>Références</a:t>
            </a:r>
            <a:r>
              <a:rPr lang="fr-FR" dirty="0">
                <a:solidFill>
                  <a:srgbClr val="000000"/>
                </a:solidFill>
                <a:latin typeface="Arial" charset="0"/>
                <a:cs typeface="Arial" charset="0"/>
              </a:rPr>
              <a:t/>
            </a:r>
            <a:br>
              <a:rPr lang="fr-FR" dirty="0">
                <a:solidFill>
                  <a:srgbClr val="000000"/>
                </a:solidFill>
                <a:latin typeface="Arial" charset="0"/>
                <a:cs typeface="Arial" charset="0"/>
              </a:rPr>
            </a:br>
            <a:r>
              <a:rPr lang="fr-FR" sz="1900" b="1" dirty="0">
                <a:solidFill>
                  <a:srgbClr val="000000"/>
                </a:solidFill>
                <a:latin typeface="Arial" charset="0"/>
                <a:cs typeface="Arial" charset="0"/>
              </a:rPr>
              <a:t>- </a:t>
            </a:r>
            <a:r>
              <a:rPr lang="fr-FR" sz="1900" b="1" dirty="0">
                <a:solidFill>
                  <a:srgbClr val="000000"/>
                </a:solidFill>
                <a:latin typeface="Arial" charset="0"/>
                <a:cs typeface="Arial" charset="0"/>
                <a:hlinkClick r:id="rId2"/>
              </a:rPr>
              <a:t>Analyse en chromatographie en phase gazeuse</a:t>
            </a:r>
            <a:r>
              <a:rPr lang="fr-FR" sz="1900" b="1" dirty="0">
                <a:solidFill>
                  <a:srgbClr val="000000"/>
                </a:solidFill>
                <a:latin typeface="Arial" charset="0"/>
                <a:cs typeface="Arial" charset="0"/>
              </a:rPr>
              <a:t/>
            </a:r>
            <a:br>
              <a:rPr lang="fr-FR" sz="1900" b="1" dirty="0">
                <a:solidFill>
                  <a:srgbClr val="000000"/>
                </a:solidFill>
                <a:latin typeface="Arial" charset="0"/>
                <a:cs typeface="Arial" charset="0"/>
              </a:rPr>
            </a:br>
            <a:r>
              <a:rPr lang="fr-FR" sz="2000" b="1" dirty="0">
                <a:solidFill>
                  <a:srgbClr val="000000"/>
                </a:solidFill>
                <a:latin typeface="Arial" charset="0"/>
                <a:cs typeface="Arial" charset="0"/>
              </a:rPr>
              <a:t>- </a:t>
            </a:r>
            <a:r>
              <a:rPr lang="fr-FR" sz="2000" b="1" dirty="0">
                <a:solidFill>
                  <a:srgbClr val="000000"/>
                </a:solidFill>
                <a:latin typeface="Arial" charset="0"/>
                <a:cs typeface="Arial" charset="0"/>
                <a:hlinkClick r:id="rId3"/>
              </a:rPr>
              <a:t>Optimisation d'une analyse</a:t>
            </a:r>
            <a:r>
              <a:rPr lang="fr-FR" sz="2000" b="1" dirty="0">
                <a:solidFill>
                  <a:srgbClr val="000000"/>
                </a:solidFill>
                <a:latin typeface="Arial" charset="0"/>
                <a:cs typeface="Arial" charset="0"/>
              </a:rPr>
              <a:t/>
            </a:r>
            <a:br>
              <a:rPr lang="fr-FR" sz="2000" b="1" dirty="0">
                <a:solidFill>
                  <a:srgbClr val="000000"/>
                </a:solidFill>
                <a:latin typeface="Arial" charset="0"/>
                <a:cs typeface="Arial" charset="0"/>
              </a:rPr>
            </a:br>
            <a:endParaRPr lang="fr-FR" dirty="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4924425" cy="3533775"/>
          </a:xfrm>
          <a:prstGeom prst="rect">
            <a:avLst/>
          </a:prstGeom>
          <a:noFill/>
          <a:ln w="9525">
            <a:noFill/>
            <a:miter lim="800000"/>
            <a:headEnd/>
            <a:tailEnd/>
          </a:ln>
        </p:spPr>
      </p:pic>
      <p:sp>
        <p:nvSpPr>
          <p:cNvPr id="21507" name="Rectangle 3"/>
          <p:cNvSpPr>
            <a:spLocks noChangeArrowheads="1"/>
          </p:cNvSpPr>
          <p:nvPr/>
        </p:nvSpPr>
        <p:spPr bwMode="auto">
          <a:xfrm>
            <a:off x="500063" y="4324350"/>
            <a:ext cx="8001000" cy="455613"/>
          </a:xfrm>
          <a:prstGeom prst="rect">
            <a:avLst/>
          </a:prstGeom>
          <a:noFill/>
          <a:ln w="9525">
            <a:noFill/>
            <a:miter lim="800000"/>
            <a:headEnd/>
            <a:tailEnd/>
          </a:ln>
        </p:spPr>
        <p:txBody>
          <a:bodyPr>
            <a:spAutoFit/>
          </a:bodyPr>
          <a:lstStyle/>
          <a:p>
            <a:pPr>
              <a:lnSpc>
                <a:spcPct val="150000"/>
              </a:lnSpc>
            </a:pPr>
            <a:r>
              <a:rPr lang="fr-FR"/>
              <a:t>.</a:t>
            </a:r>
          </a:p>
        </p:txBody>
      </p:sp>
      <p:pic>
        <p:nvPicPr>
          <p:cNvPr id="21508" name="Picture 4"/>
          <p:cNvPicPr>
            <a:picLocks noChangeAspect="1" noChangeArrowheads="1"/>
          </p:cNvPicPr>
          <p:nvPr/>
        </p:nvPicPr>
        <p:blipFill>
          <a:blip r:embed="rId3"/>
          <a:srcRect/>
          <a:stretch>
            <a:fillRect/>
          </a:stretch>
        </p:blipFill>
        <p:spPr bwMode="auto">
          <a:xfrm>
            <a:off x="0" y="4000500"/>
            <a:ext cx="4429125" cy="2357438"/>
          </a:xfrm>
          <a:prstGeom prst="rect">
            <a:avLst/>
          </a:prstGeom>
          <a:noFill/>
          <a:ln w="9525">
            <a:noFill/>
            <a:miter lim="800000"/>
            <a:headEnd/>
            <a:tailEnd/>
          </a:ln>
        </p:spPr>
      </p:pic>
      <p:pic>
        <p:nvPicPr>
          <p:cNvPr id="21509" name="Picture 5"/>
          <p:cNvPicPr>
            <a:picLocks noChangeAspect="1" noChangeArrowheads="1"/>
          </p:cNvPicPr>
          <p:nvPr/>
        </p:nvPicPr>
        <p:blipFill>
          <a:blip r:embed="rId4"/>
          <a:srcRect/>
          <a:stretch>
            <a:fillRect/>
          </a:stretch>
        </p:blipFill>
        <p:spPr bwMode="auto">
          <a:xfrm>
            <a:off x="4357688" y="857250"/>
            <a:ext cx="44767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57188" y="1071563"/>
            <a:ext cx="8215312" cy="2533650"/>
          </a:xfrm>
          <a:prstGeom prst="rect">
            <a:avLst/>
          </a:prstGeom>
          <a:noFill/>
          <a:ln w="9525">
            <a:noFill/>
            <a:miter lim="800000"/>
            <a:headEnd/>
            <a:tailEnd/>
          </a:ln>
        </p:spPr>
        <p:txBody>
          <a:bodyPr>
            <a:spAutoFit/>
          </a:bodyPr>
          <a:lstStyle/>
          <a:p>
            <a:pPr>
              <a:lnSpc>
                <a:spcPct val="150000"/>
              </a:lnSpc>
            </a:pPr>
            <a:r>
              <a:rPr lang="fr-FR"/>
              <a:t>Le détecteur à conductibilité thermique est linéaire et non discriminant mais moins sensible que le détecteur à ionisation de flamme.</a:t>
            </a:r>
            <a:br>
              <a:rPr lang="fr-FR"/>
            </a:br>
            <a:r>
              <a:rPr lang="fr-FR"/>
              <a:t>Un spectromètre de masse équipe 30% des chromatographes en phase gazeuse, cette proportion croît à cause de l'extrême sensibilité de ce détecteur et au fait que l'obtention du spectre de masse permet l’identification des produits</a:t>
            </a:r>
          </a:p>
        </p:txBody>
      </p:sp>
      <p:sp>
        <p:nvSpPr>
          <p:cNvPr id="22531" name="Rectangle 2"/>
          <p:cNvSpPr>
            <a:spLocks noChangeArrowheads="1"/>
          </p:cNvSpPr>
          <p:nvPr/>
        </p:nvSpPr>
        <p:spPr bwMode="auto">
          <a:xfrm>
            <a:off x="428625" y="3929063"/>
            <a:ext cx="8143875" cy="2533650"/>
          </a:xfrm>
          <a:prstGeom prst="rect">
            <a:avLst/>
          </a:prstGeom>
          <a:noFill/>
          <a:ln w="9525">
            <a:noFill/>
            <a:miter lim="800000"/>
            <a:headEnd/>
            <a:tailEnd/>
          </a:ln>
        </p:spPr>
        <p:txBody>
          <a:bodyPr>
            <a:spAutoFit/>
          </a:bodyPr>
          <a:lstStyle/>
          <a:p>
            <a:pPr eaLnBrk="0" hangingPunct="0">
              <a:lnSpc>
                <a:spcPct val="150000"/>
              </a:lnSpc>
            </a:pPr>
            <a:r>
              <a:rPr lang="fr-FR" b="1">
                <a:solidFill>
                  <a:srgbClr val="CC0000"/>
                </a:solidFill>
              </a:rPr>
              <a:t>Autres détecteurs</a:t>
            </a:r>
            <a:endParaRPr lang="fr-FR"/>
          </a:p>
          <a:p>
            <a:pPr eaLnBrk="0" hangingPunct="0">
              <a:lnSpc>
                <a:spcPct val="150000"/>
              </a:lnSpc>
            </a:pPr>
            <a:r>
              <a:rPr lang="fr-FR">
                <a:solidFill>
                  <a:srgbClr val="330033"/>
                </a:solidFill>
              </a:rPr>
              <a:t>D'autres détecteurs ont été mis au point, mais ils sont spécifiques, c'est à dire </a:t>
            </a:r>
          </a:p>
          <a:p>
            <a:pPr eaLnBrk="0" hangingPunct="0">
              <a:lnSpc>
                <a:spcPct val="150000"/>
              </a:lnSpc>
            </a:pPr>
            <a:r>
              <a:rPr lang="fr-FR">
                <a:solidFill>
                  <a:srgbClr val="330033"/>
                </a:solidFill>
              </a:rPr>
              <a:t>qu'ils ont une très grande sensibilité pour des catégories de produits. </a:t>
            </a:r>
          </a:p>
          <a:p>
            <a:pPr eaLnBrk="0" hangingPunct="0">
              <a:lnSpc>
                <a:spcPct val="150000"/>
              </a:lnSpc>
            </a:pPr>
            <a:r>
              <a:rPr lang="fr-FR">
                <a:solidFill>
                  <a:srgbClr val="330033"/>
                </a:solidFill>
              </a:rPr>
              <a:t>Par exemple, le détecteur à capture d'électron est utilisé pour les dérivés halogénés,</a:t>
            </a:r>
          </a:p>
          <a:p>
            <a:pPr eaLnBrk="0" hangingPunct="0">
              <a:lnSpc>
                <a:spcPct val="150000"/>
              </a:lnSpc>
            </a:pPr>
            <a:r>
              <a:rPr lang="fr-FR">
                <a:solidFill>
                  <a:srgbClr val="330033"/>
                </a:solidFill>
              </a:rPr>
              <a:t> nitrés et les produits présentant des groupements électronégatifs.</a:t>
            </a:r>
            <a:r>
              <a:rPr lang="fr-FR">
                <a:solidFill>
                  <a:srgbClr val="CC0000"/>
                </a:solidFill>
              </a:rPr>
              <a:t> </a:t>
            </a: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0" y="1428750"/>
          <a:ext cx="8858279" cy="5323602"/>
        </p:xfrm>
        <a:graphic>
          <a:graphicData uri="http://schemas.openxmlformats.org/drawingml/2006/table">
            <a:tbl>
              <a:tblPr/>
              <a:tblGrid>
                <a:gridCol w="3034979"/>
                <a:gridCol w="4139584"/>
                <a:gridCol w="1683716"/>
              </a:tblGrid>
              <a:tr h="745652">
                <a:tc>
                  <a:txBody>
                    <a:bodyPr/>
                    <a:lstStyle/>
                    <a:p>
                      <a:r>
                        <a:rPr lang="fr-FR" sz="1400" b="1" dirty="0">
                          <a:latin typeface="+mn-lt"/>
                        </a:rPr>
                        <a:t>Type du détecteur </a:t>
                      </a:r>
                      <a:r>
                        <a:rPr lang="fr-FR" sz="1400" b="0" dirty="0">
                          <a:latin typeface="+mn-lt"/>
                        </a:rPr>
                        <a:t>(abréviation anglaise)</a:t>
                      </a:r>
                      <a:r>
                        <a:rPr lang="fr-FR" sz="1400" b="1" dirty="0">
                          <a:latin typeface="+mn-lt"/>
                        </a:rPr>
                        <a:t/>
                      </a:r>
                      <a:br>
                        <a:rPr lang="fr-FR" sz="1400" b="1" dirty="0">
                          <a:latin typeface="+mn-lt"/>
                        </a:rPr>
                      </a:br>
                      <a:endParaRPr lang="fr-FR" sz="1400" b="1" dirty="0">
                        <a:latin typeface="+mn-lt"/>
                      </a:endParaRPr>
                    </a:p>
                  </a:txBody>
                  <a:tcPr marL="65548" marR="65548" marT="32774" marB="32774" anchor="ctr">
                    <a:lnL>
                      <a:noFill/>
                    </a:lnL>
                    <a:lnR>
                      <a:noFill/>
                    </a:lnR>
                    <a:lnT>
                      <a:noFill/>
                    </a:lnT>
                    <a:lnB>
                      <a:noFill/>
                    </a:lnB>
                  </a:tcPr>
                </a:tc>
                <a:tc>
                  <a:txBody>
                    <a:bodyPr/>
                    <a:lstStyle/>
                    <a:p>
                      <a:r>
                        <a:rPr lang="fr-FR" sz="1400" b="1" dirty="0">
                          <a:latin typeface="+mn-lt"/>
                        </a:rPr>
                        <a:t>Sélectivité, produits détectés</a:t>
                      </a:r>
                      <a:br>
                        <a:rPr lang="fr-FR" sz="1400" b="1" dirty="0">
                          <a:latin typeface="+mn-lt"/>
                        </a:rPr>
                      </a:br>
                      <a:endParaRPr lang="fr-FR" sz="1400" b="1" dirty="0">
                        <a:latin typeface="+mn-lt"/>
                      </a:endParaRPr>
                    </a:p>
                  </a:txBody>
                  <a:tcPr marL="65548" marR="65548" marT="32774" marB="32774" anchor="ctr">
                    <a:lnL>
                      <a:noFill/>
                    </a:lnL>
                    <a:lnR>
                      <a:noFill/>
                    </a:lnR>
                    <a:lnT>
                      <a:noFill/>
                    </a:lnT>
                    <a:lnB>
                      <a:noFill/>
                    </a:lnB>
                  </a:tcPr>
                </a:tc>
                <a:tc>
                  <a:txBody>
                    <a:bodyPr/>
                    <a:lstStyle/>
                    <a:p>
                      <a:pPr algn="ctr"/>
                      <a:r>
                        <a:rPr lang="fr-FR" sz="1400" b="1">
                          <a:latin typeface="+mn-lt"/>
                        </a:rPr>
                        <a:t>Sensibilité </a:t>
                      </a:r>
                    </a:p>
                  </a:txBody>
                  <a:tcPr marL="65548" marR="65548" marT="32774" marB="32774" anchor="ctr">
                    <a:lnL>
                      <a:noFill/>
                    </a:lnL>
                    <a:lnR>
                      <a:noFill/>
                    </a:lnR>
                    <a:lnT>
                      <a:noFill/>
                    </a:lnT>
                    <a:lnB>
                      <a:noFill/>
                    </a:lnB>
                  </a:tcPr>
                </a:tc>
              </a:tr>
              <a:tr h="827355">
                <a:tc>
                  <a:txBody>
                    <a:bodyPr/>
                    <a:lstStyle/>
                    <a:p>
                      <a:r>
                        <a:rPr lang="fr-FR" sz="1400">
                          <a:latin typeface="+mn-lt"/>
                        </a:rPr>
                        <a:t>Ionisation à flamme (FID)</a:t>
                      </a:r>
                      <a:br>
                        <a:rPr lang="fr-FR" sz="1400">
                          <a:latin typeface="+mn-lt"/>
                        </a:rPr>
                      </a:br>
                      <a:endParaRPr lang="fr-FR" sz="1400">
                        <a:latin typeface="+mn-lt"/>
                      </a:endParaRPr>
                    </a:p>
                  </a:txBody>
                  <a:tcPr marL="65548" marR="65548" marT="32774" marB="32774" anchor="ctr">
                    <a:lnL>
                      <a:noFill/>
                    </a:lnL>
                    <a:lnR>
                      <a:noFill/>
                    </a:lnR>
                    <a:lnT>
                      <a:noFill/>
                    </a:lnT>
                    <a:lnB>
                      <a:noFill/>
                    </a:lnB>
                  </a:tcPr>
                </a:tc>
                <a:tc>
                  <a:txBody>
                    <a:bodyPr/>
                    <a:lstStyle/>
                    <a:p>
                      <a:r>
                        <a:rPr lang="fr-FR" sz="1400" dirty="0">
                          <a:latin typeface="+mn-lt"/>
                        </a:rPr>
                        <a:t>La plupart des produits organiques</a:t>
                      </a:r>
                      <a:br>
                        <a:rPr lang="fr-FR" sz="1400" dirty="0">
                          <a:latin typeface="+mn-lt"/>
                        </a:rPr>
                      </a:br>
                      <a:endParaRPr lang="fr-FR" sz="1400" dirty="0">
                        <a:latin typeface="+mn-lt"/>
                      </a:endParaRPr>
                    </a:p>
                  </a:txBody>
                  <a:tcPr marL="65548" marR="65548" marT="32774" marB="32774" anchor="ctr">
                    <a:lnL>
                      <a:noFill/>
                    </a:lnL>
                    <a:lnR>
                      <a:noFill/>
                    </a:lnR>
                    <a:lnT>
                      <a:noFill/>
                    </a:lnT>
                    <a:lnB>
                      <a:noFill/>
                    </a:lnB>
                  </a:tcPr>
                </a:tc>
                <a:tc>
                  <a:txBody>
                    <a:bodyPr/>
                    <a:lstStyle/>
                    <a:p>
                      <a:pPr algn="ctr"/>
                      <a:r>
                        <a:rPr lang="fr-FR" sz="1400">
                          <a:latin typeface="+mn-lt"/>
                        </a:rPr>
                        <a:t>10</a:t>
                      </a:r>
                      <a:r>
                        <a:rPr lang="fr-FR" sz="1400" baseline="30000">
                          <a:latin typeface="+mn-lt"/>
                        </a:rPr>
                        <a:t>-10</a:t>
                      </a:r>
                      <a:r>
                        <a:rPr lang="fr-FR" sz="1400">
                          <a:latin typeface="+mn-lt"/>
                        </a:rPr>
                        <a:t> g</a:t>
                      </a:r>
                      <a:br>
                        <a:rPr lang="fr-FR" sz="1400">
                          <a:latin typeface="+mn-lt"/>
                        </a:rPr>
                      </a:br>
                      <a:endParaRPr lang="fr-FR" sz="1400">
                        <a:latin typeface="+mn-lt"/>
                      </a:endParaRPr>
                    </a:p>
                  </a:txBody>
                  <a:tcPr marL="65548" marR="65548" marT="32774" marB="32774" anchor="ctr">
                    <a:lnL>
                      <a:noFill/>
                    </a:lnL>
                    <a:lnR>
                      <a:noFill/>
                    </a:lnR>
                    <a:lnT>
                      <a:noFill/>
                    </a:lnT>
                    <a:lnB>
                      <a:noFill/>
                    </a:lnB>
                  </a:tcPr>
                </a:tc>
              </a:tr>
              <a:tr h="827355">
                <a:tc>
                  <a:txBody>
                    <a:bodyPr/>
                    <a:lstStyle/>
                    <a:p>
                      <a:r>
                        <a:rPr lang="fr-FR" sz="1400">
                          <a:latin typeface="+mn-lt"/>
                        </a:rPr>
                        <a:t>Conductibilité thermique (TCD)</a:t>
                      </a:r>
                      <a:br>
                        <a:rPr lang="fr-FR" sz="1400">
                          <a:latin typeface="+mn-lt"/>
                        </a:rPr>
                      </a:br>
                      <a:endParaRPr lang="fr-FR" sz="1400">
                        <a:latin typeface="+mn-lt"/>
                      </a:endParaRPr>
                    </a:p>
                  </a:txBody>
                  <a:tcPr marL="65548" marR="65548" marT="32774" marB="32774" anchor="ctr">
                    <a:lnL>
                      <a:noFill/>
                    </a:lnL>
                    <a:lnR>
                      <a:noFill/>
                    </a:lnR>
                    <a:lnT>
                      <a:noFill/>
                    </a:lnT>
                    <a:lnB>
                      <a:noFill/>
                    </a:lnB>
                  </a:tcPr>
                </a:tc>
                <a:tc>
                  <a:txBody>
                    <a:bodyPr/>
                    <a:lstStyle/>
                    <a:p>
                      <a:r>
                        <a:rPr lang="fr-FR" sz="1400" dirty="0">
                          <a:latin typeface="+mn-lt"/>
                        </a:rPr>
                        <a:t>Universel</a:t>
                      </a:r>
                    </a:p>
                  </a:txBody>
                  <a:tcPr marL="65548" marR="65548" marT="32774" marB="32774" anchor="ctr">
                    <a:lnL>
                      <a:noFill/>
                    </a:lnL>
                    <a:lnR>
                      <a:noFill/>
                    </a:lnR>
                    <a:lnT>
                      <a:noFill/>
                    </a:lnT>
                    <a:lnB>
                      <a:noFill/>
                    </a:lnB>
                  </a:tcPr>
                </a:tc>
                <a:tc>
                  <a:txBody>
                    <a:bodyPr/>
                    <a:lstStyle/>
                    <a:p>
                      <a:pPr algn="ctr"/>
                      <a:r>
                        <a:rPr lang="fr-FR" sz="1400">
                          <a:latin typeface="+mn-lt"/>
                        </a:rPr>
                        <a:t>10</a:t>
                      </a:r>
                      <a:r>
                        <a:rPr lang="fr-FR" sz="1400" baseline="30000">
                          <a:latin typeface="+mn-lt"/>
                        </a:rPr>
                        <a:t>-8</a:t>
                      </a:r>
                      <a:r>
                        <a:rPr lang="fr-FR" sz="1400">
                          <a:latin typeface="+mn-lt"/>
                        </a:rPr>
                        <a:t> g</a:t>
                      </a:r>
                      <a:br>
                        <a:rPr lang="fr-FR" sz="1400">
                          <a:latin typeface="+mn-lt"/>
                        </a:rPr>
                      </a:br>
                      <a:endParaRPr lang="fr-FR" sz="1400">
                        <a:latin typeface="+mn-lt"/>
                      </a:endParaRPr>
                    </a:p>
                  </a:txBody>
                  <a:tcPr marL="65548" marR="65548" marT="32774" marB="32774" anchor="ctr">
                    <a:lnL>
                      <a:noFill/>
                    </a:lnL>
                    <a:lnR>
                      <a:noFill/>
                    </a:lnR>
                    <a:lnT>
                      <a:noFill/>
                    </a:lnT>
                    <a:lnB>
                      <a:noFill/>
                    </a:lnB>
                  </a:tcPr>
                </a:tc>
              </a:tr>
              <a:tr h="827355">
                <a:tc>
                  <a:txBody>
                    <a:bodyPr/>
                    <a:lstStyle/>
                    <a:p>
                      <a:r>
                        <a:rPr lang="fr-FR" sz="1400">
                          <a:latin typeface="+mn-lt"/>
                        </a:rPr>
                        <a:t>Capture d'électrons (ECD)</a:t>
                      </a:r>
                      <a:br>
                        <a:rPr lang="fr-FR" sz="1400">
                          <a:latin typeface="+mn-lt"/>
                        </a:rPr>
                      </a:br>
                      <a:endParaRPr lang="fr-FR" sz="1400">
                        <a:latin typeface="+mn-lt"/>
                      </a:endParaRPr>
                    </a:p>
                  </a:txBody>
                  <a:tcPr marL="65548" marR="65548" marT="32774" marB="32774" anchor="ctr">
                    <a:lnL>
                      <a:noFill/>
                    </a:lnL>
                    <a:lnR>
                      <a:noFill/>
                    </a:lnR>
                    <a:lnT>
                      <a:noFill/>
                    </a:lnT>
                    <a:lnB>
                      <a:noFill/>
                    </a:lnB>
                  </a:tcPr>
                </a:tc>
                <a:tc>
                  <a:txBody>
                    <a:bodyPr/>
                    <a:lstStyle/>
                    <a:p>
                      <a:r>
                        <a:rPr lang="fr-FR" sz="1400" dirty="0">
                          <a:latin typeface="+mn-lt"/>
                        </a:rPr>
                        <a:t>Produits halogénés, organométalliques</a:t>
                      </a:r>
                    </a:p>
                  </a:txBody>
                  <a:tcPr marL="65548" marR="65548" marT="32774" marB="32774" anchor="ctr">
                    <a:lnL>
                      <a:noFill/>
                    </a:lnL>
                    <a:lnR>
                      <a:noFill/>
                    </a:lnR>
                    <a:lnT>
                      <a:noFill/>
                    </a:lnT>
                    <a:lnB>
                      <a:noFill/>
                    </a:lnB>
                  </a:tcPr>
                </a:tc>
                <a:tc>
                  <a:txBody>
                    <a:bodyPr/>
                    <a:lstStyle/>
                    <a:p>
                      <a:pPr algn="ctr"/>
                      <a:r>
                        <a:rPr lang="fr-FR" sz="1400" dirty="0">
                          <a:latin typeface="+mn-lt"/>
                        </a:rPr>
                        <a:t>10</a:t>
                      </a:r>
                      <a:r>
                        <a:rPr lang="fr-FR" sz="1400" baseline="30000" dirty="0">
                          <a:latin typeface="+mn-lt"/>
                        </a:rPr>
                        <a:t>-13</a:t>
                      </a:r>
                      <a:r>
                        <a:rPr lang="fr-FR" sz="1400" dirty="0">
                          <a:latin typeface="+mn-lt"/>
                        </a:rPr>
                        <a:t>g</a:t>
                      </a:r>
                      <a:br>
                        <a:rPr lang="fr-FR" sz="1400" dirty="0">
                          <a:latin typeface="+mn-lt"/>
                        </a:rPr>
                      </a:br>
                      <a:endParaRPr lang="fr-FR" sz="1400" dirty="0">
                        <a:latin typeface="+mn-lt"/>
                      </a:endParaRPr>
                    </a:p>
                  </a:txBody>
                  <a:tcPr marL="65548" marR="65548" marT="32774" marB="32774" anchor="ctr">
                    <a:lnL>
                      <a:noFill/>
                    </a:lnL>
                    <a:lnR>
                      <a:noFill/>
                    </a:lnR>
                    <a:lnT>
                      <a:noFill/>
                    </a:lnT>
                    <a:lnB>
                      <a:noFill/>
                    </a:lnB>
                  </a:tcPr>
                </a:tc>
              </a:tr>
              <a:tr h="582870">
                <a:tc>
                  <a:txBody>
                    <a:bodyPr/>
                    <a:lstStyle/>
                    <a:p>
                      <a:r>
                        <a:rPr lang="fr-FR" sz="1400">
                          <a:latin typeface="+mn-lt"/>
                        </a:rPr>
                        <a:t>Thermo-ionisation (TID)</a:t>
                      </a:r>
                    </a:p>
                  </a:txBody>
                  <a:tcPr marL="65548" marR="65548" marT="32774" marB="32774" anchor="ctr">
                    <a:lnL>
                      <a:noFill/>
                    </a:lnL>
                    <a:lnR>
                      <a:noFill/>
                    </a:lnR>
                    <a:lnT>
                      <a:noFill/>
                    </a:lnT>
                    <a:lnB>
                      <a:noFill/>
                    </a:lnB>
                  </a:tcPr>
                </a:tc>
                <a:tc>
                  <a:txBody>
                    <a:bodyPr/>
                    <a:lstStyle/>
                    <a:p>
                      <a:r>
                        <a:rPr lang="fr-FR" sz="1400">
                          <a:latin typeface="+mn-lt"/>
                        </a:rPr>
                        <a:t>Produits azotés ou phosphorés</a:t>
                      </a:r>
                    </a:p>
                  </a:txBody>
                  <a:tcPr marL="65548" marR="65548" marT="32774" marB="32774" anchor="ctr">
                    <a:lnL>
                      <a:noFill/>
                    </a:lnL>
                    <a:lnR>
                      <a:noFill/>
                    </a:lnR>
                    <a:lnT>
                      <a:noFill/>
                    </a:lnT>
                    <a:lnB>
                      <a:noFill/>
                    </a:lnB>
                  </a:tcPr>
                </a:tc>
                <a:tc>
                  <a:txBody>
                    <a:bodyPr/>
                    <a:lstStyle/>
                    <a:p>
                      <a:pPr algn="ctr"/>
                      <a:r>
                        <a:rPr lang="fr-FR" sz="1400" dirty="0">
                          <a:latin typeface="+mn-lt"/>
                        </a:rPr>
                        <a:t>10</a:t>
                      </a:r>
                      <a:r>
                        <a:rPr lang="fr-FR" sz="1400" baseline="30000" dirty="0">
                          <a:latin typeface="+mn-lt"/>
                        </a:rPr>
                        <a:t>-11</a:t>
                      </a:r>
                      <a:r>
                        <a:rPr lang="fr-FR" sz="1400" dirty="0">
                          <a:latin typeface="+mn-lt"/>
                        </a:rPr>
                        <a:t> g</a:t>
                      </a:r>
                      <a:br>
                        <a:rPr lang="fr-FR" sz="1400" dirty="0">
                          <a:latin typeface="+mn-lt"/>
                        </a:rPr>
                      </a:br>
                      <a:endParaRPr lang="fr-FR" sz="1400" dirty="0">
                        <a:latin typeface="+mn-lt"/>
                      </a:endParaRPr>
                    </a:p>
                  </a:txBody>
                  <a:tcPr marL="65548" marR="65548" marT="32774" marB="32774" anchor="ctr">
                    <a:lnL>
                      <a:noFill/>
                    </a:lnL>
                    <a:lnR>
                      <a:noFill/>
                    </a:lnR>
                    <a:lnT>
                      <a:noFill/>
                    </a:lnT>
                    <a:lnB>
                      <a:noFill/>
                    </a:lnB>
                  </a:tcPr>
                </a:tc>
              </a:tr>
              <a:tr h="520190">
                <a:tc>
                  <a:txBody>
                    <a:bodyPr/>
                    <a:lstStyle/>
                    <a:p>
                      <a:r>
                        <a:rPr lang="fr-FR" sz="1400">
                          <a:latin typeface="+mn-lt"/>
                        </a:rPr>
                        <a:t>Photo-ionisation (PID)</a:t>
                      </a:r>
                    </a:p>
                  </a:txBody>
                  <a:tcPr marL="65548" marR="65548" marT="32774" marB="32774" anchor="ctr">
                    <a:lnL>
                      <a:noFill/>
                    </a:lnL>
                    <a:lnR>
                      <a:noFill/>
                    </a:lnR>
                    <a:lnT>
                      <a:noFill/>
                    </a:lnT>
                    <a:lnB>
                      <a:noFill/>
                    </a:lnB>
                  </a:tcPr>
                </a:tc>
                <a:tc>
                  <a:txBody>
                    <a:bodyPr/>
                    <a:lstStyle/>
                    <a:p>
                      <a:r>
                        <a:rPr lang="fr-FR" sz="1400">
                          <a:latin typeface="+mn-lt"/>
                        </a:rPr>
                        <a:t>Produits oxygénés, soufrés, organométalliques…</a:t>
                      </a:r>
                    </a:p>
                  </a:txBody>
                  <a:tcPr marL="65548" marR="65548" marT="32774" marB="32774" anchor="ctr">
                    <a:lnL>
                      <a:noFill/>
                    </a:lnL>
                    <a:lnR>
                      <a:noFill/>
                    </a:lnR>
                    <a:lnT>
                      <a:noFill/>
                    </a:lnT>
                    <a:lnB>
                      <a:noFill/>
                    </a:lnB>
                  </a:tcPr>
                </a:tc>
                <a:tc>
                  <a:txBody>
                    <a:bodyPr/>
                    <a:lstStyle/>
                    <a:p>
                      <a:pPr algn="ctr"/>
                      <a:r>
                        <a:rPr lang="fr-FR" sz="1400" dirty="0">
                          <a:latin typeface="+mn-lt"/>
                        </a:rPr>
                        <a:t>10</a:t>
                      </a:r>
                      <a:r>
                        <a:rPr lang="fr-FR" sz="1400" baseline="30000" dirty="0">
                          <a:latin typeface="+mn-lt"/>
                        </a:rPr>
                        <a:t>-12</a:t>
                      </a:r>
                      <a:r>
                        <a:rPr lang="fr-FR" sz="1400" dirty="0">
                          <a:latin typeface="+mn-lt"/>
                        </a:rPr>
                        <a:t> g</a:t>
                      </a:r>
                    </a:p>
                  </a:txBody>
                  <a:tcPr marL="65548" marR="65548" marT="32774" marB="32774" anchor="ctr">
                    <a:lnL>
                      <a:noFill/>
                    </a:lnL>
                    <a:lnR>
                      <a:noFill/>
                    </a:lnR>
                    <a:lnT>
                      <a:noFill/>
                    </a:lnT>
                    <a:lnB>
                      <a:noFill/>
                    </a:lnB>
                  </a:tcPr>
                </a:tc>
              </a:tr>
              <a:tr h="413677">
                <a:tc>
                  <a:txBody>
                    <a:bodyPr/>
                    <a:lstStyle/>
                    <a:p>
                      <a:r>
                        <a:rPr lang="fr-FR" sz="1400">
                          <a:latin typeface="+mn-lt"/>
                        </a:rPr>
                        <a:t>Photométrique (FPD)</a:t>
                      </a:r>
                    </a:p>
                  </a:txBody>
                  <a:tcPr marL="65548" marR="65548" marT="32774" marB="32774" anchor="ctr">
                    <a:lnL>
                      <a:noFill/>
                    </a:lnL>
                    <a:lnR>
                      <a:noFill/>
                    </a:lnR>
                    <a:lnT>
                      <a:noFill/>
                    </a:lnT>
                    <a:lnB>
                      <a:noFill/>
                    </a:lnB>
                  </a:tcPr>
                </a:tc>
                <a:tc>
                  <a:txBody>
                    <a:bodyPr/>
                    <a:lstStyle/>
                    <a:p>
                      <a:r>
                        <a:rPr lang="fr-FR" sz="1400">
                          <a:latin typeface="+mn-lt"/>
                        </a:rPr>
                        <a:t>Soufrés, phosphorés, organométalliques…</a:t>
                      </a:r>
                    </a:p>
                  </a:txBody>
                  <a:tcPr marL="65548" marR="65548" marT="32774" marB="32774" anchor="ctr">
                    <a:lnL>
                      <a:noFill/>
                    </a:lnL>
                    <a:lnR>
                      <a:noFill/>
                    </a:lnR>
                    <a:lnT>
                      <a:noFill/>
                    </a:lnT>
                    <a:lnB>
                      <a:noFill/>
                    </a:lnB>
                  </a:tcPr>
                </a:tc>
                <a:tc>
                  <a:txBody>
                    <a:bodyPr/>
                    <a:lstStyle/>
                    <a:p>
                      <a:pPr algn="ctr"/>
                      <a:r>
                        <a:rPr lang="fr-FR" sz="1400" dirty="0">
                          <a:latin typeface="+mn-lt"/>
                        </a:rPr>
                        <a:t>10</a:t>
                      </a:r>
                      <a:r>
                        <a:rPr lang="fr-FR" sz="1400" baseline="30000" dirty="0">
                          <a:latin typeface="+mn-lt"/>
                        </a:rPr>
                        <a:t>-10</a:t>
                      </a:r>
                      <a:r>
                        <a:rPr lang="fr-FR" sz="1400" dirty="0">
                          <a:latin typeface="+mn-lt"/>
                        </a:rPr>
                        <a:t> g</a:t>
                      </a:r>
                    </a:p>
                  </a:txBody>
                  <a:tcPr marL="65548" marR="65548" marT="32774" marB="32774" anchor="ctr">
                    <a:lnL>
                      <a:noFill/>
                    </a:lnL>
                    <a:lnR>
                      <a:noFill/>
                    </a:lnR>
                    <a:lnT>
                      <a:noFill/>
                    </a:lnT>
                    <a:lnB>
                      <a:noFill/>
                    </a:lnB>
                  </a:tcPr>
                </a:tc>
              </a:tr>
              <a:tr h="579148">
                <a:tc>
                  <a:txBody>
                    <a:bodyPr/>
                    <a:lstStyle/>
                    <a:p>
                      <a:r>
                        <a:rPr lang="fr-FR" sz="1400">
                          <a:latin typeface="+mn-lt"/>
                        </a:rPr>
                        <a:t>Spectromètre de masse  (GC-MS)</a:t>
                      </a:r>
                    </a:p>
                  </a:txBody>
                  <a:tcPr marL="65548" marR="65548" marT="32774" marB="32774" anchor="ctr">
                    <a:lnL>
                      <a:noFill/>
                    </a:lnL>
                    <a:lnR>
                      <a:noFill/>
                    </a:lnR>
                    <a:lnT>
                      <a:noFill/>
                    </a:lnT>
                    <a:lnB>
                      <a:noFill/>
                    </a:lnB>
                  </a:tcPr>
                </a:tc>
                <a:tc>
                  <a:txBody>
                    <a:bodyPr/>
                    <a:lstStyle/>
                    <a:p>
                      <a:r>
                        <a:rPr lang="fr-FR" sz="1400">
                          <a:latin typeface="+mn-lt"/>
                        </a:rPr>
                        <a:t>Universel</a:t>
                      </a:r>
                    </a:p>
                  </a:txBody>
                  <a:tcPr marL="65548" marR="65548" marT="32774" marB="32774" anchor="ctr">
                    <a:lnL>
                      <a:noFill/>
                    </a:lnL>
                    <a:lnR>
                      <a:noFill/>
                    </a:lnR>
                    <a:lnT>
                      <a:noFill/>
                    </a:lnT>
                    <a:lnB>
                      <a:noFill/>
                    </a:lnB>
                  </a:tcPr>
                </a:tc>
                <a:tc>
                  <a:txBody>
                    <a:bodyPr/>
                    <a:lstStyle/>
                    <a:p>
                      <a:pPr algn="ctr"/>
                      <a:r>
                        <a:rPr lang="fr-FR" sz="1400" dirty="0">
                          <a:latin typeface="+mn-lt"/>
                        </a:rPr>
                        <a:t>10</a:t>
                      </a:r>
                      <a:r>
                        <a:rPr lang="fr-FR" sz="1400" baseline="30000" dirty="0">
                          <a:latin typeface="+mn-lt"/>
                        </a:rPr>
                        <a:t>-10</a:t>
                      </a:r>
                      <a:r>
                        <a:rPr lang="fr-FR" sz="1400" dirty="0">
                          <a:latin typeface="+mn-lt"/>
                        </a:rPr>
                        <a:t> g - 10</a:t>
                      </a:r>
                      <a:r>
                        <a:rPr lang="fr-FR" sz="1400" baseline="30000" dirty="0">
                          <a:latin typeface="+mn-lt"/>
                        </a:rPr>
                        <a:t>-16</a:t>
                      </a:r>
                      <a:r>
                        <a:rPr lang="fr-FR" sz="1400" dirty="0">
                          <a:latin typeface="+mn-lt"/>
                        </a:rPr>
                        <a:t> g</a:t>
                      </a:r>
                    </a:p>
                  </a:txBody>
                  <a:tcPr marL="65548" marR="65548" marT="32774" marB="32774"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14313" y="357188"/>
            <a:ext cx="3829050" cy="4886325"/>
          </a:xfrm>
          <a:prstGeom prst="rect">
            <a:avLst/>
          </a:prstGeom>
          <a:noFill/>
          <a:ln w="9525">
            <a:no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4714875" y="428625"/>
            <a:ext cx="3448050" cy="4772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57188" y="500063"/>
            <a:ext cx="3676650" cy="3105150"/>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4357688" y="357188"/>
            <a:ext cx="3800475" cy="47148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857250" y="285750"/>
            <a:ext cx="7486650" cy="400050"/>
          </a:xfrm>
          <a:prstGeom prst="rect">
            <a:avLst/>
          </a:prstGeom>
          <a:noFill/>
          <a:ln w="9525">
            <a:noFill/>
            <a:miter lim="800000"/>
            <a:headEnd/>
            <a:tailEnd/>
          </a:ln>
        </p:spPr>
        <p:txBody>
          <a:bodyPr wrap="none" anchor="ctr">
            <a:spAutoFit/>
          </a:bodyPr>
          <a:lstStyle/>
          <a:p>
            <a:pPr algn="ctr" eaLnBrk="0" hangingPunct="0"/>
            <a:r>
              <a:rPr lang="fr-FR" sz="2000" b="1">
                <a:solidFill>
                  <a:srgbClr val="CC0000"/>
                </a:solidFill>
              </a:rPr>
              <a:t>ANALYSES EN CHROMATOGRAPHIE EN PHASE GAZEUSE</a:t>
            </a:r>
            <a:r>
              <a:rPr lang="fr-FR" sz="2000" b="1"/>
              <a:t> </a:t>
            </a:r>
          </a:p>
        </p:txBody>
      </p:sp>
      <p:sp>
        <p:nvSpPr>
          <p:cNvPr id="26627" name="Rectangle 2"/>
          <p:cNvSpPr>
            <a:spLocks noChangeArrowheads="1"/>
          </p:cNvSpPr>
          <p:nvPr/>
        </p:nvSpPr>
        <p:spPr bwMode="auto">
          <a:xfrm>
            <a:off x="0" y="928688"/>
            <a:ext cx="4891088" cy="338137"/>
          </a:xfrm>
          <a:prstGeom prst="rect">
            <a:avLst/>
          </a:prstGeom>
          <a:noFill/>
          <a:ln w="9525">
            <a:noFill/>
            <a:miter lim="800000"/>
            <a:headEnd/>
            <a:tailEnd/>
          </a:ln>
        </p:spPr>
        <p:txBody>
          <a:bodyPr wrap="none" anchor="ctr">
            <a:spAutoFit/>
          </a:bodyPr>
          <a:lstStyle/>
          <a:p>
            <a:pPr eaLnBrk="0" hangingPunct="0"/>
            <a:r>
              <a:rPr lang="fr-FR" sz="1600" b="1">
                <a:latin typeface="Times" pitchFamily="18" charset="0"/>
              </a:rPr>
              <a:t>PROGRAMMATION DE TEMP</a:t>
            </a:r>
            <a:r>
              <a:rPr lang="fr-FR" sz="1600" b="1"/>
              <a:t>É</a:t>
            </a:r>
            <a:r>
              <a:rPr lang="fr-FR" sz="1600" b="1">
                <a:latin typeface="Times" pitchFamily="18" charset="0"/>
              </a:rPr>
              <a:t>RATURE EN CPG</a:t>
            </a:r>
            <a:r>
              <a:rPr lang="fr-FR" sz="1600"/>
              <a:t> </a:t>
            </a:r>
          </a:p>
        </p:txBody>
      </p:sp>
      <p:pic>
        <p:nvPicPr>
          <p:cNvPr id="26628" name="Picture 3"/>
          <p:cNvPicPr>
            <a:picLocks noChangeAspect="1" noChangeArrowheads="1"/>
          </p:cNvPicPr>
          <p:nvPr/>
        </p:nvPicPr>
        <p:blipFill>
          <a:blip r:embed="rId2"/>
          <a:srcRect/>
          <a:stretch>
            <a:fillRect/>
          </a:stretch>
        </p:blipFill>
        <p:spPr bwMode="auto">
          <a:xfrm>
            <a:off x="285750" y="1571625"/>
            <a:ext cx="2638425" cy="2905125"/>
          </a:xfrm>
          <a:prstGeom prst="rect">
            <a:avLst/>
          </a:prstGeom>
          <a:noFill/>
          <a:ln w="9525">
            <a:noFill/>
            <a:miter lim="800000"/>
            <a:headEnd/>
            <a:tailEnd/>
          </a:ln>
        </p:spPr>
      </p:pic>
      <p:sp>
        <p:nvSpPr>
          <p:cNvPr id="26629" name="Rectangle 4"/>
          <p:cNvSpPr>
            <a:spLocks noChangeArrowheads="1"/>
          </p:cNvSpPr>
          <p:nvPr/>
        </p:nvSpPr>
        <p:spPr bwMode="auto">
          <a:xfrm>
            <a:off x="3571875" y="1500188"/>
            <a:ext cx="5000625" cy="4524375"/>
          </a:xfrm>
          <a:prstGeom prst="rect">
            <a:avLst/>
          </a:prstGeom>
          <a:noFill/>
          <a:ln w="9525">
            <a:noFill/>
            <a:miter lim="800000"/>
            <a:headEnd/>
            <a:tailEnd/>
          </a:ln>
        </p:spPr>
        <p:txBody>
          <a:bodyPr anchor="ctr">
            <a:spAutoFit/>
          </a:bodyPr>
          <a:lstStyle/>
          <a:p>
            <a:pPr eaLnBrk="0" hangingPunct="0"/>
            <a:r>
              <a:rPr lang="fr-FR" b="1"/>
              <a:t>Cette figure … reproduit deux chromatogrammes d'un mélange d'alcanes linéaires C10-C18, avec deux modes de fonctionnement différents du four du chromatographe</a:t>
            </a:r>
            <a:br>
              <a:rPr lang="fr-FR" b="1"/>
            </a:br>
            <a:r>
              <a:rPr lang="fr-FR" b="1"/>
              <a:t>1- chromatogramme de gauche: mode isotherme, les produits légers ne sont pas séparés et les produits lourds "traînent" sur la colonne</a:t>
            </a:r>
            <a:br>
              <a:rPr lang="fr-FR" b="1"/>
            </a:br>
            <a:r>
              <a:rPr lang="fr-FR" b="1"/>
              <a:t>2- chromatogramme de droite: mode en programmation de température, tous les produits sont séparés.</a:t>
            </a:r>
            <a:br>
              <a:rPr lang="fr-FR" b="1"/>
            </a:br>
            <a:r>
              <a:rPr lang="fr-FR" b="1"/>
              <a:t>Pratiquement dans une programmation de température, la température finale doit être juste en dessous du point d'ébullition du soluté le moins volatil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000375" y="428625"/>
            <a:ext cx="3205163" cy="400050"/>
          </a:xfrm>
          <a:prstGeom prst="rect">
            <a:avLst/>
          </a:prstGeom>
          <a:noFill/>
          <a:ln w="9525">
            <a:noFill/>
            <a:miter lim="800000"/>
            <a:headEnd/>
            <a:tailEnd/>
          </a:ln>
        </p:spPr>
        <p:txBody>
          <a:bodyPr wrap="none" anchor="ctr">
            <a:spAutoFit/>
          </a:bodyPr>
          <a:lstStyle/>
          <a:p>
            <a:pPr algn="ctr" eaLnBrk="0" hangingPunct="0"/>
            <a:r>
              <a:rPr lang="fr-FR" sz="2000" b="1">
                <a:solidFill>
                  <a:srgbClr val="CC0000"/>
                </a:solidFill>
              </a:rPr>
              <a:t>ANALYSE QUALITATIVE </a:t>
            </a:r>
            <a:endParaRPr lang="fr-FR" sz="2000"/>
          </a:p>
        </p:txBody>
      </p:sp>
      <p:sp>
        <p:nvSpPr>
          <p:cNvPr id="27651" name="Rectangle 2"/>
          <p:cNvSpPr>
            <a:spLocks noChangeArrowheads="1"/>
          </p:cNvSpPr>
          <p:nvPr/>
        </p:nvSpPr>
        <p:spPr bwMode="auto">
          <a:xfrm>
            <a:off x="714375" y="1214438"/>
            <a:ext cx="7643813" cy="4246562"/>
          </a:xfrm>
          <a:prstGeom prst="rect">
            <a:avLst/>
          </a:prstGeom>
          <a:noFill/>
          <a:ln w="9525">
            <a:noFill/>
            <a:miter lim="800000"/>
            <a:headEnd/>
            <a:tailEnd/>
          </a:ln>
        </p:spPr>
        <p:txBody>
          <a:bodyPr anchor="ctr">
            <a:spAutoFit/>
          </a:bodyPr>
          <a:lstStyle/>
          <a:p>
            <a:pPr eaLnBrk="0" hangingPunct="0"/>
            <a:r>
              <a:rPr lang="fr-FR" b="1">
                <a:solidFill>
                  <a:srgbClr val="CC0000"/>
                </a:solidFill>
              </a:rPr>
              <a:t> Méthode par exaltation des pics</a:t>
            </a:r>
            <a:r>
              <a:rPr lang="fr-FR"/>
              <a:t/>
            </a:r>
            <a:br>
              <a:rPr lang="fr-FR"/>
            </a:br>
            <a:r>
              <a:rPr lang="fr-FR"/>
              <a:t>La chromatographie en phase gazeuse peut permettre l'identification d'un produit dans un mélange complexe. A cette fin on utilise le temps de rétention (</a:t>
            </a:r>
            <a:r>
              <a:rPr lang="fr-FR" b="1"/>
              <a:t>t</a:t>
            </a:r>
            <a:r>
              <a:rPr lang="fr-FR" sz="1700" b="1"/>
              <a:t>r</a:t>
            </a:r>
            <a:r>
              <a:rPr lang="fr-FR" sz="900"/>
              <a:t>).</a:t>
            </a:r>
            <a:r>
              <a:rPr lang="fr-FR"/>
              <a:t/>
            </a:r>
            <a:br>
              <a:rPr lang="fr-FR"/>
            </a:br>
            <a:r>
              <a:rPr lang="fr-FR"/>
              <a:t>Dans un mélange complexe on injecte un produit pur, cela permet de déterminer le temps de rétention de ce produit en comparant le chromatogramme obtenu avec celui du mélange seul.</a:t>
            </a:r>
            <a:br>
              <a:rPr lang="fr-FR"/>
            </a:br>
            <a:r>
              <a:rPr lang="fr-FR"/>
              <a:t>Cette méthode est utilisée en répression des fraudes (produits alimentaires...), on contrôle la présence du produit par une autre injection sur une autre colonne avec une phase stationnaire différente. </a:t>
            </a:r>
          </a:p>
          <a:p>
            <a:pPr eaLnBrk="0" hangingPunct="0"/>
            <a:r>
              <a:rPr lang="fr-FR" b="1">
                <a:solidFill>
                  <a:srgbClr val="CC0000"/>
                </a:solidFill>
              </a:rPr>
              <a:t> Méthode des indices de rétention</a:t>
            </a:r>
            <a:endParaRPr lang="fr-FR"/>
          </a:p>
          <a:p>
            <a:pPr eaLnBrk="0" hangingPunct="0"/>
            <a:r>
              <a:rPr lang="fr-FR"/>
              <a:t>Les indices de rétention ont été définis par </a:t>
            </a:r>
            <a:r>
              <a:rPr lang="fr-FR" b="1"/>
              <a:t>Kowats</a:t>
            </a:r>
            <a:r>
              <a:rPr lang="fr-FR"/>
              <a:t> en 1958. A chaque produit (i) est associé un indice de rétention I(i), cet indice déduit des formules (4 et 5) est basé sur un système d'étalonnage par des hydrocarbures linéaires.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85750" y="1000125"/>
            <a:ext cx="2695575" cy="1885950"/>
          </a:xfrm>
          <a:prstGeom prst="rect">
            <a:avLst/>
          </a:prstGeom>
          <a:noFill/>
          <a:ln w="9525">
            <a:noFill/>
            <a:miter lim="800000"/>
            <a:headEnd/>
            <a:tailEnd/>
          </a:ln>
        </p:spPr>
      </p:pic>
      <p:sp>
        <p:nvSpPr>
          <p:cNvPr id="28675" name="Rectangle 3"/>
          <p:cNvSpPr>
            <a:spLocks noChangeArrowheads="1"/>
          </p:cNvSpPr>
          <p:nvPr/>
        </p:nvSpPr>
        <p:spPr bwMode="auto">
          <a:xfrm>
            <a:off x="4643438" y="214313"/>
            <a:ext cx="3786187" cy="4786312"/>
          </a:xfrm>
          <a:prstGeom prst="rect">
            <a:avLst/>
          </a:prstGeom>
          <a:noFill/>
          <a:ln w="9525">
            <a:noFill/>
            <a:miter lim="800000"/>
            <a:headEnd/>
            <a:tailEnd/>
          </a:ln>
        </p:spPr>
        <p:txBody>
          <a:bodyPr anchor="ctr">
            <a:spAutoFit/>
          </a:bodyPr>
          <a:lstStyle/>
          <a:p>
            <a:pPr eaLnBrk="0" hangingPunct="0"/>
            <a:r>
              <a:rPr lang="fr-FR"/>
              <a:t>Les indices I(i) se calculent de 2 manières différentes suivant le fonctionnement en température du chromatographe.</a:t>
            </a:r>
          </a:p>
          <a:p>
            <a:pPr eaLnBrk="0" hangingPunct="0"/>
            <a:r>
              <a:rPr lang="fr-FR"/>
              <a:t>En mode isotherme, on injecte sur la colonne à une température et à une pression d'entrée données, les alcanes linéaires de formule C</a:t>
            </a:r>
            <a:r>
              <a:rPr lang="fr-FR" baseline="-30000"/>
              <a:t>n</a:t>
            </a:r>
            <a:r>
              <a:rPr lang="fr-FR"/>
              <a:t>H</a:t>
            </a:r>
            <a:r>
              <a:rPr lang="fr-FR" baseline="-30000"/>
              <a:t>2n+2</a:t>
            </a:r>
            <a:r>
              <a:rPr lang="fr-FR"/>
              <a:t> avec n ≥ 5.</a:t>
            </a:r>
            <a:br>
              <a:rPr lang="fr-FR"/>
            </a:br>
            <a:r>
              <a:rPr lang="fr-FR"/>
              <a:t>On repère les temps de rétention réduits de ces alcanes </a:t>
            </a:r>
            <a:r>
              <a:rPr lang="fr-FR" b="1"/>
              <a:t>t'</a:t>
            </a:r>
            <a:r>
              <a:rPr lang="fr-FR" sz="1700" b="1"/>
              <a:t>r(n)</a:t>
            </a:r>
            <a:r>
              <a:rPr lang="fr-FR" sz="900"/>
              <a:t> et</a:t>
            </a:r>
            <a:r>
              <a:rPr lang="fr-FR" b="1"/>
              <a:t> t'</a:t>
            </a:r>
            <a:r>
              <a:rPr lang="fr-FR" sz="1700" b="1"/>
              <a:t>r(n+1) </a:t>
            </a:r>
            <a:r>
              <a:rPr lang="fr-FR" sz="1700"/>
              <a:t>et celui du produit considéré </a:t>
            </a:r>
            <a:r>
              <a:rPr lang="fr-FR" sz="1700" b="1"/>
              <a:t>t</a:t>
            </a:r>
            <a:r>
              <a:rPr lang="fr-FR" sz="1600" b="1"/>
              <a:t>'r(i)</a:t>
            </a:r>
            <a:r>
              <a:rPr lang="fr-FR" sz="900"/>
              <a:t/>
            </a:r>
            <a:br>
              <a:rPr lang="fr-FR" sz="900"/>
            </a:br>
            <a:r>
              <a:rPr lang="fr-FR"/>
              <a:t>Si un soluté est élué entre les deux alcanes (n) et (n+1), son indice de rétention Ii est donné par la formule suivante </a:t>
            </a:r>
          </a:p>
        </p:txBody>
      </p:sp>
      <p:pic>
        <p:nvPicPr>
          <p:cNvPr id="28676" name="Picture 4"/>
          <p:cNvPicPr>
            <a:picLocks noChangeAspect="1" noChangeArrowheads="1"/>
          </p:cNvPicPr>
          <p:nvPr/>
        </p:nvPicPr>
        <p:blipFill>
          <a:blip r:embed="rId3"/>
          <a:srcRect/>
          <a:stretch>
            <a:fillRect/>
          </a:stretch>
        </p:blipFill>
        <p:spPr bwMode="auto">
          <a:xfrm>
            <a:off x="357188" y="3929063"/>
            <a:ext cx="3857625" cy="781050"/>
          </a:xfrm>
          <a:prstGeom prst="rect">
            <a:avLst/>
          </a:prstGeom>
          <a:noFill/>
          <a:ln w="9525">
            <a:noFill/>
            <a:miter lim="800000"/>
            <a:headEnd/>
            <a:tailEnd/>
          </a:ln>
        </p:spPr>
      </p:pic>
      <p:sp>
        <p:nvSpPr>
          <p:cNvPr id="28677" name="Rectangle 5"/>
          <p:cNvSpPr>
            <a:spLocks noChangeArrowheads="1"/>
          </p:cNvSpPr>
          <p:nvPr/>
        </p:nvSpPr>
        <p:spPr bwMode="auto">
          <a:xfrm>
            <a:off x="428625" y="5000625"/>
            <a:ext cx="8501063" cy="1477963"/>
          </a:xfrm>
          <a:prstGeom prst="rect">
            <a:avLst/>
          </a:prstGeom>
          <a:noFill/>
          <a:ln w="9525">
            <a:noFill/>
            <a:miter lim="800000"/>
            <a:headEnd/>
            <a:tailEnd/>
          </a:ln>
        </p:spPr>
        <p:txBody>
          <a:bodyPr anchor="ctr">
            <a:spAutoFit/>
          </a:bodyPr>
          <a:lstStyle/>
          <a:p>
            <a:pPr eaLnBrk="0" hangingPunct="0"/>
            <a:r>
              <a:rPr lang="fr-FR"/>
              <a:t>Dans la formule pécédente, on peut employer indifféremment des logarithmes népériens ou des logarithmes décimaux</a:t>
            </a:r>
            <a:br>
              <a:rPr lang="fr-FR"/>
            </a:br>
            <a:r>
              <a:rPr lang="fr-FR"/>
              <a:t/>
            </a:r>
            <a:br>
              <a:rPr lang="fr-FR"/>
            </a:br>
            <a:r>
              <a:rPr lang="fr-FR"/>
              <a:t>En mode programmation de température la formule est différente et utilise des temps de rétention "normaux"</a:t>
            </a:r>
            <a:r>
              <a:rPr lang="fr-FR" b="1"/>
              <a:t> t</a:t>
            </a:r>
            <a:r>
              <a:rPr lang="fr-FR" sz="1700" b="1"/>
              <a:t>r(i)</a:t>
            </a:r>
            <a:r>
              <a:rPr lang="fr-FR" sz="900"/>
              <a:t> </a:t>
            </a:r>
            <a:endParaRPr lang="fr-FR"/>
          </a:p>
        </p:txBody>
      </p:sp>
      <p:sp>
        <p:nvSpPr>
          <p:cNvPr id="28678" name="ZoneTexte 6"/>
          <p:cNvSpPr txBox="1">
            <a:spLocks noChangeArrowheads="1"/>
          </p:cNvSpPr>
          <p:nvPr/>
        </p:nvSpPr>
        <p:spPr bwMode="auto">
          <a:xfrm>
            <a:off x="3643313" y="4643438"/>
            <a:ext cx="714375" cy="369887"/>
          </a:xfrm>
          <a:prstGeom prst="rect">
            <a:avLst/>
          </a:prstGeom>
          <a:noFill/>
          <a:ln w="9525">
            <a:noFill/>
            <a:miter lim="800000"/>
            <a:headEnd/>
            <a:tailEnd/>
          </a:ln>
        </p:spPr>
        <p:txBody>
          <a:bodyPr>
            <a:spAutoFit/>
          </a:bodyPr>
          <a:lstStyle/>
          <a:p>
            <a:r>
              <a:rPr lang="fr-FR">
                <a:solidFill>
                  <a:srgbClr val="CC0099"/>
                </a:solidFill>
              </a:rPr>
              <a:t>Éq 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643063" y="428625"/>
            <a:ext cx="4514850" cy="904875"/>
          </a:xfrm>
          <a:prstGeom prst="rect">
            <a:avLst/>
          </a:prstGeom>
          <a:noFill/>
          <a:ln w="9525">
            <a:noFill/>
            <a:miter lim="800000"/>
            <a:headEnd/>
            <a:tailEnd/>
          </a:ln>
        </p:spPr>
      </p:pic>
      <p:sp>
        <p:nvSpPr>
          <p:cNvPr id="29699" name="Rectangle 3"/>
          <p:cNvSpPr>
            <a:spLocks noChangeArrowheads="1"/>
          </p:cNvSpPr>
          <p:nvPr/>
        </p:nvSpPr>
        <p:spPr bwMode="auto">
          <a:xfrm>
            <a:off x="7072313" y="642938"/>
            <a:ext cx="658812" cy="369887"/>
          </a:xfrm>
          <a:prstGeom prst="rect">
            <a:avLst/>
          </a:prstGeom>
          <a:noFill/>
          <a:ln w="9525">
            <a:noFill/>
            <a:miter lim="800000"/>
            <a:headEnd/>
            <a:tailEnd/>
          </a:ln>
        </p:spPr>
        <p:txBody>
          <a:bodyPr>
            <a:spAutoFit/>
          </a:bodyPr>
          <a:lstStyle/>
          <a:p>
            <a:r>
              <a:rPr lang="fr-FR">
                <a:solidFill>
                  <a:srgbClr val="CC0099"/>
                </a:solidFill>
              </a:rPr>
              <a:t>Éq 5</a:t>
            </a:r>
          </a:p>
        </p:txBody>
      </p:sp>
      <p:sp>
        <p:nvSpPr>
          <p:cNvPr id="29700" name="Rectangle 4"/>
          <p:cNvSpPr>
            <a:spLocks noChangeArrowheads="1"/>
          </p:cNvSpPr>
          <p:nvPr/>
        </p:nvSpPr>
        <p:spPr bwMode="auto">
          <a:xfrm>
            <a:off x="428625" y="2000250"/>
            <a:ext cx="8072438" cy="4246563"/>
          </a:xfrm>
          <a:prstGeom prst="rect">
            <a:avLst/>
          </a:prstGeom>
          <a:noFill/>
          <a:ln w="9525">
            <a:noFill/>
            <a:miter lim="800000"/>
            <a:headEnd/>
            <a:tailEnd/>
          </a:ln>
        </p:spPr>
        <p:txBody>
          <a:bodyPr>
            <a:spAutoFit/>
          </a:bodyPr>
          <a:lstStyle/>
          <a:p>
            <a:r>
              <a:rPr lang="fr-FR"/>
              <a:t>Il résulte des formules.4 et 5 que les alcanes linéaires on des indices multiples de 100, I(pentane) = 500, I(hexane) =600...</a:t>
            </a:r>
          </a:p>
          <a:p>
            <a:r>
              <a:rPr lang="fr-FR"/>
              <a:t>Ces indices de rétention se sont avérés remarquablement reproductibles</a:t>
            </a:r>
            <a:br>
              <a:rPr lang="fr-FR"/>
            </a:br>
            <a:r>
              <a:rPr lang="fr-FR"/>
              <a:t>  - pour une phase stationnaire donnée, quelque soit le % d'imprégnation pour les colonnes remplies ou l'épaisseur du film pour les colonnes capillaires.</a:t>
            </a:r>
            <a:br>
              <a:rPr lang="fr-FR"/>
            </a:br>
            <a:r>
              <a:rPr lang="fr-FR"/>
              <a:t>  - ils sont relativement indépendants de la température.</a:t>
            </a:r>
            <a:br>
              <a:rPr lang="fr-FR"/>
            </a:br>
            <a:r>
              <a:rPr lang="fr-FR"/>
              <a:t>Cette bonne reproductibilité a été évaluée à  + ou - 0,5%, ceci permet de comparer et d'utiliser des résultats venant de laboratoires différents. Ils existent donc des tables répertoriant les indices de rétention de nombreux produits chimiques.</a:t>
            </a:r>
            <a:br>
              <a:rPr lang="fr-FR"/>
            </a:br>
            <a:r>
              <a:rPr lang="fr-FR"/>
              <a:t>"La bonne pratique du laboratoire de chromatographie" dit que un produit inconnu peut être identifié si l'on obtient une bonne coïncidence pour deux phases stationnaires différentes entre les indices de rétention de la littérature et les indices expérimentaux du produit. </a:t>
            </a:r>
            <a:br>
              <a:rPr lang="fr-FR"/>
            </a:b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785813" y="0"/>
            <a:ext cx="7500937" cy="5354638"/>
          </a:xfrm>
          <a:prstGeom prst="rect">
            <a:avLst/>
          </a:prstGeom>
          <a:noFill/>
          <a:ln w="9525">
            <a:noFill/>
            <a:miter lim="800000"/>
            <a:headEnd/>
            <a:tailEnd/>
          </a:ln>
        </p:spPr>
        <p:txBody>
          <a:bodyPr anchor="ctr">
            <a:spAutoFit/>
          </a:bodyPr>
          <a:lstStyle/>
          <a:p>
            <a:pPr eaLnBrk="0" hangingPunct="0"/>
            <a:r>
              <a:rPr lang="fr-FR" b="1">
                <a:solidFill>
                  <a:srgbClr val="CC0000"/>
                </a:solidFill>
              </a:rPr>
              <a:t>SÉPARATIONS CHIRALES EN CPG</a:t>
            </a:r>
            <a:br>
              <a:rPr lang="fr-FR" b="1">
                <a:solidFill>
                  <a:srgbClr val="CC0000"/>
                </a:solidFill>
              </a:rPr>
            </a:br>
            <a:endParaRPr lang="fr-FR"/>
          </a:p>
          <a:p>
            <a:pPr eaLnBrk="0" hangingPunct="0"/>
            <a:r>
              <a:rPr lang="fr-FR"/>
              <a:t>Si on dispose d'un mélange de 2 énantiomères (isomères optiques) il y a deux techniques pour obtenir une séparation en CPG, séparation qui doit permettre une visualisation et un dosage des 2 énantiomères.</a:t>
            </a:r>
          </a:p>
          <a:p>
            <a:pPr eaLnBrk="0" hangingPunct="0"/>
            <a:r>
              <a:rPr lang="fr-FR" b="1">
                <a:solidFill>
                  <a:srgbClr val="CC0000"/>
                </a:solidFill>
              </a:rPr>
              <a:t>5-3-1 Dérivatisation par un agent chiral </a:t>
            </a:r>
            <a:r>
              <a:rPr lang="fr-FR"/>
              <a:t>.</a:t>
            </a:r>
            <a:br>
              <a:rPr lang="fr-FR"/>
            </a:br>
            <a:endParaRPr lang="fr-FR"/>
          </a:p>
          <a:p>
            <a:pPr eaLnBrk="0" hangingPunct="0"/>
            <a:r>
              <a:rPr lang="fr-FR"/>
              <a:t>Si par exemple, on dispose un mélange de 2 alcools </a:t>
            </a:r>
            <a:r>
              <a:rPr lang="fr-FR" b="1"/>
              <a:t>R-OH</a:t>
            </a:r>
            <a:r>
              <a:rPr lang="fr-FR"/>
              <a:t> énantiomères R et S, on fait réagir ces alcools avec du chlorure de 2-phényl propionyle R, pour obtenir deux esters diastéréoisomères :</a:t>
            </a:r>
            <a:r>
              <a:rPr lang="fr-FR" b="1"/>
              <a:t>C</a:t>
            </a:r>
            <a:r>
              <a:rPr lang="fr-FR" b="1" baseline="-30000"/>
              <a:t>6</a:t>
            </a:r>
            <a:r>
              <a:rPr lang="fr-FR" b="1"/>
              <a:t>H</a:t>
            </a:r>
            <a:r>
              <a:rPr lang="fr-FR" b="1" baseline="-30000"/>
              <a:t>5</a:t>
            </a:r>
            <a:r>
              <a:rPr lang="fr-FR" b="1"/>
              <a:t>-CH(CH</a:t>
            </a:r>
            <a:r>
              <a:rPr lang="fr-FR" b="1" baseline="-30000"/>
              <a:t>3</a:t>
            </a:r>
            <a:r>
              <a:rPr lang="fr-FR" b="1"/>
              <a:t>)-COO-R </a:t>
            </a:r>
            <a:r>
              <a:rPr lang="fr-FR"/>
              <a:t> (RR et  RS). Ces diastéréoisomères peuvent être séparés et dosés sur une colonne conventionnelle. </a:t>
            </a:r>
          </a:p>
          <a:p>
            <a:pPr eaLnBrk="0" hangingPunct="0"/>
            <a:r>
              <a:rPr lang="fr-FR" b="1">
                <a:solidFill>
                  <a:srgbClr val="CC0000"/>
                </a:solidFill>
              </a:rPr>
              <a:t>5-3-2. Utilisation d'une phase stationnaire chirale.</a:t>
            </a:r>
            <a:endParaRPr lang="fr-FR"/>
          </a:p>
          <a:p>
            <a:pPr eaLnBrk="0" hangingPunct="0"/>
            <a:r>
              <a:rPr lang="fr-FR"/>
              <a:t>Dans ce cas on observe une interaction différente entre la phase stationnaire et chaque énantiomère, d'où une élution différente des 2  isomères optiques.</a:t>
            </a:r>
            <a:br>
              <a:rPr lang="fr-FR"/>
            </a:br>
            <a:r>
              <a:rPr lang="fr-FR"/>
              <a:t>La phase stationnaire peut être un polymère siliconé greffé avec des groupes chiraux (dérivé du camphre par ex) ou un composé chiral comme une cyclodextrine peralkylée (OH en O-R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srcRect/>
          <a:stretch>
            <a:fillRect/>
          </a:stretch>
        </p:blipFill>
        <p:spPr bwMode="auto">
          <a:xfrm>
            <a:off x="285750" y="1214438"/>
            <a:ext cx="6643688" cy="5429250"/>
          </a:xfrm>
          <a:prstGeom prst="rect">
            <a:avLst/>
          </a:prstGeom>
          <a:noFill/>
          <a:ln w="9525">
            <a:noFill/>
            <a:miter lim="800000"/>
            <a:headEnd/>
            <a:tailEnd/>
          </a:ln>
        </p:spPr>
      </p:pic>
      <p:pic>
        <p:nvPicPr>
          <p:cNvPr id="4099" name="Picture 5"/>
          <p:cNvPicPr>
            <a:picLocks noChangeAspect="1" noChangeArrowheads="1"/>
          </p:cNvPicPr>
          <p:nvPr/>
        </p:nvPicPr>
        <p:blipFill>
          <a:blip r:embed="rId3"/>
          <a:srcRect/>
          <a:stretch>
            <a:fillRect/>
          </a:stretch>
        </p:blipFill>
        <p:spPr bwMode="auto">
          <a:xfrm>
            <a:off x="2071688" y="0"/>
            <a:ext cx="442912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285750"/>
            <a:ext cx="8643938" cy="4143375"/>
          </a:xfrm>
          <a:prstGeom prst="rect">
            <a:avLst/>
          </a:prstGeom>
          <a:noFill/>
          <a:ln w="9525">
            <a:noFill/>
            <a:miter lim="800000"/>
            <a:headEnd/>
            <a:tailEnd/>
          </a:ln>
        </p:spPr>
      </p:pic>
      <p:sp>
        <p:nvSpPr>
          <p:cNvPr id="79875" name="Rectangle 3"/>
          <p:cNvSpPr>
            <a:spLocks noChangeArrowheads="1"/>
          </p:cNvSpPr>
          <p:nvPr/>
        </p:nvSpPr>
        <p:spPr bwMode="auto">
          <a:xfrm>
            <a:off x="571500" y="4572000"/>
            <a:ext cx="8143875" cy="1323975"/>
          </a:xfrm>
          <a:prstGeom prst="rect">
            <a:avLst/>
          </a:prstGeom>
          <a:noFill/>
          <a:ln w="9525">
            <a:noFill/>
            <a:miter lim="800000"/>
            <a:headEnd/>
            <a:tailEnd/>
          </a:ln>
          <a:effectLst/>
        </p:spPr>
        <p:txBody>
          <a:bodyPr anchor="ctr">
            <a:spAutoFit/>
          </a:bodyPr>
          <a:lstStyle/>
          <a:p>
            <a:pPr eaLnBrk="0" hangingPunct="0">
              <a:defRPr/>
            </a:pPr>
            <a:r>
              <a:rPr lang="fr-FR" sz="1600" b="1" dirty="0">
                <a:latin typeface="+mn-lt"/>
              </a:rPr>
              <a:t>Figure  :</a:t>
            </a:r>
            <a:r>
              <a:rPr lang="fr-FR" sz="1200" b="1" dirty="0">
                <a:latin typeface="Times"/>
              </a:rPr>
              <a:t> </a:t>
            </a:r>
            <a:r>
              <a:rPr lang="fr-FR" sz="1600" b="1" dirty="0">
                <a:latin typeface="Times"/>
              </a:rPr>
              <a:t>S</a:t>
            </a:r>
            <a:r>
              <a:rPr lang="fr-FR" sz="1600" b="1" dirty="0">
                <a:latin typeface="Arial"/>
              </a:rPr>
              <a:t>é</a:t>
            </a:r>
            <a:r>
              <a:rPr lang="fr-FR" sz="1600" b="1" dirty="0">
                <a:latin typeface="Times"/>
              </a:rPr>
              <a:t>paration des </a:t>
            </a:r>
            <a:r>
              <a:rPr lang="fr-FR" sz="1600" b="1" dirty="0">
                <a:latin typeface="Arial"/>
              </a:rPr>
              <a:t>é</a:t>
            </a:r>
            <a:r>
              <a:rPr lang="fr-FR" sz="1600" b="1" dirty="0">
                <a:latin typeface="Times"/>
              </a:rPr>
              <a:t>nantiom</a:t>
            </a:r>
            <a:r>
              <a:rPr lang="fr-FR" sz="1600" b="1" dirty="0">
                <a:latin typeface="Arial"/>
              </a:rPr>
              <a:t>è</a:t>
            </a:r>
            <a:r>
              <a:rPr lang="fr-FR" sz="1600" b="1" dirty="0">
                <a:latin typeface="Times"/>
              </a:rPr>
              <a:t>res du </a:t>
            </a:r>
            <a:r>
              <a:rPr lang="fr-FR" sz="1600" b="1" dirty="0" err="1">
                <a:latin typeface="Times"/>
              </a:rPr>
              <a:t>linalool</a:t>
            </a:r>
            <a:r>
              <a:rPr lang="fr-FR" sz="1600" b="1" dirty="0">
                <a:latin typeface="Times"/>
              </a:rPr>
              <a:t> [S(+) et R(-)] et d</a:t>
            </a:r>
            <a:r>
              <a:rPr lang="fr-FR" sz="1600" b="1" dirty="0">
                <a:latin typeface="Arial"/>
              </a:rPr>
              <a:t>é</a:t>
            </a:r>
            <a:r>
              <a:rPr lang="fr-FR" sz="1600" b="1" dirty="0">
                <a:latin typeface="Times"/>
              </a:rPr>
              <a:t>termination de la composition </a:t>
            </a:r>
            <a:r>
              <a:rPr lang="fr-FR" sz="1600" b="1" dirty="0" err="1">
                <a:latin typeface="Arial"/>
              </a:rPr>
              <a:t>é</a:t>
            </a:r>
            <a:r>
              <a:rPr lang="fr-FR" sz="1600" b="1" dirty="0" err="1">
                <a:latin typeface="Times"/>
              </a:rPr>
              <a:t>nantiom</a:t>
            </a:r>
            <a:r>
              <a:rPr lang="fr-FR" sz="1600" b="1" dirty="0" err="1">
                <a:latin typeface="Arial"/>
              </a:rPr>
              <a:t>é</a:t>
            </a:r>
            <a:r>
              <a:rPr lang="fr-FR" sz="1600" b="1" dirty="0" err="1">
                <a:latin typeface="Times"/>
              </a:rPr>
              <a:t>rique</a:t>
            </a:r>
            <a:r>
              <a:rPr lang="fr-FR" sz="1600" b="1" dirty="0">
                <a:latin typeface="Times"/>
              </a:rPr>
              <a:t> de huile de lavande commerciale et de l'extrait de lavande naturelle sur une colonne capillaire de 25 m (temp</a:t>
            </a:r>
            <a:r>
              <a:rPr lang="fr-FR" sz="1600" b="1" dirty="0">
                <a:latin typeface="Arial"/>
              </a:rPr>
              <a:t>é</a:t>
            </a:r>
            <a:r>
              <a:rPr lang="fr-FR" sz="1600" b="1" dirty="0">
                <a:latin typeface="Times"/>
              </a:rPr>
              <a:t>rature</a:t>
            </a:r>
            <a:r>
              <a:rPr lang="fr-FR" sz="1600" b="1" dirty="0">
                <a:latin typeface="Arial"/>
              </a:rPr>
              <a:t> </a:t>
            </a:r>
            <a:r>
              <a:rPr lang="fr-FR" sz="1600" b="1" dirty="0">
                <a:latin typeface="Times"/>
              </a:rPr>
              <a:t> 80°C) impr</a:t>
            </a:r>
            <a:r>
              <a:rPr lang="fr-FR" sz="1600" b="1" dirty="0">
                <a:latin typeface="Arial"/>
              </a:rPr>
              <a:t>é</a:t>
            </a:r>
            <a:r>
              <a:rPr lang="fr-FR" sz="1600" b="1" dirty="0">
                <a:latin typeface="Times"/>
              </a:rPr>
              <a:t>gn</a:t>
            </a:r>
            <a:r>
              <a:rPr lang="fr-FR" sz="1600" b="1" dirty="0">
                <a:latin typeface="Arial"/>
              </a:rPr>
              <a:t>é</a:t>
            </a:r>
            <a:r>
              <a:rPr lang="fr-FR" sz="1600" b="1" dirty="0">
                <a:latin typeface="Times"/>
              </a:rPr>
              <a:t>e d'une </a:t>
            </a:r>
            <a:r>
              <a:rPr lang="fr-FR" sz="1600" b="1" dirty="0">
                <a:latin typeface="Symbol" pitchFamily="18" charset="2"/>
              </a:rPr>
              <a:t>a</a:t>
            </a:r>
            <a:r>
              <a:rPr lang="fr-FR" sz="1600" b="1" dirty="0">
                <a:latin typeface="Times"/>
              </a:rPr>
              <a:t> </a:t>
            </a:r>
            <a:r>
              <a:rPr lang="fr-FR" sz="1600" b="1" dirty="0" err="1">
                <a:latin typeface="Times"/>
              </a:rPr>
              <a:t>cyclodextrine</a:t>
            </a:r>
            <a:r>
              <a:rPr lang="fr-FR" sz="1600" b="1" dirty="0">
                <a:latin typeface="Times"/>
              </a:rPr>
              <a:t> chirale. [</a:t>
            </a:r>
            <a:r>
              <a:rPr lang="fr-FR" sz="1600" b="1" dirty="0" err="1">
                <a:latin typeface="Times"/>
              </a:rPr>
              <a:t>K</a:t>
            </a:r>
            <a:r>
              <a:rPr lang="fr-FR" sz="1600" b="1" dirty="0" err="1">
                <a:latin typeface="Arial"/>
              </a:rPr>
              <a:t>ö</a:t>
            </a:r>
            <a:r>
              <a:rPr lang="fr-FR" sz="1600" b="1" dirty="0" err="1">
                <a:latin typeface="Times"/>
              </a:rPr>
              <a:t>nig</a:t>
            </a:r>
            <a:r>
              <a:rPr lang="fr-FR" sz="1600" b="1" dirty="0">
                <a:latin typeface="Times"/>
              </a:rPr>
              <a:t> et </a:t>
            </a:r>
            <a:r>
              <a:rPr lang="fr-FR" sz="1600" b="1" dirty="0" err="1">
                <a:latin typeface="Times"/>
              </a:rPr>
              <a:t>coll</a:t>
            </a:r>
            <a:r>
              <a:rPr lang="fr-FR" sz="1600" b="1" dirty="0">
                <a:latin typeface="Times"/>
              </a:rPr>
              <a:t> . J. High</a:t>
            </a:r>
            <a:r>
              <a:rPr lang="fr-FR" sz="1600" b="1" dirty="0">
                <a:latin typeface="Arial"/>
              </a:rPr>
              <a:t>       </a:t>
            </a:r>
            <a:r>
              <a:rPr lang="fr-FR" sz="1600" b="1" dirty="0">
                <a:latin typeface="Times"/>
              </a:rPr>
              <a:t> </a:t>
            </a:r>
            <a:r>
              <a:rPr lang="fr-FR" sz="1600" b="1" dirty="0" err="1">
                <a:latin typeface="Times"/>
              </a:rPr>
              <a:t>Res</a:t>
            </a:r>
            <a:r>
              <a:rPr lang="fr-FR" sz="1600" b="1" dirty="0">
                <a:latin typeface="Times"/>
              </a:rPr>
              <a:t>. </a:t>
            </a:r>
            <a:r>
              <a:rPr lang="fr-FR" sz="1600" b="1" dirty="0" err="1">
                <a:latin typeface="Times"/>
              </a:rPr>
              <a:t>Chromatogr</a:t>
            </a:r>
            <a:r>
              <a:rPr lang="fr-FR" sz="1600" b="1" dirty="0">
                <a:latin typeface="Times"/>
              </a:rPr>
              <a:t>. 13, 328 (1990)]</a:t>
            </a:r>
            <a:r>
              <a:rPr lang="fr-FR" sz="1600" b="1" dirty="0">
                <a:latin typeface="Arial"/>
              </a:rPr>
              <a:t>  </a:t>
            </a:r>
            <a:r>
              <a:rPr lang="fr-FR" sz="1600" b="1" dirty="0">
                <a:latin typeface="Times"/>
              </a:rPr>
              <a:t> </a:t>
            </a:r>
            <a:endParaRPr lang="fr-F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0"/>
            <a:ext cx="7500938" cy="1200150"/>
          </a:xfrm>
          <a:prstGeom prst="rect">
            <a:avLst/>
          </a:prstGeom>
          <a:noFill/>
          <a:ln w="9525">
            <a:noFill/>
            <a:miter lim="800000"/>
            <a:headEnd/>
            <a:tailEnd/>
          </a:ln>
        </p:spPr>
        <p:txBody>
          <a:bodyPr anchor="ctr">
            <a:spAutoFit/>
          </a:bodyPr>
          <a:lstStyle/>
          <a:p>
            <a:pPr eaLnBrk="0" hangingPunct="0"/>
            <a:r>
              <a:rPr lang="fr-FR"/>
              <a:t>D'après (eq.V-12), on a :   </a:t>
            </a:r>
            <a:r>
              <a:rPr lang="fr-FR" b="1">
                <a:latin typeface="SymbolPS" pitchFamily="18" charset="2"/>
              </a:rPr>
              <a:t>d</a:t>
            </a:r>
            <a:r>
              <a:rPr lang="fr-FR" b="1"/>
              <a:t>  </a:t>
            </a:r>
            <a:r>
              <a:rPr lang="fr-FR" sz="600" b="1"/>
              <a:t>(</a:t>
            </a:r>
            <a:r>
              <a:rPr lang="fr-FR" b="1"/>
              <a:t>S,R)G°</a:t>
            </a:r>
            <a:r>
              <a:rPr lang="fr-FR"/>
              <a:t> = -RT ln(</a:t>
            </a:r>
            <a:r>
              <a:rPr lang="fr-FR" b="1">
                <a:latin typeface="SymbolPS" pitchFamily="18" charset="2"/>
              </a:rPr>
              <a:t>a</a:t>
            </a:r>
            <a:r>
              <a:rPr lang="fr-FR"/>
              <a:t>) = RT ln((</a:t>
            </a:r>
            <a:r>
              <a:rPr lang="fr-FR" b="1"/>
              <a:t>t</a:t>
            </a:r>
            <a:r>
              <a:rPr lang="fr-FR" sz="1700" b="1"/>
              <a:t>rS</a:t>
            </a:r>
            <a:r>
              <a:rPr lang="fr-FR" sz="900" b="1"/>
              <a:t>-t</a:t>
            </a:r>
            <a:r>
              <a:rPr lang="fr-FR" sz="800" b="1"/>
              <a:t>m</a:t>
            </a:r>
            <a:r>
              <a:rPr lang="fr-FR" sz="900"/>
              <a:t>)/(</a:t>
            </a:r>
            <a:r>
              <a:rPr lang="fr-FR" b="1"/>
              <a:t>t</a:t>
            </a:r>
            <a:r>
              <a:rPr lang="fr-FR" sz="1700" b="1"/>
              <a:t>rR</a:t>
            </a:r>
            <a:r>
              <a:rPr lang="fr-FR" sz="900" b="1"/>
              <a:t>-t</a:t>
            </a:r>
            <a:r>
              <a:rPr lang="fr-FR" sz="800" b="1"/>
              <a:t>m</a:t>
            </a:r>
            <a:r>
              <a:rPr lang="fr-FR" sz="900"/>
              <a:t>))= </a:t>
            </a:r>
            <a:r>
              <a:rPr lang="fr-FR" b="1">
                <a:latin typeface="SymbolPS" pitchFamily="18" charset="2"/>
              </a:rPr>
              <a:t>d</a:t>
            </a:r>
            <a:r>
              <a:rPr lang="fr-FR" b="1"/>
              <a:t>  </a:t>
            </a:r>
            <a:r>
              <a:rPr lang="fr-FR" sz="600" b="1">
                <a:latin typeface="SymbolPS" pitchFamily="18" charset="2"/>
              </a:rPr>
              <a:t>(</a:t>
            </a:r>
            <a:r>
              <a:rPr lang="fr-FR" b="1"/>
              <a:t>S,R)H° </a:t>
            </a:r>
            <a:r>
              <a:rPr lang="fr-FR"/>
              <a:t>- T</a:t>
            </a:r>
            <a:r>
              <a:rPr lang="fr-FR" b="1"/>
              <a:t> </a:t>
            </a:r>
            <a:r>
              <a:rPr lang="fr-FR" b="1">
                <a:latin typeface="SymbolPS" pitchFamily="18" charset="2"/>
              </a:rPr>
              <a:t>d</a:t>
            </a:r>
            <a:r>
              <a:rPr lang="fr-FR" b="1"/>
              <a:t>  </a:t>
            </a:r>
            <a:r>
              <a:rPr lang="fr-FR" sz="600" b="1"/>
              <a:t>(</a:t>
            </a:r>
            <a:r>
              <a:rPr lang="fr-FR" b="1"/>
              <a:t>S,R)S°.</a:t>
            </a:r>
            <a:endParaRPr lang="fr-FR"/>
          </a:p>
          <a:p>
            <a:pPr eaLnBrk="0" hangingPunct="0"/>
            <a:r>
              <a:rPr lang="fr-FR" b="1"/>
              <a:t>Si on porte sur un graphique Rln(</a:t>
            </a:r>
            <a:r>
              <a:rPr lang="fr-FR" b="1">
                <a:latin typeface="SymbolPS" pitchFamily="18" charset="2"/>
              </a:rPr>
              <a:t>a</a:t>
            </a:r>
            <a:r>
              <a:rPr lang="fr-FR"/>
              <a:t>) en fonction de 1/T sur un faible domaine de température on peut déterminer </a:t>
            </a:r>
            <a:r>
              <a:rPr lang="fr-FR" b="1"/>
              <a:t>  </a:t>
            </a:r>
            <a:r>
              <a:rPr lang="fr-FR" sz="600" b="1"/>
              <a:t>(</a:t>
            </a:r>
            <a:r>
              <a:rPr lang="fr-FR" b="1"/>
              <a:t>S,R)H°</a:t>
            </a:r>
            <a:r>
              <a:rPr lang="fr-FR"/>
              <a:t> et</a:t>
            </a:r>
            <a:r>
              <a:rPr lang="fr-FR" b="1"/>
              <a:t>    </a:t>
            </a:r>
            <a:r>
              <a:rPr lang="fr-FR" sz="600" b="1"/>
              <a:t>(</a:t>
            </a:r>
            <a:r>
              <a:rPr lang="fr-FR" b="1"/>
              <a:t>S,R)S°</a:t>
            </a:r>
            <a:r>
              <a:rPr lang="fr-FR"/>
              <a:t>.</a:t>
            </a:r>
            <a:endParaRPr lang="fr-FR" b="1"/>
          </a:p>
        </p:txBody>
      </p:sp>
      <p:pic>
        <p:nvPicPr>
          <p:cNvPr id="32771" name="Picture 2" descr="http://www.masterchimie1.u-psud.fr/Chromatoweb/Images%20chromato/delta1.jpg"/>
          <p:cNvPicPr>
            <a:picLocks noChangeAspect="1" noChangeArrowheads="1"/>
          </p:cNvPicPr>
          <p:nvPr/>
        </p:nvPicPr>
        <p:blipFill>
          <a:blip r:embed="rId2"/>
          <a:srcRect/>
          <a:stretch>
            <a:fillRect/>
          </a:stretch>
        </p:blipFill>
        <p:spPr bwMode="auto">
          <a:xfrm>
            <a:off x="2827338" y="-46038"/>
            <a:ext cx="133350" cy="104776"/>
          </a:xfrm>
          <a:prstGeom prst="rect">
            <a:avLst/>
          </a:prstGeom>
          <a:noFill/>
          <a:ln w="9525">
            <a:noFill/>
            <a:miter lim="800000"/>
            <a:headEnd/>
            <a:tailEnd/>
          </a:ln>
        </p:spPr>
      </p:pic>
      <p:pic>
        <p:nvPicPr>
          <p:cNvPr id="32772" name="Picture 3" descr="http://www.masterchimie1.u-psud.fr/Chromatoweb/Images%20chromato/delta1.jpg"/>
          <p:cNvPicPr>
            <a:picLocks noChangeAspect="1" noChangeArrowheads="1"/>
          </p:cNvPicPr>
          <p:nvPr/>
        </p:nvPicPr>
        <p:blipFill>
          <a:blip r:embed="rId2"/>
          <a:srcRect/>
          <a:stretch>
            <a:fillRect/>
          </a:stretch>
        </p:blipFill>
        <p:spPr bwMode="auto">
          <a:xfrm>
            <a:off x="7204075" y="-46038"/>
            <a:ext cx="133350" cy="104776"/>
          </a:xfrm>
          <a:prstGeom prst="rect">
            <a:avLst/>
          </a:prstGeom>
          <a:noFill/>
          <a:ln w="9525">
            <a:noFill/>
            <a:miter lim="800000"/>
            <a:headEnd/>
            <a:tailEnd/>
          </a:ln>
        </p:spPr>
      </p:pic>
      <p:pic>
        <p:nvPicPr>
          <p:cNvPr id="32773" name="Picture 4" descr="http://www.masterchimie1.u-psud.fr/Chromatoweb/Images%20chromato/delta1.jpg"/>
          <p:cNvPicPr>
            <a:picLocks noChangeAspect="1" noChangeArrowheads="1"/>
          </p:cNvPicPr>
          <p:nvPr/>
        </p:nvPicPr>
        <p:blipFill>
          <a:blip r:embed="rId2"/>
          <a:srcRect/>
          <a:stretch>
            <a:fillRect/>
          </a:stretch>
        </p:blipFill>
        <p:spPr bwMode="auto">
          <a:xfrm>
            <a:off x="8616950" y="-46038"/>
            <a:ext cx="133350" cy="104776"/>
          </a:xfrm>
          <a:prstGeom prst="rect">
            <a:avLst/>
          </a:prstGeom>
          <a:noFill/>
          <a:ln w="9525">
            <a:noFill/>
            <a:miter lim="800000"/>
            <a:headEnd/>
            <a:tailEnd/>
          </a:ln>
        </p:spPr>
      </p:pic>
      <p:pic>
        <p:nvPicPr>
          <p:cNvPr id="32774" name="Picture 5" descr="http://www.masterchimie1.u-psud.fr/Chromatoweb/Images%20chromato/delta1.jpg"/>
          <p:cNvPicPr>
            <a:picLocks noChangeAspect="1" noChangeArrowheads="1"/>
          </p:cNvPicPr>
          <p:nvPr/>
        </p:nvPicPr>
        <p:blipFill>
          <a:blip r:embed="rId2"/>
          <a:srcRect/>
          <a:stretch>
            <a:fillRect/>
          </a:stretch>
        </p:blipFill>
        <p:spPr bwMode="auto">
          <a:xfrm>
            <a:off x="11788775" y="228600"/>
            <a:ext cx="133350" cy="104775"/>
          </a:xfrm>
          <a:prstGeom prst="rect">
            <a:avLst/>
          </a:prstGeom>
          <a:noFill/>
          <a:ln w="9525">
            <a:noFill/>
            <a:miter lim="800000"/>
            <a:headEnd/>
            <a:tailEnd/>
          </a:ln>
        </p:spPr>
      </p:pic>
      <p:pic>
        <p:nvPicPr>
          <p:cNvPr id="32775" name="Picture 6" descr="http://www.masterchimie1.u-psud.fr/Chromatoweb/Images%20chromato/delta1.jpg"/>
          <p:cNvPicPr>
            <a:picLocks noChangeAspect="1" noChangeArrowheads="1"/>
          </p:cNvPicPr>
          <p:nvPr/>
        </p:nvPicPr>
        <p:blipFill>
          <a:blip r:embed="rId2"/>
          <a:srcRect/>
          <a:stretch>
            <a:fillRect/>
          </a:stretch>
        </p:blipFill>
        <p:spPr bwMode="auto">
          <a:xfrm>
            <a:off x="13036550" y="228600"/>
            <a:ext cx="133350" cy="104775"/>
          </a:xfrm>
          <a:prstGeom prst="rect">
            <a:avLst/>
          </a:prstGeom>
          <a:noFill/>
          <a:ln w="9525">
            <a:noFill/>
            <a:miter lim="800000"/>
            <a:headEnd/>
            <a:tailEnd/>
          </a:ln>
        </p:spPr>
      </p:pic>
      <p:sp>
        <p:nvSpPr>
          <p:cNvPr id="32776" name="Rectangle 8"/>
          <p:cNvSpPr>
            <a:spLocks noChangeArrowheads="1"/>
          </p:cNvSpPr>
          <p:nvPr/>
        </p:nvSpPr>
        <p:spPr bwMode="auto">
          <a:xfrm>
            <a:off x="0" y="1500188"/>
            <a:ext cx="8858250" cy="4246562"/>
          </a:xfrm>
          <a:prstGeom prst="rect">
            <a:avLst/>
          </a:prstGeom>
          <a:noFill/>
          <a:ln w="9525">
            <a:noFill/>
            <a:miter lim="800000"/>
            <a:headEnd/>
            <a:tailEnd/>
          </a:ln>
          <a:effectLst/>
        </p:spPr>
        <p:txBody>
          <a:bodyPr anchor="ctr">
            <a:spAutoFit/>
          </a:bodyPr>
          <a:lstStyle/>
          <a:p>
            <a:pPr eaLnBrk="0" hangingPunct="0">
              <a:defRPr/>
            </a:pPr>
            <a:r>
              <a:rPr lang="fr-FR" b="1" dirty="0">
                <a:solidFill>
                  <a:srgbClr val="CC0000"/>
                </a:solidFill>
              </a:rPr>
              <a:t>Exercice d'application:</a:t>
            </a:r>
            <a:r>
              <a:rPr lang="fr-FR" dirty="0"/>
              <a:t/>
            </a:r>
            <a:br>
              <a:rPr lang="fr-FR" dirty="0"/>
            </a:br>
            <a:endParaRPr lang="fr-FR" dirty="0"/>
          </a:p>
          <a:p>
            <a:pPr eaLnBrk="0" hangingPunct="0">
              <a:defRPr/>
            </a:pPr>
            <a:r>
              <a:rPr lang="fr-FR" dirty="0">
                <a:solidFill>
                  <a:schemeClr val="accent6"/>
                </a:solidFill>
              </a:rPr>
              <a:t>Lors de la séparation représentée sur la figure précédente l'énantiomère R est élué avant l'énantiomère S. En mesurant les facteurs de séparation à 2 températures différentes de la colonne on obtient : </a:t>
            </a:r>
            <a:r>
              <a:rPr lang="fr-FR" b="1" dirty="0">
                <a:solidFill>
                  <a:schemeClr val="accent6"/>
                </a:solidFill>
                <a:latin typeface="SymbolPS"/>
              </a:rPr>
              <a:t/>
            </a:r>
            <a:br>
              <a:rPr lang="fr-FR" b="1" dirty="0">
                <a:solidFill>
                  <a:schemeClr val="accent6"/>
                </a:solidFill>
                <a:latin typeface="SymbolPS"/>
              </a:rPr>
            </a:br>
            <a:endParaRPr lang="fr-FR" dirty="0">
              <a:solidFill>
                <a:schemeClr val="accent6"/>
              </a:solidFill>
            </a:endParaRPr>
          </a:p>
          <a:p>
            <a:pPr eaLnBrk="0" hangingPunct="0">
              <a:defRPr/>
            </a:pPr>
            <a:r>
              <a:rPr lang="fr-FR" b="1" dirty="0">
                <a:solidFill>
                  <a:schemeClr val="accent6"/>
                </a:solidFill>
                <a:latin typeface="SymbolPS"/>
              </a:rPr>
              <a:t>a</a:t>
            </a:r>
            <a:r>
              <a:rPr lang="fr-FR" dirty="0">
                <a:solidFill>
                  <a:schemeClr val="accent6"/>
                </a:solidFill>
              </a:rPr>
              <a:t> = 1,015 à 60°C et </a:t>
            </a:r>
            <a:r>
              <a:rPr lang="fr-FR" b="1" dirty="0">
                <a:solidFill>
                  <a:schemeClr val="accent6"/>
                </a:solidFill>
                <a:latin typeface="SymbolPS"/>
              </a:rPr>
              <a:t>a</a:t>
            </a:r>
            <a:r>
              <a:rPr lang="fr-FR" dirty="0">
                <a:solidFill>
                  <a:schemeClr val="accent6"/>
                </a:solidFill>
              </a:rPr>
              <a:t> = 1,022 à 50°C.</a:t>
            </a:r>
            <a:br>
              <a:rPr lang="fr-FR" dirty="0">
                <a:solidFill>
                  <a:schemeClr val="accent6"/>
                </a:solidFill>
              </a:rPr>
            </a:br>
            <a:endParaRPr lang="fr-FR" dirty="0">
              <a:solidFill>
                <a:schemeClr val="accent6"/>
              </a:solidFill>
            </a:endParaRPr>
          </a:p>
          <a:p>
            <a:pPr eaLnBrk="0" hangingPunct="0">
              <a:defRPr/>
            </a:pPr>
            <a:r>
              <a:rPr lang="fr-FR" dirty="0">
                <a:solidFill>
                  <a:schemeClr val="accent6"/>
                </a:solidFill>
              </a:rPr>
              <a:t>1- Calculer la différence d'énergie libre de dissolution </a:t>
            </a:r>
            <a:r>
              <a:rPr lang="fr-FR" b="1" dirty="0">
                <a:solidFill>
                  <a:schemeClr val="accent6"/>
                </a:solidFill>
                <a:latin typeface="SymbolPS"/>
              </a:rPr>
              <a:t>d</a:t>
            </a:r>
            <a:r>
              <a:rPr lang="fr-FR" b="1" dirty="0">
                <a:solidFill>
                  <a:schemeClr val="accent6"/>
                </a:solidFill>
              </a:rPr>
              <a:t>(S,R)  </a:t>
            </a:r>
            <a:r>
              <a:rPr lang="fr-FR" sz="600" b="1" dirty="0">
                <a:solidFill>
                  <a:schemeClr val="accent6"/>
                </a:solidFill>
              </a:rPr>
              <a:t>G</a:t>
            </a:r>
            <a:r>
              <a:rPr lang="fr-FR" b="1" dirty="0">
                <a:solidFill>
                  <a:schemeClr val="accent6"/>
                </a:solidFill>
              </a:rPr>
              <a:t>°</a:t>
            </a:r>
            <a:r>
              <a:rPr lang="fr-FR" dirty="0">
                <a:solidFill>
                  <a:schemeClr val="accent6"/>
                </a:solidFill>
              </a:rPr>
              <a:t> = </a:t>
            </a:r>
            <a:r>
              <a:rPr lang="fr-FR" b="1" dirty="0">
                <a:solidFill>
                  <a:schemeClr val="accent6"/>
                </a:solidFill>
              </a:rPr>
              <a:t>  </a:t>
            </a:r>
            <a:r>
              <a:rPr lang="fr-FR" sz="600" b="1" dirty="0">
                <a:solidFill>
                  <a:schemeClr val="accent6"/>
                </a:solidFill>
              </a:rPr>
              <a:t>(</a:t>
            </a:r>
            <a:r>
              <a:rPr lang="fr-FR" b="1" dirty="0">
                <a:solidFill>
                  <a:schemeClr val="accent6"/>
                </a:solidFill>
              </a:rPr>
              <a:t>R)G°</a:t>
            </a:r>
            <a:r>
              <a:rPr lang="fr-FR" dirty="0">
                <a:solidFill>
                  <a:schemeClr val="accent6"/>
                </a:solidFill>
              </a:rPr>
              <a:t>-</a:t>
            </a:r>
            <a:r>
              <a:rPr lang="fr-FR" b="1" dirty="0">
                <a:solidFill>
                  <a:schemeClr val="accent6"/>
                </a:solidFill>
              </a:rPr>
              <a:t>  </a:t>
            </a:r>
            <a:r>
              <a:rPr lang="fr-FR" sz="600" b="1" dirty="0">
                <a:solidFill>
                  <a:schemeClr val="accent6"/>
                </a:solidFill>
              </a:rPr>
              <a:t>(</a:t>
            </a:r>
            <a:r>
              <a:rPr lang="fr-FR" b="1" dirty="0">
                <a:solidFill>
                  <a:schemeClr val="accent6"/>
                </a:solidFill>
              </a:rPr>
              <a:t>S)G°</a:t>
            </a:r>
            <a:r>
              <a:rPr lang="fr-FR" dirty="0">
                <a:solidFill>
                  <a:schemeClr val="accent6"/>
                </a:solidFill>
              </a:rPr>
              <a:t> entre les 2 énantiomères.&lt;&gt;</a:t>
            </a:r>
            <a:r>
              <a:rPr lang="fr-FR" b="1" dirty="0">
                <a:solidFill>
                  <a:schemeClr val="accent6"/>
                </a:solidFill>
              </a:rPr>
              <a:t/>
            </a:r>
            <a:br>
              <a:rPr lang="fr-FR" b="1" dirty="0">
                <a:solidFill>
                  <a:schemeClr val="accent6"/>
                </a:solidFill>
              </a:rPr>
            </a:br>
            <a:r>
              <a:rPr lang="fr-FR" b="1" dirty="0">
                <a:solidFill>
                  <a:schemeClr val="accent6"/>
                </a:solidFill>
              </a:rPr>
              <a:t>2- Calculer la différence d'enthalpie de dissolution </a:t>
            </a:r>
            <a:r>
              <a:rPr lang="fr-FR" b="1" dirty="0">
                <a:solidFill>
                  <a:schemeClr val="accent6"/>
                </a:solidFill>
                <a:latin typeface="SymbolPS"/>
              </a:rPr>
              <a:t>d</a:t>
            </a:r>
            <a:r>
              <a:rPr lang="fr-FR" b="1" dirty="0">
                <a:solidFill>
                  <a:schemeClr val="accent6"/>
                </a:solidFill>
              </a:rPr>
              <a:t>(R,S)  </a:t>
            </a:r>
            <a:r>
              <a:rPr lang="fr-FR" sz="600" b="1" dirty="0">
                <a:solidFill>
                  <a:schemeClr val="accent6"/>
                </a:solidFill>
              </a:rPr>
              <a:t>H</a:t>
            </a:r>
            <a:r>
              <a:rPr lang="fr-FR" b="1" dirty="0">
                <a:solidFill>
                  <a:schemeClr val="accent6"/>
                </a:solidFill>
              </a:rPr>
              <a:t>° </a:t>
            </a:r>
            <a:r>
              <a:rPr lang="fr-FR" dirty="0">
                <a:solidFill>
                  <a:schemeClr val="accent6"/>
                </a:solidFill>
              </a:rPr>
              <a:t>=</a:t>
            </a:r>
            <a:r>
              <a:rPr lang="fr-FR" b="1" dirty="0">
                <a:solidFill>
                  <a:schemeClr val="accent6"/>
                </a:solidFill>
              </a:rPr>
              <a:t>   </a:t>
            </a:r>
            <a:r>
              <a:rPr lang="fr-FR" sz="600" b="1" dirty="0">
                <a:solidFill>
                  <a:schemeClr val="accent6"/>
                </a:solidFill>
              </a:rPr>
              <a:t>(</a:t>
            </a:r>
            <a:r>
              <a:rPr lang="fr-FR" b="1" dirty="0">
                <a:solidFill>
                  <a:schemeClr val="accent6"/>
                </a:solidFill>
              </a:rPr>
              <a:t>R)H°</a:t>
            </a:r>
            <a:r>
              <a:rPr lang="fr-FR" dirty="0">
                <a:solidFill>
                  <a:schemeClr val="accent6"/>
                </a:solidFill>
              </a:rPr>
              <a:t>-</a:t>
            </a:r>
            <a:r>
              <a:rPr lang="fr-FR" b="1" dirty="0">
                <a:solidFill>
                  <a:schemeClr val="accent6"/>
                </a:solidFill>
              </a:rPr>
              <a:t>  </a:t>
            </a:r>
            <a:r>
              <a:rPr lang="fr-FR" sz="600" b="1" dirty="0">
                <a:solidFill>
                  <a:schemeClr val="accent6"/>
                </a:solidFill>
              </a:rPr>
              <a:t>(</a:t>
            </a:r>
            <a:r>
              <a:rPr lang="fr-FR" b="1" dirty="0">
                <a:solidFill>
                  <a:schemeClr val="accent6"/>
                </a:solidFill>
              </a:rPr>
              <a:t>S)H°</a:t>
            </a:r>
            <a:r>
              <a:rPr lang="fr-FR" dirty="0">
                <a:solidFill>
                  <a:schemeClr val="accent6"/>
                </a:solidFill>
              </a:rPr>
              <a:t> entre les 2 énantiomères</a:t>
            </a:r>
            <a:r>
              <a:rPr lang="fr-FR" b="1" dirty="0">
                <a:solidFill>
                  <a:schemeClr val="accent6"/>
                </a:solidFill>
              </a:rPr>
              <a:t/>
            </a:r>
            <a:br>
              <a:rPr lang="fr-FR" b="1" dirty="0">
                <a:solidFill>
                  <a:schemeClr val="accent6"/>
                </a:solidFill>
              </a:rPr>
            </a:br>
            <a:r>
              <a:rPr lang="fr-FR" b="1" dirty="0">
                <a:solidFill>
                  <a:schemeClr val="accent6"/>
                </a:solidFill>
              </a:rPr>
              <a:t>3- Calculer la différence d'entropie de dissolution </a:t>
            </a:r>
            <a:r>
              <a:rPr lang="fr-FR" b="1" dirty="0">
                <a:solidFill>
                  <a:schemeClr val="accent6"/>
                </a:solidFill>
                <a:latin typeface="SymbolPS"/>
              </a:rPr>
              <a:t>d</a:t>
            </a:r>
            <a:r>
              <a:rPr lang="fr-FR" b="1" dirty="0">
                <a:solidFill>
                  <a:schemeClr val="accent6"/>
                </a:solidFill>
              </a:rPr>
              <a:t>(R,S)  </a:t>
            </a:r>
            <a:r>
              <a:rPr lang="fr-FR" sz="600" b="1" dirty="0">
                <a:solidFill>
                  <a:schemeClr val="accent6"/>
                </a:solidFill>
              </a:rPr>
              <a:t>S</a:t>
            </a:r>
            <a:r>
              <a:rPr lang="fr-FR" b="1" dirty="0">
                <a:solidFill>
                  <a:schemeClr val="accent6"/>
                </a:solidFill>
              </a:rPr>
              <a:t>° </a:t>
            </a:r>
            <a:r>
              <a:rPr lang="fr-FR" dirty="0">
                <a:solidFill>
                  <a:schemeClr val="accent6"/>
                </a:solidFill>
              </a:rPr>
              <a:t>=</a:t>
            </a:r>
            <a:r>
              <a:rPr lang="fr-FR" b="1" dirty="0">
                <a:solidFill>
                  <a:schemeClr val="accent6"/>
                </a:solidFill>
              </a:rPr>
              <a:t>   </a:t>
            </a:r>
            <a:r>
              <a:rPr lang="fr-FR" sz="600" b="1" dirty="0">
                <a:solidFill>
                  <a:schemeClr val="accent6"/>
                </a:solidFill>
              </a:rPr>
              <a:t>(</a:t>
            </a:r>
            <a:r>
              <a:rPr lang="fr-FR" b="1" dirty="0">
                <a:solidFill>
                  <a:schemeClr val="accent6"/>
                </a:solidFill>
              </a:rPr>
              <a:t>R)S°</a:t>
            </a:r>
            <a:r>
              <a:rPr lang="fr-FR" dirty="0">
                <a:solidFill>
                  <a:schemeClr val="accent6"/>
                </a:solidFill>
              </a:rPr>
              <a:t>-</a:t>
            </a:r>
            <a:r>
              <a:rPr lang="fr-FR" b="1" dirty="0">
                <a:solidFill>
                  <a:schemeClr val="accent6"/>
                </a:solidFill>
              </a:rPr>
              <a:t>  </a:t>
            </a:r>
            <a:r>
              <a:rPr lang="fr-FR" sz="600" b="1" dirty="0">
                <a:solidFill>
                  <a:schemeClr val="accent6"/>
                </a:solidFill>
              </a:rPr>
              <a:t>(</a:t>
            </a:r>
            <a:r>
              <a:rPr lang="fr-FR" b="1" dirty="0">
                <a:solidFill>
                  <a:schemeClr val="accent6"/>
                </a:solidFill>
              </a:rPr>
              <a:t>S)S°</a:t>
            </a:r>
            <a:r>
              <a:rPr lang="fr-FR" dirty="0">
                <a:solidFill>
                  <a:schemeClr val="accent6"/>
                </a:solidFill>
              </a:rPr>
              <a:t> entre les 2 énantiomères</a:t>
            </a:r>
            <a:r>
              <a:rPr lang="fr-FR" b="1" dirty="0">
                <a:solidFill>
                  <a:schemeClr val="accent6"/>
                </a:solidFill>
              </a:rPr>
              <a:t/>
            </a:r>
            <a:br>
              <a:rPr lang="fr-FR" b="1" dirty="0">
                <a:solidFill>
                  <a:schemeClr val="accent6"/>
                </a:solidFill>
              </a:rPr>
            </a:br>
            <a:r>
              <a:rPr lang="fr-FR" b="1" dirty="0">
                <a:solidFill>
                  <a:schemeClr val="accent6"/>
                </a:solidFill>
              </a:rPr>
              <a:t>4- </a:t>
            </a:r>
            <a:r>
              <a:rPr lang="fr-FR" b="1" dirty="0" err="1">
                <a:solidFill>
                  <a:schemeClr val="accent6"/>
                </a:solidFill>
              </a:rPr>
              <a:t>Existe-t’il</a:t>
            </a:r>
            <a:r>
              <a:rPr lang="fr-FR" b="1" dirty="0">
                <a:solidFill>
                  <a:schemeClr val="accent6"/>
                </a:solidFill>
              </a:rPr>
              <a:t> une température où les 2 énantiomères ne sont pas séparés ? </a:t>
            </a:r>
          </a:p>
        </p:txBody>
      </p:sp>
      <p:pic>
        <p:nvPicPr>
          <p:cNvPr id="32777" name="Picture 9" descr="http://www.masterchimie1.u-psud.fr/Chromatoweb/Images%20chromato/delta1.jpg"/>
          <p:cNvPicPr>
            <a:picLocks noChangeAspect="1" noChangeArrowheads="1"/>
          </p:cNvPicPr>
          <p:nvPr/>
        </p:nvPicPr>
        <p:blipFill>
          <a:blip r:embed="rId2"/>
          <a:srcRect/>
          <a:stretch>
            <a:fillRect/>
          </a:stretch>
        </p:blipFill>
        <p:spPr bwMode="auto">
          <a:xfrm>
            <a:off x="6256338" y="-595313"/>
            <a:ext cx="133350" cy="104775"/>
          </a:xfrm>
          <a:prstGeom prst="rect">
            <a:avLst/>
          </a:prstGeom>
          <a:noFill/>
          <a:ln w="9525">
            <a:noFill/>
            <a:miter lim="800000"/>
            <a:headEnd/>
            <a:tailEnd/>
          </a:ln>
        </p:spPr>
      </p:pic>
      <p:pic>
        <p:nvPicPr>
          <p:cNvPr id="32778" name="Picture 10" descr="http://www.masterchimie1.u-psud.fr/Chromatoweb/Images%20chromato/delta1.jpg"/>
          <p:cNvPicPr>
            <a:picLocks noChangeAspect="1" noChangeArrowheads="1"/>
          </p:cNvPicPr>
          <p:nvPr/>
        </p:nvPicPr>
        <p:blipFill>
          <a:blip r:embed="rId2"/>
          <a:srcRect/>
          <a:stretch>
            <a:fillRect/>
          </a:stretch>
        </p:blipFill>
        <p:spPr bwMode="auto">
          <a:xfrm>
            <a:off x="6794500" y="-595313"/>
            <a:ext cx="133350" cy="104775"/>
          </a:xfrm>
          <a:prstGeom prst="rect">
            <a:avLst/>
          </a:prstGeom>
          <a:noFill/>
          <a:ln w="9525">
            <a:noFill/>
            <a:miter lim="800000"/>
            <a:headEnd/>
            <a:tailEnd/>
          </a:ln>
        </p:spPr>
      </p:pic>
      <p:pic>
        <p:nvPicPr>
          <p:cNvPr id="32779" name="Picture 11" descr="http://www.masterchimie1.u-psud.fr/Chromatoweb/Images%20chromato/delta1.jpg"/>
          <p:cNvPicPr>
            <a:picLocks noChangeAspect="1" noChangeArrowheads="1"/>
          </p:cNvPicPr>
          <p:nvPr/>
        </p:nvPicPr>
        <p:blipFill>
          <a:blip r:embed="rId2"/>
          <a:srcRect/>
          <a:stretch>
            <a:fillRect/>
          </a:stretch>
        </p:blipFill>
        <p:spPr bwMode="auto">
          <a:xfrm>
            <a:off x="7534275" y="-595313"/>
            <a:ext cx="133350" cy="104775"/>
          </a:xfrm>
          <a:prstGeom prst="rect">
            <a:avLst/>
          </a:prstGeom>
          <a:noFill/>
          <a:ln w="9525">
            <a:noFill/>
            <a:miter lim="800000"/>
            <a:headEnd/>
            <a:tailEnd/>
          </a:ln>
        </p:spPr>
      </p:pic>
      <p:pic>
        <p:nvPicPr>
          <p:cNvPr id="32780" name="Picture 12" descr="http://www.masterchimie1.u-psud.fr/Chromatoweb/Images%20chromato/delta1.jpg"/>
          <p:cNvPicPr>
            <a:picLocks noChangeAspect="1" noChangeArrowheads="1"/>
          </p:cNvPicPr>
          <p:nvPr/>
        </p:nvPicPr>
        <p:blipFill>
          <a:blip r:embed="rId2"/>
          <a:srcRect/>
          <a:stretch>
            <a:fillRect/>
          </a:stretch>
        </p:blipFill>
        <p:spPr bwMode="auto">
          <a:xfrm>
            <a:off x="6343650" y="-320675"/>
            <a:ext cx="133350" cy="104775"/>
          </a:xfrm>
          <a:prstGeom prst="rect">
            <a:avLst/>
          </a:prstGeom>
          <a:noFill/>
          <a:ln w="9525">
            <a:noFill/>
            <a:miter lim="800000"/>
            <a:headEnd/>
            <a:tailEnd/>
          </a:ln>
        </p:spPr>
      </p:pic>
      <p:pic>
        <p:nvPicPr>
          <p:cNvPr id="32781" name="Picture 13" descr="http://www.masterchimie1.u-psud.fr/Chromatoweb/Images%20chromato/delta1.jpg"/>
          <p:cNvPicPr>
            <a:picLocks noChangeAspect="1" noChangeArrowheads="1"/>
          </p:cNvPicPr>
          <p:nvPr/>
        </p:nvPicPr>
        <p:blipFill>
          <a:blip r:embed="rId2"/>
          <a:srcRect/>
          <a:stretch>
            <a:fillRect/>
          </a:stretch>
        </p:blipFill>
        <p:spPr bwMode="auto">
          <a:xfrm>
            <a:off x="6878638" y="-320675"/>
            <a:ext cx="133350" cy="104775"/>
          </a:xfrm>
          <a:prstGeom prst="rect">
            <a:avLst/>
          </a:prstGeom>
          <a:noFill/>
          <a:ln w="9525">
            <a:noFill/>
            <a:miter lim="800000"/>
            <a:headEnd/>
            <a:tailEnd/>
          </a:ln>
        </p:spPr>
      </p:pic>
      <p:pic>
        <p:nvPicPr>
          <p:cNvPr id="32782" name="Picture 14" descr="http://www.masterchimie1.u-psud.fr/Chromatoweb/Images%20chromato/delta1.jpg"/>
          <p:cNvPicPr>
            <a:picLocks noChangeAspect="1" noChangeArrowheads="1"/>
          </p:cNvPicPr>
          <p:nvPr/>
        </p:nvPicPr>
        <p:blipFill>
          <a:blip r:embed="rId2"/>
          <a:srcRect/>
          <a:stretch>
            <a:fillRect/>
          </a:stretch>
        </p:blipFill>
        <p:spPr bwMode="auto">
          <a:xfrm>
            <a:off x="7605713" y="-320675"/>
            <a:ext cx="133350" cy="104775"/>
          </a:xfrm>
          <a:prstGeom prst="rect">
            <a:avLst/>
          </a:prstGeom>
          <a:noFill/>
          <a:ln w="9525">
            <a:noFill/>
            <a:miter lim="800000"/>
            <a:headEnd/>
            <a:tailEnd/>
          </a:ln>
        </p:spPr>
      </p:pic>
      <p:pic>
        <p:nvPicPr>
          <p:cNvPr id="32783" name="Picture 15" descr="http://www.masterchimie1.u-psud.fr/Chromatoweb/Images%20chromato/delta1.jpg"/>
          <p:cNvPicPr>
            <a:picLocks noChangeAspect="1" noChangeArrowheads="1"/>
          </p:cNvPicPr>
          <p:nvPr/>
        </p:nvPicPr>
        <p:blipFill>
          <a:blip r:embed="rId2"/>
          <a:srcRect/>
          <a:stretch>
            <a:fillRect/>
          </a:stretch>
        </p:blipFill>
        <p:spPr bwMode="auto">
          <a:xfrm>
            <a:off x="6242050" y="-46038"/>
            <a:ext cx="133350" cy="104776"/>
          </a:xfrm>
          <a:prstGeom prst="rect">
            <a:avLst/>
          </a:prstGeom>
          <a:noFill/>
          <a:ln w="9525">
            <a:noFill/>
            <a:miter lim="800000"/>
            <a:headEnd/>
            <a:tailEnd/>
          </a:ln>
        </p:spPr>
      </p:pic>
      <p:pic>
        <p:nvPicPr>
          <p:cNvPr id="32784" name="Picture 16" descr="http://www.masterchimie1.u-psud.fr/Chromatoweb/Images%20chromato/delta1.jpg"/>
          <p:cNvPicPr>
            <a:picLocks noChangeAspect="1" noChangeArrowheads="1"/>
          </p:cNvPicPr>
          <p:nvPr/>
        </p:nvPicPr>
        <p:blipFill>
          <a:blip r:embed="rId2"/>
          <a:srcRect/>
          <a:stretch>
            <a:fillRect/>
          </a:stretch>
        </p:blipFill>
        <p:spPr bwMode="auto">
          <a:xfrm>
            <a:off x="6772275" y="-46038"/>
            <a:ext cx="133350" cy="104776"/>
          </a:xfrm>
          <a:prstGeom prst="rect">
            <a:avLst/>
          </a:prstGeom>
          <a:noFill/>
          <a:ln w="9525">
            <a:noFill/>
            <a:miter lim="800000"/>
            <a:headEnd/>
            <a:tailEnd/>
          </a:ln>
        </p:spPr>
      </p:pic>
      <p:pic>
        <p:nvPicPr>
          <p:cNvPr id="32785" name="Picture 17" descr="http://www.masterchimie1.u-psud.fr/Chromatoweb/Images%20chromato/delta1.jpg"/>
          <p:cNvPicPr>
            <a:picLocks noChangeAspect="1" noChangeArrowheads="1"/>
          </p:cNvPicPr>
          <p:nvPr/>
        </p:nvPicPr>
        <p:blipFill>
          <a:blip r:embed="rId2"/>
          <a:srcRect/>
          <a:stretch>
            <a:fillRect/>
          </a:stretch>
        </p:blipFill>
        <p:spPr bwMode="auto">
          <a:xfrm>
            <a:off x="7486650" y="-46038"/>
            <a:ext cx="133350" cy="104776"/>
          </a:xfrm>
          <a:prstGeom prst="rect">
            <a:avLst/>
          </a:prstGeom>
          <a:noFill/>
          <a:ln w="9525">
            <a:noFill/>
            <a:miter lim="800000"/>
            <a:headEnd/>
            <a:tailEnd/>
          </a:ln>
        </p:spPr>
      </p:pic>
      <p:pic>
        <p:nvPicPr>
          <p:cNvPr id="32786" name="Picture 18" descr="http://www.masterchimie1.u-psud.fr/Chromatoweb/Images%20chromato/delta1.jpg"/>
          <p:cNvPicPr>
            <a:picLocks noChangeAspect="1" noChangeArrowheads="1"/>
          </p:cNvPicPr>
          <p:nvPr/>
        </p:nvPicPr>
        <p:blipFill>
          <a:blip r:embed="rId2"/>
          <a:srcRect/>
          <a:stretch>
            <a:fillRect/>
          </a:stretch>
        </p:blipFill>
        <p:spPr bwMode="auto">
          <a:xfrm>
            <a:off x="5597525" y="1052513"/>
            <a:ext cx="133350" cy="104775"/>
          </a:xfrm>
          <a:prstGeom prst="rect">
            <a:avLst/>
          </a:prstGeom>
          <a:noFill/>
          <a:ln w="9525">
            <a:noFill/>
            <a:miter lim="800000"/>
            <a:headEnd/>
            <a:tailEnd/>
          </a:ln>
        </p:spPr>
      </p:pic>
      <p:pic>
        <p:nvPicPr>
          <p:cNvPr id="32787" name="Picture 19" descr="http://www.masterchimie1.u-psud.fr/Chromatoweb/Images%20chromato/delta1.jpg"/>
          <p:cNvPicPr>
            <a:picLocks noChangeAspect="1" noChangeArrowheads="1"/>
          </p:cNvPicPr>
          <p:nvPr/>
        </p:nvPicPr>
        <p:blipFill>
          <a:blip r:embed="rId2"/>
          <a:srcRect/>
          <a:stretch>
            <a:fillRect/>
          </a:stretch>
        </p:blipFill>
        <p:spPr bwMode="auto">
          <a:xfrm>
            <a:off x="1316038" y="1327150"/>
            <a:ext cx="133350" cy="104775"/>
          </a:xfrm>
          <a:prstGeom prst="rect">
            <a:avLst/>
          </a:prstGeom>
          <a:noFill/>
          <a:ln w="9525">
            <a:noFill/>
            <a:miter lim="800000"/>
            <a:headEnd/>
            <a:tailEnd/>
          </a:ln>
        </p:spPr>
      </p:pic>
      <p:pic>
        <p:nvPicPr>
          <p:cNvPr id="32788" name="Picture 20" descr="http://www.masterchimie1.u-psud.fr/Chromatoweb/Images%20chromato/delta1.jpg"/>
          <p:cNvPicPr>
            <a:picLocks noChangeAspect="1" noChangeArrowheads="1"/>
          </p:cNvPicPr>
          <p:nvPr/>
        </p:nvPicPr>
        <p:blipFill>
          <a:blip r:embed="rId2"/>
          <a:srcRect/>
          <a:stretch>
            <a:fillRect/>
          </a:stretch>
        </p:blipFill>
        <p:spPr bwMode="auto">
          <a:xfrm>
            <a:off x="6524625" y="1327150"/>
            <a:ext cx="133350" cy="104775"/>
          </a:xfrm>
          <a:prstGeom prst="rect">
            <a:avLst/>
          </a:prstGeom>
          <a:noFill/>
          <a:ln w="9525">
            <a:noFill/>
            <a:miter lim="800000"/>
            <a:headEnd/>
            <a:tailEnd/>
          </a:ln>
        </p:spPr>
      </p:pic>
      <p:pic>
        <p:nvPicPr>
          <p:cNvPr id="32789" name="Picture 21" descr="http://www.masterchimie1.u-psud.fr/Chromatoweb/Images%20chromato/delta1.jpg"/>
          <p:cNvPicPr>
            <a:picLocks noChangeAspect="1" noChangeArrowheads="1"/>
          </p:cNvPicPr>
          <p:nvPr/>
        </p:nvPicPr>
        <p:blipFill>
          <a:blip r:embed="rId2"/>
          <a:srcRect/>
          <a:stretch>
            <a:fillRect/>
          </a:stretch>
        </p:blipFill>
        <p:spPr bwMode="auto">
          <a:xfrm>
            <a:off x="2905125" y="1601788"/>
            <a:ext cx="133350" cy="104775"/>
          </a:xfrm>
          <a:prstGeom prst="rect">
            <a:avLst/>
          </a:prstGeom>
          <a:noFill/>
          <a:ln w="9525">
            <a:noFill/>
            <a:miter lim="800000"/>
            <a:headEnd/>
            <a:tailEnd/>
          </a:ln>
        </p:spPr>
      </p:pic>
      <p:pic>
        <p:nvPicPr>
          <p:cNvPr id="32790" name="Picture 22" descr="http://www.masterchimie1.u-psud.fr/Chromatoweb/Images%20chromato/delta1.jpg"/>
          <p:cNvPicPr>
            <a:picLocks noChangeAspect="1" noChangeArrowheads="1"/>
          </p:cNvPicPr>
          <p:nvPr/>
        </p:nvPicPr>
        <p:blipFill>
          <a:blip r:embed="rId2"/>
          <a:srcRect/>
          <a:stretch>
            <a:fillRect/>
          </a:stretch>
        </p:blipFill>
        <p:spPr bwMode="auto">
          <a:xfrm>
            <a:off x="4608513" y="1601788"/>
            <a:ext cx="133350" cy="104775"/>
          </a:xfrm>
          <a:prstGeom prst="rect">
            <a:avLst/>
          </a:prstGeom>
          <a:noFill/>
          <a:ln w="9525">
            <a:noFill/>
            <a:miter lim="800000"/>
            <a:headEnd/>
            <a:tailEnd/>
          </a:ln>
        </p:spPr>
      </p:pic>
      <p:pic>
        <p:nvPicPr>
          <p:cNvPr id="32791" name="Picture 23" descr="http://www.masterchimie1.u-psud.fr/Chromatoweb/Images%20chromato/delta1.jpg"/>
          <p:cNvPicPr>
            <a:picLocks noChangeAspect="1" noChangeArrowheads="1"/>
          </p:cNvPicPr>
          <p:nvPr/>
        </p:nvPicPr>
        <p:blipFill>
          <a:blip r:embed="rId2"/>
          <a:srcRect/>
          <a:stretch>
            <a:fillRect/>
          </a:stretch>
        </p:blipFill>
        <p:spPr bwMode="auto">
          <a:xfrm>
            <a:off x="2457450" y="2151063"/>
            <a:ext cx="133350" cy="104775"/>
          </a:xfrm>
          <a:prstGeom prst="rect">
            <a:avLst/>
          </a:prstGeom>
          <a:noFill/>
          <a:ln w="9525">
            <a:noFill/>
            <a:miter lim="800000"/>
            <a:headEnd/>
            <a:tailEnd/>
          </a:ln>
        </p:spPr>
      </p:pic>
      <p:pic>
        <p:nvPicPr>
          <p:cNvPr id="32792" name="Picture 24" descr="http://www.masterchimie1.u-psud.fr/Chromatoweb/Images%20chromato/delta1.jpg"/>
          <p:cNvPicPr>
            <a:picLocks noChangeAspect="1" noChangeArrowheads="1"/>
          </p:cNvPicPr>
          <p:nvPr/>
        </p:nvPicPr>
        <p:blipFill>
          <a:blip r:embed="rId2"/>
          <a:srcRect/>
          <a:stretch>
            <a:fillRect/>
          </a:stretch>
        </p:blipFill>
        <p:spPr bwMode="auto">
          <a:xfrm>
            <a:off x="5049838" y="2151063"/>
            <a:ext cx="133350" cy="104775"/>
          </a:xfrm>
          <a:prstGeom prst="rect">
            <a:avLst/>
          </a:prstGeom>
          <a:noFill/>
          <a:ln w="9525">
            <a:noFill/>
            <a:miter lim="800000"/>
            <a:headEnd/>
            <a:tailEnd/>
          </a:ln>
        </p:spPr>
      </p:pic>
      <p:pic>
        <p:nvPicPr>
          <p:cNvPr id="32793" name="Picture 25" descr="http://www.masterchimie1.u-psud.fr/Chromatoweb/Images%20chromato/delta1.jpg"/>
          <p:cNvPicPr>
            <a:picLocks noChangeAspect="1" noChangeArrowheads="1"/>
          </p:cNvPicPr>
          <p:nvPr/>
        </p:nvPicPr>
        <p:blipFill>
          <a:blip r:embed="rId2"/>
          <a:srcRect/>
          <a:stretch>
            <a:fillRect/>
          </a:stretch>
        </p:blipFill>
        <p:spPr bwMode="auto">
          <a:xfrm>
            <a:off x="6302375" y="2425700"/>
            <a:ext cx="133350" cy="104775"/>
          </a:xfrm>
          <a:prstGeom prst="rect">
            <a:avLst/>
          </a:prstGeom>
          <a:noFill/>
          <a:ln w="9525">
            <a:noFill/>
            <a:miter lim="800000"/>
            <a:headEnd/>
            <a:tailEnd/>
          </a:ln>
        </p:spPr>
      </p:pic>
      <p:pic>
        <p:nvPicPr>
          <p:cNvPr id="32794" name="Picture 26" descr="http://www.masterchimie1.u-psud.fr/Chromatoweb/Images%20chromato/delta1.jpg"/>
          <p:cNvPicPr>
            <a:picLocks noChangeAspect="1" noChangeArrowheads="1"/>
          </p:cNvPicPr>
          <p:nvPr/>
        </p:nvPicPr>
        <p:blipFill>
          <a:blip r:embed="rId2"/>
          <a:srcRect/>
          <a:stretch>
            <a:fillRect/>
          </a:stretch>
        </p:blipFill>
        <p:spPr bwMode="auto">
          <a:xfrm>
            <a:off x="9142413" y="2425700"/>
            <a:ext cx="133350" cy="1047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428625" y="928688"/>
            <a:ext cx="7429500" cy="3970337"/>
          </a:xfrm>
          <a:prstGeom prst="rect">
            <a:avLst/>
          </a:prstGeom>
          <a:noFill/>
          <a:ln w="9525">
            <a:noFill/>
            <a:miter lim="800000"/>
            <a:headEnd/>
            <a:tailEnd/>
          </a:ln>
        </p:spPr>
        <p:txBody>
          <a:bodyPr anchor="ctr">
            <a:spAutoFit/>
          </a:bodyPr>
          <a:lstStyle/>
          <a:p>
            <a:pPr eaLnBrk="0" hangingPunct="0"/>
            <a:r>
              <a:rPr lang="fr-FR" sz="2000" b="1">
                <a:solidFill>
                  <a:srgbClr val="000099"/>
                </a:solidFill>
              </a:rPr>
              <a:t>Solution</a:t>
            </a:r>
            <a:r>
              <a:rPr lang="fr-FR" sz="2000">
                <a:solidFill>
                  <a:srgbClr val="000099"/>
                </a:solidFill>
              </a:rPr>
              <a:t>.</a:t>
            </a:r>
          </a:p>
          <a:p>
            <a:pPr eaLnBrk="0" hangingPunct="0"/>
            <a:endParaRPr lang="fr-FR"/>
          </a:p>
          <a:p>
            <a:pPr eaLnBrk="0" hangingPunct="0"/>
            <a:r>
              <a:rPr lang="fr-FR">
                <a:solidFill>
                  <a:srgbClr val="FF0000"/>
                </a:solidFill>
              </a:rPr>
              <a:t>1-Comme </a:t>
            </a:r>
            <a:r>
              <a:rPr lang="fr-FR" b="1">
                <a:solidFill>
                  <a:srgbClr val="FF0000"/>
                </a:solidFill>
                <a:latin typeface="SymbolPS" pitchFamily="18" charset="2"/>
              </a:rPr>
              <a:t>a</a:t>
            </a:r>
            <a:r>
              <a:rPr lang="fr-FR">
                <a:solidFill>
                  <a:srgbClr val="FF0000"/>
                </a:solidFill>
              </a:rPr>
              <a:t> est très voisin de 1 on RT(</a:t>
            </a:r>
            <a:r>
              <a:rPr lang="fr-FR" b="1">
                <a:solidFill>
                  <a:srgbClr val="FF0000"/>
                </a:solidFill>
                <a:latin typeface="SymbolPS" pitchFamily="18" charset="2"/>
              </a:rPr>
              <a:t>a</a:t>
            </a:r>
            <a:r>
              <a:rPr lang="fr-FR">
                <a:solidFill>
                  <a:srgbClr val="FF0000"/>
                </a:solidFill>
              </a:rPr>
              <a:t>-1) = - </a:t>
            </a:r>
            <a:r>
              <a:rPr lang="fr-FR" b="1">
                <a:solidFill>
                  <a:srgbClr val="FF0000"/>
                </a:solidFill>
                <a:latin typeface="SymbolPS" pitchFamily="18" charset="2"/>
              </a:rPr>
              <a:t>d</a:t>
            </a:r>
            <a:r>
              <a:rPr lang="fr-FR" b="1">
                <a:solidFill>
                  <a:srgbClr val="FF0000"/>
                </a:solidFill>
              </a:rPr>
              <a:t>(S,R)  </a:t>
            </a:r>
            <a:r>
              <a:rPr lang="fr-FR" sz="600" b="1">
                <a:solidFill>
                  <a:srgbClr val="FF0000"/>
                </a:solidFill>
              </a:rPr>
              <a:t>G</a:t>
            </a:r>
            <a:r>
              <a:rPr lang="fr-FR" b="1">
                <a:solidFill>
                  <a:srgbClr val="FF0000"/>
                </a:solidFill>
              </a:rPr>
              <a:t>°</a:t>
            </a:r>
            <a:r>
              <a:rPr lang="fr-FR">
                <a:solidFill>
                  <a:srgbClr val="FF0000"/>
                </a:solidFill>
              </a:rPr>
              <a:t/>
            </a:r>
            <a:br>
              <a:rPr lang="fr-FR">
                <a:solidFill>
                  <a:srgbClr val="FF0000"/>
                </a:solidFill>
              </a:rPr>
            </a:br>
            <a:r>
              <a:rPr lang="fr-FR">
                <a:solidFill>
                  <a:srgbClr val="FF0000"/>
                </a:solidFill>
              </a:rPr>
              <a:t>d'où </a:t>
            </a:r>
            <a:r>
              <a:rPr lang="fr-FR" b="1">
                <a:solidFill>
                  <a:srgbClr val="FF0000"/>
                </a:solidFill>
                <a:latin typeface="SymbolPS" pitchFamily="18" charset="2"/>
              </a:rPr>
              <a:t>d</a:t>
            </a:r>
            <a:r>
              <a:rPr lang="fr-FR" b="1">
                <a:solidFill>
                  <a:srgbClr val="FF0000"/>
                </a:solidFill>
              </a:rPr>
              <a:t>(R,S)  </a:t>
            </a:r>
            <a:r>
              <a:rPr lang="fr-FR" sz="600" b="1">
                <a:solidFill>
                  <a:srgbClr val="FF0000"/>
                </a:solidFill>
              </a:rPr>
              <a:t>G</a:t>
            </a:r>
            <a:r>
              <a:rPr lang="fr-FR" b="1">
                <a:solidFill>
                  <a:srgbClr val="FF0000"/>
                </a:solidFill>
              </a:rPr>
              <a:t>° </a:t>
            </a:r>
            <a:r>
              <a:rPr lang="fr-FR">
                <a:solidFill>
                  <a:srgbClr val="FF0000"/>
                </a:solidFill>
              </a:rPr>
              <a:t>= -323x8.31x0,022= -59 J /mol à </a:t>
            </a:r>
            <a:r>
              <a:rPr lang="fr-FR" b="1">
                <a:solidFill>
                  <a:srgbClr val="FF0000"/>
                </a:solidFill>
              </a:rPr>
              <a:t>50°C et </a:t>
            </a:r>
            <a:r>
              <a:rPr lang="fr-FR" b="1">
                <a:solidFill>
                  <a:srgbClr val="FF0000"/>
                </a:solidFill>
                <a:latin typeface="SymbolPS" pitchFamily="18" charset="2"/>
              </a:rPr>
              <a:t>d</a:t>
            </a:r>
            <a:r>
              <a:rPr lang="fr-FR" b="1">
                <a:solidFill>
                  <a:srgbClr val="FF0000"/>
                </a:solidFill>
              </a:rPr>
              <a:t>(R,S)  </a:t>
            </a:r>
            <a:r>
              <a:rPr lang="fr-FR" sz="600" b="1">
                <a:solidFill>
                  <a:srgbClr val="FF0000"/>
                </a:solidFill>
              </a:rPr>
              <a:t>G</a:t>
            </a:r>
            <a:r>
              <a:rPr lang="fr-FR" b="1">
                <a:solidFill>
                  <a:srgbClr val="FF0000"/>
                </a:solidFill>
              </a:rPr>
              <a:t>° </a:t>
            </a:r>
            <a:r>
              <a:rPr lang="fr-FR">
                <a:solidFill>
                  <a:srgbClr val="FF0000"/>
                </a:solidFill>
              </a:rPr>
              <a:t>= - 42 J /mol à </a:t>
            </a:r>
            <a:r>
              <a:rPr lang="fr-FR" b="1">
                <a:solidFill>
                  <a:srgbClr val="FF0000"/>
                </a:solidFill>
              </a:rPr>
              <a:t>60°C </a:t>
            </a:r>
          </a:p>
          <a:p>
            <a:pPr eaLnBrk="0" hangingPunct="0"/>
            <a:r>
              <a:rPr lang="fr-FR" b="1">
                <a:solidFill>
                  <a:srgbClr val="FF0000"/>
                </a:solidFill>
              </a:rPr>
              <a:t>2&amp;3- si on pose x= </a:t>
            </a:r>
            <a:r>
              <a:rPr lang="fr-FR" b="1">
                <a:solidFill>
                  <a:srgbClr val="FF0000"/>
                </a:solidFill>
                <a:latin typeface="SymbolPS" pitchFamily="18" charset="2"/>
              </a:rPr>
              <a:t>d</a:t>
            </a:r>
            <a:r>
              <a:rPr lang="fr-FR" b="1">
                <a:solidFill>
                  <a:srgbClr val="FF0000"/>
                </a:solidFill>
              </a:rPr>
              <a:t>(R,S)  </a:t>
            </a:r>
            <a:r>
              <a:rPr lang="fr-FR" sz="600" b="1">
                <a:solidFill>
                  <a:srgbClr val="FF0000"/>
                </a:solidFill>
              </a:rPr>
              <a:t>H</a:t>
            </a:r>
            <a:r>
              <a:rPr lang="fr-FR" b="1">
                <a:solidFill>
                  <a:srgbClr val="FF0000"/>
                </a:solidFill>
              </a:rPr>
              <a:t>° </a:t>
            </a:r>
            <a:r>
              <a:rPr lang="fr-FR">
                <a:solidFill>
                  <a:srgbClr val="FF0000"/>
                </a:solidFill>
              </a:rPr>
              <a:t> et y = </a:t>
            </a:r>
            <a:r>
              <a:rPr lang="fr-FR" b="1">
                <a:solidFill>
                  <a:srgbClr val="FF0000"/>
                </a:solidFill>
                <a:latin typeface="SymbolPS" pitchFamily="18" charset="2"/>
              </a:rPr>
              <a:t>d</a:t>
            </a:r>
            <a:r>
              <a:rPr lang="fr-FR" b="1">
                <a:solidFill>
                  <a:srgbClr val="FF0000"/>
                </a:solidFill>
              </a:rPr>
              <a:t>(R,S)  </a:t>
            </a:r>
            <a:r>
              <a:rPr lang="fr-FR" sz="600" b="1">
                <a:solidFill>
                  <a:srgbClr val="FF0000"/>
                </a:solidFill>
              </a:rPr>
              <a:t>S</a:t>
            </a:r>
            <a:r>
              <a:rPr lang="fr-FR" b="1">
                <a:solidFill>
                  <a:srgbClr val="FF0000"/>
                </a:solidFill>
              </a:rPr>
              <a:t>° </a:t>
            </a:r>
            <a:r>
              <a:rPr lang="fr-FR">
                <a:solidFill>
                  <a:srgbClr val="FF0000"/>
                </a:solidFill>
              </a:rPr>
              <a:t>, on a 2 équations :</a:t>
            </a:r>
            <a:endParaRPr lang="fr-FR" b="1">
              <a:solidFill>
                <a:srgbClr val="FF0000"/>
              </a:solidFill>
            </a:endParaRPr>
          </a:p>
          <a:p>
            <a:pPr eaLnBrk="0" hangingPunct="0"/>
            <a:r>
              <a:rPr lang="fr-FR" b="1">
                <a:solidFill>
                  <a:srgbClr val="FF0000"/>
                </a:solidFill>
              </a:rPr>
              <a:t> à 60°C : -42 = x -333y    et à 50°C -59 = x -323y, </a:t>
            </a:r>
          </a:p>
          <a:p>
            <a:pPr eaLnBrk="0" hangingPunct="0"/>
            <a:r>
              <a:rPr lang="fr-FR" b="1">
                <a:solidFill>
                  <a:srgbClr val="FF0000"/>
                </a:solidFill>
              </a:rPr>
              <a:t>d'où on déduit</a:t>
            </a:r>
            <a:r>
              <a:rPr lang="fr-FR" b="1">
                <a:solidFill>
                  <a:srgbClr val="FF0000"/>
                </a:solidFill>
                <a:latin typeface="SymbolPS" pitchFamily="18" charset="2"/>
              </a:rPr>
              <a:t> d</a:t>
            </a:r>
            <a:r>
              <a:rPr lang="fr-FR" b="1">
                <a:solidFill>
                  <a:srgbClr val="FF0000"/>
                </a:solidFill>
              </a:rPr>
              <a:t>(R,S)  </a:t>
            </a:r>
            <a:r>
              <a:rPr lang="fr-FR" sz="600" b="1">
                <a:solidFill>
                  <a:srgbClr val="FF0000"/>
                </a:solidFill>
              </a:rPr>
              <a:t>H</a:t>
            </a:r>
            <a:r>
              <a:rPr lang="fr-FR" b="1">
                <a:solidFill>
                  <a:srgbClr val="FF0000"/>
                </a:solidFill>
              </a:rPr>
              <a:t>° </a:t>
            </a:r>
            <a:r>
              <a:rPr lang="fr-FR">
                <a:solidFill>
                  <a:srgbClr val="FF0000"/>
                </a:solidFill>
              </a:rPr>
              <a:t>= -608 J/mol et </a:t>
            </a:r>
            <a:r>
              <a:rPr lang="fr-FR" b="1">
                <a:solidFill>
                  <a:srgbClr val="FF0000"/>
                </a:solidFill>
                <a:latin typeface="SymbolPS" pitchFamily="18" charset="2"/>
              </a:rPr>
              <a:t>d</a:t>
            </a:r>
            <a:r>
              <a:rPr lang="fr-FR" b="1">
                <a:solidFill>
                  <a:srgbClr val="FF0000"/>
                </a:solidFill>
              </a:rPr>
              <a:t>(R,S)  </a:t>
            </a:r>
            <a:r>
              <a:rPr lang="fr-FR" sz="600" b="1">
                <a:solidFill>
                  <a:srgbClr val="FF0000"/>
                </a:solidFill>
              </a:rPr>
              <a:t>S</a:t>
            </a:r>
            <a:r>
              <a:rPr lang="fr-FR" b="1">
                <a:solidFill>
                  <a:srgbClr val="FF0000"/>
                </a:solidFill>
              </a:rPr>
              <a:t>° </a:t>
            </a:r>
            <a:r>
              <a:rPr lang="fr-FR">
                <a:solidFill>
                  <a:srgbClr val="FF0000"/>
                </a:solidFill>
              </a:rPr>
              <a:t> = -1,7 unités d'entropie.</a:t>
            </a:r>
            <a:endParaRPr lang="fr-FR" b="1">
              <a:solidFill>
                <a:srgbClr val="FF0000"/>
              </a:solidFill>
            </a:endParaRPr>
          </a:p>
          <a:p>
            <a:pPr eaLnBrk="0" hangingPunct="0"/>
            <a:r>
              <a:rPr lang="fr-FR" b="1">
                <a:solidFill>
                  <a:srgbClr val="FF0000"/>
                </a:solidFill>
              </a:rPr>
              <a:t>4- On peut remarquer que les termes enthalpique (</a:t>
            </a:r>
            <a:r>
              <a:rPr lang="fr-FR" b="1">
                <a:solidFill>
                  <a:srgbClr val="FF0000"/>
                </a:solidFill>
                <a:latin typeface="SymbolPS" pitchFamily="18" charset="2"/>
              </a:rPr>
              <a:t>d</a:t>
            </a:r>
            <a:r>
              <a:rPr lang="fr-FR" b="1">
                <a:solidFill>
                  <a:srgbClr val="FF0000"/>
                </a:solidFill>
              </a:rPr>
              <a:t>(R,S)  </a:t>
            </a:r>
            <a:r>
              <a:rPr lang="fr-FR" sz="600" b="1">
                <a:solidFill>
                  <a:srgbClr val="FF0000"/>
                </a:solidFill>
              </a:rPr>
              <a:t>H</a:t>
            </a:r>
            <a:r>
              <a:rPr lang="fr-FR" b="1">
                <a:solidFill>
                  <a:srgbClr val="FF0000"/>
                </a:solidFill>
              </a:rPr>
              <a:t>°</a:t>
            </a:r>
            <a:r>
              <a:rPr lang="fr-FR">
                <a:solidFill>
                  <a:srgbClr val="FF0000"/>
                </a:solidFill>
              </a:rPr>
              <a:t>) et entropique (-T</a:t>
            </a:r>
            <a:r>
              <a:rPr lang="fr-FR" b="1">
                <a:solidFill>
                  <a:srgbClr val="FF0000"/>
                </a:solidFill>
                <a:latin typeface="SymbolPS" pitchFamily="18" charset="2"/>
              </a:rPr>
              <a:t> d</a:t>
            </a:r>
            <a:r>
              <a:rPr lang="fr-FR" b="1">
                <a:solidFill>
                  <a:srgbClr val="FF0000"/>
                </a:solidFill>
              </a:rPr>
              <a:t>(R,S)  </a:t>
            </a:r>
            <a:r>
              <a:rPr lang="fr-FR" sz="600" b="1">
                <a:solidFill>
                  <a:srgbClr val="FF0000"/>
                </a:solidFill>
              </a:rPr>
              <a:t>S</a:t>
            </a:r>
            <a:r>
              <a:rPr lang="fr-FR" b="1">
                <a:solidFill>
                  <a:srgbClr val="FF0000"/>
                </a:solidFill>
              </a:rPr>
              <a:t>°</a:t>
            </a:r>
            <a:r>
              <a:rPr lang="fr-FR">
                <a:solidFill>
                  <a:srgbClr val="FF0000"/>
                </a:solidFill>
              </a:rPr>
              <a:t>) sont de signe opposé, si on augmente la température, l'écart d'élution entre les 2 énantiomères va diminuer, devenir nul à T= </a:t>
            </a:r>
            <a:r>
              <a:rPr lang="fr-FR" b="1">
                <a:solidFill>
                  <a:srgbClr val="FF0000"/>
                </a:solidFill>
              </a:rPr>
              <a:t>85°C puis s'inverser (le R sera élué après le S), lorsque le terme entropique deviendra prépondérant.</a:t>
            </a:r>
          </a:p>
        </p:txBody>
      </p:sp>
      <p:pic>
        <p:nvPicPr>
          <p:cNvPr id="33795" name="Picture 2" descr="http://www.masterchimie1.u-psud.fr/Chromatoweb/Images%20chromato/delta1.jpg"/>
          <p:cNvPicPr>
            <a:picLocks noChangeAspect="1" noChangeArrowheads="1"/>
          </p:cNvPicPr>
          <p:nvPr/>
        </p:nvPicPr>
        <p:blipFill>
          <a:blip r:embed="rId2"/>
          <a:srcRect/>
          <a:stretch>
            <a:fillRect/>
          </a:stretch>
        </p:blipFill>
        <p:spPr bwMode="auto">
          <a:xfrm>
            <a:off x="5559425" y="-595313"/>
            <a:ext cx="133350" cy="104775"/>
          </a:xfrm>
          <a:prstGeom prst="rect">
            <a:avLst/>
          </a:prstGeom>
          <a:noFill/>
          <a:ln w="9525">
            <a:noFill/>
            <a:miter lim="800000"/>
            <a:headEnd/>
            <a:tailEnd/>
          </a:ln>
        </p:spPr>
      </p:pic>
      <p:pic>
        <p:nvPicPr>
          <p:cNvPr id="33796" name="Picture 3" descr="http://www.masterchimie1.u-psud.fr/Chromatoweb/Images%20chromato/delta1.jpg"/>
          <p:cNvPicPr>
            <a:picLocks noChangeAspect="1" noChangeArrowheads="1"/>
          </p:cNvPicPr>
          <p:nvPr/>
        </p:nvPicPr>
        <p:blipFill>
          <a:blip r:embed="rId2"/>
          <a:srcRect/>
          <a:stretch>
            <a:fillRect/>
          </a:stretch>
        </p:blipFill>
        <p:spPr bwMode="auto">
          <a:xfrm>
            <a:off x="1316038" y="-320675"/>
            <a:ext cx="133350" cy="104775"/>
          </a:xfrm>
          <a:prstGeom prst="rect">
            <a:avLst/>
          </a:prstGeom>
          <a:noFill/>
          <a:ln w="9525">
            <a:noFill/>
            <a:miter lim="800000"/>
            <a:headEnd/>
            <a:tailEnd/>
          </a:ln>
        </p:spPr>
      </p:pic>
      <p:pic>
        <p:nvPicPr>
          <p:cNvPr id="33797" name="Picture 4" descr="http://www.masterchimie1.u-psud.fr/Chromatoweb/Images%20chromato/delta1.jpg"/>
          <p:cNvPicPr>
            <a:picLocks noChangeAspect="1" noChangeArrowheads="1"/>
          </p:cNvPicPr>
          <p:nvPr/>
        </p:nvPicPr>
        <p:blipFill>
          <a:blip r:embed="rId2"/>
          <a:srcRect/>
          <a:stretch>
            <a:fillRect/>
          </a:stretch>
        </p:blipFill>
        <p:spPr bwMode="auto">
          <a:xfrm>
            <a:off x="6524625" y="-320675"/>
            <a:ext cx="133350" cy="104775"/>
          </a:xfrm>
          <a:prstGeom prst="rect">
            <a:avLst/>
          </a:prstGeom>
          <a:noFill/>
          <a:ln w="9525">
            <a:noFill/>
            <a:miter lim="800000"/>
            <a:headEnd/>
            <a:tailEnd/>
          </a:ln>
        </p:spPr>
      </p:pic>
      <p:pic>
        <p:nvPicPr>
          <p:cNvPr id="33798" name="Picture 5" descr="http://www.masterchimie1.u-psud.fr/Chromatoweb/Images%20chromato/delta1.jpg"/>
          <p:cNvPicPr>
            <a:picLocks noChangeAspect="1" noChangeArrowheads="1"/>
          </p:cNvPicPr>
          <p:nvPr/>
        </p:nvPicPr>
        <p:blipFill>
          <a:blip r:embed="rId2"/>
          <a:srcRect/>
          <a:stretch>
            <a:fillRect/>
          </a:stretch>
        </p:blipFill>
        <p:spPr bwMode="auto">
          <a:xfrm>
            <a:off x="2905125" y="-46038"/>
            <a:ext cx="133350" cy="104776"/>
          </a:xfrm>
          <a:prstGeom prst="rect">
            <a:avLst/>
          </a:prstGeom>
          <a:noFill/>
          <a:ln w="9525">
            <a:noFill/>
            <a:miter lim="800000"/>
            <a:headEnd/>
            <a:tailEnd/>
          </a:ln>
        </p:spPr>
      </p:pic>
      <p:pic>
        <p:nvPicPr>
          <p:cNvPr id="33799" name="Picture 6" descr="http://www.masterchimie1.u-psud.fr/Chromatoweb/Images%20chromato/delta1.jpg"/>
          <p:cNvPicPr>
            <a:picLocks noChangeAspect="1" noChangeArrowheads="1"/>
          </p:cNvPicPr>
          <p:nvPr/>
        </p:nvPicPr>
        <p:blipFill>
          <a:blip r:embed="rId2"/>
          <a:srcRect/>
          <a:stretch>
            <a:fillRect/>
          </a:stretch>
        </p:blipFill>
        <p:spPr bwMode="auto">
          <a:xfrm>
            <a:off x="4608513" y="-46038"/>
            <a:ext cx="133350" cy="104776"/>
          </a:xfrm>
          <a:prstGeom prst="rect">
            <a:avLst/>
          </a:prstGeom>
          <a:noFill/>
          <a:ln w="9525">
            <a:noFill/>
            <a:miter lim="800000"/>
            <a:headEnd/>
            <a:tailEnd/>
          </a:ln>
        </p:spPr>
      </p:pic>
      <p:pic>
        <p:nvPicPr>
          <p:cNvPr id="33800" name="Picture 7" descr="http://www.masterchimie1.u-psud.fr/Chromatoweb/Images%20chromato/delta1.jpg"/>
          <p:cNvPicPr>
            <a:picLocks noChangeAspect="1" noChangeArrowheads="1"/>
          </p:cNvPicPr>
          <p:nvPr/>
        </p:nvPicPr>
        <p:blipFill>
          <a:blip r:embed="rId2"/>
          <a:srcRect/>
          <a:stretch>
            <a:fillRect/>
          </a:stretch>
        </p:blipFill>
        <p:spPr bwMode="auto">
          <a:xfrm>
            <a:off x="2457450" y="503238"/>
            <a:ext cx="133350" cy="104775"/>
          </a:xfrm>
          <a:prstGeom prst="rect">
            <a:avLst/>
          </a:prstGeom>
          <a:noFill/>
          <a:ln w="9525">
            <a:noFill/>
            <a:miter lim="800000"/>
            <a:headEnd/>
            <a:tailEnd/>
          </a:ln>
        </p:spPr>
      </p:pic>
      <p:pic>
        <p:nvPicPr>
          <p:cNvPr id="33801" name="Picture 8" descr="http://www.masterchimie1.u-psud.fr/Chromatoweb/Images%20chromato/delta1.jpg"/>
          <p:cNvPicPr>
            <a:picLocks noChangeAspect="1" noChangeArrowheads="1"/>
          </p:cNvPicPr>
          <p:nvPr/>
        </p:nvPicPr>
        <p:blipFill>
          <a:blip r:embed="rId2"/>
          <a:srcRect/>
          <a:stretch>
            <a:fillRect/>
          </a:stretch>
        </p:blipFill>
        <p:spPr bwMode="auto">
          <a:xfrm>
            <a:off x="5049838" y="503238"/>
            <a:ext cx="133350" cy="104775"/>
          </a:xfrm>
          <a:prstGeom prst="rect">
            <a:avLst/>
          </a:prstGeom>
          <a:noFill/>
          <a:ln w="9525">
            <a:noFill/>
            <a:miter lim="800000"/>
            <a:headEnd/>
            <a:tailEnd/>
          </a:ln>
        </p:spPr>
      </p:pic>
      <p:pic>
        <p:nvPicPr>
          <p:cNvPr id="33802" name="Picture 9" descr="http://www.masterchimie1.u-psud.fr/Chromatoweb/Images%20chromato/delta1.jpg"/>
          <p:cNvPicPr>
            <a:picLocks noChangeAspect="1" noChangeArrowheads="1"/>
          </p:cNvPicPr>
          <p:nvPr/>
        </p:nvPicPr>
        <p:blipFill>
          <a:blip r:embed="rId2"/>
          <a:srcRect/>
          <a:stretch>
            <a:fillRect/>
          </a:stretch>
        </p:blipFill>
        <p:spPr bwMode="auto">
          <a:xfrm>
            <a:off x="6302375" y="777875"/>
            <a:ext cx="133350" cy="104775"/>
          </a:xfrm>
          <a:prstGeom prst="rect">
            <a:avLst/>
          </a:prstGeom>
          <a:noFill/>
          <a:ln w="9525">
            <a:noFill/>
            <a:miter lim="800000"/>
            <a:headEnd/>
            <a:tailEnd/>
          </a:ln>
        </p:spPr>
      </p:pic>
      <p:pic>
        <p:nvPicPr>
          <p:cNvPr id="33803" name="Picture 10" descr="http://www.masterchimie1.u-psud.fr/Chromatoweb/Images%20chromato/delta1.jpg"/>
          <p:cNvPicPr>
            <a:picLocks noChangeAspect="1" noChangeArrowheads="1"/>
          </p:cNvPicPr>
          <p:nvPr/>
        </p:nvPicPr>
        <p:blipFill>
          <a:blip r:embed="rId2"/>
          <a:srcRect/>
          <a:stretch>
            <a:fillRect/>
          </a:stretch>
        </p:blipFill>
        <p:spPr bwMode="auto">
          <a:xfrm>
            <a:off x="9142413" y="777875"/>
            <a:ext cx="133350" cy="1047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428625"/>
            <a:ext cx="7786688" cy="892175"/>
          </a:xfrm>
          <a:prstGeom prst="rect">
            <a:avLst/>
          </a:prstGeom>
          <a:noFill/>
          <a:ln w="9525">
            <a:noFill/>
            <a:miter lim="800000"/>
            <a:headEnd/>
            <a:tailEnd/>
          </a:ln>
          <a:effectLst/>
        </p:spPr>
        <p:txBody>
          <a:bodyPr anchor="ctr">
            <a:spAutoFit/>
          </a:bodyPr>
          <a:lstStyle/>
          <a:p>
            <a:pPr algn="ctr" eaLnBrk="0" hangingPunct="0">
              <a:defRPr/>
            </a:pPr>
            <a:r>
              <a:rPr lang="fr-FR" b="1" dirty="0">
                <a:solidFill>
                  <a:srgbClr val="CC0000"/>
                </a:solidFill>
              </a:rPr>
              <a:t>EXEMPLES D'ANALYSE EN CPG</a:t>
            </a:r>
            <a:r>
              <a:rPr lang="fr-FR" dirty="0"/>
              <a:t/>
            </a:r>
            <a:br>
              <a:rPr lang="fr-FR" dirty="0"/>
            </a:br>
            <a:r>
              <a:rPr lang="fr-FR" dirty="0"/>
              <a:t/>
            </a:r>
            <a:br>
              <a:rPr lang="fr-FR" dirty="0"/>
            </a:br>
            <a:r>
              <a:rPr lang="fr-FR" sz="1200" b="1" dirty="0">
                <a:solidFill>
                  <a:srgbClr val="CC0000"/>
                </a:solidFill>
                <a:latin typeface="+mj-lt"/>
              </a:rPr>
              <a:t> </a:t>
            </a:r>
            <a:r>
              <a:rPr lang="fr-FR" sz="1600" b="1" dirty="0">
                <a:solidFill>
                  <a:srgbClr val="000099"/>
                </a:solidFill>
                <a:latin typeface="+mj-lt"/>
              </a:rPr>
              <a:t>ANALYSES BIOLOGIQUES </a:t>
            </a:r>
            <a:endParaRPr lang="fr-FR" sz="1600" dirty="0">
              <a:solidFill>
                <a:srgbClr val="000099"/>
              </a:solidFill>
              <a:latin typeface="+mj-lt"/>
            </a:endParaRPr>
          </a:p>
        </p:txBody>
      </p:sp>
      <p:pic>
        <p:nvPicPr>
          <p:cNvPr id="34819" name="Picture 2"/>
          <p:cNvPicPr>
            <a:picLocks noChangeAspect="1" noChangeArrowheads="1"/>
          </p:cNvPicPr>
          <p:nvPr/>
        </p:nvPicPr>
        <p:blipFill>
          <a:blip r:embed="rId2"/>
          <a:srcRect/>
          <a:stretch>
            <a:fillRect/>
          </a:stretch>
        </p:blipFill>
        <p:spPr bwMode="auto">
          <a:xfrm>
            <a:off x="428625" y="1714500"/>
            <a:ext cx="3000375" cy="3505200"/>
          </a:xfrm>
          <a:prstGeom prst="rect">
            <a:avLst/>
          </a:prstGeom>
          <a:noFill/>
          <a:ln w="9525">
            <a:noFill/>
            <a:miter lim="800000"/>
            <a:headEnd/>
            <a:tailEnd/>
          </a:ln>
        </p:spPr>
      </p:pic>
      <p:sp>
        <p:nvSpPr>
          <p:cNvPr id="57347" name="Rectangle 3"/>
          <p:cNvSpPr>
            <a:spLocks noChangeArrowheads="1"/>
          </p:cNvSpPr>
          <p:nvPr/>
        </p:nvSpPr>
        <p:spPr bwMode="auto">
          <a:xfrm>
            <a:off x="3429000" y="1500188"/>
            <a:ext cx="5357813" cy="4524375"/>
          </a:xfrm>
          <a:prstGeom prst="rect">
            <a:avLst/>
          </a:prstGeom>
          <a:noFill/>
          <a:ln w="9525">
            <a:noFill/>
            <a:miter lim="800000"/>
            <a:headEnd/>
            <a:tailEnd/>
          </a:ln>
          <a:effectLst/>
        </p:spPr>
        <p:txBody>
          <a:bodyPr anchor="ctr">
            <a:spAutoFit/>
          </a:bodyPr>
          <a:lstStyle/>
          <a:p>
            <a:pPr eaLnBrk="0" hangingPunct="0">
              <a:defRPr/>
            </a:pPr>
            <a:r>
              <a:rPr lang="fr-FR" b="1" dirty="0">
                <a:latin typeface="+mj-lt"/>
              </a:rPr>
              <a:t>Chromatogramme d'un mélange de drogues et substances illégales</a:t>
            </a:r>
            <a:endParaRPr lang="fr-FR" dirty="0">
              <a:latin typeface="+mj-lt"/>
            </a:endParaRPr>
          </a:p>
          <a:p>
            <a:pPr eaLnBrk="0" hangingPunct="0">
              <a:defRPr/>
            </a:pPr>
            <a:r>
              <a:rPr lang="fr-FR" b="1" dirty="0">
                <a:latin typeface="+mj-lt"/>
              </a:rPr>
              <a:t>Colonne OV1 12mx0,2mm</a:t>
            </a:r>
            <a:endParaRPr lang="fr-FR" dirty="0">
              <a:latin typeface="+mj-lt"/>
            </a:endParaRPr>
          </a:p>
          <a:p>
            <a:pPr eaLnBrk="0" hangingPunct="0">
              <a:defRPr/>
            </a:pPr>
            <a:r>
              <a:rPr lang="fr-FR" b="1" dirty="0">
                <a:latin typeface="+mj-lt"/>
              </a:rPr>
              <a:t>Programmation de température de 140° à 260° à 10°/mn</a:t>
            </a:r>
          </a:p>
          <a:p>
            <a:pPr eaLnBrk="0" hangingPunct="0">
              <a:defRPr/>
            </a:pPr>
            <a:r>
              <a:rPr lang="fr-FR" b="1" dirty="0">
                <a:latin typeface="+mj-lt"/>
              </a:rPr>
              <a:t>Le chromatogramme reproduit ci-contre vient du laboratoire de la "New Jersey State Police"</a:t>
            </a:r>
            <a:br>
              <a:rPr lang="fr-FR" b="1" dirty="0">
                <a:latin typeface="+mj-lt"/>
              </a:rPr>
            </a:br>
            <a:r>
              <a:rPr lang="fr-FR" b="1" dirty="0">
                <a:latin typeface="+mj-lt"/>
              </a:rPr>
              <a:t/>
            </a:r>
            <a:br>
              <a:rPr lang="fr-FR" b="1" dirty="0">
                <a:latin typeface="+mj-lt"/>
              </a:rPr>
            </a:br>
            <a:r>
              <a:rPr lang="fr-FR" b="1" dirty="0">
                <a:latin typeface="+mj-lt"/>
              </a:rPr>
              <a:t/>
            </a:r>
            <a:br>
              <a:rPr lang="fr-FR" b="1" dirty="0">
                <a:latin typeface="+mj-lt"/>
              </a:rPr>
            </a:br>
            <a:r>
              <a:rPr lang="fr-FR" b="1" dirty="0">
                <a:latin typeface="+mj-lt"/>
              </a:rPr>
              <a:t/>
            </a:r>
            <a:br>
              <a:rPr lang="fr-FR" b="1" dirty="0">
                <a:latin typeface="+mj-lt"/>
              </a:rPr>
            </a:br>
            <a:r>
              <a:rPr lang="fr-FR" dirty="0">
                <a:latin typeface="+mj-lt"/>
              </a:rPr>
              <a:t>Ces analyses sont utilisées dans la police scientifique. l'analyse se fait essentiellement dans les fluides biologiques (sang, urine) les drogues sont retrouvées intactes mais aussi mélangées avec leurs métabolites</a:t>
            </a:r>
            <a:r>
              <a:rPr lang="fr-FR" sz="900" dirty="0">
                <a:latin typeface="Times New Roman" pitchFamily="18" charset="0"/>
              </a:rPr>
              <a:t/>
            </a:r>
            <a:br>
              <a:rPr lang="fr-FR" sz="900" dirty="0">
                <a:latin typeface="Times New Roman" pitchFamily="18" charset="0"/>
              </a:rPr>
            </a:b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428625" y="474663"/>
            <a:ext cx="7858125" cy="4524375"/>
          </a:xfrm>
          <a:prstGeom prst="rect">
            <a:avLst/>
          </a:prstGeom>
          <a:noFill/>
          <a:ln w="9525">
            <a:noFill/>
            <a:miter lim="800000"/>
            <a:headEnd/>
            <a:tailEnd/>
          </a:ln>
        </p:spPr>
        <p:txBody>
          <a:bodyPr>
            <a:spAutoFit/>
          </a:bodyPr>
          <a:lstStyle/>
          <a:p>
            <a:r>
              <a:rPr lang="fr-FR" b="1">
                <a:solidFill>
                  <a:srgbClr val="FF0000"/>
                </a:solidFill>
              </a:rPr>
              <a:t>ANALYSE POUR L'ENVIRONNEMENT</a:t>
            </a:r>
            <a:r>
              <a:rPr lang="fr-FR" b="1"/>
              <a:t/>
            </a:r>
            <a:br>
              <a:rPr lang="fr-FR" b="1"/>
            </a:br>
            <a:endParaRPr lang="fr-FR" b="1"/>
          </a:p>
          <a:p>
            <a:r>
              <a:rPr lang="fr-FR"/>
              <a:t>Le problème de la pollution de l'eau par les rejets de l'agriculture va devenir de plus en plus aigu. Car l'eau, indispensable à la vie, est au bout de la chaîne des rejets.</a:t>
            </a:r>
            <a:br>
              <a:rPr lang="fr-FR"/>
            </a:br>
            <a:r>
              <a:rPr lang="fr-FR"/>
              <a:t>On estime que plus de 1000 produits nouveaux sont introduits sur le marché de l'agrochimie chaque année et ces produits se retrouvent inexorablement dans l'eau après quelques années.</a:t>
            </a:r>
            <a:br>
              <a:rPr lang="fr-FR"/>
            </a:br>
            <a:r>
              <a:rPr lang="fr-FR"/>
              <a:t>Les herbicides et pesticides peuvent être aussi dosés à tous les stades de la chaîne alimentaire (poisson, légumes...)</a:t>
            </a:r>
            <a:br>
              <a:rPr lang="fr-FR"/>
            </a:br>
            <a:r>
              <a:rPr lang="fr-FR"/>
              <a:t>La norme CE de 1980 donne les doses maximum prescrites pour l'eau de consommation: (&lt;0,5 mg/l de pesticides, &lt;100 mg/l de CX</a:t>
            </a:r>
            <a:r>
              <a:rPr lang="fr-FR" baseline="-25000"/>
              <a:t>3</a:t>
            </a:r>
            <a:r>
              <a:rPr lang="fr-FR"/>
              <a:t>H (X= F, Cl)...etc.)</a:t>
            </a:r>
            <a:br>
              <a:rPr lang="fr-FR"/>
            </a:br>
            <a:r>
              <a:rPr lang="fr-FR"/>
              <a:t>Une liste rouge a été établie pour déterminer les produits les plus dangereux (Hg, Cd, Cr, DDT, Dioxine...), et cette liste s'allonge chaque année.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357188" y="714375"/>
            <a:ext cx="3514725" cy="3238500"/>
          </a:xfrm>
          <a:prstGeom prst="rect">
            <a:avLst/>
          </a:prstGeom>
          <a:noFill/>
          <a:ln w="9525">
            <a:noFill/>
            <a:miter lim="800000"/>
            <a:headEnd/>
            <a:tailEnd/>
          </a:ln>
        </p:spPr>
      </p:pic>
      <p:sp>
        <p:nvSpPr>
          <p:cNvPr id="58371" name="Rectangle 3"/>
          <p:cNvSpPr>
            <a:spLocks noChangeArrowheads="1"/>
          </p:cNvSpPr>
          <p:nvPr/>
        </p:nvSpPr>
        <p:spPr bwMode="auto">
          <a:xfrm>
            <a:off x="4286250" y="714375"/>
            <a:ext cx="4500563" cy="4246563"/>
          </a:xfrm>
          <a:prstGeom prst="rect">
            <a:avLst/>
          </a:prstGeom>
          <a:noFill/>
          <a:ln w="9525">
            <a:noFill/>
            <a:miter lim="800000"/>
            <a:headEnd/>
            <a:tailEnd/>
          </a:ln>
          <a:effectLst/>
        </p:spPr>
        <p:txBody>
          <a:bodyPr anchor="ctr">
            <a:spAutoFit/>
          </a:bodyPr>
          <a:lstStyle/>
          <a:p>
            <a:pPr eaLnBrk="0" hangingPunct="0">
              <a:defRPr/>
            </a:pPr>
            <a:r>
              <a:rPr lang="fr-FR" b="1" dirty="0">
                <a:solidFill>
                  <a:srgbClr val="FF0000"/>
                </a:solidFill>
                <a:latin typeface="+mj-lt"/>
              </a:rPr>
              <a:t>Chromatogramme d'un mélange de pesticides dans de l’eau de consommation.</a:t>
            </a:r>
          </a:p>
          <a:p>
            <a:pPr eaLnBrk="0" hangingPunct="0">
              <a:defRPr/>
            </a:pPr>
            <a:r>
              <a:rPr lang="fr-FR" b="1" dirty="0">
                <a:latin typeface="+mj-lt"/>
              </a:rPr>
              <a:t>Conditions</a:t>
            </a:r>
          </a:p>
          <a:p>
            <a:pPr eaLnBrk="0" hangingPunct="0">
              <a:defRPr/>
            </a:pPr>
            <a:r>
              <a:rPr lang="fr-FR" dirty="0">
                <a:latin typeface="+mj-lt"/>
              </a:rPr>
              <a:t>Fibre SPME:</a:t>
            </a:r>
            <a:r>
              <a:rPr lang="fr-FR" b="1" dirty="0">
                <a:latin typeface="+mj-lt"/>
              </a:rPr>
              <a:t> </a:t>
            </a:r>
            <a:r>
              <a:rPr lang="fr-FR" b="1" dirty="0" err="1">
                <a:latin typeface="+mj-lt"/>
              </a:rPr>
              <a:t>polydimethylsiloxane</a:t>
            </a:r>
            <a:r>
              <a:rPr lang="fr-FR" b="1" dirty="0">
                <a:latin typeface="+mj-lt"/>
              </a:rPr>
              <a:t>, film</a:t>
            </a:r>
            <a:r>
              <a:rPr lang="fr-FR" dirty="0">
                <a:latin typeface="+mj-lt"/>
              </a:rPr>
              <a:t> de </a:t>
            </a:r>
            <a:r>
              <a:rPr lang="fr-FR" b="1" dirty="0">
                <a:latin typeface="+mj-lt"/>
              </a:rPr>
              <a:t>100µm</a:t>
            </a:r>
            <a:r>
              <a:rPr lang="fr-FR" dirty="0">
                <a:latin typeface="+mj-lt"/>
              </a:rPr>
              <a:t/>
            </a:r>
            <a:br>
              <a:rPr lang="fr-FR" dirty="0">
                <a:latin typeface="+mj-lt"/>
              </a:rPr>
            </a:br>
            <a:r>
              <a:rPr lang="fr-FR" dirty="0">
                <a:latin typeface="+mj-lt"/>
              </a:rPr>
              <a:t>Extraction par immersion, 15 min (sous forte agitation )</a:t>
            </a:r>
            <a:br>
              <a:rPr lang="fr-FR" dirty="0">
                <a:latin typeface="+mj-lt"/>
              </a:rPr>
            </a:br>
            <a:r>
              <a:rPr lang="fr-FR" dirty="0">
                <a:latin typeface="+mj-lt"/>
              </a:rPr>
              <a:t>Colonne:</a:t>
            </a:r>
            <a:r>
              <a:rPr lang="fr-FR" b="1" dirty="0">
                <a:latin typeface="+mj-lt"/>
              </a:rPr>
              <a:t> SPB-5, 15m x 0.20mm ID, film de 0,20µm</a:t>
            </a:r>
            <a:r>
              <a:rPr lang="fr-FR" dirty="0">
                <a:latin typeface="+mj-lt"/>
              </a:rPr>
              <a:t> </a:t>
            </a:r>
            <a:br>
              <a:rPr lang="fr-FR" dirty="0">
                <a:latin typeface="+mj-lt"/>
              </a:rPr>
            </a:br>
            <a:r>
              <a:rPr lang="fr-FR" dirty="0">
                <a:latin typeface="+mj-lt"/>
              </a:rPr>
              <a:t>Four: 120°C (1 min) à 180°C à 30°C/min, puis to 290°C à 10°C/min</a:t>
            </a:r>
            <a:br>
              <a:rPr lang="fr-FR" dirty="0">
                <a:latin typeface="+mj-lt"/>
              </a:rPr>
            </a:br>
            <a:r>
              <a:rPr lang="fr-FR" dirty="0">
                <a:latin typeface="+mj-lt"/>
              </a:rPr>
              <a:t>phase mobile: hélium, 37cm/sec (à 120°C) </a:t>
            </a:r>
            <a:br>
              <a:rPr lang="fr-FR" dirty="0">
                <a:latin typeface="+mj-lt"/>
              </a:rPr>
            </a:br>
            <a:r>
              <a:rPr lang="fr-FR" dirty="0" err="1">
                <a:latin typeface="+mj-lt"/>
              </a:rPr>
              <a:t>Det</a:t>
            </a:r>
            <a:r>
              <a:rPr lang="fr-FR" dirty="0">
                <a:latin typeface="+mj-lt"/>
              </a:rPr>
              <a:t>.: ECD, 300°C</a:t>
            </a:r>
            <a:br>
              <a:rPr lang="fr-FR" dirty="0">
                <a:latin typeface="+mj-lt"/>
              </a:rPr>
            </a:br>
            <a:r>
              <a:rPr lang="fr-FR" dirty="0" err="1">
                <a:latin typeface="+mj-lt"/>
              </a:rPr>
              <a:t>Inj</a:t>
            </a:r>
            <a:r>
              <a:rPr lang="fr-FR" dirty="0">
                <a:latin typeface="+mj-lt"/>
              </a:rPr>
              <a:t>.: </a:t>
            </a:r>
            <a:r>
              <a:rPr lang="fr-FR" dirty="0" err="1">
                <a:latin typeface="+mj-lt"/>
              </a:rPr>
              <a:t>splitless</a:t>
            </a:r>
            <a:r>
              <a:rPr lang="fr-FR" dirty="0">
                <a:latin typeface="+mj-lt"/>
              </a:rPr>
              <a:t> (vanne fermée 3 min), 260°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000250" y="285750"/>
            <a:ext cx="5529263" cy="461963"/>
          </a:xfrm>
          <a:prstGeom prst="rect">
            <a:avLst/>
          </a:prstGeom>
          <a:noFill/>
          <a:ln w="9525">
            <a:noFill/>
            <a:miter lim="800000"/>
            <a:headEnd/>
            <a:tailEnd/>
          </a:ln>
        </p:spPr>
        <p:txBody>
          <a:bodyPr wrap="none">
            <a:spAutoFit/>
          </a:bodyPr>
          <a:lstStyle/>
          <a:p>
            <a:r>
              <a:rPr lang="fr-FR" sz="2400" b="1">
                <a:solidFill>
                  <a:srgbClr val="FF0000"/>
                </a:solidFill>
              </a:rPr>
              <a:t>ANALYSE D'HUILES ESSENTIELLES</a:t>
            </a:r>
            <a:endParaRPr lang="fr-FR" sz="2400">
              <a:solidFill>
                <a:srgbClr val="FF0000"/>
              </a:solidFill>
            </a:endParaRPr>
          </a:p>
        </p:txBody>
      </p:sp>
      <p:pic>
        <p:nvPicPr>
          <p:cNvPr id="37891" name="Picture 2"/>
          <p:cNvPicPr>
            <a:picLocks noChangeAspect="1" noChangeArrowheads="1"/>
          </p:cNvPicPr>
          <p:nvPr/>
        </p:nvPicPr>
        <p:blipFill>
          <a:blip r:embed="rId2"/>
          <a:srcRect/>
          <a:stretch>
            <a:fillRect/>
          </a:stretch>
        </p:blipFill>
        <p:spPr bwMode="auto">
          <a:xfrm>
            <a:off x="214313" y="714375"/>
            <a:ext cx="5048250" cy="5648325"/>
          </a:xfrm>
          <a:prstGeom prst="rect">
            <a:avLst/>
          </a:prstGeom>
          <a:noFill/>
          <a:ln w="9525">
            <a:noFill/>
            <a:miter lim="800000"/>
            <a:headEnd/>
            <a:tailEnd/>
          </a:ln>
        </p:spPr>
      </p:pic>
      <p:sp>
        <p:nvSpPr>
          <p:cNvPr id="60419" name="Rectangle 3"/>
          <p:cNvSpPr>
            <a:spLocks noChangeArrowheads="1"/>
          </p:cNvSpPr>
          <p:nvPr/>
        </p:nvSpPr>
        <p:spPr bwMode="auto">
          <a:xfrm>
            <a:off x="5429250" y="1428750"/>
            <a:ext cx="3357563" cy="3278188"/>
          </a:xfrm>
          <a:prstGeom prst="rect">
            <a:avLst/>
          </a:prstGeom>
          <a:noFill/>
          <a:ln w="9525">
            <a:noFill/>
            <a:miter lim="800000"/>
            <a:headEnd/>
            <a:tailEnd/>
          </a:ln>
          <a:effectLst/>
        </p:spPr>
        <p:txBody>
          <a:bodyPr anchor="ctr">
            <a:spAutoFit/>
          </a:bodyPr>
          <a:lstStyle/>
          <a:p>
            <a:pPr eaLnBrk="0" hangingPunct="0">
              <a:defRPr/>
            </a:pPr>
            <a:r>
              <a:rPr lang="fr-FR" sz="1300" b="1" dirty="0">
                <a:solidFill>
                  <a:schemeClr val="accent6"/>
                </a:solidFill>
                <a:latin typeface="Times New Roman" pitchFamily="18" charset="0"/>
              </a:rPr>
              <a:t>Chromatogramme de l'huile essentielle de menthe.</a:t>
            </a:r>
          </a:p>
          <a:p>
            <a:pPr eaLnBrk="0" hangingPunct="0">
              <a:defRPr/>
            </a:pPr>
            <a:r>
              <a:rPr lang="fr-FR" sz="900" dirty="0"/>
              <a:t/>
            </a:r>
            <a:br>
              <a:rPr lang="fr-FR" sz="900" dirty="0"/>
            </a:br>
            <a:r>
              <a:rPr lang="fr-FR" sz="1200" b="1" u="sng" dirty="0">
                <a:latin typeface="Times"/>
              </a:rPr>
              <a:t/>
            </a:r>
            <a:br>
              <a:rPr lang="fr-FR" sz="1200" b="1" u="sng" dirty="0">
                <a:latin typeface="Times"/>
              </a:rPr>
            </a:br>
            <a:r>
              <a:rPr lang="fr-FR" sz="1600" b="1" dirty="0">
                <a:latin typeface="+mj-lt"/>
              </a:rPr>
              <a:t>Conditions</a:t>
            </a:r>
            <a:br>
              <a:rPr lang="fr-FR" sz="1600" b="1" dirty="0">
                <a:latin typeface="+mj-lt"/>
              </a:rPr>
            </a:br>
            <a:r>
              <a:rPr lang="fr-FR" sz="1600" b="1" dirty="0">
                <a:latin typeface="+mj-lt"/>
              </a:rPr>
              <a:t/>
            </a:r>
            <a:br>
              <a:rPr lang="fr-FR" sz="1600" b="1" dirty="0">
                <a:latin typeface="+mj-lt"/>
              </a:rPr>
            </a:br>
            <a:r>
              <a:rPr lang="fr-FR" sz="1600" dirty="0">
                <a:latin typeface="+mj-lt"/>
              </a:rPr>
              <a:t>Colonne:</a:t>
            </a:r>
            <a:r>
              <a:rPr lang="fr-FR" sz="1600" b="1" dirty="0">
                <a:latin typeface="+mj-lt"/>
              </a:rPr>
              <a:t> SUPELCOWAX 10, 60m x 0.25mm, film de 0,25µm</a:t>
            </a:r>
            <a:r>
              <a:rPr lang="fr-FR" sz="1600" dirty="0">
                <a:latin typeface="+mj-lt"/>
              </a:rPr>
              <a:t> </a:t>
            </a:r>
            <a:br>
              <a:rPr lang="fr-FR" sz="1600" dirty="0">
                <a:latin typeface="+mj-lt"/>
              </a:rPr>
            </a:br>
            <a:r>
              <a:rPr lang="fr-FR" sz="1600" dirty="0">
                <a:latin typeface="+mj-lt"/>
              </a:rPr>
              <a:t>Four : 4 min (75°C) à 200°C puis 4°C/min, enfin 5 min à 200°C.</a:t>
            </a:r>
            <a:br>
              <a:rPr lang="fr-FR" sz="1600" dirty="0">
                <a:latin typeface="+mj-lt"/>
              </a:rPr>
            </a:br>
            <a:r>
              <a:rPr lang="fr-FR" sz="1600" dirty="0">
                <a:latin typeface="+mj-lt"/>
              </a:rPr>
              <a:t>Phase mobile: hélium, 25cm/sec (mesuré à 155°C)</a:t>
            </a:r>
            <a:br>
              <a:rPr lang="fr-FR" sz="1600" dirty="0">
                <a:latin typeface="+mj-lt"/>
              </a:rPr>
            </a:br>
            <a:r>
              <a:rPr lang="fr-FR" sz="1600" dirty="0" err="1">
                <a:latin typeface="+mj-lt"/>
              </a:rPr>
              <a:t>Det</a:t>
            </a:r>
            <a:r>
              <a:rPr lang="fr-FR" sz="1600" dirty="0">
                <a:latin typeface="+mj-lt"/>
              </a:rPr>
              <a:t>.: FID</a:t>
            </a:r>
            <a:br>
              <a:rPr lang="fr-FR" sz="1600" dirty="0">
                <a:latin typeface="+mj-lt"/>
              </a:rPr>
            </a:br>
            <a:r>
              <a:rPr lang="fr-FR" sz="1600" dirty="0" err="1">
                <a:latin typeface="+mj-lt"/>
              </a:rPr>
              <a:t>Inj</a:t>
            </a:r>
            <a:r>
              <a:rPr lang="fr-FR" sz="1600" dirty="0">
                <a:latin typeface="+mj-lt"/>
              </a:rPr>
              <a:t>.: 0.2µL, split (100:1)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857750" y="357188"/>
            <a:ext cx="4286250" cy="6215062"/>
          </a:xfrm>
          <a:prstGeom prst="rect">
            <a:avLst/>
          </a:prstGeom>
          <a:noFill/>
          <a:ln w="9525">
            <a:noFill/>
            <a:miter lim="800000"/>
            <a:headEnd/>
            <a:tailEnd/>
          </a:ln>
        </p:spPr>
      </p:pic>
      <p:pic>
        <p:nvPicPr>
          <p:cNvPr id="5123" name="Picture 6"/>
          <p:cNvPicPr>
            <a:picLocks noChangeAspect="1" noChangeArrowheads="1"/>
          </p:cNvPicPr>
          <p:nvPr/>
        </p:nvPicPr>
        <p:blipFill>
          <a:blip r:embed="rId3"/>
          <a:srcRect/>
          <a:stretch>
            <a:fillRect/>
          </a:stretch>
        </p:blipFill>
        <p:spPr bwMode="auto">
          <a:xfrm>
            <a:off x="500063" y="214313"/>
            <a:ext cx="4714875" cy="60007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0" y="428625"/>
            <a:ext cx="8743950" cy="579438"/>
          </a:xfrm>
          <a:prstGeom prst="rect">
            <a:avLst/>
          </a:prstGeom>
          <a:noFill/>
          <a:ln w="9525">
            <a:noFill/>
            <a:miter lim="800000"/>
            <a:headEnd/>
            <a:tailEnd/>
          </a:ln>
        </p:spPr>
        <p:txBody>
          <a:bodyPr>
            <a:spAutoFit/>
          </a:bodyPr>
          <a:lstStyle/>
          <a:p>
            <a:pPr algn="ctr"/>
            <a:r>
              <a:rPr lang="fr-FR" sz="3200" b="1">
                <a:solidFill>
                  <a:srgbClr val="FF0000"/>
                </a:solidFill>
              </a:rPr>
              <a:t>DESCRIPTION  DE L'APPAREILLAGE</a:t>
            </a:r>
            <a:endParaRPr lang="fr-FR" sz="3200" b="1">
              <a:solidFill>
                <a:srgbClr val="FF0000"/>
              </a:solidFill>
              <a:latin typeface="Times New Roman" pitchFamily="18" charset="0"/>
              <a:cs typeface="Times New Roman" pitchFamily="18" charset="0"/>
            </a:endParaRPr>
          </a:p>
        </p:txBody>
      </p:sp>
      <p:sp>
        <p:nvSpPr>
          <p:cNvPr id="32" name="Rectangle 31"/>
          <p:cNvSpPr/>
          <p:nvPr/>
        </p:nvSpPr>
        <p:spPr>
          <a:xfrm>
            <a:off x="357188" y="6488113"/>
            <a:ext cx="8001000" cy="369887"/>
          </a:xfrm>
          <a:prstGeom prst="rect">
            <a:avLst/>
          </a:prstGeom>
        </p:spPr>
        <p:txBody>
          <a:bodyPr>
            <a:spAutoFit/>
          </a:bodyPr>
          <a:lstStyle/>
          <a:p>
            <a:pPr>
              <a:defRPr/>
            </a:pPr>
            <a:r>
              <a:rPr lang="fr-FR" b="1" dirty="0">
                <a:solidFill>
                  <a:schemeClr val="accent6"/>
                </a:solidFill>
                <a:latin typeface="Arial" charset="0"/>
                <a:cs typeface="Arial" charset="0"/>
              </a:rPr>
              <a:t>Figure 1: Schéma simplifié du chromatographe en phase gazeuse</a:t>
            </a:r>
            <a:endParaRPr lang="fr-FR" dirty="0">
              <a:solidFill>
                <a:schemeClr val="accent6"/>
              </a:solidFill>
              <a:latin typeface="Arial" charset="0"/>
              <a:cs typeface="Arial" charset="0"/>
            </a:endParaRPr>
          </a:p>
        </p:txBody>
      </p:sp>
      <p:sp>
        <p:nvSpPr>
          <p:cNvPr id="6148" name="Rectangle 7"/>
          <p:cNvSpPr>
            <a:spLocks noChangeArrowheads="1"/>
          </p:cNvSpPr>
          <p:nvPr/>
        </p:nvSpPr>
        <p:spPr bwMode="auto">
          <a:xfrm>
            <a:off x="214313" y="928688"/>
            <a:ext cx="8358187" cy="1384300"/>
          </a:xfrm>
          <a:prstGeom prst="rect">
            <a:avLst/>
          </a:prstGeom>
          <a:noFill/>
          <a:ln w="9525">
            <a:noFill/>
            <a:miter lim="800000"/>
            <a:headEnd/>
            <a:tailEnd/>
          </a:ln>
        </p:spPr>
        <p:txBody>
          <a:bodyPr anchor="ctr">
            <a:spAutoFit/>
          </a:bodyPr>
          <a:lstStyle/>
          <a:p>
            <a:pPr eaLnBrk="0" hangingPunct="0"/>
            <a:r>
              <a:rPr lang="fr-FR" sz="1600" b="1"/>
              <a:t>Cette chromatographie (CPG ou GC en anglais), qui est la plus performante au point de vue de la séparation, est réservée aux produits volatils et thermostables.</a:t>
            </a:r>
            <a:br>
              <a:rPr lang="fr-FR" sz="1600" b="1"/>
            </a:br>
            <a:r>
              <a:rPr lang="en-GB" sz="1600" b="1"/>
              <a:t>(Masse moléculaire &lt; 500 Daltons)</a:t>
            </a:r>
            <a:r>
              <a:rPr lang="en-GB"/>
              <a:t/>
            </a:r>
            <a:br>
              <a:rPr lang="en-GB"/>
            </a:br>
            <a:endParaRPr lang="fr-FR"/>
          </a:p>
          <a:p>
            <a:pPr eaLnBrk="0" hangingPunct="0"/>
            <a:r>
              <a:rPr lang="en-GB"/>
              <a:t>  </a:t>
            </a:r>
            <a:endParaRPr lang="en-GB" sz="13500"/>
          </a:p>
        </p:txBody>
      </p:sp>
      <p:pic>
        <p:nvPicPr>
          <p:cNvPr id="6149" name="Picture 10"/>
          <p:cNvPicPr>
            <a:picLocks noChangeAspect="1" noChangeArrowheads="1"/>
          </p:cNvPicPr>
          <p:nvPr/>
        </p:nvPicPr>
        <p:blipFill>
          <a:blip r:embed="rId2"/>
          <a:srcRect/>
          <a:stretch>
            <a:fillRect/>
          </a:stretch>
        </p:blipFill>
        <p:spPr bwMode="auto">
          <a:xfrm>
            <a:off x="357188" y="2143125"/>
            <a:ext cx="7215187" cy="421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000125" y="357188"/>
            <a:ext cx="6500813" cy="59293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57188" y="1000125"/>
            <a:ext cx="2971800" cy="2971800"/>
          </a:xfrm>
          <a:prstGeom prst="rect">
            <a:avLst/>
          </a:prstGeom>
          <a:noFill/>
          <a:ln w="9525">
            <a:noFill/>
            <a:miter lim="800000"/>
            <a:headEnd/>
            <a:tailEnd/>
          </a:ln>
        </p:spPr>
      </p:pic>
      <p:sp>
        <p:nvSpPr>
          <p:cNvPr id="8195" name="Rectangle 2"/>
          <p:cNvSpPr>
            <a:spLocks noChangeArrowheads="1"/>
          </p:cNvSpPr>
          <p:nvPr/>
        </p:nvSpPr>
        <p:spPr bwMode="auto">
          <a:xfrm>
            <a:off x="3500438" y="642938"/>
            <a:ext cx="5429250" cy="923925"/>
          </a:xfrm>
          <a:prstGeom prst="rect">
            <a:avLst/>
          </a:prstGeom>
          <a:noFill/>
          <a:ln w="9525">
            <a:noFill/>
            <a:miter lim="800000"/>
            <a:headEnd/>
            <a:tailEnd/>
          </a:ln>
        </p:spPr>
        <p:txBody>
          <a:bodyPr>
            <a:spAutoFit/>
          </a:bodyPr>
          <a:lstStyle/>
          <a:p>
            <a:r>
              <a:rPr lang="fr-FR"/>
              <a:t>Un très grand choix d'injecteur est disponible sur le marché en fonction de la nature du mélange à séparer (solide, liquide, polaire, etc).</a:t>
            </a:r>
          </a:p>
        </p:txBody>
      </p:sp>
      <p:sp>
        <p:nvSpPr>
          <p:cNvPr id="8196" name="Rectangle 3"/>
          <p:cNvSpPr>
            <a:spLocks noChangeArrowheads="1"/>
          </p:cNvSpPr>
          <p:nvPr/>
        </p:nvSpPr>
        <p:spPr bwMode="auto">
          <a:xfrm>
            <a:off x="3429000" y="214313"/>
            <a:ext cx="2224088" cy="369887"/>
          </a:xfrm>
          <a:prstGeom prst="rect">
            <a:avLst/>
          </a:prstGeom>
          <a:noFill/>
          <a:ln w="9525">
            <a:noFill/>
            <a:miter lim="800000"/>
            <a:headEnd/>
            <a:tailEnd/>
          </a:ln>
        </p:spPr>
        <p:txBody>
          <a:bodyPr wrap="none" anchor="ctr">
            <a:spAutoFit/>
          </a:bodyPr>
          <a:lstStyle/>
          <a:p>
            <a:pPr algn="ctr" eaLnBrk="0" hangingPunct="0"/>
            <a:r>
              <a:rPr lang="fr-FR" b="1">
                <a:solidFill>
                  <a:srgbClr val="CC0000"/>
                </a:solidFill>
              </a:rPr>
              <a:t>LES INJECTEURS</a:t>
            </a:r>
            <a:r>
              <a:rPr lang="fr-FR"/>
              <a:t> </a:t>
            </a:r>
          </a:p>
        </p:txBody>
      </p:sp>
      <p:sp>
        <p:nvSpPr>
          <p:cNvPr id="8197" name="Rectangle 5"/>
          <p:cNvSpPr>
            <a:spLocks noChangeArrowheads="1"/>
          </p:cNvSpPr>
          <p:nvPr/>
        </p:nvSpPr>
        <p:spPr bwMode="auto">
          <a:xfrm>
            <a:off x="3643313" y="1785938"/>
            <a:ext cx="5143500" cy="4940300"/>
          </a:xfrm>
          <a:prstGeom prst="rect">
            <a:avLst/>
          </a:prstGeom>
          <a:noFill/>
          <a:ln w="9525">
            <a:noFill/>
            <a:miter lim="800000"/>
            <a:headEnd/>
            <a:tailEnd/>
          </a:ln>
        </p:spPr>
        <p:txBody>
          <a:bodyPr anchor="ctr">
            <a:spAutoFit/>
          </a:bodyPr>
          <a:lstStyle/>
          <a:p>
            <a:pPr eaLnBrk="0" hangingPunct="0">
              <a:lnSpc>
                <a:spcPct val="150000"/>
              </a:lnSpc>
            </a:pPr>
            <a:r>
              <a:rPr lang="fr-FR"/>
              <a:t>L'injecteur standard (95% des appareil en sont équipés) d'un chromatographe avec colonne capillaire est du type "split/splitless". C'est à dire que l'on peut ajuster la quantité de produit </a:t>
            </a:r>
          </a:p>
          <a:p>
            <a:pPr eaLnBrk="0" hangingPunct="0">
              <a:lnSpc>
                <a:spcPct val="150000"/>
              </a:lnSpc>
            </a:pPr>
            <a:r>
              <a:rPr lang="fr-FR"/>
              <a:t>passant dans la colonne par rapport à la quantité injectée dans le chromatographe. Cet ajustement se fait à l'aide d'une vanne.</a:t>
            </a:r>
            <a:br>
              <a:rPr lang="fr-FR"/>
            </a:br>
            <a:r>
              <a:rPr lang="fr-FR"/>
              <a:t>Si on injecte un microlitre de produit (1 </a:t>
            </a:r>
            <a:r>
              <a:rPr lang="fr-FR">
                <a:latin typeface="SymbolPS" pitchFamily="18" charset="2"/>
              </a:rPr>
              <a:t>m</a:t>
            </a:r>
            <a:r>
              <a:rPr lang="fr-FR"/>
              <a:t>l) et que seulement 0,01 </a:t>
            </a:r>
            <a:r>
              <a:rPr lang="fr-FR">
                <a:latin typeface="SymbolPS" pitchFamily="18" charset="2"/>
              </a:rPr>
              <a:t>m</a:t>
            </a:r>
            <a:r>
              <a:rPr lang="fr-FR"/>
              <a:t>l rentre dans la colonne, on a un "split" de 100 et 0,99 </a:t>
            </a:r>
            <a:r>
              <a:rPr lang="fr-FR">
                <a:latin typeface="SymbolPS" pitchFamily="18" charset="2"/>
              </a:rPr>
              <a:t>m</a:t>
            </a:r>
            <a:r>
              <a:rPr lang="fr-FR"/>
              <a:t>l de la solution a été évacué à l'extérieur via la vanne de "split". </a:t>
            </a:r>
          </a:p>
          <a:p>
            <a:pPr eaLnBrk="0" hangingPunct="0"/>
            <a:endParaRPr lang="fr-FR"/>
          </a:p>
        </p:txBody>
      </p:sp>
      <p:sp>
        <p:nvSpPr>
          <p:cNvPr id="8198" name="Rectangle 6"/>
          <p:cNvSpPr>
            <a:spLocks noChangeArrowheads="1"/>
          </p:cNvSpPr>
          <p:nvPr/>
        </p:nvSpPr>
        <p:spPr bwMode="auto">
          <a:xfrm>
            <a:off x="142875" y="6286500"/>
            <a:ext cx="3429000" cy="277813"/>
          </a:xfrm>
          <a:prstGeom prst="rect">
            <a:avLst/>
          </a:prstGeom>
          <a:noFill/>
          <a:ln w="9525">
            <a:noFill/>
            <a:miter lim="800000"/>
            <a:headEnd/>
            <a:tailEnd/>
          </a:ln>
        </p:spPr>
        <p:txBody>
          <a:bodyPr anchor="ctr">
            <a:spAutoFit/>
          </a:bodyPr>
          <a:lstStyle/>
          <a:p>
            <a:pPr algn="ctr" eaLnBrk="0" hangingPunct="0"/>
            <a:r>
              <a:rPr lang="fr-FR" sz="1200" b="1"/>
              <a:t>Figure 8: Principe d'un injecteur "split-</a:t>
            </a:r>
            <a:r>
              <a:rPr lang="fr-FR" sz="900" b="1"/>
              <a:t> </a:t>
            </a:r>
            <a:endParaRPr lang="fr-FR" b="1"/>
          </a:p>
        </p:txBody>
      </p:sp>
      <p:pic>
        <p:nvPicPr>
          <p:cNvPr id="8199" name="Picture 7"/>
          <p:cNvPicPr>
            <a:picLocks noChangeAspect="1" noChangeArrowheads="1"/>
          </p:cNvPicPr>
          <p:nvPr/>
        </p:nvPicPr>
        <p:blipFill>
          <a:blip r:embed="rId3"/>
          <a:srcRect/>
          <a:stretch>
            <a:fillRect/>
          </a:stretch>
        </p:blipFill>
        <p:spPr bwMode="auto">
          <a:xfrm>
            <a:off x="357188" y="4071938"/>
            <a:ext cx="3086100" cy="22574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929063" y="0"/>
            <a:ext cx="4786312" cy="3694113"/>
          </a:xfrm>
          <a:prstGeom prst="rect">
            <a:avLst/>
          </a:prstGeom>
          <a:noFill/>
          <a:ln w="9525">
            <a:noFill/>
            <a:miter lim="800000"/>
            <a:headEnd/>
            <a:tailEnd/>
          </a:ln>
        </p:spPr>
        <p:txBody>
          <a:bodyPr anchor="ctr">
            <a:spAutoFit/>
          </a:bodyPr>
          <a:lstStyle/>
          <a:p>
            <a:pPr eaLnBrk="0" hangingPunct="0"/>
            <a:r>
              <a:rPr lang="fr-FR" b="1"/>
              <a:t>En revanche, si l'on dispose d'un produit très minoritaire ou très dilué dans un solvant, on peut choisir de l'injecter en mode "splitless", dans ce cas tout le produit injecté se retrouve dans la colonne. Il faut dans ce cas baisser la température du four vers 20-30°C sous la température d'ébullition du solvant et dans certain cas couper ou déconnecter le détecteur pendant l'élution du solvant. </a:t>
            </a:r>
          </a:p>
          <a:p>
            <a:pPr eaLnBrk="0" hangingPunct="0">
              <a:lnSpc>
                <a:spcPct val="150000"/>
              </a:lnSpc>
            </a:pPr>
            <a:r>
              <a:rPr lang="fr-FR" b="1"/>
              <a:t>Ils existent d'autres types d'injecteur ("on column", "headspace"..etc.)</a:t>
            </a:r>
          </a:p>
        </p:txBody>
      </p:sp>
      <p:sp>
        <p:nvSpPr>
          <p:cNvPr id="9219" name="Rectangle 2"/>
          <p:cNvSpPr>
            <a:spLocks noChangeArrowheads="1"/>
          </p:cNvSpPr>
          <p:nvPr/>
        </p:nvSpPr>
        <p:spPr bwMode="auto">
          <a:xfrm>
            <a:off x="0" y="3786188"/>
            <a:ext cx="8215313" cy="646112"/>
          </a:xfrm>
          <a:prstGeom prst="rect">
            <a:avLst/>
          </a:prstGeom>
          <a:noFill/>
          <a:ln w="9525">
            <a:noFill/>
            <a:miter lim="800000"/>
            <a:headEnd/>
            <a:tailEnd/>
          </a:ln>
        </p:spPr>
        <p:txBody>
          <a:bodyPr anchor="ctr">
            <a:spAutoFit/>
          </a:bodyPr>
          <a:lstStyle/>
          <a:p>
            <a:pPr algn="ctr" eaLnBrk="0" hangingPunct="0"/>
            <a:r>
              <a:rPr lang="fr-FR" b="1">
                <a:solidFill>
                  <a:srgbClr val="CC0000"/>
                </a:solidFill>
              </a:rPr>
              <a:t>LE FOUR</a:t>
            </a:r>
            <a:r>
              <a:rPr lang="fr-FR"/>
              <a:t/>
            </a:r>
            <a:br>
              <a:rPr lang="fr-FR"/>
            </a:br>
            <a:endParaRPr lang="fr-FR"/>
          </a:p>
        </p:txBody>
      </p:sp>
      <p:pic>
        <p:nvPicPr>
          <p:cNvPr id="9220" name="Picture 5"/>
          <p:cNvPicPr>
            <a:picLocks noChangeAspect="1" noChangeArrowheads="1"/>
          </p:cNvPicPr>
          <p:nvPr/>
        </p:nvPicPr>
        <p:blipFill>
          <a:blip r:embed="rId2"/>
          <a:srcRect/>
          <a:stretch>
            <a:fillRect/>
          </a:stretch>
        </p:blipFill>
        <p:spPr bwMode="auto">
          <a:xfrm>
            <a:off x="357188" y="0"/>
            <a:ext cx="3643312" cy="3390900"/>
          </a:xfrm>
          <a:prstGeom prst="rect">
            <a:avLst/>
          </a:prstGeom>
          <a:noFill/>
          <a:ln w="9525">
            <a:noFill/>
            <a:miter lim="800000"/>
            <a:headEnd/>
            <a:tailEnd/>
          </a:ln>
        </p:spPr>
      </p:pic>
      <p:pic>
        <p:nvPicPr>
          <p:cNvPr id="9221" name="Picture 6"/>
          <p:cNvPicPr>
            <a:picLocks noChangeAspect="1" noChangeArrowheads="1"/>
          </p:cNvPicPr>
          <p:nvPr/>
        </p:nvPicPr>
        <p:blipFill>
          <a:blip r:embed="rId3"/>
          <a:srcRect/>
          <a:stretch>
            <a:fillRect/>
          </a:stretch>
        </p:blipFill>
        <p:spPr bwMode="auto">
          <a:xfrm>
            <a:off x="2000250" y="4286250"/>
            <a:ext cx="4643438"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0" y="214313"/>
            <a:ext cx="9144000" cy="457200"/>
          </a:xfrm>
          <a:prstGeom prst="rect">
            <a:avLst/>
          </a:prstGeom>
          <a:noFill/>
          <a:ln w="9525">
            <a:noFill/>
            <a:miter lim="800000"/>
            <a:headEnd/>
            <a:tailEnd/>
          </a:ln>
        </p:spPr>
        <p:txBody>
          <a:bodyPr wrap="none" anchor="ctr">
            <a:spAutoFit/>
          </a:bodyPr>
          <a:lstStyle/>
          <a:p>
            <a:r>
              <a:rPr lang="fr-FR" b="1">
                <a:solidFill>
                  <a:srgbClr val="CC0000"/>
                </a:solidFill>
              </a:rPr>
              <a:t>PHASES STATIONNAIRES</a:t>
            </a:r>
            <a:r>
              <a:rPr lang="fr-FR">
                <a:solidFill>
                  <a:srgbClr val="000000"/>
                </a:solidFill>
              </a:rPr>
              <a:t/>
            </a:r>
            <a:br>
              <a:rPr lang="fr-FR">
                <a:solidFill>
                  <a:srgbClr val="000000"/>
                </a:solidFill>
              </a:rPr>
            </a:br>
            <a:endParaRPr lang="fr-FR"/>
          </a:p>
        </p:txBody>
      </p:sp>
      <p:sp>
        <p:nvSpPr>
          <p:cNvPr id="10243" name="Rectangle 7"/>
          <p:cNvSpPr>
            <a:spLocks noChangeArrowheads="1"/>
          </p:cNvSpPr>
          <p:nvPr/>
        </p:nvSpPr>
        <p:spPr bwMode="auto">
          <a:xfrm>
            <a:off x="0" y="642938"/>
            <a:ext cx="9144000" cy="646112"/>
          </a:xfrm>
          <a:prstGeom prst="rect">
            <a:avLst/>
          </a:prstGeom>
          <a:noFill/>
          <a:ln w="9525">
            <a:noFill/>
            <a:miter lim="800000"/>
            <a:headEnd/>
            <a:tailEnd/>
          </a:ln>
        </p:spPr>
        <p:txBody>
          <a:bodyPr>
            <a:spAutoFit/>
          </a:bodyPr>
          <a:lstStyle/>
          <a:p>
            <a:r>
              <a:rPr lang="fr-FR" b="1"/>
              <a:t>Les phases les plus répandues sont les polymères siliconés dérivés du diméthyl polysiloxane</a:t>
            </a:r>
          </a:p>
        </p:txBody>
      </p:sp>
      <p:pic>
        <p:nvPicPr>
          <p:cNvPr id="10244" name="Picture 10" descr="http://www.masterchimie1.u-psud.fr/Chromatoweb/Images%20chromato/pssilicone.jpg"/>
          <p:cNvPicPr>
            <a:picLocks noChangeAspect="1" noChangeArrowheads="1"/>
          </p:cNvPicPr>
          <p:nvPr/>
        </p:nvPicPr>
        <p:blipFill>
          <a:blip r:embed="rId2"/>
          <a:srcRect/>
          <a:stretch>
            <a:fillRect/>
          </a:stretch>
        </p:blipFill>
        <p:spPr bwMode="auto">
          <a:xfrm>
            <a:off x="1285875" y="1214438"/>
            <a:ext cx="6786563" cy="1762125"/>
          </a:xfrm>
          <a:prstGeom prst="rect">
            <a:avLst/>
          </a:prstGeom>
          <a:noFill/>
          <a:ln w="9525">
            <a:noFill/>
            <a:miter lim="800000"/>
            <a:headEnd/>
            <a:tailEnd/>
          </a:ln>
        </p:spPr>
      </p:pic>
      <p:sp>
        <p:nvSpPr>
          <p:cNvPr id="10" name="Rectangle 9"/>
          <p:cNvSpPr/>
          <p:nvPr/>
        </p:nvSpPr>
        <p:spPr>
          <a:xfrm>
            <a:off x="285750" y="2928938"/>
            <a:ext cx="8215313" cy="369887"/>
          </a:xfrm>
          <a:prstGeom prst="rect">
            <a:avLst/>
          </a:prstGeom>
        </p:spPr>
        <p:txBody>
          <a:bodyPr>
            <a:spAutoFit/>
          </a:bodyPr>
          <a:lstStyle/>
          <a:p>
            <a:pPr algn="ctr">
              <a:defRPr/>
            </a:pPr>
            <a:r>
              <a:rPr lang="fr-FR" b="1" dirty="0">
                <a:solidFill>
                  <a:schemeClr val="accent6"/>
                </a:solidFill>
                <a:latin typeface="Arial" charset="0"/>
                <a:cs typeface="Arial" charset="0"/>
              </a:rPr>
              <a:t>Figure2: phase stationnaire dérivée du diméthyl polysiloxane</a:t>
            </a:r>
            <a:endParaRPr lang="fr-FR" dirty="0">
              <a:solidFill>
                <a:schemeClr val="accent6"/>
              </a:solidFill>
              <a:latin typeface="Arial" charset="0"/>
              <a:cs typeface="Arial" charset="0"/>
            </a:endParaRPr>
          </a:p>
        </p:txBody>
      </p:sp>
      <p:sp>
        <p:nvSpPr>
          <p:cNvPr id="11" name="Rectangle 10"/>
          <p:cNvSpPr/>
          <p:nvPr/>
        </p:nvSpPr>
        <p:spPr>
          <a:xfrm>
            <a:off x="0" y="3500438"/>
            <a:ext cx="9144000" cy="2586037"/>
          </a:xfrm>
          <a:prstGeom prst="rect">
            <a:avLst/>
          </a:prstGeom>
        </p:spPr>
        <p:txBody>
          <a:bodyPr>
            <a:spAutoFit/>
          </a:bodyPr>
          <a:lstStyle/>
          <a:p>
            <a:pPr>
              <a:defRPr/>
            </a:pPr>
            <a:r>
              <a:rPr lang="fr-FR" b="1" dirty="0">
                <a:latin typeface="Arial" charset="0"/>
                <a:cs typeface="Arial" charset="0"/>
              </a:rPr>
              <a:t>Cette phase est greffée sur la colonne en silice par l'intermédiaire une liaison -O-Si-O-.</a:t>
            </a:r>
            <a:br>
              <a:rPr lang="fr-FR" b="1" dirty="0">
                <a:latin typeface="Arial" charset="0"/>
                <a:cs typeface="Arial" charset="0"/>
              </a:rPr>
            </a:br>
            <a:r>
              <a:rPr lang="fr-FR" b="1" dirty="0">
                <a:latin typeface="Arial" charset="0"/>
                <a:cs typeface="Arial" charset="0"/>
              </a:rPr>
              <a:t>Suivant le pourcentage de groupement R par rapport aux groupes CH</a:t>
            </a:r>
            <a:r>
              <a:rPr lang="fr-FR" b="1" baseline="-25000" dirty="0">
                <a:latin typeface="Arial" charset="0"/>
                <a:cs typeface="Arial" charset="0"/>
              </a:rPr>
              <a:t>3</a:t>
            </a:r>
            <a:r>
              <a:rPr lang="fr-FR" b="1" dirty="0">
                <a:latin typeface="Arial" charset="0"/>
                <a:cs typeface="Arial" charset="0"/>
              </a:rPr>
              <a:t>, on peut modifier la polarité de la colonne et donc ses propriétés en chromatographie</a:t>
            </a:r>
            <a:br>
              <a:rPr lang="fr-FR" b="1" dirty="0">
                <a:latin typeface="Arial" charset="0"/>
                <a:cs typeface="Arial" charset="0"/>
              </a:rPr>
            </a:br>
            <a:r>
              <a:rPr lang="fr-FR" b="1" dirty="0">
                <a:latin typeface="Arial" charset="0"/>
                <a:cs typeface="Arial" charset="0"/>
              </a:rPr>
              <a:t>Si R= CH</a:t>
            </a:r>
            <a:r>
              <a:rPr lang="fr-FR" b="1" baseline="-25000" dirty="0">
                <a:latin typeface="Arial" charset="0"/>
                <a:cs typeface="Arial" charset="0"/>
              </a:rPr>
              <a:t>3</a:t>
            </a:r>
            <a:r>
              <a:rPr lang="fr-FR" b="1" dirty="0">
                <a:latin typeface="Arial" charset="0"/>
                <a:cs typeface="Arial" charset="0"/>
              </a:rPr>
              <a:t> , la colonne est complètement apolaire et sépare les produits suivant leur point d'ébullition </a:t>
            </a:r>
            <a:r>
              <a:rPr lang="fr-FR" b="1" dirty="0">
                <a:solidFill>
                  <a:schemeClr val="accent6"/>
                </a:solidFill>
                <a:latin typeface="Arial" charset="0"/>
                <a:cs typeface="Arial" charset="0"/>
              </a:rPr>
              <a:t>(noms commerciaux : DB-1, OV101, SE-30...)</a:t>
            </a:r>
            <a:r>
              <a:rPr lang="fr-FR" b="1" dirty="0">
                <a:latin typeface="Arial" charset="0"/>
                <a:cs typeface="Arial" charset="0"/>
              </a:rPr>
              <a:t/>
            </a:r>
            <a:br>
              <a:rPr lang="fr-FR" b="1" dirty="0">
                <a:latin typeface="Arial" charset="0"/>
                <a:cs typeface="Arial" charset="0"/>
              </a:rPr>
            </a:br>
            <a:r>
              <a:rPr lang="fr-FR" b="1" dirty="0">
                <a:latin typeface="Arial" charset="0"/>
                <a:cs typeface="Arial" charset="0"/>
              </a:rPr>
              <a:t>Si le % de R= Phényle est égal à 5%, on a la colonne la plus utilisée en CPG,  elle est répertoriée sous les noms commerciaux suivants: DB5, CPsil5, OV5...</a:t>
            </a:r>
            <a:br>
              <a:rPr lang="fr-FR" b="1" dirty="0">
                <a:latin typeface="Arial" charset="0"/>
                <a:cs typeface="Arial" charset="0"/>
              </a:rPr>
            </a:br>
            <a:endParaRPr lang="fr-FR" b="1" dirty="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Selling a Product or Service</Template>
  <TotalTime>645</TotalTime>
  <Words>1095</Words>
  <Application>Microsoft PowerPoint</Application>
  <PresentationFormat>Affichage à l'écran (4:3)</PresentationFormat>
  <Paragraphs>155</Paragraphs>
  <Slides>36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Arial</vt:lpstr>
      <vt:lpstr>Calibri</vt:lpstr>
      <vt:lpstr>Times New Roman</vt:lpstr>
      <vt:lpstr>SymbolPS</vt:lpstr>
      <vt:lpstr>Times</vt:lpstr>
      <vt:lpstr>Wingdings</vt:lpstr>
      <vt:lpstr>Symbol</vt: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bouchra</dc:creator>
  <cp:lastModifiedBy>zouaoui</cp:lastModifiedBy>
  <cp:revision>50</cp:revision>
  <dcterms:created xsi:type="dcterms:W3CDTF">2004-01-26T10:35:51Z</dcterms:created>
  <dcterms:modified xsi:type="dcterms:W3CDTF">2012-06-28T15:29:32Z</dcterms:modified>
</cp:coreProperties>
</file>