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 id="269" r:id="rId15"/>
    <p:sldId id="270" r:id="rId16"/>
    <p:sldId id="271" r:id="rId17"/>
    <p:sldId id="272" r:id="rId1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21DAA83D-5965-4576-BA24-6604592993C3}" type="datetimeFigureOut">
              <a:rPr lang="fr-FR"/>
              <a:pPr>
                <a:defRPr/>
              </a:pPr>
              <a:t>23/04/2012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BBFAB9C-D9E7-418B-8522-AF823B62993A}"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C93CA58-BF5F-4438-BCCC-E17C232BD27C}" type="datetimeFigureOut">
              <a:rPr lang="fr-FR"/>
              <a:pPr>
                <a:defRPr/>
              </a:pPr>
              <a:t>23/04/2012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0E0E5F3-33BB-4BAE-8CF6-A546105F9ADB}"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6277091-FC9E-4FA5-9880-DF21EE8CE369}" type="datetimeFigureOut">
              <a:rPr lang="fr-FR"/>
              <a:pPr>
                <a:defRPr/>
              </a:pPr>
              <a:t>23/04/2012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C9D2CA2-5BA8-44E0-9D01-62462A89D0E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563796D-2BA1-483A-9257-916CB7CB59CF}" type="datetimeFigureOut">
              <a:rPr lang="fr-FR"/>
              <a:pPr>
                <a:defRPr/>
              </a:pPr>
              <a:t>23/04/2012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385DEBF-B797-46D0-B1FD-3EF61FFB3B93}"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FA54FE9-A74E-4739-887D-F689BE645C63}" type="datetimeFigureOut">
              <a:rPr lang="fr-FR"/>
              <a:pPr>
                <a:defRPr/>
              </a:pPr>
              <a:t>23/04/2012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D3915AA-9175-41F2-810D-A2498737DB94}"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1D4B18BA-1E17-44C5-8871-1F6C4CCEB76C}" type="datetimeFigureOut">
              <a:rPr lang="fr-FR"/>
              <a:pPr>
                <a:defRPr/>
              </a:pPr>
              <a:t>23/04/2012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633A36D-BB5B-4AD4-BA18-44AE4A8CE28D}"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D814A950-35B0-4686-9F10-1E9E95B4C40A}" type="datetimeFigureOut">
              <a:rPr lang="fr-FR"/>
              <a:pPr>
                <a:defRPr/>
              </a:pPr>
              <a:t>23/04/2012</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ACFE3177-7B10-48AA-AA78-98B016129E06}"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E3B45718-9BA6-49B3-9814-2B6CDE8C54E3}" type="datetimeFigureOut">
              <a:rPr lang="fr-FR"/>
              <a:pPr>
                <a:defRPr/>
              </a:pPr>
              <a:t>23/04/2012</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B7EB32A7-E217-411A-A6E3-83B6AD529C78}"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954E135-363C-448E-B79C-8D442C8422A0}" type="datetimeFigureOut">
              <a:rPr lang="fr-FR"/>
              <a:pPr>
                <a:defRPr/>
              </a:pPr>
              <a:t>23/04/2012</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EED6842D-20FA-40C3-8ACD-3D684AAEC51C}"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D358E21-8ADD-42BF-8284-CEFBC4ACA8DC}" type="datetimeFigureOut">
              <a:rPr lang="fr-FR"/>
              <a:pPr>
                <a:defRPr/>
              </a:pPr>
              <a:t>23/04/2012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40542BC-EB24-430B-BB03-882D593EA84F}"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06FBCB5-A0A5-4328-BFF7-312E2DBFC334}" type="datetimeFigureOut">
              <a:rPr lang="fr-FR"/>
              <a:pPr>
                <a:defRPr/>
              </a:pPr>
              <a:t>23/04/2012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6CAEE47-1C5F-4B78-8C48-4C876C960185}"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49946E2-1ECD-416B-BB17-1BEA2F9E79C0}" type="datetimeFigureOut">
              <a:rPr lang="fr-FR"/>
              <a:pPr>
                <a:defRPr/>
              </a:pPr>
              <a:t>23/04/2012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19E2A35-2D98-4389-A1D6-DF727CF07E4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xQ_uGbQanNw&amp;feature=fvw"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3" descr="guernica-Picasso.jpg"/>
          <p:cNvPicPr>
            <a:picLocks noChangeAspect="1"/>
          </p:cNvPicPr>
          <p:nvPr/>
        </p:nvPicPr>
        <p:blipFill>
          <a:blip r:embed="rId2" cstate="print"/>
          <a:srcRect/>
          <a:stretch>
            <a:fillRect/>
          </a:stretch>
        </p:blipFill>
        <p:spPr bwMode="auto">
          <a:xfrm>
            <a:off x="0" y="1712913"/>
            <a:ext cx="9144000" cy="3432175"/>
          </a:xfrm>
          <a:prstGeom prst="rect">
            <a:avLst/>
          </a:prstGeom>
          <a:noFill/>
          <a:ln w="9525">
            <a:noFill/>
            <a:miter lim="800000"/>
            <a:headEnd/>
            <a:tailEnd/>
          </a:ln>
        </p:spPr>
      </p:pic>
      <p:sp>
        <p:nvSpPr>
          <p:cNvPr id="5" name="ZoneTexte 4"/>
          <p:cNvSpPr txBox="1"/>
          <p:nvPr/>
        </p:nvSpPr>
        <p:spPr>
          <a:xfrm>
            <a:off x="1714480" y="285728"/>
            <a:ext cx="5000660" cy="923330"/>
          </a:xfrm>
          <a:prstGeom prst="rect">
            <a:avLst/>
          </a:prstGeom>
          <a:noFill/>
        </p:spPr>
        <p:txBody>
          <a:bodyPr>
            <a:spAutoFit/>
          </a:bodyPr>
          <a:lstStyle/>
          <a:p>
            <a:pPr fontAlgn="auto">
              <a:spcBef>
                <a:spcPts val="0"/>
              </a:spcBef>
              <a:spcAft>
                <a:spcPts val="0"/>
              </a:spcAft>
              <a:defRPr/>
            </a:pPr>
            <a:r>
              <a:rPr lang="fr-FR"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Guernica. Pablo Picasso</a:t>
            </a:r>
          </a:p>
          <a:p>
            <a:pPr fontAlgn="auto">
              <a:spcBef>
                <a:spcPts val="0"/>
              </a:spcBef>
              <a:spcAft>
                <a:spcPts val="0"/>
              </a:spcAft>
              <a:defRPr/>
            </a:pPr>
            <a:endParaRPr lang="fr-FR"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endParaRPr>
          </a:p>
        </p:txBody>
      </p:sp>
      <p:sp>
        <p:nvSpPr>
          <p:cNvPr id="2052" name="ZoneTexte 5"/>
          <p:cNvSpPr txBox="1">
            <a:spLocks noChangeArrowheads="1"/>
          </p:cNvSpPr>
          <p:nvPr/>
        </p:nvSpPr>
        <p:spPr bwMode="auto">
          <a:xfrm>
            <a:off x="3214688" y="5357813"/>
            <a:ext cx="2357437" cy="1631950"/>
          </a:xfrm>
          <a:prstGeom prst="rect">
            <a:avLst/>
          </a:prstGeom>
          <a:noFill/>
          <a:ln w="9525">
            <a:noFill/>
            <a:miter lim="800000"/>
            <a:headEnd/>
            <a:tailEnd/>
          </a:ln>
        </p:spPr>
        <p:txBody>
          <a:bodyPr>
            <a:spAutoFit/>
          </a:bodyPr>
          <a:lstStyle/>
          <a:p>
            <a:pPr algn="ctr"/>
            <a:r>
              <a:rPr lang="fr-FR" sz="1600">
                <a:latin typeface="Calibri" pitchFamily="34" charset="0"/>
              </a:rPr>
              <a:t>1937</a:t>
            </a:r>
          </a:p>
          <a:p>
            <a:pPr algn="ctr"/>
            <a:r>
              <a:rPr lang="fr-FR" sz="1600">
                <a:latin typeface="Calibri" pitchFamily="34" charset="0"/>
              </a:rPr>
              <a:t>Huile sur toile</a:t>
            </a:r>
          </a:p>
          <a:p>
            <a:pPr algn="ctr"/>
            <a:r>
              <a:rPr lang="fr-FR" sz="1600">
                <a:latin typeface="Calibri" pitchFamily="34" charset="0"/>
              </a:rPr>
              <a:t>351 × 782 cm</a:t>
            </a:r>
          </a:p>
          <a:p>
            <a:pPr algn="ctr"/>
            <a:r>
              <a:rPr lang="fr-FR" sz="1600">
                <a:latin typeface="Calibri" pitchFamily="34" charset="0"/>
              </a:rPr>
              <a:t>Musée Reina Sofía (Madrid)</a:t>
            </a:r>
          </a:p>
          <a:p>
            <a:endParaRPr lang="fr-FR">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428625" y="428625"/>
            <a:ext cx="2276475" cy="2638425"/>
          </a:xfrm>
          <a:prstGeom prst="rect">
            <a:avLst/>
          </a:prstGeom>
          <a:noFill/>
          <a:ln w="9525">
            <a:noFill/>
            <a:miter lim="800000"/>
            <a:headEnd/>
            <a:tailEnd/>
          </a:ln>
        </p:spPr>
      </p:pic>
      <p:sp>
        <p:nvSpPr>
          <p:cNvPr id="3" name="ZoneTexte 2"/>
          <p:cNvSpPr txBox="1">
            <a:spLocks noChangeArrowheads="1"/>
          </p:cNvSpPr>
          <p:nvPr/>
        </p:nvSpPr>
        <p:spPr bwMode="auto">
          <a:xfrm>
            <a:off x="3071813" y="500063"/>
            <a:ext cx="5143500" cy="2308225"/>
          </a:xfrm>
          <a:prstGeom prst="rect">
            <a:avLst/>
          </a:prstGeom>
          <a:noFill/>
          <a:ln w="9525">
            <a:noFill/>
            <a:miter lim="800000"/>
            <a:headEnd/>
            <a:tailEnd/>
          </a:ln>
        </p:spPr>
        <p:txBody>
          <a:bodyPr>
            <a:spAutoFit/>
          </a:bodyPr>
          <a:lstStyle/>
          <a:p>
            <a:r>
              <a:rPr lang="fr-FR">
                <a:latin typeface="Calibri" pitchFamily="34" charset="0"/>
              </a:rPr>
              <a:t>Une femme tombe d’un immeuble en flammes. Les yeux sont aussi en forme de larmes. </a:t>
            </a:r>
          </a:p>
          <a:p>
            <a:endParaRPr lang="fr-FR">
              <a:latin typeface="Calibri" pitchFamily="34" charset="0"/>
            </a:endParaRPr>
          </a:p>
          <a:p>
            <a:r>
              <a:rPr lang="fr-FR">
                <a:latin typeface="Calibri" pitchFamily="34" charset="0"/>
              </a:rPr>
              <a:t>Des bombes incendiaires ont été utilisées.</a:t>
            </a:r>
          </a:p>
          <a:p>
            <a:r>
              <a:rPr lang="fr-FR">
                <a:latin typeface="Calibri" pitchFamily="34" charset="0"/>
              </a:rPr>
              <a:t>Souffrance et désespoir</a:t>
            </a:r>
          </a:p>
          <a:p>
            <a:endParaRPr lang="fr-FR">
              <a:latin typeface="Calibri" pitchFamily="34" charset="0"/>
            </a:endParaRPr>
          </a:p>
          <a:p>
            <a:r>
              <a:rPr lang="fr-FR">
                <a:latin typeface="Calibri" pitchFamily="34" charset="0"/>
              </a:rPr>
              <a:t>Bras levés au ciel : autre référence. Goya « El tres de mayo »</a:t>
            </a:r>
          </a:p>
        </p:txBody>
      </p:sp>
      <p:pic>
        <p:nvPicPr>
          <p:cNvPr id="4" name="Image 3" descr="tres mayo.jpg"/>
          <p:cNvPicPr>
            <a:picLocks noChangeAspect="1"/>
          </p:cNvPicPr>
          <p:nvPr/>
        </p:nvPicPr>
        <p:blipFill>
          <a:blip r:embed="rId3" cstate="print"/>
          <a:srcRect/>
          <a:stretch>
            <a:fillRect/>
          </a:stretch>
        </p:blipFill>
        <p:spPr bwMode="auto">
          <a:xfrm>
            <a:off x="3500438" y="2786063"/>
            <a:ext cx="5106987" cy="3922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357188" y="500063"/>
            <a:ext cx="3000375" cy="2971800"/>
          </a:xfrm>
          <a:prstGeom prst="rect">
            <a:avLst/>
          </a:prstGeom>
          <a:noFill/>
          <a:ln w="9525">
            <a:noFill/>
            <a:miter lim="800000"/>
            <a:headEnd/>
            <a:tailEnd/>
          </a:ln>
        </p:spPr>
      </p:pic>
      <p:sp>
        <p:nvSpPr>
          <p:cNvPr id="3" name="ZoneTexte 2"/>
          <p:cNvSpPr txBox="1">
            <a:spLocks noChangeArrowheads="1"/>
          </p:cNvSpPr>
          <p:nvPr/>
        </p:nvSpPr>
        <p:spPr bwMode="auto">
          <a:xfrm>
            <a:off x="3571875" y="642938"/>
            <a:ext cx="5000625" cy="3692525"/>
          </a:xfrm>
          <a:prstGeom prst="rect">
            <a:avLst/>
          </a:prstGeom>
          <a:noFill/>
          <a:ln w="9525">
            <a:noFill/>
            <a:miter lim="800000"/>
            <a:headEnd/>
            <a:tailEnd/>
          </a:ln>
        </p:spPr>
        <p:txBody>
          <a:bodyPr>
            <a:spAutoFit/>
          </a:bodyPr>
          <a:lstStyle/>
          <a:p>
            <a:r>
              <a:rPr lang="fr-FR"/>
              <a:t>Le cheval</a:t>
            </a:r>
          </a:p>
          <a:p>
            <a:endParaRPr lang="fr-FR"/>
          </a:p>
          <a:p>
            <a:r>
              <a:rPr lang="fr-FR"/>
              <a:t>Selon Picasso, il représente le peuple : il est représenté blessé (lance, blessure sur le flanc). Il hennit de douleur, c’est une victime innocente. Le peuple martyrisé.</a:t>
            </a:r>
          </a:p>
          <a:p>
            <a:r>
              <a:rPr lang="fr-FR"/>
              <a:t>Langue en forme de couteau : violence.</a:t>
            </a:r>
          </a:p>
          <a:p>
            <a:endParaRPr lang="fr-FR"/>
          </a:p>
          <a:p>
            <a:r>
              <a:rPr lang="fr-FR"/>
              <a:t>C’était un jour de marché : de nombreux animaux sont morts ce jour-là.</a:t>
            </a:r>
          </a:p>
          <a:p>
            <a:endParaRPr lang="fr-FR"/>
          </a:p>
          <a:p>
            <a:r>
              <a:rPr lang="fr-FR"/>
              <a:t>Les caractères d’imprimerie : les informations arrivaient à Picasso par les journaux.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071563" y="571500"/>
            <a:ext cx="6562725" cy="1057275"/>
          </a:xfrm>
          <a:prstGeom prst="rect">
            <a:avLst/>
          </a:prstGeom>
          <a:noFill/>
          <a:ln w="9525">
            <a:noFill/>
            <a:miter lim="800000"/>
            <a:headEnd/>
            <a:tailEnd/>
          </a:ln>
        </p:spPr>
      </p:pic>
      <p:sp>
        <p:nvSpPr>
          <p:cNvPr id="3" name="ZoneTexte 2"/>
          <p:cNvSpPr txBox="1">
            <a:spLocks noChangeArrowheads="1"/>
          </p:cNvSpPr>
          <p:nvPr/>
        </p:nvSpPr>
        <p:spPr bwMode="auto">
          <a:xfrm>
            <a:off x="928688" y="2428875"/>
            <a:ext cx="7212012" cy="2308225"/>
          </a:xfrm>
          <a:prstGeom prst="rect">
            <a:avLst/>
          </a:prstGeom>
          <a:noFill/>
          <a:ln w="9525">
            <a:noFill/>
            <a:miter lim="800000"/>
            <a:headEnd/>
            <a:tailEnd/>
          </a:ln>
        </p:spPr>
        <p:txBody>
          <a:bodyPr wrap="none">
            <a:spAutoFit/>
          </a:bodyPr>
          <a:lstStyle/>
          <a:p>
            <a:r>
              <a:rPr lang="fr-FR"/>
              <a:t>Le soldat qui agonise</a:t>
            </a:r>
          </a:p>
          <a:p>
            <a:endParaRPr lang="fr-FR"/>
          </a:p>
          <a:p>
            <a:r>
              <a:rPr lang="fr-FR"/>
              <a:t>Le corps est en morceaux : horreur de la guerre et en particulier des </a:t>
            </a:r>
          </a:p>
          <a:p>
            <a:r>
              <a:rPr lang="fr-FR"/>
              <a:t>bombardements. Les traits sur les bras : blessures.</a:t>
            </a:r>
          </a:p>
          <a:p>
            <a:endParaRPr lang="fr-FR"/>
          </a:p>
          <a:p>
            <a:r>
              <a:rPr lang="fr-FR"/>
              <a:t>Il tient une épée brisée : c’est l’armée </a:t>
            </a:r>
          </a:p>
          <a:p>
            <a:r>
              <a:rPr lang="fr-FR"/>
              <a:t>républicaine  dont la résistance est brisée.</a:t>
            </a:r>
          </a:p>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2643188" y="500063"/>
            <a:ext cx="3705225" cy="1495425"/>
          </a:xfrm>
          <a:prstGeom prst="rect">
            <a:avLst/>
          </a:prstGeom>
          <a:noFill/>
          <a:ln w="9525">
            <a:noFill/>
            <a:miter lim="800000"/>
            <a:headEnd/>
            <a:tailEnd/>
          </a:ln>
        </p:spPr>
      </p:pic>
      <p:sp>
        <p:nvSpPr>
          <p:cNvPr id="3" name="ZoneTexte 2"/>
          <p:cNvSpPr txBox="1">
            <a:spLocks noChangeArrowheads="1"/>
          </p:cNvSpPr>
          <p:nvPr/>
        </p:nvSpPr>
        <p:spPr bwMode="auto">
          <a:xfrm>
            <a:off x="1000125" y="2928938"/>
            <a:ext cx="6429375" cy="923925"/>
          </a:xfrm>
          <a:prstGeom prst="rect">
            <a:avLst/>
          </a:prstGeom>
          <a:noFill/>
          <a:ln w="9525">
            <a:noFill/>
            <a:miter lim="800000"/>
            <a:headEnd/>
            <a:tailEnd/>
          </a:ln>
        </p:spPr>
        <p:txBody>
          <a:bodyPr>
            <a:spAutoFit/>
          </a:bodyPr>
          <a:lstStyle/>
          <a:p>
            <a:r>
              <a:rPr lang="fr-FR"/>
              <a:t>Un fantôme tenant une lampe</a:t>
            </a:r>
          </a:p>
          <a:p>
            <a:endParaRPr lang="fr-FR"/>
          </a:p>
          <a:p>
            <a:r>
              <a:rPr lang="fr-FR"/>
              <a:t>Le monde faisant la lumière sur ce qui s’est passé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2214563" y="500063"/>
            <a:ext cx="4486275" cy="2362200"/>
          </a:xfrm>
          <a:prstGeom prst="rect">
            <a:avLst/>
          </a:prstGeom>
          <a:noFill/>
          <a:ln w="9525">
            <a:noFill/>
            <a:miter lim="800000"/>
            <a:headEnd/>
            <a:tailEnd/>
          </a:ln>
        </p:spPr>
      </p:pic>
      <p:sp>
        <p:nvSpPr>
          <p:cNvPr id="3" name="ZoneTexte 2"/>
          <p:cNvSpPr txBox="1">
            <a:spLocks noChangeArrowheads="1"/>
          </p:cNvSpPr>
          <p:nvPr/>
        </p:nvSpPr>
        <p:spPr bwMode="auto">
          <a:xfrm>
            <a:off x="928688" y="3571875"/>
            <a:ext cx="7072312" cy="1477963"/>
          </a:xfrm>
          <a:prstGeom prst="rect">
            <a:avLst/>
          </a:prstGeom>
          <a:noFill/>
          <a:ln w="9525">
            <a:noFill/>
            <a:miter lim="800000"/>
            <a:headEnd/>
            <a:tailEnd/>
          </a:ln>
        </p:spPr>
        <p:txBody>
          <a:bodyPr>
            <a:spAutoFit/>
          </a:bodyPr>
          <a:lstStyle/>
          <a:p>
            <a:r>
              <a:rPr lang="fr-FR"/>
              <a:t>La femme qui boîte </a:t>
            </a:r>
          </a:p>
          <a:p>
            <a:endParaRPr lang="fr-FR"/>
          </a:p>
          <a:p>
            <a:r>
              <a:rPr lang="fr-FR"/>
              <a:t>Blessée, mais survivante, elle rampe vers la lumière ?</a:t>
            </a:r>
          </a:p>
          <a:p>
            <a:endParaRPr lang="fr-FR"/>
          </a:p>
          <a:p>
            <a:r>
              <a:rPr lang="fr-FR"/>
              <a:t>Corps disproportionné : blessures…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3286125" y="642938"/>
            <a:ext cx="3603625" cy="1285875"/>
          </a:xfrm>
          <a:prstGeom prst="rect">
            <a:avLst/>
          </a:prstGeom>
          <a:noFill/>
          <a:ln w="9525">
            <a:noFill/>
            <a:miter lim="800000"/>
            <a:headEnd/>
            <a:tailEnd/>
          </a:ln>
        </p:spPr>
      </p:pic>
      <p:sp>
        <p:nvSpPr>
          <p:cNvPr id="4" name="ZoneTexte 3"/>
          <p:cNvSpPr txBox="1">
            <a:spLocks noChangeArrowheads="1"/>
          </p:cNvSpPr>
          <p:nvPr/>
        </p:nvSpPr>
        <p:spPr bwMode="auto">
          <a:xfrm>
            <a:off x="1428750" y="2571750"/>
            <a:ext cx="6715125" cy="1477963"/>
          </a:xfrm>
          <a:prstGeom prst="rect">
            <a:avLst/>
          </a:prstGeom>
          <a:noFill/>
          <a:ln w="9525">
            <a:noFill/>
            <a:miter lim="800000"/>
            <a:headEnd/>
            <a:tailEnd/>
          </a:ln>
        </p:spPr>
        <p:txBody>
          <a:bodyPr>
            <a:spAutoFit/>
          </a:bodyPr>
          <a:lstStyle/>
          <a:p>
            <a:r>
              <a:rPr lang="fr-FR"/>
              <a:t>L’œil du peintre ?</a:t>
            </a:r>
          </a:p>
          <a:p>
            <a:endParaRPr lang="fr-FR"/>
          </a:p>
          <a:p>
            <a:r>
              <a:rPr lang="fr-FR"/>
              <a:t>Une lueur d’espoir ?</a:t>
            </a:r>
          </a:p>
          <a:p>
            <a:endParaRPr lang="fr-FR"/>
          </a:p>
          <a:p>
            <a:r>
              <a:rPr lang="fr-FR"/>
              <a:t>Au contraire : une bombe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2143125" y="642938"/>
            <a:ext cx="2143125" cy="2033587"/>
          </a:xfrm>
          <a:prstGeom prst="rect">
            <a:avLst/>
          </a:prstGeom>
          <a:noFill/>
          <a:ln w="9525">
            <a:noFill/>
            <a:miter lim="800000"/>
            <a:headEnd/>
            <a:tailEnd/>
          </a:ln>
        </p:spPr>
      </p:pic>
      <p:sp>
        <p:nvSpPr>
          <p:cNvPr id="3" name="ZoneTexte 2"/>
          <p:cNvSpPr txBox="1">
            <a:spLocks noChangeArrowheads="1"/>
          </p:cNvSpPr>
          <p:nvPr/>
        </p:nvSpPr>
        <p:spPr bwMode="auto">
          <a:xfrm>
            <a:off x="1785938" y="3429000"/>
            <a:ext cx="5357812" cy="923925"/>
          </a:xfrm>
          <a:prstGeom prst="rect">
            <a:avLst/>
          </a:prstGeom>
          <a:noFill/>
          <a:ln w="9525">
            <a:noFill/>
            <a:miter lim="800000"/>
            <a:headEnd/>
            <a:tailEnd/>
          </a:ln>
        </p:spPr>
        <p:txBody>
          <a:bodyPr>
            <a:spAutoFit/>
          </a:bodyPr>
          <a:lstStyle/>
          <a:p>
            <a:r>
              <a:rPr lang="fr-FR"/>
              <a:t>Colombe </a:t>
            </a:r>
          </a:p>
          <a:p>
            <a:endParaRPr lang="fr-FR"/>
          </a:p>
          <a:p>
            <a:r>
              <a:rPr lang="fr-FR"/>
              <a:t>Signe de paix, mais ici dans l’obscurité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3214688" y="1857375"/>
            <a:ext cx="2000250" cy="2000250"/>
          </a:xfrm>
          <a:prstGeom prst="rect">
            <a:avLst/>
          </a:prstGeom>
          <a:noFill/>
          <a:ln w="9525">
            <a:noFill/>
            <a:miter lim="800000"/>
            <a:headEnd/>
            <a:tailEnd/>
          </a:ln>
        </p:spPr>
      </p:pic>
      <p:sp>
        <p:nvSpPr>
          <p:cNvPr id="3" name="ZoneTexte 2"/>
          <p:cNvSpPr txBox="1">
            <a:spLocks noChangeArrowheads="1"/>
          </p:cNvSpPr>
          <p:nvPr/>
        </p:nvSpPr>
        <p:spPr bwMode="auto">
          <a:xfrm>
            <a:off x="1500188" y="4572000"/>
            <a:ext cx="5929312" cy="1200150"/>
          </a:xfrm>
          <a:prstGeom prst="rect">
            <a:avLst/>
          </a:prstGeom>
          <a:noFill/>
          <a:ln w="9525">
            <a:noFill/>
            <a:miter lim="800000"/>
            <a:headEnd/>
            <a:tailEnd/>
          </a:ln>
        </p:spPr>
        <p:txBody>
          <a:bodyPr>
            <a:spAutoFit/>
          </a:bodyPr>
          <a:lstStyle/>
          <a:p>
            <a:r>
              <a:rPr lang="fr-FR"/>
              <a:t>Fleur </a:t>
            </a:r>
          </a:p>
          <a:p>
            <a:endParaRPr lang="fr-FR"/>
          </a:p>
          <a:p>
            <a:r>
              <a:rPr lang="fr-FR"/>
              <a:t>La vie mais fragile.</a:t>
            </a:r>
          </a:p>
          <a:p>
            <a:r>
              <a:rPr lang="fr-FR"/>
              <a:t>Symbole d’espoir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428625" y="285750"/>
            <a:ext cx="8358188" cy="3140075"/>
          </a:xfrm>
          <a:prstGeom prst="rect">
            <a:avLst/>
          </a:prstGeom>
          <a:noFill/>
          <a:ln w="9525">
            <a:noFill/>
            <a:miter lim="800000"/>
            <a:headEnd/>
            <a:tailEnd/>
          </a:ln>
        </p:spPr>
        <p:txBody>
          <a:bodyPr>
            <a:spAutoFit/>
          </a:bodyPr>
          <a:lstStyle/>
          <a:p>
            <a:pPr>
              <a:buFont typeface="Arial" charset="0"/>
              <a:buChar char="•"/>
            </a:pPr>
            <a:r>
              <a:rPr lang="fr-FR" u="sng">
                <a:latin typeface="Calibri" pitchFamily="34" charset="0"/>
              </a:rPr>
              <a:t>Présentation de l'oeuvre</a:t>
            </a:r>
          </a:p>
          <a:p>
            <a:endParaRPr lang="fr-FR">
              <a:latin typeface="Calibri" pitchFamily="34" charset="0"/>
            </a:endParaRPr>
          </a:p>
          <a:p>
            <a:r>
              <a:rPr lang="fr-FR">
                <a:latin typeface="Calibri" pitchFamily="34" charset="0"/>
              </a:rPr>
              <a:t>- Présenter le type d'oeuvre, la date, le lieu d'exposition.</a:t>
            </a:r>
          </a:p>
          <a:p>
            <a:r>
              <a:rPr lang="fr-FR">
                <a:latin typeface="Calibri" pitchFamily="34" charset="0"/>
              </a:rPr>
              <a:t>- Quelle est sa taille ? Cela a-t-il une importance (une signification) ?</a:t>
            </a:r>
          </a:p>
          <a:p>
            <a:r>
              <a:rPr lang="fr-FR">
                <a:latin typeface="Calibri" pitchFamily="34" charset="0"/>
              </a:rPr>
              <a:t>- Quelle palette de couleurs l'auteur utilise-t-il ? Cela a-t-il une importance (une signification) ?</a:t>
            </a:r>
          </a:p>
          <a:p>
            <a:endParaRPr lang="fr-FR">
              <a:latin typeface="Calibri" pitchFamily="34" charset="0"/>
            </a:endParaRPr>
          </a:p>
          <a:p>
            <a:pPr>
              <a:buFont typeface="Arial" charset="0"/>
              <a:buChar char="•"/>
            </a:pPr>
            <a:r>
              <a:rPr lang="fr-FR" u="sng">
                <a:latin typeface="Calibri" pitchFamily="34" charset="0"/>
              </a:rPr>
              <a:t>L'auteur : </a:t>
            </a:r>
          </a:p>
          <a:p>
            <a:r>
              <a:rPr lang="fr-FR">
                <a:latin typeface="Calibri" pitchFamily="34" charset="0"/>
              </a:rPr>
              <a:t>- Qui est Pablo Picasso ? (dates et lieux de naissance et mort, nationalité, pays où il a vécu le plus longtemps...)</a:t>
            </a:r>
          </a:p>
          <a:p>
            <a:r>
              <a:rPr lang="fr-FR">
                <a:latin typeface="Calibri" pitchFamily="34" charset="0"/>
              </a:rPr>
              <a:t>- Quel courant pictural représente-t-il ? Quelles sont ses principales caractéristiques ?</a:t>
            </a:r>
          </a:p>
        </p:txBody>
      </p:sp>
      <p:pic>
        <p:nvPicPr>
          <p:cNvPr id="3075" name="Image 2" descr="tableau.jpg"/>
          <p:cNvPicPr>
            <a:picLocks noChangeAspect="1"/>
          </p:cNvPicPr>
          <p:nvPr/>
        </p:nvPicPr>
        <p:blipFill>
          <a:blip r:embed="rId2" cstate="print"/>
          <a:srcRect/>
          <a:stretch>
            <a:fillRect/>
          </a:stretch>
        </p:blipFill>
        <p:spPr bwMode="auto">
          <a:xfrm>
            <a:off x="2786063" y="3411538"/>
            <a:ext cx="4262437" cy="319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85750" y="142875"/>
            <a:ext cx="7786688" cy="4094163"/>
          </a:xfrm>
          <a:prstGeom prst="rect">
            <a:avLst/>
          </a:prstGeom>
          <a:noFill/>
          <a:ln w="9525">
            <a:noFill/>
            <a:miter lim="800000"/>
            <a:headEnd/>
            <a:tailEnd/>
          </a:ln>
        </p:spPr>
        <p:txBody>
          <a:bodyPr>
            <a:spAutoFit/>
          </a:bodyPr>
          <a:lstStyle/>
          <a:p>
            <a:pPr algn="ctr"/>
            <a:r>
              <a:rPr lang="fr-FR" u="sng">
                <a:latin typeface="Calibri" pitchFamily="34" charset="0"/>
              </a:rPr>
              <a:t>Biographie de Pablo Picasso</a:t>
            </a:r>
          </a:p>
          <a:p>
            <a:endParaRPr lang="fr-FR">
              <a:latin typeface="Calibri" pitchFamily="34" charset="0"/>
            </a:endParaRPr>
          </a:p>
          <a:p>
            <a:r>
              <a:rPr lang="fr-FR" sz="1600">
                <a:latin typeface="Calibri" pitchFamily="34" charset="0"/>
              </a:rPr>
              <a:t>Pablo Picasso a été encouragé dans sa vocation artistique par son père, professeur de dessin. En 1901, il s'installe à Paris et décide de passer le reste de sa vie en France. Il initie le mouvement cubiste, brisant les lois traditionnelles de la peinture occidentale ; les objets représentés sont 'aplatis' sur la toile afin que tous leurs angles soient visibles simultanément. 'Les Demoiselles d'Avignon' de 1907 inaugure cette technique révolutionnaire, probablement inspirée des arts africains ou 'arts premiers'. Tenté un moment par le surréalisme, l'actualité politique le rattrape : il s'alarme de la montée du fascisme en Europe et particulièrement en Espagne. La toile 'Guernica' de 1936 est réalisée suite à l'annonce d'un massacre perpétré par les troupes de Franco dans un village du même nom. L'oeuvre est vite érigée en symbole de la Résistance. Picasso s'est également livré à la photographie, à la sculpture, à la gravure. Il a remis à l'honneur les dessins d'enfants, s'en inspirant largement pour ses oeuvres. Parfois considéré comme le plus grand artiste du XXe siècle, il ne fait aucun doute que Pablo Picasso a chamboulé l'art et la manière de l'appréhender.</a:t>
            </a:r>
          </a:p>
        </p:txBody>
      </p:sp>
      <p:pic>
        <p:nvPicPr>
          <p:cNvPr id="4099" name="Picture 2"/>
          <p:cNvPicPr>
            <a:picLocks noChangeAspect="1" noChangeArrowheads="1"/>
          </p:cNvPicPr>
          <p:nvPr/>
        </p:nvPicPr>
        <p:blipFill>
          <a:blip r:embed="rId2" cstate="print"/>
          <a:srcRect/>
          <a:stretch>
            <a:fillRect/>
          </a:stretch>
        </p:blipFill>
        <p:spPr bwMode="auto">
          <a:xfrm>
            <a:off x="642938" y="5357813"/>
            <a:ext cx="2390775" cy="981075"/>
          </a:xfrm>
          <a:prstGeom prst="rect">
            <a:avLst/>
          </a:prstGeom>
          <a:noFill/>
          <a:ln w="9525">
            <a:noFill/>
            <a:miter lim="800000"/>
            <a:headEnd/>
            <a:tailEnd/>
          </a:ln>
        </p:spPr>
      </p:pic>
      <p:pic>
        <p:nvPicPr>
          <p:cNvPr id="4100" name="Picture 3"/>
          <p:cNvPicPr>
            <a:picLocks noChangeAspect="1" noChangeArrowheads="1"/>
          </p:cNvPicPr>
          <p:nvPr/>
        </p:nvPicPr>
        <p:blipFill>
          <a:blip r:embed="rId3" cstate="print"/>
          <a:srcRect/>
          <a:stretch>
            <a:fillRect/>
          </a:stretch>
        </p:blipFill>
        <p:spPr bwMode="auto">
          <a:xfrm>
            <a:off x="4929188" y="3929063"/>
            <a:ext cx="2105025"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285750" y="357188"/>
            <a:ext cx="4214813" cy="4894262"/>
          </a:xfrm>
          <a:prstGeom prst="rect">
            <a:avLst/>
          </a:prstGeom>
          <a:noFill/>
          <a:ln w="9525">
            <a:noFill/>
            <a:miter lim="800000"/>
            <a:headEnd/>
            <a:tailEnd/>
          </a:ln>
        </p:spPr>
        <p:txBody>
          <a:bodyPr>
            <a:spAutoFit/>
          </a:bodyPr>
          <a:lstStyle/>
          <a:p>
            <a:pPr algn="ctr"/>
            <a:r>
              <a:rPr lang="fr-FR" sz="2400" b="1" u="sng">
                <a:latin typeface="Calibri" pitchFamily="34" charset="0"/>
              </a:rPr>
              <a:t>Cubisme</a:t>
            </a:r>
          </a:p>
          <a:p>
            <a:endParaRPr lang="fr-FR">
              <a:latin typeface="Calibri" pitchFamily="34" charset="0"/>
            </a:endParaRPr>
          </a:p>
          <a:p>
            <a:r>
              <a:rPr lang="fr-FR" sz="1400">
                <a:latin typeface="Calibri" pitchFamily="34" charset="0"/>
              </a:rPr>
              <a:t>Le cubisme est un mouvement artistique d'avant-garde du 20e siècle, lancé par Pablo Picasso et Georges Braque, qui a révolutionné la peinture et la sculpture européenne, en plus d'inspirer les mouvements liés à la musique et à la littérature.</a:t>
            </a:r>
          </a:p>
          <a:p>
            <a:endParaRPr lang="fr-FR" sz="1400">
              <a:latin typeface="Calibri" pitchFamily="34" charset="0"/>
            </a:endParaRPr>
          </a:p>
          <a:p>
            <a:r>
              <a:rPr lang="fr-FR" sz="1400">
                <a:latin typeface="Calibri" pitchFamily="34" charset="0"/>
              </a:rPr>
              <a:t>Dans les oeuvres d'art cubistes, les objets sont fragmentés, analysés et rassemblés dans une forme abstraite au lieu d'un objet représenté</a:t>
            </a:r>
          </a:p>
          <a:p>
            <a:r>
              <a:rPr lang="fr-FR" sz="1400">
                <a:latin typeface="Calibri" pitchFamily="34" charset="0"/>
              </a:rPr>
              <a:t>d'un seul point de vue.</a:t>
            </a:r>
          </a:p>
          <a:p>
            <a:endParaRPr lang="fr-FR" sz="1400">
              <a:latin typeface="Calibri" pitchFamily="34" charset="0"/>
            </a:endParaRPr>
          </a:p>
          <a:p>
            <a:r>
              <a:rPr lang="fr-FR" sz="1400">
                <a:latin typeface="Calibri" pitchFamily="34" charset="0"/>
              </a:rPr>
              <a:t>L'artiste montre l'objet d'une multitude de points de vue pour représenter le sujet dans un contexte plus large. Souvent, les surfaces se croisent au hasard, enlevant à l'ensemble son sens cohérent de la profondeur. Le contexte et l'objet pénètrent l’un dans l'autre pour créer un espace ambigu, une caractéristique distincte du cubisme.</a:t>
            </a:r>
          </a:p>
          <a:p>
            <a:endParaRPr lang="fr-FR">
              <a:latin typeface="Calibri" pitchFamily="34" charset="0"/>
            </a:endParaRPr>
          </a:p>
        </p:txBody>
      </p:sp>
      <p:pic>
        <p:nvPicPr>
          <p:cNvPr id="5123" name="Picture 2"/>
          <p:cNvPicPr>
            <a:picLocks noChangeAspect="1" noChangeArrowheads="1"/>
          </p:cNvPicPr>
          <p:nvPr/>
        </p:nvPicPr>
        <p:blipFill>
          <a:blip r:embed="rId2" cstate="print"/>
          <a:srcRect/>
          <a:stretch>
            <a:fillRect/>
          </a:stretch>
        </p:blipFill>
        <p:spPr bwMode="auto">
          <a:xfrm>
            <a:off x="4448175" y="928688"/>
            <a:ext cx="4695825" cy="4914900"/>
          </a:xfrm>
          <a:prstGeom prst="rect">
            <a:avLst/>
          </a:prstGeom>
          <a:noFill/>
          <a:ln w="9525">
            <a:noFill/>
            <a:miter lim="800000"/>
            <a:headEnd/>
            <a:tailEnd/>
          </a:ln>
        </p:spPr>
      </p:pic>
      <p:sp>
        <p:nvSpPr>
          <p:cNvPr id="5124" name="ZoneTexte 3"/>
          <p:cNvSpPr txBox="1">
            <a:spLocks noChangeArrowheads="1"/>
          </p:cNvSpPr>
          <p:nvPr/>
        </p:nvSpPr>
        <p:spPr bwMode="auto">
          <a:xfrm>
            <a:off x="4929188" y="6000750"/>
            <a:ext cx="4002087" cy="369888"/>
          </a:xfrm>
          <a:prstGeom prst="rect">
            <a:avLst/>
          </a:prstGeom>
          <a:noFill/>
          <a:ln w="9525">
            <a:noFill/>
            <a:miter lim="800000"/>
            <a:headEnd/>
            <a:tailEnd/>
          </a:ln>
        </p:spPr>
        <p:txBody>
          <a:bodyPr wrap="none">
            <a:spAutoFit/>
          </a:bodyPr>
          <a:lstStyle/>
          <a:p>
            <a:r>
              <a:rPr lang="fr-FR">
                <a:latin typeface="Calibri" pitchFamily="34" charset="0"/>
              </a:rPr>
              <a:t>Picasso, Les Demoiselles d’Avignon, 1907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285750" y="357188"/>
            <a:ext cx="3357563" cy="2586037"/>
          </a:xfrm>
          <a:prstGeom prst="rect">
            <a:avLst/>
          </a:prstGeom>
          <a:noFill/>
          <a:ln w="9525">
            <a:noFill/>
            <a:miter lim="800000"/>
            <a:headEnd/>
            <a:tailEnd/>
          </a:ln>
        </p:spPr>
        <p:txBody>
          <a:bodyPr>
            <a:spAutoFit/>
          </a:bodyPr>
          <a:lstStyle/>
          <a:p>
            <a:pPr>
              <a:buFont typeface="Arial" charset="0"/>
              <a:buChar char="•"/>
            </a:pPr>
            <a:r>
              <a:rPr lang="fr-FR" u="sng">
                <a:latin typeface="Calibri" pitchFamily="34" charset="0"/>
              </a:rPr>
              <a:t> Le contexte</a:t>
            </a:r>
          </a:p>
          <a:p>
            <a:endParaRPr lang="fr-FR">
              <a:latin typeface="Calibri" pitchFamily="34" charset="0"/>
            </a:endParaRPr>
          </a:p>
          <a:p>
            <a:r>
              <a:rPr lang="fr-FR">
                <a:latin typeface="Calibri" pitchFamily="34" charset="0"/>
              </a:rPr>
              <a:t>- Quel évènement Picasso représente-t-il ? Pourquoi ?</a:t>
            </a:r>
          </a:p>
          <a:p>
            <a:endParaRPr lang="fr-FR">
              <a:latin typeface="Calibri" pitchFamily="34" charset="0"/>
            </a:endParaRPr>
          </a:p>
          <a:p>
            <a:pPr>
              <a:buFontTx/>
              <a:buChar char="-"/>
            </a:pPr>
            <a:r>
              <a:rPr lang="fr-FR">
                <a:latin typeface="Calibri" pitchFamily="34" charset="0"/>
              </a:rPr>
              <a:t>Que se passait-il à l'époque en Espagne ?</a:t>
            </a:r>
          </a:p>
          <a:p>
            <a:pPr>
              <a:buFontTx/>
              <a:buChar char="-"/>
            </a:pPr>
            <a:endParaRPr lang="fr-FR">
              <a:latin typeface="Calibri" pitchFamily="34" charset="0"/>
            </a:endParaRPr>
          </a:p>
          <a:p>
            <a:endParaRPr lang="fr-FR">
              <a:latin typeface="Calibri" pitchFamily="34" charset="0"/>
            </a:endParaRPr>
          </a:p>
        </p:txBody>
      </p:sp>
      <p:sp>
        <p:nvSpPr>
          <p:cNvPr id="6147" name="ZoneTexte 3"/>
          <p:cNvSpPr txBox="1">
            <a:spLocks noChangeArrowheads="1"/>
          </p:cNvSpPr>
          <p:nvPr/>
        </p:nvSpPr>
        <p:spPr bwMode="auto">
          <a:xfrm>
            <a:off x="3571875" y="0"/>
            <a:ext cx="5429250" cy="4094163"/>
          </a:xfrm>
          <a:prstGeom prst="rect">
            <a:avLst/>
          </a:prstGeom>
          <a:noFill/>
          <a:ln w="9525">
            <a:noFill/>
            <a:miter lim="800000"/>
            <a:headEnd/>
            <a:tailEnd/>
          </a:ln>
        </p:spPr>
        <p:txBody>
          <a:bodyPr>
            <a:spAutoFit/>
          </a:bodyPr>
          <a:lstStyle/>
          <a:p>
            <a:pPr algn="ctr"/>
            <a:r>
              <a:rPr lang="fr-FR" sz="1400" u="sng">
                <a:latin typeface="Calibri" pitchFamily="34" charset="0"/>
              </a:rPr>
              <a:t>Réalisation et accueil de l’œuvre</a:t>
            </a:r>
          </a:p>
          <a:p>
            <a:endParaRPr lang="fr-FR" sz="1200">
              <a:latin typeface="Calibri" pitchFamily="34" charset="0"/>
            </a:endParaRPr>
          </a:p>
          <a:p>
            <a:r>
              <a:rPr lang="fr-FR" sz="1400">
                <a:latin typeface="Calibri" pitchFamily="34" charset="0"/>
              </a:rPr>
              <a:t>La toile exprime toute l'horreur et la colère ressenties par Picasso à la suite du bombardement de Guernica. Sa réalisation commença le 1er mai 1937 à Paris, sous la commande du gouvernement républicain espagnol, pour être exposée le 25 mai, moins d'un mois après donc, au pavillon représentant l'Espagne lors de l'Exposition universelle de Paris de 1937. Après une période où elle fut présentée à travers le monde de 1937 à 1939 pour notamment lever des fonds pour les Républicains espagnols, la toile resta aux États-Unis (principalement au MoMA de New York) durant une quarantaine d'années en raison de l'entrée de l'Europe dans la Seconde Guerre mondiale et du refus catégorique de Picasso, engagé auprès du Parti communiste, que l'œuvre aille en Espagne tant qu'une démocratie n'y serait pas effective. Cette œuvre est finalement arrivée en Espagne en 1981, après la mort de Franco en 1975. Elle est exposée au musée de la Reine Sofia à Madrid. Elle est le symbole fort de la fin de la dictature.</a:t>
            </a:r>
          </a:p>
          <a:p>
            <a:endParaRPr lang="fr-FR" sz="1200">
              <a:latin typeface="Calibri" pitchFamily="34" charset="0"/>
            </a:endParaRPr>
          </a:p>
          <a:p>
            <a:endParaRPr lang="fr-FR" sz="1200">
              <a:latin typeface="Calibri" pitchFamily="34" charset="0"/>
            </a:endParaRPr>
          </a:p>
        </p:txBody>
      </p:sp>
      <p:pic>
        <p:nvPicPr>
          <p:cNvPr id="6148" name="Image 4" descr="expo37troc1.jpg"/>
          <p:cNvPicPr>
            <a:picLocks noChangeAspect="1"/>
          </p:cNvPicPr>
          <p:nvPr/>
        </p:nvPicPr>
        <p:blipFill>
          <a:blip r:embed="rId2" cstate="print"/>
          <a:srcRect/>
          <a:stretch>
            <a:fillRect/>
          </a:stretch>
        </p:blipFill>
        <p:spPr bwMode="auto">
          <a:xfrm>
            <a:off x="1785938" y="3786188"/>
            <a:ext cx="5067300" cy="307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285750" y="214313"/>
            <a:ext cx="8643938" cy="5078412"/>
          </a:xfrm>
          <a:prstGeom prst="rect">
            <a:avLst/>
          </a:prstGeom>
          <a:noFill/>
          <a:ln w="9525">
            <a:noFill/>
            <a:miter lim="800000"/>
            <a:headEnd/>
            <a:tailEnd/>
          </a:ln>
        </p:spPr>
        <p:txBody>
          <a:bodyPr>
            <a:spAutoFit/>
          </a:bodyPr>
          <a:lstStyle/>
          <a:p>
            <a:pPr algn="ctr"/>
            <a:r>
              <a:rPr lang="fr-FR" u="sng">
                <a:latin typeface="Calibri" pitchFamily="34" charset="0"/>
              </a:rPr>
              <a:t>La guerre d'Espagne et le bombardement de Guernica.</a:t>
            </a:r>
          </a:p>
          <a:p>
            <a:endParaRPr lang="fr-FR">
              <a:latin typeface="Calibri" pitchFamily="34" charset="0"/>
            </a:endParaRPr>
          </a:p>
          <a:p>
            <a:r>
              <a:rPr lang="fr-FR" sz="1200">
                <a:latin typeface="Calibri" pitchFamily="34" charset="0"/>
              </a:rPr>
              <a:t>La guerre civile espagnole éclate le 18 juillet 1936. Le 18 juillet 1936 les troupes du Maroc, commandées par Franco, débarquent dans la péninsule. A bien des égards, l'Espagne sert de terrain d'entraînement, et de préparation à l'armée allemande. L'Espagne de la guerre civile est une étape essentielle de la marche à la guerre.</a:t>
            </a:r>
          </a:p>
          <a:p>
            <a:endParaRPr lang="fr-FR" sz="1200">
              <a:latin typeface="Calibri" pitchFamily="34" charset="0"/>
            </a:endParaRPr>
          </a:p>
          <a:p>
            <a:r>
              <a:rPr lang="fr-FR" sz="1200">
                <a:latin typeface="Calibri" pitchFamily="34" charset="0"/>
              </a:rPr>
              <a:t>Le camp nationaliste se rallie immédiatement les garnisons d'Andalousie, de Galice, des Asturies, de la Navarre, et de la vieille Castille. Par contre Madrid et Barcelone constituent tout de suite le cœur de la résistance républicaine. Le pays Basque forme le front nord d'opposition aux franquistes. Au printemps 1937 le général Emilio Mola, principal chef militaire franquiste, décide de réduire le front nord. L'aviation allemande de la légion Condor soutient les troupes au sol, espagnoles et italiennes.</a:t>
            </a:r>
          </a:p>
          <a:p>
            <a:endParaRPr lang="fr-FR" sz="1200">
              <a:latin typeface="Calibri" pitchFamily="34" charset="0"/>
            </a:endParaRPr>
          </a:p>
          <a:p>
            <a:r>
              <a:rPr lang="fr-FR" sz="1200">
                <a:latin typeface="Calibri" pitchFamily="34" charset="0"/>
              </a:rPr>
              <a:t>Guernica est une petite ville d'Espagne, de la province basque de Biscaye.</a:t>
            </a:r>
          </a:p>
          <a:p>
            <a:r>
              <a:rPr lang="fr-FR" sz="1200">
                <a:latin typeface="Calibri" pitchFamily="34" charset="0"/>
              </a:rPr>
              <a:t>Le jour du bombardement Guernica est particulièrement peuplée : de nombreux réfugiés des environs sont venus dans l'espoir de pouvoir fuir en train,  par ailleurs  c'est jour de marché.</a:t>
            </a:r>
          </a:p>
          <a:p>
            <a:r>
              <a:rPr lang="fr-FR" sz="1200">
                <a:latin typeface="Calibri" pitchFamily="34" charset="0"/>
              </a:rPr>
              <a:t>Les premières bombes explosent à 16 H 30. Les derniers avions quittent le ciel de Guernica vers 19 H. Les 50 appareils de la légion Condor ont lâché 50 tonnes de bombes incendiaires, et fait plus de 1800 morts sur 6000 personnes alors présentes.</a:t>
            </a:r>
          </a:p>
          <a:p>
            <a:r>
              <a:rPr lang="fr-FR" sz="1200">
                <a:latin typeface="Calibri" pitchFamily="34" charset="0"/>
              </a:rPr>
              <a:t>	</a:t>
            </a:r>
          </a:p>
          <a:p>
            <a:r>
              <a:rPr lang="fr-FR" sz="1200">
                <a:latin typeface="Calibri" pitchFamily="34" charset="0"/>
              </a:rPr>
              <a:t>Le retentissement international de l'évènement est immense. Franco tente alors de faire croire que la destruction de Guernica est dûe aux basques républicains qui auraient dynamité le village à des fins de propagande.</a:t>
            </a:r>
          </a:p>
          <a:p>
            <a:endParaRPr lang="fr-FR" sz="1200">
              <a:latin typeface="Calibri" pitchFamily="34" charset="0"/>
            </a:endParaRPr>
          </a:p>
          <a:p>
            <a:r>
              <a:rPr lang="fr-FR" sz="1200">
                <a:latin typeface="Calibri" pitchFamily="34" charset="0"/>
              </a:rPr>
              <a:t>Du point de vue stratégique les nazis expérimentent à Guernica un </a:t>
            </a:r>
          </a:p>
          <a:p>
            <a:r>
              <a:rPr lang="fr-FR" sz="1200">
                <a:latin typeface="Calibri" pitchFamily="34" charset="0"/>
              </a:rPr>
              <a:t>nouveau type de bombardement, terrorisant les populations, </a:t>
            </a:r>
          </a:p>
          <a:p>
            <a:r>
              <a:rPr lang="fr-FR" sz="1200">
                <a:latin typeface="Calibri" pitchFamily="34" charset="0"/>
              </a:rPr>
              <a:t>le bombardement en piqué.</a:t>
            </a:r>
          </a:p>
          <a:p>
            <a:endParaRPr lang="fr-FR" sz="1200">
              <a:latin typeface="Calibri" pitchFamily="34" charset="0"/>
            </a:endParaRPr>
          </a:p>
          <a:p>
            <a:r>
              <a:rPr lang="fr-FR" sz="1200">
                <a:latin typeface="Calibri" pitchFamily="34" charset="0"/>
              </a:rPr>
              <a:t>43 appareils allemands ont participé à l'opération, </a:t>
            </a:r>
          </a:p>
          <a:p>
            <a:r>
              <a:rPr lang="fr-FR" sz="1200">
                <a:latin typeface="Calibri" pitchFamily="34" charset="0"/>
              </a:rPr>
              <a:t>des Junker 52, des Heinckel 51 et des Messerschmitt BF 109.</a:t>
            </a:r>
          </a:p>
        </p:txBody>
      </p:sp>
      <p:pic>
        <p:nvPicPr>
          <p:cNvPr id="7171" name="Image 2" descr="Bundesarchiv_Bild_183-H25224,_Guernica,_Ruinen.jpg"/>
          <p:cNvPicPr>
            <a:picLocks noChangeAspect="1"/>
          </p:cNvPicPr>
          <p:nvPr/>
        </p:nvPicPr>
        <p:blipFill>
          <a:blip r:embed="rId2" cstate="print"/>
          <a:srcRect/>
          <a:stretch>
            <a:fillRect/>
          </a:stretch>
        </p:blipFill>
        <p:spPr bwMode="auto">
          <a:xfrm>
            <a:off x="5500688" y="4286250"/>
            <a:ext cx="3309937" cy="245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786063" y="2357438"/>
            <a:ext cx="4327525" cy="3252787"/>
          </a:xfrm>
          <a:prstGeom prst="rect">
            <a:avLst/>
          </a:prstGeom>
          <a:noFill/>
          <a:ln w="9525">
            <a:noFill/>
            <a:miter lim="800000"/>
            <a:headEnd/>
            <a:tailEnd/>
          </a:ln>
        </p:spPr>
      </p:pic>
      <p:sp>
        <p:nvSpPr>
          <p:cNvPr id="8195" name="ZoneTexte 2"/>
          <p:cNvSpPr txBox="1">
            <a:spLocks noChangeArrowheads="1"/>
          </p:cNvSpPr>
          <p:nvPr/>
        </p:nvSpPr>
        <p:spPr bwMode="auto">
          <a:xfrm>
            <a:off x="357188" y="500063"/>
            <a:ext cx="8072437" cy="1754187"/>
          </a:xfrm>
          <a:prstGeom prst="rect">
            <a:avLst/>
          </a:prstGeom>
          <a:noFill/>
          <a:ln w="9525">
            <a:noFill/>
            <a:miter lim="800000"/>
            <a:headEnd/>
            <a:tailEnd/>
          </a:ln>
        </p:spPr>
        <p:txBody>
          <a:bodyPr>
            <a:spAutoFit/>
          </a:bodyPr>
          <a:lstStyle/>
          <a:p>
            <a:pPr>
              <a:buFont typeface="Arial" charset="0"/>
              <a:buChar char="•"/>
            </a:pPr>
            <a:r>
              <a:rPr lang="fr-FR" u="sng">
                <a:latin typeface="Calibri" pitchFamily="34" charset="0"/>
              </a:rPr>
              <a:t>Interprétation de l’œuvre</a:t>
            </a:r>
          </a:p>
          <a:p>
            <a:pPr>
              <a:buFont typeface="Arial" charset="0"/>
              <a:buChar char="•"/>
            </a:pPr>
            <a:endParaRPr lang="fr-FR">
              <a:latin typeface="Calibri" pitchFamily="34" charset="0"/>
            </a:endParaRPr>
          </a:p>
          <a:p>
            <a:r>
              <a:rPr lang="fr-FR">
                <a:latin typeface="Calibri" pitchFamily="34" charset="0"/>
              </a:rPr>
              <a:t>Voici l'oeuvre d'une artiste (Liena Gieseke) qui a reconstitué Guernica en 3D pour nous permettre d'entrer dedans.</a:t>
            </a:r>
          </a:p>
          <a:p>
            <a:endParaRPr lang="fr-FR">
              <a:latin typeface="Calibri" pitchFamily="34" charset="0"/>
            </a:endParaRPr>
          </a:p>
          <a:p>
            <a:r>
              <a:rPr lang="fr-FR">
                <a:latin typeface="Calibri" pitchFamily="34" charset="0"/>
                <a:hlinkClick r:id="rId3"/>
              </a:rPr>
              <a:t>Vidéo</a:t>
            </a:r>
            <a:endParaRPr lang="fr-FR">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785813" y="357188"/>
            <a:ext cx="2609850" cy="1800225"/>
          </a:xfrm>
          <a:prstGeom prst="rect">
            <a:avLst/>
          </a:prstGeom>
          <a:noFill/>
          <a:ln w="9525">
            <a:noFill/>
            <a:miter lim="800000"/>
            <a:headEnd/>
            <a:tailEnd/>
          </a:ln>
        </p:spPr>
      </p:pic>
      <p:sp>
        <p:nvSpPr>
          <p:cNvPr id="3" name="ZoneTexte 2"/>
          <p:cNvSpPr txBox="1">
            <a:spLocks noChangeArrowheads="1"/>
          </p:cNvSpPr>
          <p:nvPr/>
        </p:nvSpPr>
        <p:spPr bwMode="auto">
          <a:xfrm>
            <a:off x="3571875" y="214313"/>
            <a:ext cx="4214813" cy="2308225"/>
          </a:xfrm>
          <a:prstGeom prst="rect">
            <a:avLst/>
          </a:prstGeom>
          <a:noFill/>
          <a:ln w="9525">
            <a:noFill/>
            <a:miter lim="800000"/>
            <a:headEnd/>
            <a:tailEnd/>
          </a:ln>
        </p:spPr>
        <p:txBody>
          <a:bodyPr>
            <a:spAutoFit/>
          </a:bodyPr>
          <a:lstStyle/>
          <a:p>
            <a:r>
              <a:rPr lang="fr-FR">
                <a:latin typeface="Calibri" pitchFamily="34" charset="0"/>
              </a:rPr>
              <a:t>Le taureau </a:t>
            </a:r>
          </a:p>
          <a:p>
            <a:endParaRPr lang="fr-FR">
              <a:latin typeface="Calibri" pitchFamily="34" charset="0"/>
            </a:endParaRPr>
          </a:p>
          <a:p>
            <a:r>
              <a:rPr lang="fr-FR">
                <a:latin typeface="Calibri" pitchFamily="34" charset="0"/>
              </a:rPr>
              <a:t>Très présent dans l’œuvre de Picasso(Espagne, tauromachie).</a:t>
            </a:r>
          </a:p>
          <a:p>
            <a:endParaRPr lang="fr-FR">
              <a:latin typeface="Calibri" pitchFamily="34" charset="0"/>
            </a:endParaRPr>
          </a:p>
          <a:p>
            <a:r>
              <a:rPr lang="fr-FR">
                <a:latin typeface="Calibri" pitchFamily="34" charset="0"/>
              </a:rPr>
              <a:t>Symbole de cruauté, de force brute (corrida). Représente les nationalistes ?</a:t>
            </a:r>
          </a:p>
          <a:p>
            <a:endParaRPr lang="fr-FR">
              <a:latin typeface="Calibri" pitchFamily="34" charset="0"/>
            </a:endParaRPr>
          </a:p>
        </p:txBody>
      </p:sp>
      <p:pic>
        <p:nvPicPr>
          <p:cNvPr id="4" name="Image 3" descr="taureau.jpg"/>
          <p:cNvPicPr>
            <a:picLocks noChangeAspect="1"/>
          </p:cNvPicPr>
          <p:nvPr/>
        </p:nvPicPr>
        <p:blipFill>
          <a:blip r:embed="rId3" cstate="print"/>
          <a:srcRect/>
          <a:stretch>
            <a:fillRect/>
          </a:stretch>
        </p:blipFill>
        <p:spPr bwMode="auto">
          <a:xfrm>
            <a:off x="4286250" y="2500313"/>
            <a:ext cx="4071938" cy="3938587"/>
          </a:xfrm>
          <a:prstGeom prst="rect">
            <a:avLst/>
          </a:prstGeom>
          <a:noFill/>
          <a:ln w="9525">
            <a:noFill/>
            <a:miter lim="800000"/>
            <a:headEnd/>
            <a:tailEnd/>
          </a:ln>
        </p:spPr>
      </p:pic>
      <p:pic>
        <p:nvPicPr>
          <p:cNvPr id="5" name="Image 4" descr="taureau tête.jpg"/>
          <p:cNvPicPr>
            <a:picLocks noChangeAspect="1"/>
          </p:cNvPicPr>
          <p:nvPr/>
        </p:nvPicPr>
        <p:blipFill>
          <a:blip r:embed="rId4" cstate="print"/>
          <a:srcRect/>
          <a:stretch>
            <a:fillRect/>
          </a:stretch>
        </p:blipFill>
        <p:spPr bwMode="auto">
          <a:xfrm>
            <a:off x="571500" y="2500313"/>
            <a:ext cx="3162300" cy="4167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000125" y="500063"/>
            <a:ext cx="1809750" cy="2143125"/>
          </a:xfrm>
          <a:prstGeom prst="rect">
            <a:avLst/>
          </a:prstGeom>
          <a:noFill/>
          <a:ln w="9525">
            <a:noFill/>
            <a:miter lim="800000"/>
            <a:headEnd/>
            <a:tailEnd/>
          </a:ln>
        </p:spPr>
      </p:pic>
      <p:sp>
        <p:nvSpPr>
          <p:cNvPr id="3" name="ZoneTexte 2"/>
          <p:cNvSpPr txBox="1">
            <a:spLocks noChangeArrowheads="1"/>
          </p:cNvSpPr>
          <p:nvPr/>
        </p:nvSpPr>
        <p:spPr bwMode="auto">
          <a:xfrm>
            <a:off x="2928938" y="714375"/>
            <a:ext cx="6416675" cy="2862263"/>
          </a:xfrm>
          <a:prstGeom prst="rect">
            <a:avLst/>
          </a:prstGeom>
          <a:noFill/>
          <a:ln w="9525">
            <a:noFill/>
            <a:miter lim="800000"/>
            <a:headEnd/>
            <a:tailEnd/>
          </a:ln>
        </p:spPr>
        <p:txBody>
          <a:bodyPr wrap="none">
            <a:spAutoFit/>
          </a:bodyPr>
          <a:lstStyle/>
          <a:p>
            <a:r>
              <a:rPr lang="fr-FR"/>
              <a:t>Une mère qui hurle avec son enfant dans les bras. Ses yeux </a:t>
            </a:r>
          </a:p>
          <a:p>
            <a:r>
              <a:rPr lang="fr-FR"/>
              <a:t>sont en forme de larmes. </a:t>
            </a:r>
          </a:p>
          <a:p>
            <a:r>
              <a:rPr lang="fr-FR"/>
              <a:t>Langue en forme de couteau : violence.</a:t>
            </a:r>
          </a:p>
          <a:p>
            <a:endParaRPr lang="fr-FR"/>
          </a:p>
          <a:p>
            <a:endParaRPr lang="fr-FR"/>
          </a:p>
          <a:p>
            <a:r>
              <a:rPr lang="fr-FR"/>
              <a:t>Elle montre toute l’horreur du bombardement qui touche des</a:t>
            </a:r>
          </a:p>
          <a:p>
            <a:r>
              <a:rPr lang="fr-FR"/>
              <a:t>civils innocents.</a:t>
            </a:r>
          </a:p>
          <a:p>
            <a:endParaRPr lang="fr-FR"/>
          </a:p>
          <a:p>
            <a:r>
              <a:rPr lang="fr-FR"/>
              <a:t>C’est aussi une référence à une figure récurrente de l’art :</a:t>
            </a:r>
          </a:p>
          <a:p>
            <a:r>
              <a:rPr lang="fr-FR"/>
              <a:t> la Pièta</a:t>
            </a:r>
          </a:p>
        </p:txBody>
      </p:sp>
      <p:pic>
        <p:nvPicPr>
          <p:cNvPr id="4" name="Image 3" descr="572px-Michelangelo's_Pieta_5450_cropncleaned.jpg"/>
          <p:cNvPicPr>
            <a:picLocks noChangeAspect="1"/>
          </p:cNvPicPr>
          <p:nvPr/>
        </p:nvPicPr>
        <p:blipFill>
          <a:blip r:embed="rId3" cstate="print"/>
          <a:srcRect/>
          <a:stretch>
            <a:fillRect/>
          </a:stretch>
        </p:blipFill>
        <p:spPr bwMode="auto">
          <a:xfrm>
            <a:off x="214313" y="3500438"/>
            <a:ext cx="2989262" cy="3130550"/>
          </a:xfrm>
          <a:prstGeom prst="rect">
            <a:avLst/>
          </a:prstGeom>
          <a:noFill/>
          <a:ln w="9525">
            <a:noFill/>
            <a:miter lim="800000"/>
            <a:headEnd/>
            <a:tailEnd/>
          </a:ln>
        </p:spPr>
      </p:pic>
      <p:sp>
        <p:nvSpPr>
          <p:cNvPr id="5" name="ZoneTexte 4"/>
          <p:cNvSpPr txBox="1">
            <a:spLocks noChangeArrowheads="1"/>
          </p:cNvSpPr>
          <p:nvPr/>
        </p:nvSpPr>
        <p:spPr bwMode="auto">
          <a:xfrm>
            <a:off x="3429000" y="6072188"/>
            <a:ext cx="1352550" cy="369887"/>
          </a:xfrm>
          <a:prstGeom prst="rect">
            <a:avLst/>
          </a:prstGeom>
          <a:noFill/>
          <a:ln w="9525">
            <a:noFill/>
            <a:miter lim="800000"/>
            <a:headEnd/>
            <a:tailEnd/>
          </a:ln>
        </p:spPr>
        <p:txBody>
          <a:bodyPr wrap="none">
            <a:spAutoFit/>
          </a:bodyPr>
          <a:lstStyle/>
          <a:p>
            <a:r>
              <a:rPr lang="fr-FR">
                <a:latin typeface="Calibri" pitchFamily="34" charset="0"/>
              </a:rPr>
              <a:t>Michel 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1243</Words>
  <Application>Microsoft Office PowerPoint</Application>
  <PresentationFormat>Affichage à l'écran (4:3)</PresentationFormat>
  <Paragraphs>114</Paragraphs>
  <Slides>17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17</vt:i4>
      </vt:variant>
    </vt:vector>
  </HeadingPairs>
  <TitlesOfParts>
    <vt:vector size="20" baseType="lpstr">
      <vt:lpstr>Arial</vt:lpstr>
      <vt:lpstr>Calibri</vt: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Géraldine</dc:creator>
  <cp:lastModifiedBy>Leatova</cp:lastModifiedBy>
  <cp:revision>20</cp:revision>
  <dcterms:created xsi:type="dcterms:W3CDTF">2009-09-30T13:06:59Z</dcterms:created>
  <dcterms:modified xsi:type="dcterms:W3CDTF">2012-04-23T09:40:55Z</dcterms:modified>
</cp:coreProperties>
</file>