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6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A062-0DF8-4A5B-A9C5-EEE461157B35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7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4379-94B4-4C16-9D56-9B61AE49CD5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74FC-135F-41D0-8022-7748768F7788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8502-4504-4C65-ACA4-4FF2094325E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8485-3428-4E07-9200-3E2D420D0B35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03C4-BBCC-4AEA-85F8-9CB48D778A8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132FD-0FF0-450D-A983-27975583D87F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ABC7-7124-4D5C-A5A2-71CD4A253D8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6B69-E9DA-4FEC-A236-B89C14A6A275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A4C4-2003-4A5B-8651-792D69E2F71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B3F2-8582-4858-BC52-073ABC9A19FF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DB9A-0602-4D5C-9C75-E22E09F8E58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4663-1043-48DA-BF2B-73645B7987B5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630D-5135-44ED-B41A-2664B6EA381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7C97-B049-4ED9-9660-93D985B003E1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DA7F-F199-4944-B473-FACF54B4A2D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AD78-F74B-44EF-8B98-1FEE861745AF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5506-57C5-4706-9A3F-D3299F77331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D65F-7A68-4CEE-BA40-715649E09E7E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ADEE-6E72-488D-A69A-5FB5E53E464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8A325-4D0C-4664-B381-DD7F0A9C7FE7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6AB9-37C9-4755-8314-2ADD6D2121A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D9EB38-6B23-414D-B2D0-1721E0545A79}" type="datetimeFigureOut">
              <a:rPr lang="fr-CA"/>
              <a:pPr>
                <a:defRPr/>
              </a:pPr>
              <a:t>2012-01-16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94E1A8-7CC7-40E1-85C8-8CEF99753C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37" r:id="rId2"/>
    <p:sldLayoutId id="2147483744" r:id="rId3"/>
    <p:sldLayoutId id="2147483738" r:id="rId4"/>
    <p:sldLayoutId id="2147483745" r:id="rId5"/>
    <p:sldLayoutId id="2147483739" r:id="rId6"/>
    <p:sldLayoutId id="2147483740" r:id="rId7"/>
    <p:sldLayoutId id="2147483746" r:id="rId8"/>
    <p:sldLayoutId id="2147483747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167272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mtClean="0"/>
              <a:t>Le message publicitaire</a:t>
            </a:r>
            <a:endParaRPr lang="fr-FR"/>
          </a:p>
        </p:txBody>
      </p:sp>
      <p:sp>
        <p:nvSpPr>
          <p:cNvPr id="7171" name="Sous-titr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7162800" cy="1752600"/>
          </a:xfrm>
        </p:spPr>
        <p:txBody>
          <a:bodyPr/>
          <a:lstStyle/>
          <a:p>
            <a:r>
              <a:rPr lang="fr-FR" smtClean="0"/>
              <a:t>Textes courants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Éléments clés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/>
          <a:lstStyle/>
          <a:p>
            <a:pPr marL="550862" lvl="0" indent="-514350">
              <a:buFont typeface="+mj-lt"/>
              <a:buAutoNum type="arabicPeriod" startAt="7"/>
            </a:pPr>
            <a:r>
              <a:rPr lang="fr-CA" dirty="0" smtClean="0"/>
              <a:t>Utiliser des mots à connotation positive.</a:t>
            </a:r>
          </a:p>
          <a:p>
            <a:pPr marL="550862" lvl="0" indent="-514350">
              <a:buFont typeface="+mj-lt"/>
              <a:buAutoNum type="arabicPeriod" startAt="7"/>
            </a:pPr>
            <a:r>
              <a:rPr lang="fr-CA" dirty="0" smtClean="0"/>
              <a:t>Ajouter un élément de crédibilité.</a:t>
            </a:r>
          </a:p>
          <a:p>
            <a:pPr marL="550862" lvl="0" indent="-514350">
              <a:buFont typeface="+mj-lt"/>
              <a:buAutoNum type="arabicPeriod" startAt="7"/>
            </a:pPr>
            <a:r>
              <a:rPr lang="fr-CA" dirty="0" smtClean="0"/>
              <a:t>Éviter tout ce qui peut distraire ou détourner l’attention des destinataires (par exemple, des images ou des effets sonores inutiles).</a:t>
            </a:r>
          </a:p>
          <a:p>
            <a:pPr marL="550862" indent="-514350">
              <a:buFont typeface="+mj-lt"/>
              <a:buAutoNum type="arabicPeriod" startAt="7"/>
            </a:pPr>
            <a:r>
              <a:rPr lang="fr-CA" dirty="0" smtClean="0"/>
              <a:t>Surprendre les lecteurs ou les auditeurs pour qu’ils remarquent la publicité et s’y arrêtent.</a:t>
            </a:r>
          </a:p>
          <a:p>
            <a:pPr marL="550862" indent="-514350">
              <a:buNone/>
            </a:pPr>
            <a:r>
              <a:rPr lang="fr-CA" sz="1200" dirty="0" smtClean="0"/>
              <a:t>(Référence : Luc Dupont, 1001 trucs publicitaires)</a:t>
            </a:r>
            <a:endParaRPr lang="fr-CA" sz="12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Éléments clés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5400600"/>
          </a:xfrm>
        </p:spPr>
        <p:txBody>
          <a:bodyPr/>
          <a:lstStyle/>
          <a:p>
            <a:pPr marL="550862" indent="-514350">
              <a:buFont typeface="+mj-lt"/>
              <a:buAutoNum type="arabicPeriod" startAt="11"/>
            </a:pPr>
            <a:r>
              <a:rPr lang="en-CA" dirty="0" err="1" smtClean="0"/>
              <a:t>Créer</a:t>
            </a:r>
            <a:r>
              <a:rPr lang="en-CA" dirty="0" smtClean="0"/>
              <a:t> un sentiment </a:t>
            </a:r>
            <a:r>
              <a:rPr lang="en-CA" dirty="0" err="1" smtClean="0"/>
              <a:t>d’urgence</a:t>
            </a:r>
            <a:r>
              <a:rPr lang="en-CA" dirty="0" smtClean="0"/>
              <a:t> </a:t>
            </a:r>
            <a:r>
              <a:rPr lang="en-CA" dirty="0" err="1" smtClean="0"/>
              <a:t>d’agir</a:t>
            </a:r>
            <a:r>
              <a:rPr lang="en-CA" dirty="0" smtClean="0"/>
              <a:t>.</a:t>
            </a:r>
          </a:p>
          <a:p>
            <a:pPr marL="550862" indent="-514350">
              <a:buFont typeface="+mj-lt"/>
              <a:buAutoNum type="arabicPeriod" startAt="11"/>
            </a:pPr>
            <a:r>
              <a:rPr lang="en-CA" smtClean="0"/>
              <a:t>Faire </a:t>
            </a:r>
            <a:r>
              <a:rPr lang="en-CA" dirty="0" smtClean="0"/>
              <a:t>attention au </a:t>
            </a:r>
            <a:r>
              <a:rPr lang="en-CA" dirty="0" err="1" smtClean="0"/>
              <a:t>choix</a:t>
            </a:r>
            <a:r>
              <a:rPr lang="en-CA" dirty="0" smtClean="0"/>
              <a:t> des </a:t>
            </a:r>
            <a:r>
              <a:rPr lang="en-CA" dirty="0" err="1" smtClean="0"/>
              <a:t>couleurs</a:t>
            </a:r>
            <a:r>
              <a:rPr lang="en-CA" dirty="0" smtClean="0"/>
              <a:t>, à la disposition des </a:t>
            </a:r>
            <a:r>
              <a:rPr lang="en-CA" dirty="0" err="1" smtClean="0"/>
              <a:t>informations</a:t>
            </a:r>
            <a:r>
              <a:rPr lang="en-CA" dirty="0" smtClean="0"/>
              <a:t> et des </a:t>
            </a:r>
            <a:r>
              <a:rPr lang="en-CA" dirty="0" err="1" smtClean="0"/>
              <a:t>objets</a:t>
            </a:r>
            <a:r>
              <a:rPr lang="en-CA" dirty="0" smtClean="0"/>
              <a:t>, de </a:t>
            </a:r>
            <a:r>
              <a:rPr lang="en-CA" dirty="0" err="1" smtClean="0"/>
              <a:t>même</a:t>
            </a:r>
            <a:r>
              <a:rPr lang="en-CA" dirty="0" smtClean="0"/>
              <a:t> </a:t>
            </a:r>
            <a:r>
              <a:rPr lang="en-CA" dirty="0" err="1" smtClean="0"/>
              <a:t>qu’à</a:t>
            </a:r>
            <a:r>
              <a:rPr lang="en-CA" dirty="0" smtClean="0"/>
              <a:t> la </a:t>
            </a:r>
            <a:r>
              <a:rPr lang="en-CA" dirty="0" err="1" smtClean="0"/>
              <a:t>taille</a:t>
            </a:r>
            <a:r>
              <a:rPr lang="en-CA" dirty="0" smtClean="0"/>
              <a:t> et le </a:t>
            </a:r>
            <a:r>
              <a:rPr lang="en-CA" dirty="0" err="1" smtClean="0"/>
              <a:t>choix</a:t>
            </a:r>
            <a:r>
              <a:rPr lang="en-CA" dirty="0" smtClean="0"/>
              <a:t> de police.</a:t>
            </a:r>
          </a:p>
          <a:p>
            <a:pPr marL="550862" indent="-514350">
              <a:buFont typeface="+mj-lt"/>
              <a:buAutoNum type="arabicPeriod" startAt="11"/>
            </a:pPr>
            <a:r>
              <a:rPr lang="en-CA" dirty="0" smtClean="0"/>
              <a:t>Utiliser les </a:t>
            </a:r>
            <a:r>
              <a:rPr lang="en-CA" dirty="0" err="1" smtClean="0"/>
              <a:t>procédés</a:t>
            </a:r>
            <a:r>
              <a:rPr lang="en-CA" dirty="0" smtClean="0"/>
              <a:t> </a:t>
            </a:r>
            <a:r>
              <a:rPr lang="en-CA" dirty="0" err="1" smtClean="0"/>
              <a:t>stylistiques</a:t>
            </a:r>
            <a:r>
              <a:rPr lang="en-CA" dirty="0" smtClean="0"/>
              <a:t> (</a:t>
            </a:r>
            <a:r>
              <a:rPr lang="en-CA" dirty="0" err="1" smtClean="0"/>
              <a:t>comparaison</a:t>
            </a:r>
            <a:r>
              <a:rPr lang="en-CA" dirty="0" smtClean="0"/>
              <a:t>, </a:t>
            </a:r>
            <a:r>
              <a:rPr lang="en-CA" dirty="0" err="1" smtClean="0"/>
              <a:t>métaphore</a:t>
            </a:r>
            <a:r>
              <a:rPr lang="en-CA" dirty="0" smtClean="0"/>
              <a:t>, </a:t>
            </a:r>
            <a:r>
              <a:rPr lang="en-CA" dirty="0" err="1" smtClean="0"/>
              <a:t>personnification</a:t>
            </a:r>
            <a:r>
              <a:rPr lang="en-CA" dirty="0" smtClean="0"/>
              <a:t>, assonance, </a:t>
            </a:r>
            <a:r>
              <a:rPr lang="en-CA" dirty="0" err="1" smtClean="0"/>
              <a:t>allitération</a:t>
            </a:r>
            <a:r>
              <a:rPr lang="en-CA" dirty="0" smtClean="0"/>
              <a:t>, </a:t>
            </a:r>
            <a:r>
              <a:rPr lang="en-CA" dirty="0" err="1" smtClean="0"/>
              <a:t>répétition</a:t>
            </a:r>
            <a:r>
              <a:rPr lang="en-CA" dirty="0" smtClean="0"/>
              <a:t>, </a:t>
            </a:r>
            <a:r>
              <a:rPr lang="en-CA" dirty="0" err="1" smtClean="0"/>
              <a:t>oxymore</a:t>
            </a:r>
            <a:r>
              <a:rPr lang="en-CA" dirty="0" smtClean="0"/>
              <a:t>, hyperbole, gradation, rime interne, expressions </a:t>
            </a:r>
            <a:r>
              <a:rPr lang="en-CA" dirty="0" err="1" smtClean="0"/>
              <a:t>figées</a:t>
            </a:r>
            <a:r>
              <a:rPr lang="en-CA" dirty="0" smtClean="0"/>
              <a:t>, </a:t>
            </a:r>
            <a:r>
              <a:rPr lang="en-CA" dirty="0" err="1" smtClean="0"/>
              <a:t>polysémie</a:t>
            </a:r>
            <a:r>
              <a:rPr lang="en-CA" dirty="0" smtClean="0"/>
              <a:t>...)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167272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800" dirty="0" smtClean="0"/>
              <a:t>Analyse de </a:t>
            </a:r>
            <a:r>
              <a:rPr lang="en-CA" sz="4800" dirty="0" err="1" smtClean="0"/>
              <a:t>publicités</a:t>
            </a:r>
            <a:r>
              <a:rPr lang="en-CA" sz="4800" dirty="0" smtClean="0"/>
              <a:t> magazine</a:t>
            </a:r>
            <a:endParaRPr lang="fr-FR" dirty="0"/>
          </a:p>
        </p:txBody>
      </p:sp>
      <p:sp>
        <p:nvSpPr>
          <p:cNvPr id="7171" name="Sous-titr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7162800" cy="1752600"/>
          </a:xfrm>
        </p:spPr>
        <p:txBody>
          <a:bodyPr/>
          <a:lstStyle/>
          <a:p>
            <a:r>
              <a:rPr lang="fr-FR" dirty="0" smtClean="0"/>
              <a:t>À vous de jouer!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Parlons pub</a:t>
            </a:r>
            <a:endParaRPr lang="fr-FR" dirty="0"/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6025"/>
            <a:ext cx="6629400" cy="1066800"/>
          </a:xfrm>
        </p:spPr>
        <p:txBody>
          <a:bodyPr/>
          <a:lstStyle/>
          <a:p>
            <a:endParaRPr lang="fr-CA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98001" y="332656"/>
            <a:ext cx="279583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mtClean="0"/>
              <a:t>Où retrouves-tu de la publicité?</a:t>
            </a:r>
          </a:p>
          <a:p>
            <a:pPr algn="just"/>
            <a:r>
              <a:rPr lang="fr-FR" smtClean="0"/>
              <a:t>Quel message publicitaire t’a davantage marqué?</a:t>
            </a:r>
          </a:p>
          <a:p>
            <a:pPr algn="just"/>
            <a:r>
              <a:rPr lang="fr-FR" smtClean="0"/>
              <a:t>Jusqu’à quel point la publicité t’incite-t-elle à dépenser?</a:t>
            </a:r>
          </a:p>
          <a:p>
            <a:pPr algn="just"/>
            <a:r>
              <a:rPr lang="fr-FR" smtClean="0"/>
              <a:t>Quelle est la meilleure façon d’attirer ton attention?</a:t>
            </a:r>
          </a:p>
          <a:p>
            <a:pPr algn="just"/>
            <a:endParaRPr lang="fr-FR" smtClean="0"/>
          </a:p>
        </p:txBody>
      </p:sp>
      <p:pic>
        <p:nvPicPr>
          <p:cNvPr id="4098" name="Picture 2" descr="C:\Documents and Settings\cpel0083.DOMCSA.003\Local Settings\Temporary Internet Files\Content.IE5\YKJNQ0KL\MC9003076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92280" y="4797152"/>
            <a:ext cx="1593474" cy="1830309"/>
          </a:xfrm>
          <a:prstGeom prst="rect">
            <a:avLst/>
          </a:prstGeom>
          <a:noFill/>
        </p:spPr>
      </p:pic>
      <p:pic>
        <p:nvPicPr>
          <p:cNvPr id="4099" name="Picture 3" descr="C:\Documents and Settings\cpel0083.DOMCSA.003\Local Settings\Temporary Internet Files\Content.IE5\JE9AYR2K\MC9003073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1385180" cy="1827291"/>
          </a:xfrm>
          <a:prstGeom prst="rect">
            <a:avLst/>
          </a:prstGeom>
          <a:noFill/>
        </p:spPr>
      </p:pic>
      <p:pic>
        <p:nvPicPr>
          <p:cNvPr id="4100" name="Picture 4" descr="C:\Documents and Settings\cpel0083.DOMCSA.003\Local Settings\Temporary Internet Files\Content.IE5\7Z3P98NB\MC9003837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228184" y="332656"/>
            <a:ext cx="2328345" cy="871643"/>
          </a:xfrm>
          <a:prstGeom prst="rect">
            <a:avLst/>
          </a:prstGeom>
          <a:noFill/>
        </p:spPr>
      </p:pic>
      <p:pic>
        <p:nvPicPr>
          <p:cNvPr id="4101" name="Picture 5" descr="C:\Documents and Settings\cpel0083.DOMCSA.003\Local Settings\Temporary Internet Files\Content.IE5\YKJNQ0KL\MC900215181[1].wmf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3419872" y="5013176"/>
            <a:ext cx="1664494" cy="15817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270576" cy="18263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Un genre de texte argumentatif</a:t>
            </a:r>
            <a:endParaRPr lang="fr-FR" dirty="0"/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6025"/>
            <a:ext cx="6629400" cy="1066800"/>
          </a:xfrm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texte argumentatif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Texte courant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r>
              <a:rPr lang="fr-FR" smtClean="0"/>
              <a:t>Fonction persuasive</a:t>
            </a:r>
          </a:p>
          <a:p>
            <a:pPr lvl="1"/>
            <a:r>
              <a:rPr lang="fr-FR" smtClean="0"/>
              <a:t>But : convaincre, inciter à agir</a:t>
            </a:r>
          </a:p>
          <a:p>
            <a:pPr lvl="1"/>
            <a:r>
              <a:rPr lang="fr-FR" smtClean="0"/>
              <a:t>Arguments liés aux destinataires</a:t>
            </a:r>
          </a:p>
          <a:p>
            <a:pPr lvl="2"/>
            <a:r>
              <a:rPr lang="fr-FR" smtClean="0"/>
              <a:t>bénéfices personnels</a:t>
            </a:r>
          </a:p>
          <a:p>
            <a:pPr lvl="1"/>
            <a:r>
              <a:rPr lang="fr-FR" smtClean="0"/>
              <a:t>Arguments liés au produit</a:t>
            </a:r>
          </a:p>
          <a:p>
            <a:pPr lvl="2"/>
            <a:r>
              <a:rPr lang="fr-FR" smtClean="0"/>
              <a:t>avantages ou qualités du produit</a:t>
            </a:r>
          </a:p>
          <a:p>
            <a:pPr lvl="1"/>
            <a:endParaRPr lang="fr-FR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Message publicitaire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 fontScale="85000" lnSpcReduction="20000"/>
          </a:bodyPr>
          <a:lstStyle/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Supports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Écrit (magazine, affiche, panneau-réclame)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Oral (radio)</a:t>
            </a:r>
          </a:p>
          <a:p>
            <a:pPr marL="722376" lvl="1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Audiovisuel (télévision, Web)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Publicité de produit, de service ou sociétale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Court texte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S’adresse directement aux destinataires ciblés (clientèle ou public cible)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Incite à la consommation et à la conformité, sans réflexion ni distinction</a:t>
            </a:r>
          </a:p>
          <a:p>
            <a:pPr marL="420624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Pouvoir des mots, mots connotés positivement</a:t>
            </a:r>
          </a:p>
          <a:p>
            <a:pPr marL="420624" indent="-384048" fontAlgn="auto">
              <a:spcAft>
                <a:spcPts val="0"/>
              </a:spcAft>
              <a:buNone/>
              <a:defRPr/>
            </a:pPr>
            <a:endParaRPr lang="fr-CA" sz="1400" dirty="0" smtClean="0"/>
          </a:p>
          <a:p>
            <a:pPr marL="420624" indent="-384048" fontAlgn="auto">
              <a:spcAft>
                <a:spcPts val="0"/>
              </a:spcAft>
              <a:buNone/>
              <a:defRPr/>
            </a:pPr>
            <a:r>
              <a:rPr lang="fr-CA" sz="1400" dirty="0" smtClean="0"/>
              <a:t>(Référence : Forum, 2</a:t>
            </a:r>
            <a:r>
              <a:rPr lang="fr-CA" sz="1400" baseline="30000" dirty="0" smtClean="0"/>
              <a:t>e</a:t>
            </a:r>
            <a:r>
              <a:rPr lang="fr-CA" sz="1400" dirty="0" smtClean="0"/>
              <a:t> année du 2</a:t>
            </a:r>
            <a:r>
              <a:rPr lang="fr-CA" sz="1400" baseline="30000" dirty="0" smtClean="0"/>
              <a:t>e</a:t>
            </a:r>
            <a:r>
              <a:rPr lang="fr-CA" sz="1400" dirty="0" smtClean="0"/>
              <a:t> cycle, Guide d’accompagnement pédagogique, p.16, 17)</a:t>
            </a:r>
            <a:endParaRPr lang="fr-FR" sz="1400" dirty="0"/>
          </a:p>
        </p:txBody>
      </p:sp>
      <p:pic>
        <p:nvPicPr>
          <p:cNvPr id="3074" name="Picture 2" descr="C:\Documents and Settings\cpel0083.DOMCSA.003\Local Settings\Temporary Internet Files\Content.IE5\7Z3P98NB\MC900280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04248" y="404664"/>
            <a:ext cx="1863734" cy="2539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Message publicitaire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 smtClean="0"/>
              <a:t>Slogan (Courte phrase, </a:t>
            </a:r>
            <a:r>
              <a:rPr lang="en-CA" dirty="0" err="1" smtClean="0"/>
              <a:t>souvent</a:t>
            </a:r>
            <a:r>
              <a:rPr lang="en-CA" dirty="0" smtClean="0"/>
              <a:t> </a:t>
            </a:r>
            <a:r>
              <a:rPr lang="en-CA" dirty="0" err="1" smtClean="0"/>
              <a:t>rythmée</a:t>
            </a:r>
            <a:r>
              <a:rPr lang="en-CA" dirty="0" smtClean="0"/>
              <a:t>, qui </a:t>
            </a:r>
            <a:r>
              <a:rPr lang="en-CA" dirty="0" err="1" smtClean="0"/>
              <a:t>sert</a:t>
            </a:r>
            <a:r>
              <a:rPr lang="en-CA" dirty="0" smtClean="0"/>
              <a:t> à se souvenir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marque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</a:t>
            </a:r>
            <a:r>
              <a:rPr lang="en-CA" dirty="0" err="1" smtClean="0"/>
              <a:t>série</a:t>
            </a:r>
            <a:r>
              <a:rPr lang="en-CA" dirty="0" smtClean="0"/>
              <a:t> de </a:t>
            </a:r>
            <a:r>
              <a:rPr lang="en-CA" dirty="0" err="1" smtClean="0"/>
              <a:t>publicités</a:t>
            </a:r>
            <a:r>
              <a:rPr lang="en-CA" dirty="0" smtClean="0"/>
              <a:t> -</a:t>
            </a:r>
            <a:r>
              <a:rPr lang="en-CA" dirty="0" err="1" smtClean="0"/>
              <a:t>campagne</a:t>
            </a:r>
            <a:r>
              <a:rPr lang="en-CA" dirty="0" smtClean="0"/>
              <a:t>.)</a:t>
            </a:r>
          </a:p>
          <a:p>
            <a:r>
              <a:rPr lang="en-CA" dirty="0" smtClean="0"/>
              <a:t>Titre (Courte phrase qui </a:t>
            </a:r>
            <a:r>
              <a:rPr lang="en-CA" dirty="0" err="1" smtClean="0"/>
              <a:t>sert</a:t>
            </a:r>
            <a:r>
              <a:rPr lang="en-CA" dirty="0" smtClean="0"/>
              <a:t> à </a:t>
            </a:r>
            <a:r>
              <a:rPr lang="en-CA" dirty="0" err="1" smtClean="0"/>
              <a:t>présenter</a:t>
            </a:r>
            <a:r>
              <a:rPr lang="en-CA" dirty="0" smtClean="0"/>
              <a:t> la </a:t>
            </a:r>
            <a:r>
              <a:rPr lang="en-CA" dirty="0" err="1" smtClean="0"/>
              <a:t>publicité</a:t>
            </a:r>
            <a:r>
              <a:rPr lang="en-CA" dirty="0" smtClean="0"/>
              <a:t> </a:t>
            </a:r>
            <a:r>
              <a:rPr lang="en-CA" dirty="0" err="1" smtClean="0"/>
              <a:t>selon</a:t>
            </a:r>
            <a:r>
              <a:rPr lang="en-CA" dirty="0" smtClean="0"/>
              <a:t> son but.  Il </a:t>
            </a:r>
            <a:r>
              <a:rPr lang="en-CA" dirty="0" err="1" smtClean="0"/>
              <a:t>n’est</a:t>
            </a:r>
            <a:r>
              <a:rPr lang="en-CA" dirty="0" smtClean="0"/>
              <a:t> pas </a:t>
            </a:r>
            <a:r>
              <a:rPr lang="en-CA" dirty="0" err="1" smtClean="0"/>
              <a:t>répété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publicité</a:t>
            </a:r>
            <a:r>
              <a:rPr lang="en-CA" dirty="0" smtClean="0"/>
              <a:t>.)</a:t>
            </a:r>
            <a:endParaRPr lang="fr-C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fr-CA" sz="4400" b="1" dirty="0" smtClean="0"/>
              <a:t>Façons de définir une clientèle cible</a:t>
            </a:r>
            <a:endParaRPr lang="fr-CA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 numCol="2"/>
          <a:lstStyle/>
          <a:p>
            <a:pPr lvl="0"/>
            <a:r>
              <a:rPr lang="fr-CA" dirty="0" smtClean="0"/>
              <a:t>Âge</a:t>
            </a:r>
          </a:p>
          <a:p>
            <a:pPr lvl="0"/>
            <a:r>
              <a:rPr lang="fr-CA" dirty="0" smtClean="0"/>
              <a:t>Sexe</a:t>
            </a:r>
          </a:p>
          <a:p>
            <a:pPr lvl="0"/>
            <a:r>
              <a:rPr lang="fr-CA" dirty="0" smtClean="0"/>
              <a:t>Orientation sexuelle</a:t>
            </a:r>
          </a:p>
          <a:p>
            <a:pPr lvl="0"/>
            <a:r>
              <a:rPr lang="fr-CA" dirty="0" smtClean="0"/>
              <a:t>Revenu</a:t>
            </a:r>
          </a:p>
          <a:p>
            <a:pPr lvl="0"/>
            <a:r>
              <a:rPr lang="fr-CA" dirty="0" smtClean="0"/>
              <a:t>Éducation</a:t>
            </a:r>
          </a:p>
          <a:p>
            <a:pPr lvl="0"/>
            <a:r>
              <a:rPr lang="fr-CA" dirty="0" smtClean="0"/>
              <a:t>Famille</a:t>
            </a:r>
          </a:p>
          <a:p>
            <a:pPr lvl="0"/>
            <a:r>
              <a:rPr lang="fr-CA" dirty="0" smtClean="0"/>
              <a:t>Statut</a:t>
            </a:r>
          </a:p>
          <a:p>
            <a:pPr lvl="0"/>
            <a:r>
              <a:rPr lang="fr-CA" dirty="0" smtClean="0"/>
              <a:t>Occupation</a:t>
            </a:r>
          </a:p>
          <a:p>
            <a:pPr lvl="0">
              <a:buNone/>
            </a:pPr>
            <a:r>
              <a:rPr lang="fr-CA" sz="1400" dirty="0" smtClean="0"/>
              <a:t>(Référence : Luc Dupont, 1001 trucs publicitaires)</a:t>
            </a:r>
            <a:endParaRPr lang="fr-CA" dirty="0" smtClean="0"/>
          </a:p>
          <a:p>
            <a:pPr lvl="0"/>
            <a:r>
              <a:rPr lang="fr-CA" dirty="0" smtClean="0"/>
              <a:t>Domicile (urbain, rural)</a:t>
            </a:r>
          </a:p>
          <a:p>
            <a:pPr lvl="0"/>
            <a:r>
              <a:rPr lang="fr-CA" dirty="0" smtClean="0"/>
              <a:t>Habitude d’achats (impulsif, produits à la mode, écologique)</a:t>
            </a:r>
          </a:p>
          <a:p>
            <a:pPr lvl="0"/>
            <a:r>
              <a:rPr lang="fr-CA" dirty="0" smtClean="0"/>
              <a:t>Comportement</a:t>
            </a:r>
          </a:p>
          <a:p>
            <a:pPr lvl="0"/>
            <a:r>
              <a:rPr lang="fr-CA" dirty="0" smtClean="0"/>
              <a:t>Motivations</a:t>
            </a:r>
          </a:p>
          <a:p>
            <a:pPr lvl="0"/>
            <a:r>
              <a:rPr lang="fr-CA" dirty="0" smtClean="0"/>
              <a:t>Ethnie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2052" name="Picture 4" descr="C:\Documents and Settings\cpel0083.DOMCSA.003\Local Settings\Temporary Internet Files\Content.IE5\YKJNQ0KL\MC9002378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04248" y="4023346"/>
            <a:ext cx="2193565" cy="283465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Éléments clés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84576"/>
          </a:xfrm>
        </p:spPr>
        <p:txBody>
          <a:bodyPr/>
          <a:lstStyle/>
          <a:p>
            <a:pPr marL="550862" lvl="0" indent="-514350">
              <a:buFont typeface="+mj-lt"/>
              <a:buAutoNum type="arabicPeriod"/>
            </a:pPr>
            <a:r>
              <a:rPr lang="fr-CA" dirty="0" smtClean="0"/>
              <a:t>Faire court, être concis.</a:t>
            </a:r>
          </a:p>
          <a:p>
            <a:pPr marL="550862" lvl="0" indent="-514350">
              <a:buFont typeface="+mj-lt"/>
              <a:buAutoNum type="arabicPeriod"/>
            </a:pPr>
            <a:r>
              <a:rPr lang="fr-CA" dirty="0" smtClean="0"/>
              <a:t>Bien cibler les destinataires.</a:t>
            </a:r>
          </a:p>
          <a:p>
            <a:pPr marL="550862" lvl="0" indent="-514350">
              <a:buFont typeface="+mj-lt"/>
              <a:buAutoNum type="arabicPeriod"/>
            </a:pPr>
            <a:r>
              <a:rPr lang="fr-CA" dirty="0" smtClean="0"/>
              <a:t>Trouver les avantages (arguments) liés au produit ou aux destinataires.</a:t>
            </a:r>
          </a:p>
          <a:p>
            <a:pPr marL="550862" lvl="0" indent="-514350">
              <a:buFont typeface="+mj-lt"/>
              <a:buAutoNum type="arabicPeriod"/>
            </a:pPr>
            <a:r>
              <a:rPr lang="fr-CA" dirty="0" smtClean="0"/>
              <a:t>S’adresser directement aux destinataires.</a:t>
            </a:r>
          </a:p>
          <a:p>
            <a:pPr marL="550862" lvl="0" indent="-514350">
              <a:buFont typeface="+mj-lt"/>
              <a:buAutoNum type="arabicPeriod"/>
            </a:pPr>
            <a:r>
              <a:rPr lang="fr-CA" dirty="0" smtClean="0"/>
              <a:t>Trouver un slogan facile à mémoriser ou un titre percutant.</a:t>
            </a:r>
          </a:p>
          <a:p>
            <a:pPr marL="550862" indent="-514350">
              <a:buFont typeface="+mj-lt"/>
              <a:buAutoNum type="arabicPeriod"/>
            </a:pPr>
            <a:r>
              <a:rPr lang="fr-CA" dirty="0" smtClean="0"/>
              <a:t>Donner des informations claires et précises.</a:t>
            </a:r>
          </a:p>
          <a:p>
            <a:pPr marL="550862" lvl="0" indent="-514350">
              <a:buFont typeface="+mj-lt"/>
              <a:buAutoNum type="arabicPeriod"/>
            </a:pPr>
            <a:endParaRPr lang="fr-CA" dirty="0" smtClean="0"/>
          </a:p>
        </p:txBody>
      </p:sp>
      <p:pic>
        <p:nvPicPr>
          <p:cNvPr id="1026" name="Picture 2" descr="C:\Documents and Settings\cpel0083.DOMCSA.003\Local Settings\Temporary Internet Files\Content.IE5\NIAGDQY6\MP9003867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2088232" cy="148960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</TotalTime>
  <Words>390</Words>
  <Application>Microsoft Office PowerPoint</Application>
  <PresentationFormat>Affichage à l'écran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Technique</vt:lpstr>
      <vt:lpstr>Le message publicitaire</vt:lpstr>
      <vt:lpstr>Parlons pub</vt:lpstr>
      <vt:lpstr>Introduction</vt:lpstr>
      <vt:lpstr>Un genre de texte argumentatif</vt:lpstr>
      <vt:lpstr>Le texte argumentatif</vt:lpstr>
      <vt:lpstr>Message publicitaire</vt:lpstr>
      <vt:lpstr>Message publicitaire (suite)</vt:lpstr>
      <vt:lpstr>Façons de définir une clientèle cible</vt:lpstr>
      <vt:lpstr>Éléments clés</vt:lpstr>
      <vt:lpstr>Éléments clés (suite)</vt:lpstr>
      <vt:lpstr>Éléments clés (suite)</vt:lpstr>
      <vt:lpstr>Analyse de publicités magazine</vt:lpstr>
    </vt:vector>
  </TitlesOfParts>
  <Company>Collège Saint-Alexandre de la Gatineau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message publicitaire</dc:title>
  <dc:creator>n/a</dc:creator>
  <cp:lastModifiedBy>n/a</cp:lastModifiedBy>
  <cp:revision>61</cp:revision>
  <dcterms:created xsi:type="dcterms:W3CDTF">2011-01-19T19:34:45Z</dcterms:created>
  <dcterms:modified xsi:type="dcterms:W3CDTF">2012-01-16T16:28:45Z</dcterms:modified>
</cp:coreProperties>
</file>